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48596" autoAdjust="0"/>
  </p:normalViewPr>
  <p:slideViewPr>
    <p:cSldViewPr>
      <p:cViewPr varScale="1">
        <p:scale>
          <a:sx n="51" d="100"/>
          <a:sy n="51" d="100"/>
        </p:scale>
        <p:origin x="-20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C6C7-F074-4D09-9C87-D1D30FF6221B}" type="datetimeFigureOut">
              <a:rPr lang="en-US" smtClean="0"/>
              <a:pPr/>
              <a:t>11/8/2008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E68F-7CDF-43A4-A5E2-6415E278D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FE68F-7CDF-43A4-A5E2-6415E278DC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573D-28E3-4869-8E29-83F57AAA2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Eat all you can in an all-you-can-eat buffet: </a:t>
            </a:r>
            <a:br>
              <a:rPr lang="en-US" sz="3600" dirty="0" smtClean="0"/>
            </a:br>
            <a:r>
              <a:rPr lang="en-US" sz="3600" dirty="0" smtClean="0"/>
              <a:t>A case for aggressive resource usage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Ratul Mahajan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Jitu Padhye, Ramya Raghavendra, Brian Zill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600" i="1" dirty="0" smtClean="0"/>
              <a:t>Microsoft Research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Yet more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Using replication to boost reliability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Across disks within a computer</a:t>
            </a:r>
          </a:p>
          <a:p>
            <a:pPr marL="1314450" lvl="2" indent="-514350"/>
            <a:r>
              <a:rPr lang="en-US" dirty="0" smtClean="0"/>
              <a:t>Use background tasks to manage overhead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Across multiple computers</a:t>
            </a:r>
          </a:p>
          <a:p>
            <a:pPr marL="1314450" lvl="2" indent="-514350"/>
            <a:r>
              <a:rPr lang="en-US" dirty="0" smtClean="0"/>
              <a:t>Use background transfers to manage overhead</a:t>
            </a:r>
          </a:p>
          <a:p>
            <a:pPr marL="1771650" lvl="3" indent="-514350"/>
            <a:endParaRPr lang="en-US" dirty="0" smtClean="0"/>
          </a:p>
          <a:p>
            <a:pPr marL="514350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Pre-loading binaries into memory</a:t>
            </a:r>
          </a:p>
          <a:p>
            <a:pPr marL="1771650" lvl="3" indent="-51435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Pre-fetching Web pages into caches</a:t>
            </a:r>
          </a:p>
          <a:p>
            <a:pPr marL="1771650" lvl="3" indent="-51435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Speculative execution of program branches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Considerations in applying the Buffet principle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</a:p>
          <a:p>
            <a:endParaRPr lang="en-US" dirty="0" smtClean="0"/>
          </a:p>
          <a:p>
            <a:r>
              <a:rPr lang="en-US" dirty="0" smtClean="0"/>
              <a:t>What resources does it apply to (naturally)?</a:t>
            </a:r>
          </a:p>
          <a:p>
            <a:endParaRPr lang="en-US" dirty="0" smtClean="0"/>
          </a:p>
          <a:p>
            <a:r>
              <a:rPr lang="en-US" dirty="0" smtClean="0"/>
              <a:t>What are the side-effects?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applying the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resource usage should not detract from productive 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Helpful techniques: </a:t>
            </a:r>
            <a:r>
              <a:rPr lang="en-US" dirty="0" smtClean="0"/>
              <a:t>explicit or implicit priorities; opportunistic usage; and utility-driven usage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Quantifying the marginal cost and benefit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Must include the impact of side-effects as well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accounting not needed in many situations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natural for non-conservable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storage, bandwidth, computation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Feasible for others as well (e.g., battery)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Easier when the resource is not shared with non-Buffet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Side-effects of aggressive resource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bottlenecks or concerns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disk I/O </a:t>
            </a:r>
            <a:r>
              <a:rPr lang="en-US" dirty="0" err="1" smtClean="0"/>
              <a:t>bw</a:t>
            </a:r>
            <a:r>
              <a:rPr lang="en-US" dirty="0" smtClean="0"/>
              <a:t>, energy consumption</a:t>
            </a:r>
          </a:p>
          <a:p>
            <a:r>
              <a:rPr lang="en-US" dirty="0" smtClean="0"/>
              <a:t>Increased hardware wear-and-tear</a:t>
            </a:r>
          </a:p>
          <a:p>
            <a:r>
              <a:rPr lang="en-US" dirty="0" smtClean="0"/>
              <a:t>Task completion latency may increase</a:t>
            </a:r>
          </a:p>
          <a:p>
            <a:r>
              <a:rPr lang="en-US" dirty="0" smtClean="0"/>
              <a:t>Performance is now coupled with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Buffet principle advocates aggressive resource usage instead of a singular focus on efficiency </a:t>
            </a:r>
          </a:p>
          <a:p>
            <a:endParaRPr lang="en-US" sz="2800" dirty="0" smtClean="0"/>
          </a:p>
          <a:p>
            <a:r>
              <a:rPr lang="en-US" sz="2800" dirty="0" smtClean="0"/>
              <a:t>It has the potential to provide the best performance for the level of available resources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7720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Continue using more resources as long as the marginal cost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be driven 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lower than the marginal benefit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hunger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Alice walks into a restaurant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much to eat to minimize the chance of getting hungry before the next meal?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much as stomach space allows;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Based on expected time until next meal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kid_clipart_hungry_bo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209800"/>
            <a:ext cx="857250" cy="1143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14400" y="4953000"/>
            <a:ext cx="6400800" cy="457200"/>
          </a:xfrm>
          <a:prstGeom prst="round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uffe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828800"/>
            <a:ext cx="2014538" cy="186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packet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needs to transmit data over a noisy wireless channel</a:t>
            </a:r>
          </a:p>
          <a:p>
            <a:endParaRPr lang="en-US" dirty="0" smtClean="0"/>
          </a:p>
          <a:p>
            <a:r>
              <a:rPr lang="en-US" dirty="0" smtClean="0"/>
              <a:t>How much FEC to add to minimize the chance of losing packets?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much as the available spectrum;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Based on expected bit error 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4876800"/>
            <a:ext cx="6400800" cy="457200"/>
          </a:xfrm>
          <a:prstGeom prst="round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focus on efficiency in current designs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Operating at the sweet spot </a:t>
            </a:r>
            <a:br>
              <a:rPr lang="en-US" dirty="0" smtClean="0"/>
            </a:br>
            <a:r>
              <a:rPr lang="en-US" dirty="0" smtClean="0"/>
              <a:t>tends to be the goal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Low efficiency beyond 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Inappropriate in many scenarios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 resource is of “use it or lose it” kind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 sweet spot is hard to determine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811777"/>
            <a:ext cx="2743200" cy="253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Buffet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858963"/>
          </a:xfrm>
        </p:spPr>
        <p:txBody>
          <a:bodyPr>
            <a:normAutofit/>
          </a:bodyPr>
          <a:lstStyle/>
          <a:p>
            <a:r>
              <a:rPr lang="en-US" i="1" dirty="0" smtClean="0"/>
              <a:t>Continue using more resources as long as the marginal cost can be driven </a:t>
            </a:r>
            <a:br>
              <a:rPr lang="en-US" i="1" dirty="0" smtClean="0"/>
            </a:br>
            <a:r>
              <a:rPr lang="en-US" i="1" dirty="0" smtClean="0"/>
              <a:t>lower than the marginal benefit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 using more resources as long as the marginal cost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driven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 than the marginal benefit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209800"/>
            <a:ext cx="2667000" cy="21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4038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strength: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limited by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resources, not artificial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 choices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challenge: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default way to aggressively use resources </a:t>
            </a:r>
            <a:r>
              <a:rPr lang="en-US" sz="2800" noProof="0" dirty="0" smtClean="0">
                <a:solidFill>
                  <a:schemeClr val="bg1"/>
                </a:solidFill>
              </a:rPr>
              <a:t> 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often problematic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Case: Adding FEC to data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practice: </a:t>
            </a:r>
            <a:r>
              <a:rPr lang="en-US" sz="2800" dirty="0" smtClean="0"/>
              <a:t># of FEC bits is independent of load and available spectrum</a:t>
            </a:r>
          </a:p>
          <a:p>
            <a:pPr marL="514350" indent="-514350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Buffet:</a:t>
            </a:r>
            <a:r>
              <a:rPr lang="en-US" sz="2800" dirty="0" smtClean="0"/>
              <a:t> aggressively use available spectrum for FEC bits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 descr="C:\Documents and Settings\ratul\work\vanlan\Papers\Buffet\figures\fixedr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66" y="2971800"/>
            <a:ext cx="3436134" cy="3276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1000" y="38862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Simulation results with 1000-byte packets, 1 Mbps channel, 10</a:t>
            </a:r>
            <a:r>
              <a:rPr lang="en-US" sz="24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-6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BER</a:t>
            </a:r>
            <a:endParaRPr lang="en-US" sz="2400" baseline="30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Buffet FEC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Greedy addition of FEC can hurt </a:t>
            </a:r>
            <a:br>
              <a:rPr lang="en-US" dirty="0" smtClean="0"/>
            </a:br>
            <a:r>
              <a:rPr lang="en-US" dirty="0" smtClean="0"/>
              <a:t>with multiple transmitters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Especially for CSMA systems (e.g., WiFi)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Possible solution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[under development]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Embed bits in separate packets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Send at low priority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Keep FEC packets small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39000" y="1600200"/>
            <a:ext cx="1643573" cy="2667000"/>
            <a:chOff x="457200" y="457200"/>
            <a:chExt cx="1643573" cy="2667000"/>
          </a:xfrm>
        </p:grpSpPr>
        <p:pic>
          <p:nvPicPr>
            <p:cNvPr id="9" name="Picture 8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57200"/>
              <a:ext cx="576773" cy="762000"/>
            </a:xfrm>
            <a:prstGeom prst="rect">
              <a:avLst/>
            </a:prstGeom>
          </p:spPr>
        </p:pic>
        <p:pic>
          <p:nvPicPr>
            <p:cNvPr id="10" name="Picture 9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457200"/>
              <a:ext cx="576773" cy="762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3400" y="1600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1905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2743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" y="3048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1371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0" y="16764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0200" y="22860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0" y="25908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000" y="1600200"/>
            <a:ext cx="1643573" cy="3352800"/>
            <a:chOff x="2667000" y="457200"/>
            <a:chExt cx="1643573" cy="3352800"/>
          </a:xfrm>
        </p:grpSpPr>
        <p:pic>
          <p:nvPicPr>
            <p:cNvPr id="20" name="Picture 19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457200"/>
              <a:ext cx="576773" cy="762000"/>
            </a:xfrm>
            <a:prstGeom prst="rect">
              <a:avLst/>
            </a:prstGeom>
          </p:spPr>
        </p:pic>
        <p:pic>
          <p:nvPicPr>
            <p:cNvPr id="21" name="Picture 20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457200"/>
              <a:ext cx="576773" cy="7620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743200" y="1600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43200" y="1905000"/>
              <a:ext cx="457200" cy="76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2743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3200" y="3048000"/>
              <a:ext cx="457200" cy="76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10000" y="1371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10000" y="1676400"/>
              <a:ext cx="457200" cy="533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0" y="22860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00" y="2590800"/>
              <a:ext cx="457200" cy="121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39000" y="1600200"/>
            <a:ext cx="1643573" cy="3352800"/>
            <a:chOff x="4800600" y="457200"/>
            <a:chExt cx="1643573" cy="3352800"/>
          </a:xfrm>
        </p:grpSpPr>
        <p:pic>
          <p:nvPicPr>
            <p:cNvPr id="31" name="Picture 30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457200"/>
              <a:ext cx="576773" cy="762000"/>
            </a:xfrm>
            <a:prstGeom prst="rect">
              <a:avLst/>
            </a:prstGeom>
          </p:spPr>
        </p:pic>
        <p:pic>
          <p:nvPicPr>
            <p:cNvPr id="32" name="Picture 31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57200"/>
              <a:ext cx="576773" cy="76200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4876800" y="1600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6800" y="1905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6800" y="2743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76800" y="3048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43600" y="1371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43600" y="16764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3600" y="22860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43600" y="25908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43600" y="1828800"/>
              <a:ext cx="4572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76800" y="2057400"/>
              <a:ext cx="457200" cy="609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76800" y="3200400"/>
              <a:ext cx="457200" cy="609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600" y="2743200"/>
              <a:ext cx="457200" cy="76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39000" y="1600200"/>
            <a:ext cx="1643573" cy="3352800"/>
            <a:chOff x="6629400" y="457200"/>
            <a:chExt cx="1643573" cy="3352800"/>
          </a:xfrm>
        </p:grpSpPr>
        <p:pic>
          <p:nvPicPr>
            <p:cNvPr id="46" name="Picture 45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457200"/>
              <a:ext cx="576773" cy="762000"/>
            </a:xfrm>
            <a:prstGeom prst="rect">
              <a:avLst/>
            </a:prstGeom>
          </p:spPr>
        </p:pic>
        <p:pic>
          <p:nvPicPr>
            <p:cNvPr id="47" name="Picture 46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457200"/>
              <a:ext cx="576773" cy="762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6705600" y="1600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5600" y="1905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05600" y="27432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05600" y="30480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72400" y="1371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72400" y="16764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72400" y="22860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72400" y="25908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72400" y="18288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05600" y="2057400"/>
              <a:ext cx="4572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05600" y="3200400"/>
              <a:ext cx="457200" cy="60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0" y="2743200"/>
              <a:ext cx="457200" cy="76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239000" y="1600200"/>
            <a:ext cx="1643573" cy="3276600"/>
            <a:chOff x="5715000" y="3657600"/>
            <a:chExt cx="1643573" cy="3276600"/>
          </a:xfrm>
        </p:grpSpPr>
        <p:pic>
          <p:nvPicPr>
            <p:cNvPr id="61" name="Picture 60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3657600"/>
              <a:ext cx="576773" cy="762000"/>
            </a:xfrm>
            <a:prstGeom prst="rect">
              <a:avLst/>
            </a:prstGeom>
          </p:spPr>
        </p:pic>
        <p:pic>
          <p:nvPicPr>
            <p:cNvPr id="62" name="Picture 61" descr="wireless_transmitter_bra_0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3657600"/>
              <a:ext cx="576773" cy="762000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5791200" y="4800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1200" y="51054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1200" y="59436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1200" y="62484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58000" y="45720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58000" y="48768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58000" y="5486400"/>
              <a:ext cx="457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58000" y="5791200"/>
              <a:ext cx="457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58000" y="50292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58000" y="51816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58000" y="53340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91200" y="52578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91200" y="54102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91200" y="55626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91200" y="57150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91200" y="64008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91200" y="65532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91200" y="67056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91200" y="68580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58000" y="59436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58000" y="60960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8000" y="62484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58000" y="6400800"/>
              <a:ext cx="4572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8382000" y="5219700"/>
            <a:ext cx="457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382000" y="5600700"/>
            <a:ext cx="457200" cy="19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382000" y="5905500"/>
            <a:ext cx="457200" cy="190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96000" y="504807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</a:p>
          <a:p>
            <a:pPr algn="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FEC</a:t>
            </a:r>
          </a:p>
          <a:p>
            <a:pPr algn="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Low priority FEC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7" grpId="0" animBg="1"/>
      <p:bldP spid="1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Case: Erasure coding for </a:t>
            </a:r>
            <a:r>
              <a:rPr lang="en-US" dirty="0" err="1" smtClean="0"/>
              <a:t>lossy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practice:</a:t>
            </a:r>
            <a:r>
              <a:rPr lang="en-US" sz="2800" dirty="0" smtClean="0"/>
              <a:t> balance # of coded packets and bandwidth cost</a:t>
            </a:r>
          </a:p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Buffet:</a:t>
            </a:r>
            <a:r>
              <a:rPr lang="en-US" sz="2800" dirty="0" smtClean="0"/>
              <a:t> aggressively uses all available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19200" y="2590800"/>
            <a:ext cx="6553200" cy="1625600"/>
            <a:chOff x="1295400" y="2819400"/>
            <a:chExt cx="6553200" cy="1625600"/>
          </a:xfrm>
        </p:grpSpPr>
        <p:pic>
          <p:nvPicPr>
            <p:cNvPr id="7" name="Picture 6" descr="laptop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400" y="3810000"/>
              <a:ext cx="758389" cy="533400"/>
            </a:xfrm>
            <a:prstGeom prst="rect">
              <a:avLst/>
            </a:prstGeom>
          </p:spPr>
        </p:pic>
        <p:pic>
          <p:nvPicPr>
            <p:cNvPr id="8" name="Picture 7" descr="rout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4038600"/>
              <a:ext cx="533400" cy="392938"/>
            </a:xfrm>
            <a:prstGeom prst="rect">
              <a:avLst/>
            </a:prstGeom>
          </p:spPr>
        </p:pic>
        <p:pic>
          <p:nvPicPr>
            <p:cNvPr id="9" name="Picture 8" descr="laptop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3810000"/>
              <a:ext cx="762000" cy="635000"/>
            </a:xfrm>
            <a:prstGeom prst="rect">
              <a:avLst/>
            </a:prstGeom>
          </p:spPr>
        </p:pic>
        <p:pic>
          <p:nvPicPr>
            <p:cNvPr id="10" name="Picture 9" descr="rout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4038600"/>
              <a:ext cx="533400" cy="392938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stCxn id="8" idx="3"/>
              <a:endCxn id="10" idx="1"/>
            </p:cNvCxnSpPr>
            <p:nvPr/>
          </p:nvCxnSpPr>
          <p:spPr>
            <a:xfrm>
              <a:off x="3962400" y="4235069"/>
              <a:ext cx="1295400" cy="1588"/>
            </a:xfrm>
            <a:prstGeom prst="line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05200" y="2819400"/>
              <a:ext cx="381000" cy="1371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7" idx="3"/>
              <a:endCxn id="8" idx="1"/>
            </p:cNvCxnSpPr>
            <p:nvPr/>
          </p:nvCxnSpPr>
          <p:spPr>
            <a:xfrm>
              <a:off x="2053789" y="4076700"/>
              <a:ext cx="1375211" cy="158369"/>
            </a:xfrm>
            <a:prstGeom prst="line">
              <a:avLst/>
            </a:prstGeom>
            <a:ln w="254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  <a:endCxn id="9" idx="1"/>
            </p:cNvCxnSpPr>
            <p:nvPr/>
          </p:nvCxnSpPr>
          <p:spPr>
            <a:xfrm flipV="1">
              <a:off x="5791200" y="4127500"/>
              <a:ext cx="1295400" cy="107569"/>
            </a:xfrm>
            <a:prstGeom prst="line">
              <a:avLst/>
            </a:prstGeom>
            <a:ln w="2540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429000" y="3835400"/>
            <a:ext cx="381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36068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9000" y="33782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9000" y="31496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29000" y="29210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29000" y="26924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2616200"/>
            <a:ext cx="381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9000" y="3835400"/>
            <a:ext cx="381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9000" y="3606800"/>
            <a:ext cx="381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4343400"/>
            <a:ext cx="8458200" cy="163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the impact of aggressive redundancy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priority on packets if router support is available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ransmit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when queue is empty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[under development]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Mobility updates in ad hoc networks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Must balance freshness of info and </a:t>
            </a:r>
            <a:r>
              <a:rPr lang="en-US" sz="2800" dirty="0" err="1" smtClean="0"/>
              <a:t>bw</a:t>
            </a:r>
            <a:r>
              <a:rPr lang="en-US" sz="2800" dirty="0" smtClean="0"/>
              <a:t> overhead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Buffet: Aggressively send updates per spare capacity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Prioritization can minimize impact on data transfers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Routing in delay-tolerant networks (DTNs)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Must balance message delivery prob. and fairness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Recent design (RAPID) uses the Buffet principle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utility-driven framework prevents disproportionate resource usage by some messages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573D-28E3-4869-8E29-83F57AAA2C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IMC07</Template>
  <TotalTime>1</TotalTime>
  <Words>607</Words>
  <Application>Microsoft Office PowerPoint</Application>
  <PresentationFormat>On-screen Show 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IMC07</vt:lpstr>
      <vt:lpstr>Eat all you can in an all-you-can-eat buffet:  A case for aggressive resource usage</vt:lpstr>
      <vt:lpstr>Avoiding hunger</vt:lpstr>
      <vt:lpstr>Avoiding packet loss</vt:lpstr>
      <vt:lpstr>The focus on efficiency in current designs </vt:lpstr>
      <vt:lpstr>The Buffet principle</vt:lpstr>
      <vt:lpstr>Case: Adding FEC to data transmissions</vt:lpstr>
      <vt:lpstr>Making Buffet FEC practical</vt:lpstr>
      <vt:lpstr>Case: Erasure coding for lossy paths</vt:lpstr>
      <vt:lpstr>More case studies</vt:lpstr>
      <vt:lpstr>Yet more case studies</vt:lpstr>
      <vt:lpstr>Considerations in applying the Buffet principle</vt:lpstr>
      <vt:lpstr>Challenges in applying the principle</vt:lpstr>
      <vt:lpstr>Applicable resources</vt:lpstr>
      <vt:lpstr>Side-effects of aggressive resource use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all you can in an all-you-can-eat buffet:  A case for aggressive resource usage</dc:title>
  <dc:creator>ratul</dc:creator>
  <cp:lastModifiedBy>Ratul Mahajan</cp:lastModifiedBy>
  <cp:revision>284</cp:revision>
  <dcterms:created xsi:type="dcterms:W3CDTF">2008-09-12T20:00:05Z</dcterms:created>
  <dcterms:modified xsi:type="dcterms:W3CDTF">2008-11-08T19:48:43Z</dcterms:modified>
</cp:coreProperties>
</file>