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7" r:id="rId4"/>
    <p:sldId id="271" r:id="rId5"/>
    <p:sldId id="259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68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745" autoAdjust="0"/>
  </p:normalViewPr>
  <p:slideViewPr>
    <p:cSldViewPr>
      <p:cViewPr varScale="1">
        <p:scale>
          <a:sx n="84" d="100"/>
          <a:sy n="84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0031E-1B71-4D78-A672-0FE3D87FA077}" type="datetimeFigureOut">
              <a:rPr lang="en-US" smtClean="0"/>
              <a:pPr/>
              <a:t>11/8/2008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19F9E-C7D0-4179-BA14-402E22A0F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9F9E-C7D0-4179-BA14-402E22A0FE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38" y="6245225"/>
            <a:ext cx="36814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9563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FDA8-CB7C-4083-AB67-D20DE9FBA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6750"/>
            <a:ext cx="9144000" cy="18478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Can you fool me? Towards automatically checking protocol gullibility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191000"/>
          <a:ext cx="6172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78"/>
                <a:gridCol w="31950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bg1"/>
                          </a:solidFill>
                        </a:rPr>
                        <a:t>Milan Stanojević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Ratul Mahajan</a:t>
                      </a:r>
                      <a:endParaRPr lang="en-US" sz="2800" b="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Todd Millstein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bg1"/>
                          </a:solidFill>
                        </a:rPr>
                        <a:t>Madanlal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Musuvathi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chemeClr val="bg1"/>
                          </a:solidFill>
                        </a:rPr>
                        <a:t>UCLA</a:t>
                      </a:r>
                      <a:endParaRPr lang="en-US" sz="28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chemeClr val="bg1"/>
                          </a:solidFill>
                        </a:rPr>
                        <a:t>Microsoft</a:t>
                      </a:r>
                      <a:r>
                        <a:rPr lang="en-US" sz="2800" i="1" baseline="0" dirty="0" smtClean="0">
                          <a:solidFill>
                            <a:schemeClr val="bg1"/>
                          </a:solidFill>
                        </a:rPr>
                        <a:t> Research</a:t>
                      </a:r>
                      <a:endParaRPr lang="en-US" sz="28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2: Determining when a strategy has been successful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Want to go beyond non-binary properties but hard to predict protocol behavior in arbitrary conditions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E.g., throughput of a TCP receiver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Solution: Compare with reference behavior under the same network conditions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800" dirty="0" smtClean="0"/>
              <a:t>Non-determinism precludes direct one-to-one comparison against reference behavior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E.g., TCP throughput depends on exact packets lost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Solution: Statistical comparison over multiple runs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3: Dependence on </a:t>
            </a:r>
            <a:br>
              <a:rPr lang="en-US" dirty="0" smtClean="0"/>
            </a:br>
            <a:r>
              <a:rPr lang="en-US" dirty="0" smtClean="0"/>
              <a:t>network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 strategies succeed only under particular network conditions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E.g., the ECN manipulation has no impact in the absence of congestion</a:t>
            </a:r>
          </a:p>
          <a:p>
            <a:endParaRPr lang="en-US" dirty="0" smtClean="0"/>
          </a:p>
          <a:p>
            <a:r>
              <a:rPr lang="en-US" dirty="0" smtClean="0"/>
              <a:t>Proposed solution: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Search over the space of network conditions</a:t>
            </a:r>
          </a:p>
          <a:p>
            <a:pPr lvl="2"/>
            <a:r>
              <a:rPr lang="en-US" dirty="0" smtClean="0"/>
              <a:t>Assume paths between pairs of participants are independent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Check if the strategy succeeds under any condition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preliminary gullibility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Checks protocol implementations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Assumes all headers fields are independent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Single-step strategies (no history)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Built on top of MACE </a:t>
            </a:r>
            <a:r>
              <a:rPr lang="en-US" sz="3000" dirty="0" smtClean="0"/>
              <a:t>[Killian 2005]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Explores angelic non-determinism using  simulation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Explores demonic strategies as modifications of the reference implementation itself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Modify outgoing packets (implemented)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or drop packets (not yet implemented)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Inputs to the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Network configuration</a:t>
            </a:r>
          </a:p>
          <a:p>
            <a:r>
              <a:rPr lang="en-US" dirty="0" smtClean="0"/>
              <a:t>2. Properties to be checked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Specified in terms of </a:t>
            </a:r>
            <a:br>
              <a:rPr lang="en-US" dirty="0" smtClean="0"/>
            </a:br>
            <a:r>
              <a:rPr lang="en-US" dirty="0" smtClean="0"/>
              <a:t>implementation variables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3. Protocol header format</a:t>
            </a:r>
          </a:p>
          <a:p>
            <a:endParaRPr lang="en-US" dirty="0" smtClean="0"/>
          </a:p>
          <a:p>
            <a:r>
              <a:rPr lang="en-US" dirty="0" smtClean="0"/>
              <a:t>4. A packet modifier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600" y="2804160"/>
          <a:ext cx="3581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2133601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strategies for demonic component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,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r>
                        <a:rPr lang="en-US" baseline="0" dirty="0" smtClean="0"/>
                        <a:t> each value, pick at random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r>
                        <a:rPr lang="en-US" baseline="0" dirty="0" smtClean="0"/>
                        <a:t> or add a constant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at random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User-specified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2743200"/>
            <a:ext cx="2743200" cy="259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study: ECN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800" dirty="0" smtClean="0"/>
              <a:t>We implement a version of the ECN protocol in MACE</a:t>
            </a:r>
          </a:p>
          <a:p>
            <a:pPr lvl="0">
              <a:defRPr/>
            </a:pPr>
            <a:r>
              <a:rPr lang="en-US" sz="2800" dirty="0" smtClean="0"/>
              <a:t>Specify throughput as the property to be preserved</a:t>
            </a:r>
          </a:p>
          <a:p>
            <a:endParaRPr lang="en-US" sz="2800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4400" y="5334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 bit to 0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2743200"/>
            <a:ext cx="2819400" cy="259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0000" y="5334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 bit to 1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2743200"/>
            <a:ext cx="2743200" cy="259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53200" y="53340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 bit randomly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" name="Picture 40" descr="always0-in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932" y="2915305"/>
            <a:ext cx="2242268" cy="2194560"/>
          </a:xfrm>
          <a:prstGeom prst="rect">
            <a:avLst/>
          </a:prstGeom>
        </p:spPr>
      </p:pic>
      <p:pic>
        <p:nvPicPr>
          <p:cNvPr id="40" name="Picture 39" descr="random-inv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532" y="2900065"/>
            <a:ext cx="2242268" cy="2194560"/>
          </a:xfrm>
          <a:prstGeom prst="rect">
            <a:avLst/>
          </a:prstGeom>
        </p:spPr>
      </p:pic>
      <p:pic>
        <p:nvPicPr>
          <p:cNvPr id="42" name="Picture 41" descr="always1-in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2900065"/>
            <a:ext cx="2242268" cy="2194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4953000"/>
            <a:ext cx="228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Congestion probability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98966" y="3663434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Packets / timer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667000" y="3675102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Packets / timer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4953000"/>
            <a:ext cx="228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Congestion probability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5644634" y="3603367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Packets / timer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4881265"/>
            <a:ext cx="228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Congestion probability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3662065"/>
            <a:ext cx="2286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Manipulative receiver</a:t>
            </a:r>
          </a:p>
          <a:p>
            <a:pPr algn="ctr"/>
            <a:r>
              <a:rPr lang="en-US" b="1" dirty="0" smtClean="0"/>
              <a:t>Reference receiver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03608E-6 L -3.33333E-6 0.3075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2" grpId="1"/>
      <p:bldP spid="13" grpId="0" animBg="1"/>
      <p:bldP spid="23" grpId="0"/>
      <p:bldP spid="14" grpId="0" animBg="1"/>
      <p:bldP spid="24" grpId="0"/>
      <p:bldP spid="15" grpId="1" animBg="1"/>
      <p:bldP spid="16" grpId="1" animBg="1"/>
      <p:bldP spid="18" grpId="0" animBg="1"/>
      <p:bldP spid="17" grpId="0" animBg="1"/>
      <p:bldP spid="34" grpId="0" animBg="1"/>
      <p:bldP spid="35" grpId="0" animBg="1"/>
      <p:bldP spid="21" grpId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Next: Program analysis to further reduce search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Infer independent header fields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Infer inputs that are ignored by honest participants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E.g., </a:t>
            </a:r>
            <a:r>
              <a:rPr lang="en-US" dirty="0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If (</a:t>
            </a:r>
            <a:r>
              <a:rPr lang="en-US" dirty="0" err="1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IP.version</a:t>
            </a:r>
            <a:r>
              <a:rPr lang="en-US" dirty="0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 != 4) ignore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E.g.,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If (</a:t>
            </a:r>
            <a:r>
              <a:rPr lang="en-US" dirty="0" err="1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Ack.SeqNum</a:t>
            </a:r>
            <a:r>
              <a:rPr lang="en-US" dirty="0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 NOT IN </a:t>
            </a:r>
            <a:r>
              <a:rPr lang="en-US" dirty="0" err="1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CongWin</a:t>
            </a:r>
            <a:r>
              <a:rPr lang="en-US" dirty="0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) ignore;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Infer  inputs that impact relevant state variables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E.g., </a:t>
            </a:r>
            <a:r>
              <a:rPr lang="en-US" dirty="0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If (</a:t>
            </a:r>
            <a:r>
              <a:rPr lang="en-US" dirty="0" err="1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Ack.SeqNum</a:t>
            </a:r>
            <a:r>
              <a:rPr lang="en-US" dirty="0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 &gt; </a:t>
            </a:r>
            <a:r>
              <a:rPr lang="en-US" dirty="0" err="1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LastSeqNum</a:t>
            </a:r>
            <a:r>
              <a:rPr lang="en-US" dirty="0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) </a:t>
            </a:r>
            <a:r>
              <a:rPr lang="en-US" dirty="0" err="1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pktsSent</a:t>
            </a:r>
            <a:r>
              <a:rPr lang="en-US" dirty="0" smtClean="0">
                <a:solidFill>
                  <a:srgbClr val="FFC000"/>
                </a:solidFill>
                <a:latin typeface="Dotum" pitchFamily="34" charset="-127"/>
                <a:ea typeface="Dotum" pitchFamily="34" charset="-127"/>
              </a:rPr>
              <a:t>++;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Hope to leverage work on taint analysis, directed random testing, and symbolic execution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ratul</a:t>
            </a:r>
            <a:r>
              <a:rPr lang="en-US" dirty="0" smtClean="0"/>
              <a:t> | </a:t>
            </a:r>
            <a:r>
              <a:rPr lang="en-US" dirty="0" err="1" smtClean="0"/>
              <a:t>hotnets</a:t>
            </a:r>
            <a:r>
              <a:rPr lang="en-US" dirty="0" smtClean="0"/>
              <a:t> |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Gullibility is a major vulnerability in modern protocols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Important to develop methods for automatic detection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Our work scratches the surface of the problem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Poses the problem and outlines the challenges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Our preliminary methods show promise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Future work: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Evaluate more complex protocols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Design principles for non-gullibility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gullibility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Gullibility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/>
              <a:t>tendency to believe too readily and therefore be easily deceived </a:t>
            </a:r>
            <a:r>
              <a:rPr lang="en-US" sz="2400" dirty="0" smtClean="0"/>
              <a:t>[thefreedictionary.com]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Protocol gullibility</a:t>
            </a:r>
          </a:p>
          <a:p>
            <a:r>
              <a:rPr lang="en-US" dirty="0" smtClean="0"/>
              <a:t> 	tendency </a:t>
            </a:r>
            <a:r>
              <a:rPr lang="en-US" b="1" i="1" dirty="0" smtClean="0"/>
              <a:t>of the protocol participants </a:t>
            </a:r>
            <a:r>
              <a:rPr lang="en-US" dirty="0" smtClean="0"/>
              <a:t>to believe too readily and therefore be easily deceived </a:t>
            </a:r>
            <a:r>
              <a:rPr lang="en-US" b="1" i="1" dirty="0" smtClean="0"/>
              <a:t>by manipulative participants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protocol can be subverted without the knowledge of the </a:t>
            </a:r>
            <a:r>
              <a:rPr lang="en-US" smtClean="0"/>
              <a:t>honest participants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838200" y="2678668"/>
            <a:ext cx="7211554" cy="1524000"/>
            <a:chOff x="838200" y="2678668"/>
            <a:chExt cx="7211554" cy="1524000"/>
          </a:xfrm>
        </p:grpSpPr>
        <p:grpSp>
          <p:nvGrpSpPr>
            <p:cNvPr id="73" name="Group 72"/>
            <p:cNvGrpSpPr/>
            <p:nvPr/>
          </p:nvGrpSpPr>
          <p:grpSpPr>
            <a:xfrm>
              <a:off x="838200" y="2678668"/>
              <a:ext cx="7211554" cy="1524000"/>
              <a:chOff x="990600" y="3429000"/>
              <a:chExt cx="7211554" cy="1524000"/>
            </a:xfrm>
          </p:grpSpPr>
          <p:sp>
            <p:nvSpPr>
              <p:cNvPr id="102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200400" y="3429000"/>
                <a:ext cx="2655155" cy="15240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BE7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" name="Picture 9" descr="router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343400" y="3962400"/>
                <a:ext cx="533400" cy="392938"/>
              </a:xfrm>
              <a:prstGeom prst="rect">
                <a:avLst/>
              </a:prstGeom>
            </p:spPr>
          </p:pic>
          <p:cxnSp>
            <p:nvCxnSpPr>
              <p:cNvPr id="24" name="Straight Connector 23"/>
              <p:cNvCxnSpPr>
                <a:endCxn id="1028" idx="0"/>
              </p:cNvCxnSpPr>
              <p:nvPr/>
            </p:nvCxnSpPr>
            <p:spPr>
              <a:xfrm>
                <a:off x="2057400" y="4038600"/>
                <a:ext cx="1151236" cy="152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28" idx="2"/>
                <a:endCxn id="30" idx="1"/>
              </p:cNvCxnSpPr>
              <p:nvPr/>
            </p:nvCxnSpPr>
            <p:spPr>
              <a:xfrm flipV="1">
                <a:off x="5853342" y="4152900"/>
                <a:ext cx="1157058" cy="381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Picture 27" descr="laptop2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3581400"/>
                <a:ext cx="1219200" cy="1016000"/>
              </a:xfrm>
              <a:prstGeom prst="rect">
                <a:avLst/>
              </a:prstGeom>
            </p:spPr>
          </p:pic>
          <p:pic>
            <p:nvPicPr>
              <p:cNvPr id="30" name="Picture 29" descr="laptop1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0400" y="3733800"/>
                <a:ext cx="1191754" cy="838200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3886200" y="3593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Congested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Gullibility of the ECN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ECN receiver can deceive the sender into sending faster </a:t>
            </a:r>
            <a:r>
              <a:rPr lang="en-US" sz="2400" dirty="0" smtClean="0"/>
              <a:t>[Wetherall 2001]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676400" y="2602468"/>
            <a:ext cx="838200" cy="618236"/>
            <a:chOff x="2057400" y="3429000"/>
            <a:chExt cx="838200" cy="618236"/>
          </a:xfrm>
        </p:grpSpPr>
        <p:pic>
          <p:nvPicPr>
            <p:cNvPr id="39" name="Picture 38" descr="envelope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3505200"/>
              <a:ext cx="838200" cy="542036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209799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C=0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8200" y="2678668"/>
            <a:ext cx="838200" cy="618236"/>
            <a:chOff x="2057400" y="3429000"/>
            <a:chExt cx="838200" cy="618236"/>
          </a:xfrm>
        </p:grpSpPr>
        <p:pic>
          <p:nvPicPr>
            <p:cNvPr id="42" name="Picture 41" descr="envelope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3505200"/>
              <a:ext cx="838200" cy="54203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09799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C=1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24600" y="3669268"/>
            <a:ext cx="838200" cy="597932"/>
            <a:chOff x="2057400" y="3505200"/>
            <a:chExt cx="838200" cy="597932"/>
          </a:xfrm>
        </p:grpSpPr>
        <p:pic>
          <p:nvPicPr>
            <p:cNvPr id="46" name="Picture 45" descr="envelope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3505200"/>
              <a:ext cx="838200" cy="54203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209800" y="3733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C=1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28600" y="290726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Send slower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48600" y="29834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Faithful reflection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838200" y="4495800"/>
            <a:ext cx="7211554" cy="1524000"/>
            <a:chOff x="990600" y="3429000"/>
            <a:chExt cx="7211554" cy="1524000"/>
          </a:xfrm>
        </p:grpSpPr>
        <p:sp>
          <p:nvSpPr>
            <p:cNvPr id="76" name="Cloud"/>
            <p:cNvSpPr>
              <a:spLocks noChangeAspect="1" noEditPoints="1" noChangeArrowheads="1"/>
            </p:cNvSpPr>
            <p:nvPr/>
          </p:nvSpPr>
          <p:spPr bwMode="auto">
            <a:xfrm>
              <a:off x="3200400" y="3429000"/>
              <a:ext cx="2655155" cy="15240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7" name="Picture 76" descr="rou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0" y="3962400"/>
              <a:ext cx="533400" cy="392938"/>
            </a:xfrm>
            <a:prstGeom prst="rect">
              <a:avLst/>
            </a:prstGeom>
          </p:spPr>
        </p:pic>
        <p:cxnSp>
          <p:nvCxnSpPr>
            <p:cNvPr id="78" name="Straight Connector 77"/>
            <p:cNvCxnSpPr>
              <a:endCxn id="76" idx="0"/>
            </p:cNvCxnSpPr>
            <p:nvPr/>
          </p:nvCxnSpPr>
          <p:spPr>
            <a:xfrm>
              <a:off x="2057400" y="4038600"/>
              <a:ext cx="1151236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6" idx="2"/>
              <a:endCxn id="81" idx="1"/>
            </p:cNvCxnSpPr>
            <p:nvPr/>
          </p:nvCxnSpPr>
          <p:spPr>
            <a:xfrm flipV="1">
              <a:off x="5853342" y="4152900"/>
              <a:ext cx="1157058" cy="38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79" descr="laptop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0" y="3581400"/>
              <a:ext cx="1219200" cy="1016000"/>
            </a:xfrm>
            <a:prstGeom prst="rect">
              <a:avLst/>
            </a:prstGeom>
          </p:spPr>
        </p:pic>
        <p:pic>
          <p:nvPicPr>
            <p:cNvPr id="81" name="Picture 80" descr="laptop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0400" y="3733800"/>
              <a:ext cx="1191754" cy="838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676400" y="4419600"/>
            <a:ext cx="838200" cy="618236"/>
            <a:chOff x="2057400" y="3429000"/>
            <a:chExt cx="838200" cy="618236"/>
          </a:xfrm>
        </p:grpSpPr>
        <p:pic>
          <p:nvPicPr>
            <p:cNvPr id="83" name="Picture 82" descr="envelope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3505200"/>
              <a:ext cx="838200" cy="542036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209799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C=0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48200" y="4495800"/>
            <a:ext cx="838200" cy="618236"/>
            <a:chOff x="2057400" y="3429000"/>
            <a:chExt cx="838200" cy="618236"/>
          </a:xfrm>
        </p:grpSpPr>
        <p:pic>
          <p:nvPicPr>
            <p:cNvPr id="86" name="Picture 85" descr="envelope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3505200"/>
              <a:ext cx="838200" cy="542036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2209799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C=1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886200" y="541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Congested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324600" y="5486400"/>
            <a:ext cx="838200" cy="597932"/>
            <a:chOff x="2057400" y="3505200"/>
            <a:chExt cx="838200" cy="597932"/>
          </a:xfrm>
        </p:grpSpPr>
        <p:pic>
          <p:nvPicPr>
            <p:cNvPr id="90" name="Picture 89" descr="envelope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3505200"/>
              <a:ext cx="838200" cy="542036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2209800" y="3733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C=0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8600" y="4724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Send faster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48600" y="4800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Incorrect reflection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5" name="Picture 64" descr="devi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2800" y="4876800"/>
            <a:ext cx="564445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2125 0.021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9584 0.0106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5125 -0.0435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" y="-2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2125 0.0217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9584 0.0106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5125 -0.043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" y="-2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4" grpId="0"/>
      <p:bldP spid="88" grpId="0"/>
      <p:bldP spid="92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examples of protocol gullibility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TCP receiver can deceive the sender into sending faster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Three separate manipulation mechanisms [Savage 1999]</a:t>
            </a:r>
          </a:p>
          <a:p>
            <a:pPr lvl="4"/>
            <a:endParaRPr lang="en-US" sz="1800" dirty="0" smtClean="0"/>
          </a:p>
          <a:p>
            <a:r>
              <a:rPr lang="en-US" sz="2800" dirty="0" smtClean="0"/>
              <a:t>Nodes can lie about connectivity in routing protocols</a:t>
            </a:r>
          </a:p>
          <a:p>
            <a:pPr lvl="3"/>
            <a:endParaRPr lang="en-US" sz="1800" dirty="0" smtClean="0"/>
          </a:p>
          <a:p>
            <a:r>
              <a:rPr lang="en-US" sz="2800" dirty="0" smtClean="0"/>
              <a:t>Nodes can refuse to relay packets in multi-hop wireless networks</a:t>
            </a:r>
          </a:p>
          <a:p>
            <a:pPr lvl="3"/>
            <a:endParaRPr lang="en-US" sz="1800" dirty="0" smtClean="0"/>
          </a:p>
          <a:p>
            <a:r>
              <a:rPr lang="en-US" sz="2800" dirty="0" smtClean="0"/>
              <a:t>Several manipulation mechanisms exist for DHTs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care about protocol gullibility?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Gullibility is a different form of protocol weakness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≠ bugs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≠ security problems of auth., integrity, and privacy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Manipulation by legitimate participants instead of external agents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solidFill>
                  <a:prstClr val="white"/>
                </a:solidFill>
              </a:rPr>
              <a:t>Gullible protocols fail to achieve their goal in the presence of manipulation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Modern protocols are regularly used between entities that should not trust each other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Blind trust is foolhardy: hijacked or buggy participants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methods to automatically uncover protocol gullibility</a:t>
            </a:r>
          </a:p>
          <a:p>
            <a:endParaRPr lang="en-US" dirty="0" smtClean="0"/>
          </a:p>
          <a:p>
            <a:r>
              <a:rPr lang="en-US" dirty="0" smtClean="0"/>
              <a:t>This paper represents a baby step: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Poses and formalizes the problem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Identifies key challenges and helpful techniques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Implements a preliminary checker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Two-player game between </a:t>
            </a:r>
            <a:r>
              <a:rPr lang="en-US" i="1" dirty="0" smtClean="0"/>
              <a:t>angelic</a:t>
            </a:r>
            <a:r>
              <a:rPr lang="en-US" dirty="0" smtClean="0"/>
              <a:t> and </a:t>
            </a:r>
            <a:r>
              <a:rPr lang="en-US" i="1" dirty="0" smtClean="0"/>
              <a:t>demonic</a:t>
            </a:r>
            <a:r>
              <a:rPr lang="en-US" dirty="0" smtClean="0"/>
              <a:t> components</a:t>
            </a:r>
          </a:p>
          <a:p>
            <a:endParaRPr lang="en-US" dirty="0" smtClean="0"/>
          </a:p>
          <a:p>
            <a:r>
              <a:rPr lang="en-US" dirty="0" smtClean="0"/>
              <a:t>The angelic component consists of honest participants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Follows the protocol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Non-determinism is allowed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demonic component  consists of manipulators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Not limited by the protocol; can do anything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Collusion is allowed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The protocol is gullible if is there exists a strategy for the demonic component that violates a desirable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in determining gullibility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dirty="0" smtClean="0"/>
              <a:t>Practical search over demonic strategies</a:t>
            </a:r>
          </a:p>
          <a:p>
            <a:pPr marL="2743200" lvl="5" indent="-571500">
              <a:buFont typeface="+mj-lt"/>
              <a:buAutoNum type="arabicPeriod"/>
            </a:pPr>
            <a:endParaRPr lang="en-US" dirty="0" smtClean="0"/>
          </a:p>
          <a:p>
            <a:pPr marL="571500" indent="-571500">
              <a:buFont typeface="+mj-lt"/>
              <a:buAutoNum type="arabicPeriod"/>
            </a:pPr>
            <a:r>
              <a:rPr lang="en-US" dirty="0" smtClean="0"/>
              <a:t>Determining when a strategy succeeds</a:t>
            </a:r>
          </a:p>
          <a:p>
            <a:pPr marL="2286000" lvl="4" indent="-571500">
              <a:buFont typeface="+mj-lt"/>
              <a:buAutoNum type="arabicPeriod"/>
            </a:pPr>
            <a:endParaRPr lang="en-US" dirty="0" smtClean="0"/>
          </a:p>
          <a:p>
            <a:pPr marL="571500" indent="-571500">
              <a:buFont typeface="+mj-lt"/>
              <a:buAutoNum type="arabicPeriod"/>
            </a:pPr>
            <a:r>
              <a:rPr lang="en-US" dirty="0" smtClean="0"/>
              <a:t>Dependence on  network conditions</a:t>
            </a:r>
          </a:p>
          <a:p>
            <a:pPr marL="1828800" lvl="3" indent="-5715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Practical strategy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space of demonic strategies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Any bit-pattern can be sent in a packet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^12000</a:t>
            </a:r>
            <a:r>
              <a:rPr lang="en-US" dirty="0" smtClean="0"/>
              <a:t> possibilities for a 1500-byte packet</a:t>
            </a:r>
            <a:endParaRPr lang="en-US" baseline="30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Some strategies may involve packet sequences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Proposed techniques to make search tractable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Consider only the header part of the packet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Consider only syntactically correct packets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Consider limited-history strategies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Exploit independence of header fields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Program analysis (in a few slides)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DA8-CB7C-4083-AB67-D20DE9FBA31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4191000"/>
            <a:ext cx="6248400" cy="457200"/>
          </a:xfrm>
          <a:prstGeom prst="roundRect">
            <a:avLst/>
          </a:prstGeom>
          <a:solidFill>
            <a:schemeClr val="tx1">
              <a:lumMod val="65000"/>
              <a:lumOff val="35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4572000"/>
            <a:ext cx="6248400" cy="457200"/>
          </a:xfrm>
          <a:prstGeom prst="roundRect">
            <a:avLst/>
          </a:prstGeom>
          <a:solidFill>
            <a:schemeClr val="tx1">
              <a:lumMod val="65000"/>
              <a:lumOff val="35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5029200"/>
            <a:ext cx="6248400" cy="381000"/>
          </a:xfrm>
          <a:prstGeom prst="roundRect">
            <a:avLst/>
          </a:prstGeom>
          <a:solidFill>
            <a:schemeClr val="tx1">
              <a:lumMod val="65000"/>
              <a:lumOff val="35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400" y="5410200"/>
            <a:ext cx="6248400" cy="457200"/>
          </a:xfrm>
          <a:prstGeom prst="roundRect">
            <a:avLst/>
          </a:prstGeom>
          <a:solidFill>
            <a:schemeClr val="tx1">
              <a:lumMod val="65000"/>
              <a:lumOff val="35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 animBg="1"/>
      <p:bldP spid="6" grpId="4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theme/theme1.xml><?xml version="1.0" encoding="utf-8"?>
<a:theme xmlns:a="http://schemas.openxmlformats.org/drawingml/2006/main" name="IMC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usc2008-clean</Template>
  <TotalTime>1</TotalTime>
  <Words>856</Words>
  <Application>Microsoft Office PowerPoint</Application>
  <PresentationFormat>On-screen Show (4:3)</PresentationFormat>
  <Paragraphs>212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IMC07</vt:lpstr>
      <vt:lpstr>Can you fool me? Towards automatically checking protocol gullibility</vt:lpstr>
      <vt:lpstr>Protocol gullibility</vt:lpstr>
      <vt:lpstr>Gullibility of the ECN protocol</vt:lpstr>
      <vt:lpstr>More examples of protocol gullibility</vt:lpstr>
      <vt:lpstr>Why care about protocol gullibility?</vt:lpstr>
      <vt:lpstr>Our work</vt:lpstr>
      <vt:lpstr>Problem formulation</vt:lpstr>
      <vt:lpstr>Challenges in determining gullibility</vt:lpstr>
      <vt:lpstr>Challenge 1: Practical strategy search</vt:lpstr>
      <vt:lpstr>Challenge 2: Determining when a strategy has been successful</vt:lpstr>
      <vt:lpstr>Challenge 3: Dependence on  network conditions</vt:lpstr>
      <vt:lpstr>Our preliminary gullibility checker</vt:lpstr>
      <vt:lpstr>Inputs to the checker</vt:lpstr>
      <vt:lpstr>Case study: ECN</vt:lpstr>
      <vt:lpstr>Next: Program analysis to further reduce search space</vt:lpstr>
      <vt:lpstr>Conclusions and future work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Ratul Mahajan</dc:creator>
  <cp:lastModifiedBy>Ratul Mahajan</cp:lastModifiedBy>
  <cp:revision>383</cp:revision>
  <dcterms:created xsi:type="dcterms:W3CDTF">2008-09-03T04:40:53Z</dcterms:created>
  <dcterms:modified xsi:type="dcterms:W3CDTF">2008-11-08T19:50:50Z</dcterms:modified>
</cp:coreProperties>
</file>