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6" r:id="rId2"/>
    <p:sldId id="258" r:id="rId3"/>
    <p:sldId id="257"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19CA"/>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805" autoAdjust="0"/>
  </p:normalViewPr>
  <p:slideViewPr>
    <p:cSldViewPr>
      <p:cViewPr>
        <p:scale>
          <a:sx n="60" d="100"/>
          <a:sy n="60" d="100"/>
        </p:scale>
        <p:origin x="-2688" y="-33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736AFC-1B90-4810-B2BE-C173213AB1AD}" type="datetimeFigureOut">
              <a:rPr lang="en-US" smtClean="0"/>
              <a:t>6/24/2010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F4144D-4323-4868-A188-D805517049ED}" type="slidenum">
              <a:rPr lang="en-US" smtClean="0"/>
              <a:t>‹#›</a:t>
            </a:fld>
            <a:endParaRPr lang="en-US"/>
          </a:p>
        </p:txBody>
      </p:sp>
    </p:spTree>
    <p:extLst>
      <p:ext uri="{BB962C8B-B14F-4D97-AF65-F5344CB8AC3E}">
        <p14:creationId xmlns:p14="http://schemas.microsoft.com/office/powerpoint/2010/main" val="302804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This talk is a stream of thought around impact, the impact of our research in the real</a:t>
            </a:r>
            <a:r>
              <a:rPr lang="en-US" baseline="0" dirty="0" smtClean="0"/>
              <a:t> world. I am talking in particular about research that attempts to make big changes to the current state of the world. I am not talking about research that mostly optimizes at the edges of how things are done today.</a:t>
            </a:r>
          </a:p>
          <a:p>
            <a:endParaRPr lang="en-US" baseline="0" dirty="0" smtClean="0"/>
          </a:p>
          <a:p>
            <a:r>
              <a:rPr lang="en-US" baseline="0" dirty="0" smtClean="0"/>
              <a:t>So, the question is why so little of our work makes its way into practice? </a:t>
            </a:r>
          </a:p>
          <a:p>
            <a:endParaRPr lang="en-US" baseline="0" dirty="0" smtClean="0"/>
          </a:p>
          <a:p>
            <a:r>
              <a:rPr lang="en-US" baseline="0" dirty="0" smtClean="0"/>
              <a:t>The conventional wisdom was that we do not fully understand many of the economic aspects. This led to people trying to more actively thinking about this problem and words like incentives, win-win, incremental </a:t>
            </a:r>
            <a:r>
              <a:rPr lang="en-US" baseline="0" dirty="0" err="1" smtClean="0"/>
              <a:t>deploybility</a:t>
            </a:r>
            <a:r>
              <a:rPr lang="en-US" baseline="0" dirty="0" smtClean="0"/>
              <a:t> became part of our lexicon. We started designing that claimed to have those properties. So, that was all good.</a:t>
            </a:r>
            <a:endParaRPr lang="en-US" dirty="0" smtClean="0"/>
          </a:p>
          <a:p>
            <a:endParaRPr lang="en-US" dirty="0" smtClean="0"/>
          </a:p>
          <a:p>
            <a:r>
              <a:rPr lang="en-US" baseline="0" dirty="0" smtClean="0"/>
              <a:t>I used to subscribe to this wisdom, and my thesis is dead proof of that. But I am not beginning to believe that it is not the answer, or at least not the complete answer. </a:t>
            </a:r>
          </a:p>
          <a:p>
            <a:endParaRPr lang="en-US" baseline="0" dirty="0" smtClean="0"/>
          </a:p>
          <a:p>
            <a:r>
              <a:rPr lang="en-US" baseline="0" dirty="0" smtClean="0"/>
              <a:t>In this talk, I put forth a different hypothesis. </a:t>
            </a:r>
            <a:r>
              <a:rPr lang="en-US" dirty="0" smtClean="0"/>
              <a:t>This hypothesis is that we do</a:t>
            </a:r>
            <a:r>
              <a:rPr lang="en-US" baseline="0" dirty="0" smtClean="0"/>
              <a:t> not understand the human aspects of network systems. Allow me to explain.</a:t>
            </a:r>
          </a:p>
        </p:txBody>
      </p:sp>
      <p:sp>
        <p:nvSpPr>
          <p:cNvPr id="4" name="Slide Number Placeholder 3"/>
          <p:cNvSpPr>
            <a:spLocks noGrp="1"/>
          </p:cNvSpPr>
          <p:nvPr>
            <p:ph type="sldNum" sz="quarter" idx="10"/>
          </p:nvPr>
        </p:nvSpPr>
        <p:spPr/>
        <p:txBody>
          <a:bodyPr/>
          <a:lstStyle/>
          <a:p>
            <a:fld id="{FCF4144D-4323-4868-A188-D805517049ED}" type="slidenum">
              <a:rPr lang="en-US" smtClean="0"/>
              <a:t>1</a:t>
            </a:fld>
            <a:endParaRPr lang="en-US"/>
          </a:p>
        </p:txBody>
      </p:sp>
    </p:spTree>
    <p:extLst>
      <p:ext uri="{BB962C8B-B14F-4D97-AF65-F5344CB8AC3E}">
        <p14:creationId xmlns:p14="http://schemas.microsoft.com/office/powerpoint/2010/main" val="178608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Let me first define humans for the purposes of this talk. Humans</a:t>
            </a:r>
            <a:r>
              <a:rPr lang="en-US" baseline="0" dirty="0" smtClean="0"/>
              <a:t> are people who directly experience the network and have to deal with its day-to-day issues. These could be end users in some cases. Or, these could be network operators responsible for provisioning and smooth functioning of the network.</a:t>
            </a:r>
            <a:endParaRPr lang="en-US" dirty="0" smtClean="0"/>
          </a:p>
          <a:p>
            <a:endParaRPr lang="en-US" dirty="0" smtClean="0"/>
          </a:p>
          <a:p>
            <a:r>
              <a:rPr lang="en-US" dirty="0" smtClean="0"/>
              <a:t>The starting point of my argument is that as we researchers we</a:t>
            </a:r>
            <a:r>
              <a:rPr lang="en-US" baseline="0" dirty="0" smtClean="0"/>
              <a:t> rarely experience first hand any more the systems that we design. Those systems are mostly an intellectual exercise for us. We build research prototypes to test our ideas. These prototypes tend to be fairly narrow, and we rarely rely on them to get our work done. </a:t>
            </a:r>
            <a:endParaRPr lang="en-US" dirty="0" smtClean="0"/>
          </a:p>
          <a:p>
            <a:endParaRPr lang="en-US" baseline="0" dirty="0" smtClean="0"/>
          </a:p>
          <a:p>
            <a:r>
              <a:rPr lang="en-US" baseline="0" dirty="0" smtClean="0"/>
              <a:t>Note that this was not always true. I wasn’t around then, but folks who originally built the Internet, lived with it on a daily basis. They built and were responsible for keeping it functional. Folks who built the original Web lived with it as well. That is not the case anymore.</a:t>
            </a:r>
          </a:p>
          <a:p>
            <a:endParaRPr lang="en-US" dirty="0" smtClean="0"/>
          </a:p>
          <a:p>
            <a:r>
              <a:rPr lang="en-US" dirty="0" smtClean="0"/>
              <a:t>What this does is create a disconnect between</a:t>
            </a:r>
            <a:r>
              <a:rPr lang="en-US" baseline="0" dirty="0" smtClean="0"/>
              <a:t> the researcher perspective of the system and the human perspective of it. Attributes that researchers value are not necessarily aligned with attributes that humans value.</a:t>
            </a:r>
            <a:endParaRPr lang="en-US" dirty="0" smtClean="0"/>
          </a:p>
          <a:p>
            <a:endParaRPr lang="en-US" baseline="0" dirty="0" smtClean="0"/>
          </a:p>
          <a:p>
            <a:r>
              <a:rPr lang="en-US" baseline="0" dirty="0" smtClean="0"/>
              <a:t>-----------</a:t>
            </a:r>
          </a:p>
          <a:p>
            <a:endParaRPr lang="en-US" baseline="0" dirty="0" smtClean="0"/>
          </a:p>
          <a:p>
            <a:r>
              <a:rPr lang="en-US" baseline="0" dirty="0" smtClean="0"/>
              <a:t>Let me explain through two case studies. </a:t>
            </a:r>
          </a:p>
          <a:p>
            <a:endParaRPr lang="en-US" baseline="0" dirty="0" smtClean="0"/>
          </a:p>
          <a:p>
            <a:r>
              <a:rPr lang="en-US" baseline="0" dirty="0" smtClean="0"/>
              <a:t>The first one is on MPLS vs. IP-based routing. When I was starting graduate school about 10 years ago, the debate over MPLS vs. IP-based routing was raging. For those of you who do not know MPLS, it essentially allows operators better control over their network – it lets them configure, for instance, what exact path should be taken between two end points for different kinds of traffic. It also lets operators configure explicit failover paths</a:t>
            </a:r>
          </a:p>
          <a:p>
            <a:endParaRPr lang="en-US" baseline="0" dirty="0" smtClean="0"/>
          </a:p>
          <a:p>
            <a:r>
              <a:rPr lang="en-US" baseline="0" dirty="0" smtClean="0"/>
              <a:t>The stand I used to hear from almost all networking researchers was that MPLS is an abomination and will never take off. It requires too much state in the network, it is too fragile, does not scale, does not survive a nuclear attack, etc. By the way, this viewpoint was shared by not only researchers in academia but also by those who worked at labs run by ISPs.</a:t>
            </a:r>
          </a:p>
          <a:p>
            <a:endParaRPr lang="en-US" baseline="0" dirty="0" smtClean="0"/>
          </a:p>
          <a:p>
            <a:r>
              <a:rPr lang="en-US" baseline="0" dirty="0" smtClean="0"/>
              <a:t>At the same time, I was doing a lot of network measurement around that time. One after the other I saw major ISPs convert to MPLS. This was very confusing. To resolve this confusion, I would ask network operators I would run into at NANOG, and time after time, the override reasons was that they wanted more control over the network. This issue of humans wanting more control over the networks was not even part of the lexicon of the researchers that were predicting the death of MPLS.</a:t>
            </a:r>
          </a:p>
          <a:p>
            <a:endParaRPr lang="en-US" baseline="0" dirty="0" smtClean="0"/>
          </a:p>
          <a:p>
            <a:r>
              <a:rPr lang="en-US" baseline="0" dirty="0" smtClean="0"/>
              <a:t>Given two technologies, if we can’t even predict which one will eventually win, what hope we have of creating new ones that win?</a:t>
            </a:r>
          </a:p>
          <a:p>
            <a:endParaRPr lang="en-US" baseline="0" dirty="0" smtClean="0"/>
          </a:p>
          <a:p>
            <a:r>
              <a:rPr lang="en-US" baseline="0" dirty="0" smtClean="0"/>
              <a:t>-------------</a:t>
            </a:r>
          </a:p>
          <a:p>
            <a:endParaRPr lang="en-US" baseline="0" dirty="0" smtClean="0"/>
          </a:p>
          <a:p>
            <a:r>
              <a:rPr lang="en-US" baseline="0" dirty="0" smtClean="0"/>
              <a:t>The second case study is more personal and related to network diagnostics, something I worked on in the last couple of years. Broadly, there are two ways to think about network diagnostics. One is rule-based, in which you program a set of rules like – if you A, X must be wrong; if you see B, Y must be wrong, etc. The second way is inference based where instead of pre-coded rules, you try to infer what might be wrong based on the set of symptoms you see. Inference-based approaches have the potential to cover a greater range of faults, even those that were never seen before, but these systems can be wrong sometimes. To counter that, they tend to also output probabilities that reflect how confident the system is about a particular element being the root cause of the observed problem symptoms. Rule-based approaches, on the other hand, cover fewer faults but are more predictable -- when they are right, they are right.</a:t>
            </a:r>
          </a:p>
          <a:p>
            <a:endParaRPr lang="en-US" baseline="0" dirty="0" smtClean="0"/>
          </a:p>
          <a:p>
            <a:r>
              <a:rPr lang="en-US" baseline="0" dirty="0" smtClean="0"/>
              <a:t>Guess which one the researchers focus on? That’s right, the inference one. I built an inference-based system last year, and after building that I started talking to operators and field engineers. I learned that they were using rule-based systems heavily. I asked them if they would use an inference-based systems. They were ambivalent; they said maybe but unlikely. Why? Because detecting the root cause correctly with 90% probability is not very helpful, as they have go do the manual verification themselves anyway.  Until inference-based approaches get to the level of being almost always correct or help them do their job faster – they will not get near it.</a:t>
            </a:r>
          </a:p>
          <a:p>
            <a:endParaRPr lang="en-US" baseline="0" dirty="0" smtClean="0"/>
          </a:p>
          <a:p>
            <a:r>
              <a:rPr lang="en-US" baseline="0" dirty="0" smtClean="0"/>
              <a:t>-------------</a:t>
            </a:r>
          </a:p>
          <a:p>
            <a:endParaRPr lang="en-US" baseline="0" dirty="0" smtClean="0"/>
          </a:p>
          <a:p>
            <a:r>
              <a:rPr lang="en-US" baseline="0" dirty="0" smtClean="0"/>
              <a:t>So, in both of these case studies, the kinds of things researchers were stressing were not the same as the kinds of things that humans valued.</a:t>
            </a:r>
          </a:p>
        </p:txBody>
      </p:sp>
      <p:sp>
        <p:nvSpPr>
          <p:cNvPr id="4" name="Slide Number Placeholder 3"/>
          <p:cNvSpPr>
            <a:spLocks noGrp="1"/>
          </p:cNvSpPr>
          <p:nvPr>
            <p:ph type="sldNum" sz="quarter" idx="10"/>
          </p:nvPr>
        </p:nvSpPr>
        <p:spPr/>
        <p:txBody>
          <a:bodyPr/>
          <a:lstStyle/>
          <a:p>
            <a:fld id="{FCF4144D-4323-4868-A188-D805517049ED}" type="slidenum">
              <a:rPr lang="en-US" smtClean="0"/>
              <a:t>2</a:t>
            </a:fld>
            <a:endParaRPr lang="en-US"/>
          </a:p>
        </p:txBody>
      </p:sp>
    </p:spTree>
    <p:extLst>
      <p:ext uri="{BB962C8B-B14F-4D97-AF65-F5344CB8AC3E}">
        <p14:creationId xmlns:p14="http://schemas.microsoft.com/office/powerpoint/2010/main" val="133039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did we get here</a:t>
            </a:r>
            <a:r>
              <a:rPr lang="en-US" baseline="0" dirty="0" smtClean="0"/>
              <a:t>? I don’t know but I’ll speculate. Part of the reason is that we are not experiencing things first hand. This is understandable as many systems now real-life entities that many others rely on, and researchers shouldn’t be allowed anywhere near those.</a:t>
            </a:r>
          </a:p>
          <a:p>
            <a:endParaRPr lang="en-US" baseline="0" dirty="0" smtClean="0"/>
          </a:p>
          <a:p>
            <a:r>
              <a:rPr lang="en-US" baseline="0" dirty="0" smtClean="0"/>
              <a:t>But we do not even try to bridge the gulf that has been created. This is because of two dangerous fallacies.  In </a:t>
            </a:r>
            <a:r>
              <a:rPr lang="en-US" baseline="0" dirty="0" smtClean="0"/>
              <a:t>my conversations with researchers in our field, I run into variations of these pretty frequently.</a:t>
            </a:r>
          </a:p>
          <a:p>
            <a:endParaRPr lang="en-US" baseline="0" dirty="0" smtClean="0"/>
          </a:p>
          <a:p>
            <a:r>
              <a:rPr lang="en-US" baseline="0" dirty="0" smtClean="0"/>
              <a:t>-------------</a:t>
            </a:r>
          </a:p>
          <a:p>
            <a:endParaRPr lang="en-US" baseline="0" dirty="0" smtClean="0"/>
          </a:p>
          <a:p>
            <a:r>
              <a:rPr lang="en-US" baseline="0" dirty="0" smtClean="0"/>
              <a:t>The first </a:t>
            </a:r>
            <a:r>
              <a:rPr lang="en-US" baseline="0" dirty="0" smtClean="0"/>
              <a:t>is </a:t>
            </a:r>
            <a:r>
              <a:rPr lang="en-US" baseline="0" dirty="0" smtClean="0"/>
              <a:t>that appropriately dealing with humans is all about having the right interfaces slapped on top of the systems. </a:t>
            </a:r>
            <a:r>
              <a:rPr lang="en-US" baseline="0" dirty="0" smtClean="0"/>
              <a:t>That is, the connection between the underlying system and the interfaces </a:t>
            </a:r>
            <a:r>
              <a:rPr lang="en-US" baseline="0" dirty="0" smtClean="0"/>
              <a:t>can be developed independently from the underlying </a:t>
            </a:r>
            <a:r>
              <a:rPr lang="en-US" baseline="0" dirty="0" smtClean="0"/>
              <a:t>system. And the things that humans would like can be provided simply by providing them the right interfaces.</a:t>
            </a:r>
            <a:endParaRPr lang="en-US" baseline="0" dirty="0" smtClean="0"/>
          </a:p>
          <a:p>
            <a:endParaRPr lang="en-US" baseline="0" dirty="0" smtClean="0"/>
          </a:p>
          <a:p>
            <a:r>
              <a:rPr lang="en-US" baseline="0" dirty="0" smtClean="0"/>
              <a:t>But hopefully as the two case studies I mentioned demonstrate, dealing with humans is not just a matter of interfaces. But it has implications on some of the fundamental design decisions. Do you want routing that gives more control to humans or do you want routing that scales? Do you want diagnostics that are almost always right or do you want something that covers a broad range of faults?</a:t>
            </a:r>
          </a:p>
          <a:p>
            <a:endParaRPr lang="en-US" baseline="0" dirty="0" smtClean="0"/>
          </a:p>
          <a:p>
            <a:r>
              <a:rPr lang="en-US" baseline="0" dirty="0" smtClean="0"/>
              <a:t>Apart from these examples, there is also some compelling work at CMU that studies the interplay with how users like to do access control and discover fundamental disconnects between semantics that current systems and what users will like to do. They argue that these disconnects cannot be bridged through innovation at the interface layer.</a:t>
            </a:r>
          </a:p>
          <a:p>
            <a:endParaRPr lang="en-US" baseline="0" dirty="0" smtClean="0"/>
          </a:p>
          <a:p>
            <a:r>
              <a:rPr lang="en-US" baseline="0" dirty="0" smtClean="0"/>
              <a:t>-------</a:t>
            </a:r>
            <a:endParaRPr lang="en-US" baseline="0" dirty="0" smtClean="0"/>
          </a:p>
          <a:p>
            <a:endParaRPr lang="en-US" baseline="0" dirty="0" smtClean="0"/>
          </a:p>
          <a:p>
            <a:r>
              <a:rPr lang="en-US" baseline="0" dirty="0" smtClean="0"/>
              <a:t>The second fallacy is that “good” technology wins eventually, and many of the other factors are short-term distortions.  We should thus focus simply on developing First, in such arguments good often gets defined in a very narrowly, based on attributes that researchers values. It does not necessarily include attributes that humans values.</a:t>
            </a:r>
          </a:p>
          <a:p>
            <a:endParaRPr lang="en-US" baseline="0" dirty="0" smtClean="0"/>
          </a:p>
          <a:p>
            <a:r>
              <a:rPr lang="en-US" baseline="0" dirty="0" smtClean="0"/>
              <a:t>Even if the definition of good was holistic, one thing missing from the argument is that humans make decisions, not robots. When humans make those decisions, they naturally tend to weigh more heavily the attributes they themselves value.</a:t>
            </a:r>
          </a:p>
          <a:p>
            <a:endParaRPr lang="en-US" baseline="0" dirty="0" smtClean="0"/>
          </a:p>
          <a:p>
            <a:r>
              <a:rPr lang="en-US" baseline="0" dirty="0" smtClean="0"/>
              <a:t>This is something that good companies understand when they sell to the decision making human. Some would say that that is a big reason behind my employer’s success, especially when it comes to selling to enterprise operators. It is not necessarily the case that we have the best technology, which in public forums, I would argue that we do </a:t>
            </a:r>
            <a:r>
              <a:rPr lang="en-US" baseline="0" dirty="0" smtClean="0">
                <a:sym typeface="Wingdings" pitchFamily="2" charset="2"/>
              </a:rPr>
              <a:t></a:t>
            </a:r>
          </a:p>
          <a:p>
            <a:endParaRPr lang="en-US" baseline="0" dirty="0" smtClean="0">
              <a:sym typeface="Wingdings" pitchFamily="2" charset="2"/>
            </a:endParaRPr>
          </a:p>
          <a:p>
            <a:r>
              <a:rPr lang="en-US" baseline="0" dirty="0" smtClean="0">
                <a:sym typeface="Wingdings" pitchFamily="2" charset="2"/>
              </a:rPr>
              <a:t>--------</a:t>
            </a:r>
          </a:p>
          <a:p>
            <a:endParaRPr lang="en-US" baseline="0" dirty="0" smtClean="0">
              <a:sym typeface="Wingdings" pitchFamily="2" charset="2"/>
            </a:endParaRPr>
          </a:p>
          <a:p>
            <a:r>
              <a:rPr lang="en-US" baseline="0" dirty="0" smtClean="0"/>
              <a:t>TODO summarize</a:t>
            </a:r>
            <a:endParaRPr lang="en-US" baseline="0" dirty="0" smtClean="0"/>
          </a:p>
        </p:txBody>
      </p:sp>
      <p:sp>
        <p:nvSpPr>
          <p:cNvPr id="4" name="Slide Number Placeholder 3"/>
          <p:cNvSpPr>
            <a:spLocks noGrp="1"/>
          </p:cNvSpPr>
          <p:nvPr>
            <p:ph type="sldNum" sz="quarter" idx="10"/>
          </p:nvPr>
        </p:nvSpPr>
        <p:spPr/>
        <p:txBody>
          <a:bodyPr/>
          <a:lstStyle/>
          <a:p>
            <a:fld id="{FCF4144D-4323-4868-A188-D805517049ED}" type="slidenum">
              <a:rPr lang="en-US" smtClean="0"/>
              <a:t>3</a:t>
            </a:fld>
            <a:endParaRPr lang="en-US"/>
          </a:p>
        </p:txBody>
      </p:sp>
    </p:spTree>
    <p:extLst>
      <p:ext uri="{BB962C8B-B14F-4D97-AF65-F5344CB8AC3E}">
        <p14:creationId xmlns:p14="http://schemas.microsoft.com/office/powerpoint/2010/main" val="128614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So, what can we do improve this situation? I’d argue for broadening the areas of networking and HCI – human computer interfaces – to something that could be called HNI, human network interfaces. </a:t>
            </a:r>
          </a:p>
          <a:p>
            <a:endParaRPr lang="en-US" baseline="0" dirty="0" smtClean="0"/>
          </a:p>
          <a:p>
            <a:r>
              <a:rPr lang="en-US" baseline="0" dirty="0" smtClean="0"/>
              <a:t>The goal is to understand how humans in various situations – as operators, as end users, etc. – prefer to interact with </a:t>
            </a:r>
            <a:r>
              <a:rPr lang="en-US" baseline="0" smtClean="0"/>
              <a:t>the network.</a:t>
            </a:r>
            <a:endParaRPr lang="en-US" baseline="0" dirty="0" smtClean="0"/>
          </a:p>
          <a:p>
            <a:endParaRPr lang="en-US" baseline="0" dirty="0" smtClean="0"/>
          </a:p>
          <a:p>
            <a:endParaRPr lang="en-US" baseline="0" dirty="0" smtClean="0"/>
          </a:p>
          <a:p>
            <a:r>
              <a:rPr lang="en-US" baseline="0" dirty="0" smtClean="0"/>
              <a:t>Do user studies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Include human considerations in our writings</a:t>
            </a:r>
          </a:p>
          <a:p>
            <a:endParaRPr lang="en-US" dirty="0"/>
          </a:p>
        </p:txBody>
      </p:sp>
      <p:sp>
        <p:nvSpPr>
          <p:cNvPr id="4" name="Slide Number Placeholder 3"/>
          <p:cNvSpPr>
            <a:spLocks noGrp="1"/>
          </p:cNvSpPr>
          <p:nvPr>
            <p:ph type="sldNum" sz="quarter" idx="10"/>
          </p:nvPr>
        </p:nvSpPr>
        <p:spPr/>
        <p:txBody>
          <a:bodyPr/>
          <a:lstStyle/>
          <a:p>
            <a:fld id="{FCF4144D-4323-4868-A188-D805517049ED}" type="slidenum">
              <a:rPr lang="en-US" smtClean="0"/>
              <a:t>4</a:t>
            </a:fld>
            <a:endParaRPr lang="en-US"/>
          </a:p>
        </p:txBody>
      </p:sp>
    </p:spTree>
    <p:extLst>
      <p:ext uri="{BB962C8B-B14F-4D97-AF65-F5344CB8AC3E}">
        <p14:creationId xmlns:p14="http://schemas.microsoft.com/office/powerpoint/2010/main" val="34972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smtClean="0"/>
              <a:t>ratul | 2020 summit | June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2020 summit | June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2020 summit | June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8683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41438"/>
            <a:ext cx="8229600" cy="4525962"/>
          </a:xfrm>
        </p:spPr>
        <p:txBody>
          <a:bodyPr/>
          <a:lstStyle/>
          <a:p>
            <a:r>
              <a:rPr lang="en-US" smtClean="0"/>
              <a:t>Click icon to add chart</a:t>
            </a:r>
            <a:endParaRPr lang="en-US" dirty="0"/>
          </a:p>
        </p:txBody>
      </p:sp>
      <p:sp>
        <p:nvSpPr>
          <p:cNvPr id="4" name="Date Placeholder 3"/>
          <p:cNvSpPr>
            <a:spLocks noGrp="1"/>
          </p:cNvSpPr>
          <p:nvPr>
            <p:ph type="dt" sz="half" idx="10"/>
          </p:nvPr>
        </p:nvSpPr>
        <p:spPr>
          <a:xfrm>
            <a:off x="350838" y="6245225"/>
            <a:ext cx="3681412" cy="476250"/>
          </a:xfrm>
        </p:spPr>
        <p:txBody>
          <a:bodyPr/>
          <a:lstStyle>
            <a:lvl1pPr>
              <a:defRPr/>
            </a:lvl1pPr>
          </a:lstStyle>
          <a:p>
            <a:r>
              <a:rPr lang="en-US" smtClean="0"/>
              <a:t>ratul | 2020 summit | June '10</a:t>
            </a: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659563" y="6245225"/>
            <a:ext cx="2133600" cy="476250"/>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a:solidFill>
                  <a:schemeClr val="bg1"/>
                </a:solidFill>
              </a:defRPr>
            </a:lvl1pPr>
            <a:lvl2pPr>
              <a:buNone/>
              <a:defRPr>
                <a:solidFill>
                  <a:schemeClr val="bg1"/>
                </a:solidFill>
              </a:defRPr>
            </a:lvl2pPr>
            <a:lvl3pPr>
              <a:buFont typeface="Courier New" pitchFamily="49" charset="0"/>
              <a:buChar char="o"/>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819400" cy="365125"/>
          </a:xfrm>
        </p:spPr>
        <p:txBody>
          <a:bodyPr/>
          <a:lstStyle/>
          <a:p>
            <a:r>
              <a:rPr lang="en-US" smtClean="0"/>
              <a:t>ratul | 2020 summit | June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ratul | 2020 summit | June '10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ratul | 2020 summit | June '10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ratul | 2020 summit | June '10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ratul | 2020 summit | June '10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2020 summit | June '10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2020 summit | June '10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2020 summit | June '10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3048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ratul | 2020 summit | June '10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92175"/>
            <a:ext cx="9144000" cy="1470025"/>
          </a:xfrm>
        </p:spPr>
        <p:txBody>
          <a:bodyPr>
            <a:normAutofit/>
          </a:bodyPr>
          <a:lstStyle/>
          <a:p>
            <a:r>
              <a:rPr lang="en-US" dirty="0" smtClean="0"/>
              <a:t>Pushing networking research to </a:t>
            </a:r>
            <a:br>
              <a:rPr lang="en-US" dirty="0" smtClean="0"/>
            </a:br>
            <a:r>
              <a:rPr lang="en-US" dirty="0" smtClean="0"/>
              <a:t>layer human</a:t>
            </a:r>
            <a:endParaRPr lang="en-US" dirty="0"/>
          </a:p>
        </p:txBody>
      </p:sp>
      <p:sp>
        <p:nvSpPr>
          <p:cNvPr id="3" name="Subtitle 2"/>
          <p:cNvSpPr>
            <a:spLocks noGrp="1"/>
          </p:cNvSpPr>
          <p:nvPr>
            <p:ph type="subTitle" idx="1"/>
          </p:nvPr>
        </p:nvSpPr>
        <p:spPr>
          <a:xfrm>
            <a:off x="533400" y="3276600"/>
            <a:ext cx="8077200" cy="2895600"/>
          </a:xfrm>
        </p:spPr>
        <p:txBody>
          <a:bodyPr>
            <a:normAutofit lnSpcReduction="10000"/>
          </a:bodyPr>
          <a:lstStyle/>
          <a:p>
            <a:r>
              <a:rPr lang="en-US" sz="2800" dirty="0" smtClean="0">
                <a:solidFill>
                  <a:schemeClr val="bg1"/>
                </a:solidFill>
              </a:rPr>
              <a:t>Ratul Mahajan</a:t>
            </a:r>
            <a:r>
              <a:rPr lang="en-US" sz="2800" i="1" dirty="0" smtClean="0">
                <a:solidFill>
                  <a:schemeClr val="bg1">
                    <a:lumMod val="65000"/>
                  </a:schemeClr>
                </a:solidFill>
              </a:rPr>
              <a:t/>
            </a:r>
            <a:br>
              <a:rPr lang="en-US" sz="2800" i="1" dirty="0" smtClean="0">
                <a:solidFill>
                  <a:schemeClr val="bg1">
                    <a:lumMod val="65000"/>
                  </a:schemeClr>
                </a:solidFill>
              </a:rPr>
            </a:br>
            <a:r>
              <a:rPr lang="en-US" sz="2800" i="1" dirty="0" smtClean="0">
                <a:solidFill>
                  <a:schemeClr val="bg1">
                    <a:lumMod val="65000"/>
                  </a:schemeClr>
                </a:solidFill>
              </a:rPr>
              <a:t>Microsoft Research</a:t>
            </a:r>
          </a:p>
          <a:p>
            <a:endParaRPr lang="en-US" sz="2800" i="1" dirty="0">
              <a:solidFill>
                <a:schemeClr val="bg1">
                  <a:lumMod val="65000"/>
                </a:schemeClr>
              </a:solidFill>
            </a:endParaRPr>
          </a:p>
          <a:p>
            <a:endParaRPr lang="en-US" sz="2800" i="1" dirty="0" smtClean="0">
              <a:solidFill>
                <a:schemeClr val="bg1">
                  <a:lumMod val="65000"/>
                </a:schemeClr>
              </a:solidFill>
            </a:endParaRPr>
          </a:p>
          <a:p>
            <a:r>
              <a:rPr lang="en-US" sz="2800" dirty="0" smtClean="0">
                <a:solidFill>
                  <a:srgbClr val="FFC000"/>
                </a:solidFill>
              </a:rPr>
              <a:t>2020 networking summit</a:t>
            </a:r>
            <a:br>
              <a:rPr lang="en-US" sz="2800" dirty="0" smtClean="0">
                <a:solidFill>
                  <a:srgbClr val="FFC000"/>
                </a:solidFill>
              </a:rPr>
            </a:br>
            <a:r>
              <a:rPr lang="en-US" sz="2800" dirty="0" smtClean="0">
                <a:solidFill>
                  <a:srgbClr val="FFC000"/>
                </a:solidFill>
              </a:rPr>
              <a:t>June 2010</a:t>
            </a:r>
            <a:endParaRPr lang="en-US" sz="2800" dirty="0">
              <a:solidFill>
                <a:srgbClr val="FFC000"/>
              </a:solidFill>
            </a:endParaRPr>
          </a:p>
        </p:txBody>
      </p:sp>
    </p:spTree>
    <p:extLst>
      <p:ext uri="{BB962C8B-B14F-4D97-AF65-F5344CB8AC3E}">
        <p14:creationId xmlns:p14="http://schemas.microsoft.com/office/powerpoint/2010/main" val="2472950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Autofit/>
          </a:bodyPr>
          <a:lstStyle/>
          <a:p>
            <a:r>
              <a:rPr lang="en-US" dirty="0" smtClean="0"/>
              <a:t>Researchers </a:t>
            </a:r>
            <a:r>
              <a:rPr lang="en-US" dirty="0"/>
              <a:t>do not experience </a:t>
            </a:r>
            <a:r>
              <a:rPr lang="en-US" dirty="0" smtClean="0"/>
              <a:t/>
            </a:r>
            <a:br>
              <a:rPr lang="en-US" dirty="0" smtClean="0"/>
            </a:br>
            <a:r>
              <a:rPr lang="en-US" dirty="0" smtClean="0"/>
              <a:t>networks </a:t>
            </a:r>
            <a:r>
              <a:rPr lang="en-US" dirty="0"/>
              <a:t>first </a:t>
            </a:r>
            <a:r>
              <a:rPr lang="en-US" dirty="0" smtClean="0"/>
              <a:t>hand (any more)</a:t>
            </a:r>
            <a:endParaRPr lang="en-US" dirty="0"/>
          </a:p>
        </p:txBody>
      </p:sp>
      <p:sp>
        <p:nvSpPr>
          <p:cNvPr id="3" name="Content Placeholder 2"/>
          <p:cNvSpPr>
            <a:spLocks noGrp="1"/>
          </p:cNvSpPr>
          <p:nvPr>
            <p:ph idx="1"/>
          </p:nvPr>
        </p:nvSpPr>
        <p:spPr>
          <a:xfrm>
            <a:off x="457200" y="1981200"/>
            <a:ext cx="8382000" cy="4144963"/>
          </a:xfrm>
        </p:spPr>
        <p:txBody>
          <a:bodyPr/>
          <a:lstStyle/>
          <a:p>
            <a:r>
              <a:rPr lang="en-US" dirty="0" smtClean="0"/>
              <a:t>Researcher perspective != human perspective</a:t>
            </a:r>
          </a:p>
          <a:p>
            <a:endParaRPr lang="en-US" dirty="0" smtClean="0"/>
          </a:p>
          <a:p>
            <a:r>
              <a:rPr lang="en-US" dirty="0" smtClean="0"/>
              <a:t>Two case studies highlight the gulf:</a:t>
            </a:r>
          </a:p>
          <a:p>
            <a:r>
              <a:rPr lang="en-US" dirty="0"/>
              <a:t>	</a:t>
            </a:r>
            <a:r>
              <a:rPr lang="en-US" dirty="0" smtClean="0"/>
              <a:t>MPLS </a:t>
            </a:r>
            <a:r>
              <a:rPr lang="en-US" dirty="0" err="1" smtClean="0"/>
              <a:t>vs</a:t>
            </a:r>
            <a:r>
              <a:rPr lang="en-US" dirty="0" smtClean="0"/>
              <a:t> IP-based routing</a:t>
            </a:r>
          </a:p>
          <a:p>
            <a:r>
              <a:rPr lang="en-US" dirty="0"/>
              <a:t>	</a:t>
            </a:r>
            <a:r>
              <a:rPr lang="en-US" dirty="0" smtClean="0"/>
              <a:t>Rule </a:t>
            </a:r>
            <a:r>
              <a:rPr lang="en-US" dirty="0" err="1" smtClean="0"/>
              <a:t>vs</a:t>
            </a:r>
            <a:r>
              <a:rPr lang="en-US" dirty="0" smtClean="0"/>
              <a:t> inference-based diagnostic systems</a:t>
            </a:r>
          </a:p>
        </p:txBody>
      </p:sp>
      <p:sp>
        <p:nvSpPr>
          <p:cNvPr id="4" name="Date Placeholder 3"/>
          <p:cNvSpPr>
            <a:spLocks noGrp="1"/>
          </p:cNvSpPr>
          <p:nvPr>
            <p:ph type="dt" sz="half" idx="10"/>
          </p:nvPr>
        </p:nvSpPr>
        <p:spPr/>
        <p:txBody>
          <a:bodyPr/>
          <a:lstStyle/>
          <a:p>
            <a:r>
              <a:rPr lang="en-US" smtClean="0"/>
              <a:t>ratul | 2020 summit | June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194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smtClean="0"/>
              <a:t>Two fallacies that stop researchers from bridging the gulf</a:t>
            </a:r>
            <a:endParaRPr lang="en-US" dirty="0"/>
          </a:p>
        </p:txBody>
      </p:sp>
      <p:sp>
        <p:nvSpPr>
          <p:cNvPr id="3" name="Content Placeholder 2"/>
          <p:cNvSpPr>
            <a:spLocks noGrp="1"/>
          </p:cNvSpPr>
          <p:nvPr>
            <p:ph idx="1"/>
          </p:nvPr>
        </p:nvSpPr>
        <p:spPr>
          <a:xfrm>
            <a:off x="457200" y="1981200"/>
            <a:ext cx="8229600" cy="4144963"/>
          </a:xfrm>
        </p:spPr>
        <p:txBody>
          <a:bodyPr/>
          <a:lstStyle/>
          <a:p>
            <a:r>
              <a:rPr lang="en-US" dirty="0" smtClean="0"/>
              <a:t>Humans are </a:t>
            </a:r>
            <a:r>
              <a:rPr lang="en-US" dirty="0" smtClean="0"/>
              <a:t>only about </a:t>
            </a:r>
            <a:r>
              <a:rPr lang="en-US" dirty="0" smtClean="0"/>
              <a:t>interfaces</a:t>
            </a:r>
          </a:p>
          <a:p>
            <a:endParaRPr lang="en-US" dirty="0"/>
          </a:p>
          <a:p>
            <a:r>
              <a:rPr lang="en-US" dirty="0" smtClean="0"/>
              <a:t>“Good” technology will win eventually</a:t>
            </a:r>
            <a:endParaRPr lang="en-US" dirty="0"/>
          </a:p>
        </p:txBody>
      </p:sp>
      <p:sp>
        <p:nvSpPr>
          <p:cNvPr id="4" name="Date Placeholder 3"/>
          <p:cNvSpPr>
            <a:spLocks noGrp="1"/>
          </p:cNvSpPr>
          <p:nvPr>
            <p:ph type="dt" sz="half" idx="10"/>
          </p:nvPr>
        </p:nvSpPr>
        <p:spPr/>
        <p:txBody>
          <a:bodyPr/>
          <a:lstStyle/>
          <a:p>
            <a:r>
              <a:rPr lang="en-US" smtClean="0"/>
              <a:t>ratul | 2020 summit | June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9285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2020 agenda: </a:t>
            </a:r>
            <a:r>
              <a:rPr lang="en-US" dirty="0" smtClean="0"/>
              <a:t/>
            </a:r>
            <a:br>
              <a:rPr lang="en-US" dirty="0" smtClean="0"/>
            </a:br>
            <a:r>
              <a:rPr lang="en-US" dirty="0" smtClean="0"/>
              <a:t>Human network interface (HNI)</a:t>
            </a:r>
            <a:endParaRPr lang="en-US" dirty="0"/>
          </a:p>
        </p:txBody>
      </p:sp>
      <p:sp>
        <p:nvSpPr>
          <p:cNvPr id="3" name="Content Placeholder 2"/>
          <p:cNvSpPr>
            <a:spLocks noGrp="1"/>
          </p:cNvSpPr>
          <p:nvPr>
            <p:ph idx="1"/>
          </p:nvPr>
        </p:nvSpPr>
        <p:spPr/>
        <p:txBody>
          <a:bodyPr/>
          <a:lstStyle/>
          <a:p>
            <a:r>
              <a:rPr lang="en-US" dirty="0" smtClean="0"/>
              <a:t>Understand the human aspects of </a:t>
            </a:r>
            <a:r>
              <a:rPr lang="en-US" dirty="0" smtClean="0"/>
              <a:t>networks</a:t>
            </a:r>
            <a:endParaRPr lang="en-US" dirty="0" smtClean="0"/>
          </a:p>
          <a:p>
            <a:pPr marL="857250" lvl="1" indent="-457200">
              <a:buFont typeface="Arial" pitchFamily="34" charset="0"/>
              <a:buChar char="•"/>
            </a:pPr>
            <a:r>
              <a:rPr lang="en-US" dirty="0" smtClean="0"/>
              <a:t>Get comfortable with user studies</a:t>
            </a:r>
          </a:p>
          <a:p>
            <a:pPr marL="857250" lvl="1" indent="-457200">
              <a:buFont typeface="Arial" pitchFamily="34" charset="0"/>
              <a:buChar char="•"/>
            </a:pPr>
            <a:r>
              <a:rPr lang="en-US" dirty="0" smtClean="0"/>
              <a:t>Talk to </a:t>
            </a:r>
            <a:r>
              <a:rPr lang="en-US" dirty="0" smtClean="0"/>
              <a:t>humans early and often</a:t>
            </a:r>
            <a:endParaRPr lang="en-US" dirty="0" smtClean="0"/>
          </a:p>
          <a:p>
            <a:pPr marL="1714500" lvl="3" indent="-457200">
              <a:buFont typeface="Arial" pitchFamily="34" charset="0"/>
              <a:buChar char="•"/>
            </a:pPr>
            <a:endParaRPr lang="en-US" dirty="0" smtClean="0"/>
          </a:p>
          <a:p>
            <a:pPr marL="0" indent="0"/>
            <a:r>
              <a:rPr lang="en-US" dirty="0" smtClean="0"/>
              <a:t>Distill those aspects into design goals</a:t>
            </a:r>
          </a:p>
          <a:p>
            <a:pPr marL="857250" lvl="1" indent="-457200">
              <a:buFont typeface="Arial" pitchFamily="34" charset="0"/>
              <a:buChar char="•"/>
            </a:pPr>
            <a:r>
              <a:rPr lang="en-US" dirty="0" smtClean="0"/>
              <a:t>Truly cross-layer: inform lower </a:t>
            </a:r>
            <a:r>
              <a:rPr lang="en-US" dirty="0" smtClean="0"/>
              <a:t>layers </a:t>
            </a:r>
            <a:r>
              <a:rPr lang="en-US" dirty="0" smtClean="0"/>
              <a:t>by the </a:t>
            </a:r>
            <a:r>
              <a:rPr lang="en-US" dirty="0" smtClean="0"/>
              <a:t>human </a:t>
            </a:r>
            <a:r>
              <a:rPr lang="en-US" dirty="0" smtClean="0"/>
              <a:t>layer</a:t>
            </a:r>
          </a:p>
        </p:txBody>
      </p:sp>
      <p:sp>
        <p:nvSpPr>
          <p:cNvPr id="4" name="Date Placeholder 3"/>
          <p:cNvSpPr>
            <a:spLocks noGrp="1"/>
          </p:cNvSpPr>
          <p:nvPr>
            <p:ph type="dt" sz="half" idx="10"/>
          </p:nvPr>
        </p:nvSpPr>
        <p:spPr/>
        <p:txBody>
          <a:bodyPr/>
          <a:lstStyle/>
          <a:p>
            <a:r>
              <a:rPr lang="en-US" smtClean="0"/>
              <a:t>ratul | 2020 summit | June '10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093537785"/>
      </p:ext>
    </p:extLst>
  </p:cSld>
  <p:clrMapOvr>
    <a:masterClrMapping/>
  </p:clrMapOvr>
</p:sld>
</file>

<file path=ppt/theme/theme1.xml><?xml version="1.0" encoding="utf-8"?>
<a:theme xmlns:a="http://schemas.openxmlformats.org/drawingml/2006/main" name="IMC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50800">
          <a:solidFill>
            <a:srgbClr val="FFC000"/>
          </a:solidFill>
          <a:prstDash val="soli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FF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keynote-conext</Template>
  <TotalTime>6668</TotalTime>
  <Words>1687</Words>
  <Application>Microsoft Office PowerPoint</Application>
  <PresentationFormat>On-screen Show (4:3)</PresentationFormat>
  <Paragraphs>104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IMC07</vt:lpstr>
      <vt:lpstr>Pushing networking research to  layer human</vt:lpstr>
      <vt:lpstr>Researchers do not experience  networks first hand (any more)</vt:lpstr>
      <vt:lpstr>Two fallacies that stop researchers from bridging the gulf</vt:lpstr>
      <vt:lpstr>2020 agenda:  Human network interface (HNI)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Augmenting Mobile 3G Using WiFi</dc:title>
  <dc:creator>Ratul Mahajan</dc:creator>
  <cp:lastModifiedBy>ratul</cp:lastModifiedBy>
  <cp:revision>282</cp:revision>
  <dcterms:created xsi:type="dcterms:W3CDTF">2006-08-16T00:00:00Z</dcterms:created>
  <dcterms:modified xsi:type="dcterms:W3CDTF">2010-06-25T02:09:13Z</dcterms:modified>
</cp:coreProperties>
</file>