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73" r:id="rId5"/>
    <p:sldId id="259" r:id="rId6"/>
    <p:sldId id="267" r:id="rId7"/>
    <p:sldId id="261" r:id="rId8"/>
    <p:sldId id="272" r:id="rId9"/>
    <p:sldId id="262" r:id="rId10"/>
    <p:sldId id="275" r:id="rId11"/>
    <p:sldId id="274" r:id="rId12"/>
    <p:sldId id="266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2039" autoAdjust="0"/>
  </p:normalViewPr>
  <p:slideViewPr>
    <p:cSldViewPr>
      <p:cViewPr varScale="1">
        <p:scale>
          <a:sx n="78" d="100"/>
          <a:sy n="7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8A32D-DB20-4A52-84D2-53EA40C03904}" type="datetimeFigureOut">
              <a:rPr lang="en-US" smtClean="0"/>
              <a:pPr/>
              <a:t>11/17/2007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5E0D0-E6B7-4B25-A3E8-7D644F3072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5E0D0-E6B7-4B25-A3E8-7D644F30720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5E0D0-E6B7-4B25-A3E8-7D644F30720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5E0D0-E6B7-4B25-A3E8-7D644F30720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30183-D595-4DE3-B343-FF42455F3C8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5E0D0-E6B7-4B25-A3E8-7D644F30720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5E0D0-E6B7-4B25-A3E8-7D644F30720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5E0D0-E6B7-4B25-A3E8-7D644F30720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5E0D0-E6B7-4B25-A3E8-7D644F30720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5E0D0-E6B7-4B25-A3E8-7D644F30720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A6BA28-3ED4-48E0-8ECF-BF3DEB14DB3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66BB-C353-44AF-95FD-3ADE74E893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429000"/>
          <a:ext cx="7620000" cy="2362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810000"/>
                <a:gridCol w="3810000"/>
              </a:tblGrid>
              <a:tr h="1066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Ratul Mahajan</a:t>
                      </a:r>
                    </a:p>
                    <a:p>
                      <a:pPr algn="ctr"/>
                      <a:r>
                        <a:rPr lang="en-US" sz="2800" b="0" i="1" dirty="0" smtClean="0">
                          <a:solidFill>
                            <a:schemeClr val="bg1"/>
                          </a:solidFill>
                        </a:rPr>
                        <a:t>Microsoft</a:t>
                      </a:r>
                      <a:r>
                        <a:rPr lang="en-US" sz="2800" b="0" i="1" baseline="0" dirty="0" smtClean="0">
                          <a:solidFill>
                            <a:schemeClr val="bg1"/>
                          </a:solidFill>
                        </a:rPr>
                        <a:t> Research</a:t>
                      </a:r>
                    </a:p>
                    <a:p>
                      <a:pPr algn="ctr"/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John Zahorjan</a:t>
                      </a:r>
                    </a:p>
                    <a:p>
                      <a:pPr algn="ctr"/>
                      <a:r>
                        <a:rPr lang="en-US" sz="2800" b="0" i="1" dirty="0" smtClean="0">
                          <a:solidFill>
                            <a:schemeClr val="bg1"/>
                          </a:solidFill>
                        </a:rPr>
                        <a:t>University</a:t>
                      </a:r>
                      <a:r>
                        <a:rPr lang="en-US" sz="2800" b="0" i="1" baseline="0" dirty="0" smtClean="0">
                          <a:solidFill>
                            <a:schemeClr val="bg1"/>
                          </a:solidFill>
                        </a:rPr>
                        <a:t> of Washington</a:t>
                      </a:r>
                      <a:endParaRPr lang="en-US" sz="28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Brian Zill</a:t>
                      </a:r>
                    </a:p>
                    <a:p>
                      <a:pPr algn="ctr"/>
                      <a:r>
                        <a:rPr lang="en-US" sz="2800" b="0" i="1" dirty="0" smtClean="0">
                          <a:solidFill>
                            <a:schemeClr val="bg1"/>
                          </a:solidFill>
                        </a:rPr>
                        <a:t>Microsoft Research</a:t>
                      </a:r>
                      <a:endParaRPr lang="en-US" sz="28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WiFi-based connectivity from moving vehicles</a:t>
            </a:r>
            <a:endParaRPr lang="en-US" dirty="0"/>
          </a:p>
        </p:txBody>
      </p:sp>
    </p:spTree>
  </p:cSld>
  <p:clrMapOvr>
    <a:masterClrMapping/>
  </p:clrMapOvr>
  <p:transition advTm="1229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gray periods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frequent in our testbed</a:t>
            </a:r>
          </a:p>
          <a:p>
            <a:endParaRPr lang="en-US" dirty="0" smtClean="0"/>
          </a:p>
          <a:p>
            <a:r>
              <a:rPr lang="en-US" dirty="0" smtClean="0"/>
              <a:t>Most are short but some even longer than 10s</a:t>
            </a:r>
          </a:p>
          <a:p>
            <a:endParaRPr lang="en-US" dirty="0" smtClean="0"/>
          </a:p>
          <a:p>
            <a:r>
              <a:rPr lang="en-US" dirty="0" smtClean="0"/>
              <a:t>Do not consistently occur at the same location</a:t>
            </a:r>
          </a:p>
          <a:p>
            <a:endParaRPr lang="en-US" dirty="0" smtClean="0"/>
          </a:p>
          <a:p>
            <a:r>
              <a:rPr lang="en-US" dirty="0" smtClean="0"/>
              <a:t>Hard to predict reliably using online measurements, e.g., of RSSI, reception ratio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imc | oct '07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gray periods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Supporting interactive or disruption-sensitive applications is challenging</a:t>
            </a:r>
          </a:p>
          <a:p>
            <a:endParaRPr lang="en-US" dirty="0" smtClean="0"/>
          </a:p>
          <a:p>
            <a:r>
              <a:rPr lang="en-US" dirty="0" smtClean="0"/>
              <a:t>Current WiFi association and handoff model performs poorly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imc | oct '07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advTm="7521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Historical information can help predict performance at a location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286000"/>
            <a:ext cx="38862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7" name="Picture 16" descr="prep-1-24.26pred23march-v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2517648"/>
            <a:ext cx="2853718" cy="2587752"/>
          </a:xfrm>
          <a:prstGeom prst="rect">
            <a:avLst/>
          </a:prstGeom>
        </p:spPr>
      </p:pic>
      <p:pic>
        <p:nvPicPr>
          <p:cNvPr id="12" name="Content Placeholder 11" descr="prep-1-24.26pred23march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3276600" y="2514600"/>
            <a:ext cx="2857506" cy="2591187"/>
          </a:xfrm>
        </p:spPr>
      </p:pic>
      <p:grpSp>
        <p:nvGrpSpPr>
          <p:cNvPr id="18" name="Group 17"/>
          <p:cNvGrpSpPr/>
          <p:nvPr/>
        </p:nvGrpSpPr>
        <p:grpSpPr>
          <a:xfrm>
            <a:off x="4572000" y="2618601"/>
            <a:ext cx="1295400" cy="505599"/>
            <a:chOff x="4572000" y="2390001"/>
            <a:chExt cx="1295400" cy="505599"/>
          </a:xfrm>
        </p:grpSpPr>
        <p:sp>
          <p:nvSpPr>
            <p:cNvPr id="16" name="TextBox 15"/>
            <p:cNvSpPr txBox="1"/>
            <p:nvPr/>
          </p:nvSpPr>
          <p:spPr>
            <a:xfrm>
              <a:off x="4572000" y="2618601"/>
              <a:ext cx="1295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Simulation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2390001"/>
              <a:ext cx="1295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err="1" smtClean="0"/>
                <a:t>Testbed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86200" y="4876800"/>
            <a:ext cx="2286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Past reception ratio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763645" y="3341758"/>
            <a:ext cx="26669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Prediction error in reception ratio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316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90800" y="2362200"/>
            <a:ext cx="36576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Historical information can also help identify regions prone to gray periods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Content Placeholder 10" descr="gc-mean-jan23to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8494" y="2476494"/>
            <a:ext cx="2857506" cy="2628906"/>
          </a:xfrm>
        </p:spPr>
      </p:pic>
      <p:sp>
        <p:nvSpPr>
          <p:cNvPr id="12" name="TextBox 11"/>
          <p:cNvSpPr txBox="1"/>
          <p:nvPr/>
        </p:nvSpPr>
        <p:spPr>
          <a:xfrm>
            <a:off x="3657600" y="4876800"/>
            <a:ext cx="2438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Past reception ratio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817758" y="3341758"/>
            <a:ext cx="25145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Prob. of experiencing a gray period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advTm="6906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Moving vehicles frequently encounter gray periods</a:t>
            </a:r>
          </a:p>
          <a:p>
            <a:pPr lvl="1"/>
            <a:r>
              <a:rPr lang="en-US" dirty="0" smtClean="0"/>
              <a:t>Makes it challenging to support some applications</a:t>
            </a:r>
          </a:p>
          <a:p>
            <a:pPr lvl="1"/>
            <a:r>
              <a:rPr lang="en-US" dirty="0" smtClean="0"/>
              <a:t>Minimizing disruptions requires new protocols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Predictions based on past performance at a location can help</a:t>
            </a:r>
          </a:p>
          <a:p>
            <a:endParaRPr lang="en-US" dirty="0" smtClean="0"/>
          </a:p>
          <a:p>
            <a:r>
              <a:rPr lang="en-US" dirty="0" smtClean="0"/>
              <a:t>More information and data at http://research.microsoft.com/vanlan/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advTm="9920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Network access from moving vehicles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Highly attractive, increasing demand</a:t>
            </a:r>
            <a:endParaRPr lang="en-US" sz="2400" dirty="0" smtClean="0"/>
          </a:p>
          <a:p>
            <a:pPr lvl="3"/>
            <a:endParaRPr lang="en-US" dirty="0" smtClean="0"/>
          </a:p>
          <a:p>
            <a:r>
              <a:rPr lang="en-US" sz="2800" dirty="0" smtClean="0"/>
              <a:t>Our long-term goal: Build a network and develop protocols to support vehicles using WiFi</a:t>
            </a:r>
          </a:p>
          <a:p>
            <a:pPr lvl="1"/>
            <a:r>
              <a:rPr lang="en-US" sz="2400" dirty="0" smtClean="0"/>
              <a:t>Cheaper and potentially higher throughput than alternatives</a:t>
            </a:r>
          </a:p>
          <a:p>
            <a:pPr lvl="1"/>
            <a:r>
              <a:rPr lang="en-US" sz="2400" dirty="0" smtClean="0"/>
              <a:t>Opportune time to consider this challenge</a:t>
            </a:r>
          </a:p>
          <a:p>
            <a:pPr lvl="4"/>
            <a:endParaRPr lang="en-US" dirty="0" smtClean="0"/>
          </a:p>
          <a:p>
            <a:r>
              <a:rPr lang="en-US" sz="2800" dirty="0" smtClean="0"/>
              <a:t>This work: Investigate connectivity characteristics between vehicles and base stations</a:t>
            </a:r>
          </a:p>
          <a:p>
            <a:pPr lvl="1"/>
            <a:r>
              <a:rPr lang="en-US" sz="2400" dirty="0" smtClean="0"/>
              <a:t>To understand what applications can be supported and what protocols are suitable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advTm="11881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Characterizing V-to-BS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Interested in the basic nature of connectivity provided by the wireless fabric</a:t>
            </a:r>
          </a:p>
          <a:p>
            <a:pPr lvl="1"/>
            <a:r>
              <a:rPr lang="en-US" sz="2400" dirty="0" smtClean="0"/>
              <a:t>E.g., packet loss variation with vehicle movement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2. Can the predictability of vehicular paths mitigate the impact of a fast-changing environment?</a:t>
            </a:r>
            <a:endParaRPr lang="en-US" sz="2800" dirty="0"/>
          </a:p>
          <a:p>
            <a:endParaRPr lang="en-US" sz="2800" dirty="0" smtClean="0"/>
          </a:p>
          <a:p>
            <a:pPr marL="342900" lvl="1" indent="-342900"/>
            <a:r>
              <a:rPr lang="en-US" dirty="0" smtClean="0"/>
              <a:t>Deploy a testbed and analyze measurements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advTm="8901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studies what can be done with existing deployments and protocols</a:t>
            </a:r>
          </a:p>
          <a:p>
            <a:pPr lvl="1"/>
            <a:r>
              <a:rPr lang="en-US" dirty="0" smtClean="0"/>
              <a:t>Current protocols have high overheads that can be easily removed</a:t>
            </a:r>
          </a:p>
          <a:p>
            <a:endParaRPr lang="en-US" dirty="0" smtClean="0"/>
          </a:p>
          <a:p>
            <a:r>
              <a:rPr lang="en-US" dirty="0" smtClean="0"/>
              <a:t>Or studies controlled environments</a:t>
            </a:r>
          </a:p>
          <a:p>
            <a:pPr lvl="1"/>
            <a:r>
              <a:rPr lang="en-US" dirty="0" smtClean="0"/>
              <a:t>Real environments are very different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66BB-C353-44AF-95FD-3ADE74E893C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advTm="9401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VanLAN: Our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3434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Uses campus vans as moving vehicles</a:t>
            </a:r>
          </a:p>
          <a:p>
            <a:pPr>
              <a:lnSpc>
                <a:spcPct val="90000"/>
              </a:lnSpc>
              <a:buNone/>
            </a:pPr>
            <a:endParaRPr lang="en-US" sz="2600" dirty="0" smtClean="0"/>
          </a:p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Basestations are deployed on roadside buildings</a:t>
            </a:r>
          </a:p>
          <a:p>
            <a:pPr>
              <a:lnSpc>
                <a:spcPct val="90000"/>
              </a:lnSpc>
              <a:buNone/>
            </a:pPr>
            <a:endParaRPr lang="en-US" sz="2600" dirty="0" smtClean="0"/>
          </a:p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Currently 2 vans, 11 </a:t>
            </a:r>
            <a:r>
              <a:rPr lang="en-US" sz="2600" dirty="0" err="1" smtClean="0"/>
              <a:t>BSes</a:t>
            </a:r>
            <a:endParaRPr lang="en-US" sz="2600" dirty="0"/>
          </a:p>
          <a:p>
            <a:pPr>
              <a:lnSpc>
                <a:spcPct val="90000"/>
              </a:lnSpc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751-46AD-40E9-A260-A7D41AA6D10A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7" name="Picture 4" descr="ap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82334" y="1600201"/>
            <a:ext cx="3887118" cy="4419600"/>
          </a:xfrm>
          <a:prstGeom prst="rect">
            <a:avLst/>
          </a:prstGeom>
          <a:noFill/>
        </p:spPr>
      </p:pic>
    </p:spTree>
  </p:cSld>
  <p:clrMapOvr>
    <a:masterClrMapping/>
  </p:clrMapOvr>
  <p:transition advTm="4946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ratul | </a:t>
            </a:r>
            <a:r>
              <a:rPr lang="en-US" dirty="0" smtClean="0"/>
              <a:t>imc | oct </a:t>
            </a:r>
            <a:r>
              <a:rPr lang="en-US" dirty="0"/>
              <a:t>'07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FF02-ADAC-43D1-ABB4-A8816DA57B5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</a:t>
            </a:r>
            <a:r>
              <a:rPr lang="en-US" dirty="0"/>
              <a:t>deployment</a:t>
            </a:r>
          </a:p>
        </p:txBody>
      </p:sp>
      <p:pic>
        <p:nvPicPr>
          <p:cNvPr id="14340" name="Picture 4" descr="vanlan 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524000"/>
            <a:ext cx="194627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vanlan 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191000"/>
            <a:ext cx="2595563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vanlan 0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828800"/>
            <a:ext cx="2595563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045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81000" y="4800600"/>
            <a:ext cx="8382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BEC-08F6-4F84-9AA4-3209DF011B4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7038"/>
            <a:ext cx="87630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Studying connectivity sessions and disruptions</a:t>
            </a:r>
            <a:endParaRPr lang="en-US" sz="32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458200" cy="1477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two types of connectivity sessions to a BS:</a:t>
            </a:r>
          </a:p>
          <a:p>
            <a:pPr lvl="1"/>
            <a:r>
              <a:rPr lang="en-US" sz="2400" i="1" dirty="0" smtClean="0"/>
              <a:t>Meta </a:t>
            </a:r>
            <a:r>
              <a:rPr lang="en-US" sz="2400" i="1" dirty="0"/>
              <a:t>session:</a:t>
            </a:r>
            <a:r>
              <a:rPr lang="en-US" sz="2400" dirty="0"/>
              <a:t> </a:t>
            </a:r>
            <a:r>
              <a:rPr lang="en-US" sz="2400" dirty="0" smtClean="0"/>
              <a:t>from coming </a:t>
            </a:r>
            <a:r>
              <a:rPr lang="en-US" sz="2400" dirty="0"/>
              <a:t>in </a:t>
            </a:r>
            <a:r>
              <a:rPr lang="en-US" sz="2400" dirty="0" smtClean="0"/>
              <a:t>to going </a:t>
            </a:r>
            <a:r>
              <a:rPr lang="en-US" sz="2400" dirty="0"/>
              <a:t>out of </a:t>
            </a:r>
            <a:r>
              <a:rPr lang="en-US" sz="2400" dirty="0" smtClean="0"/>
              <a:t>range</a:t>
            </a:r>
          </a:p>
          <a:p>
            <a:pPr lvl="1"/>
            <a:r>
              <a:rPr lang="en-US" sz="2400" i="1" dirty="0" smtClean="0"/>
              <a:t>Mini session:</a:t>
            </a:r>
            <a:r>
              <a:rPr lang="en-US" sz="2400" dirty="0" smtClean="0"/>
              <a:t> period without disruptions in connectivity</a:t>
            </a:r>
            <a:endParaRPr lang="en-US" sz="2400" dirty="0"/>
          </a:p>
        </p:txBody>
      </p:sp>
      <p:pic>
        <p:nvPicPr>
          <p:cNvPr id="28" name="Picture 9" descr="j03969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3062" y="3200400"/>
            <a:ext cx="388938" cy="609600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>
            <a:stCxn id="36" idx="1"/>
            <a:endCxn id="36" idx="3"/>
          </p:cNvCxnSpPr>
          <p:nvPr/>
        </p:nvCxnSpPr>
        <p:spPr>
          <a:xfrm rot="10800000" flipH="1">
            <a:off x="381000" y="5143500"/>
            <a:ext cx="8382000" cy="1588"/>
          </a:xfrm>
          <a:prstGeom prst="straightConnector1">
            <a:avLst/>
          </a:prstGeom>
          <a:ln w="5080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</p:cNvCxnSpPr>
          <p:nvPr/>
        </p:nvCxnSpPr>
        <p:spPr>
          <a:xfrm rot="10800000" flipV="1">
            <a:off x="1828800" y="3505200"/>
            <a:ext cx="2354262" cy="1295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3"/>
          </p:cNvCxnSpPr>
          <p:nvPr/>
        </p:nvCxnSpPr>
        <p:spPr>
          <a:xfrm>
            <a:off x="4572000" y="3505200"/>
            <a:ext cx="2743200" cy="1295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0600" y="4038600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beacon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6600" y="401651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Last beacon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3429001" y="4038603"/>
            <a:ext cx="990601" cy="53339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457701" y="3771902"/>
            <a:ext cx="1066800" cy="99059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10000" y="439751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beacon for 2+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secs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10800000">
            <a:off x="1828800" y="6019800"/>
            <a:ext cx="5486400" cy="1588"/>
          </a:xfrm>
          <a:prstGeom prst="line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81400" y="56958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Meta session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1828802" y="5561012"/>
            <a:ext cx="1828799" cy="1588"/>
          </a:xfrm>
          <a:prstGeom prst="line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57400" y="5181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Mini session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rot="10800000">
            <a:off x="5486401" y="5562600"/>
            <a:ext cx="1828799" cy="1588"/>
          </a:xfrm>
          <a:prstGeom prst="line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38799" y="5181600"/>
            <a:ext cx="152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Mini session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9600" y="3124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 beacons per sec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3657601" y="5561012"/>
            <a:ext cx="1828799" cy="1588"/>
          </a:xfrm>
          <a:prstGeom prst="line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199" y="5181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Gray period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5" grpId="0"/>
      <p:bldP spid="63" grpId="0"/>
      <p:bldP spid="65" grpId="0"/>
      <p:bldP spid="6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BEC-08F6-4F84-9AA4-3209DF011B4F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7038"/>
            <a:ext cx="87630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Moving vehicles experience gray periods</a:t>
            </a:r>
            <a:endParaRPr lang="en-US" sz="3600" dirty="0"/>
          </a:p>
        </p:txBody>
      </p:sp>
      <p:grpSp>
        <p:nvGrpSpPr>
          <p:cNvPr id="2" name="Group 26"/>
          <p:cNvGrpSpPr/>
          <p:nvPr/>
        </p:nvGrpSpPr>
        <p:grpSpPr>
          <a:xfrm>
            <a:off x="914400" y="1828800"/>
            <a:ext cx="7162800" cy="2971800"/>
            <a:chOff x="914400" y="3200400"/>
            <a:chExt cx="7162800" cy="2971800"/>
          </a:xfrm>
        </p:grpSpPr>
        <p:sp>
          <p:nvSpPr>
            <p:cNvPr id="9" name="Rectangle 8"/>
            <p:cNvSpPr/>
            <p:nvPr/>
          </p:nvSpPr>
          <p:spPr>
            <a:xfrm>
              <a:off x="4800600" y="3200400"/>
              <a:ext cx="3276600" cy="297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3200400"/>
              <a:ext cx="3276600" cy="297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vl-dist-jan24.meta60mini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094" y="3314694"/>
              <a:ext cx="2857506" cy="2628906"/>
            </a:xfrm>
            <a:prstGeom prst="rect">
              <a:avLst/>
            </a:prstGeom>
          </p:spPr>
        </p:pic>
        <p:pic>
          <p:nvPicPr>
            <p:cNvPr id="16" name="Picture 15" descr="vl-time-jan24.meta60mini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3307080"/>
              <a:ext cx="2857506" cy="262890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676400" y="5726668"/>
              <a:ext cx="2438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Session duration (s)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5715000"/>
              <a:ext cx="2133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Session length (m)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76255" y="4143345"/>
              <a:ext cx="18288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% of sessions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4162455" y="4371945"/>
              <a:ext cx="18288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% of sessions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38494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Meta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sessions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4684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Mini </a:t>
              </a:r>
              <a:br>
                <a:rPr lang="en-US" dirty="0" smtClean="0"/>
              </a:br>
              <a:r>
                <a:rPr lang="en-US" dirty="0" smtClean="0"/>
                <a:t>sessions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648200"/>
              <a:ext cx="14478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77000" y="4648200"/>
              <a:ext cx="14478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77000" y="40386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Meta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sessions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800" y="33922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Mini </a:t>
              </a:r>
              <a:br>
                <a:rPr lang="en-US" dirty="0" smtClean="0"/>
              </a:br>
              <a:r>
                <a:rPr lang="en-US" dirty="0" smtClean="0"/>
                <a:t>sessions</a:t>
              </a:r>
              <a:endParaRPr lang="en-US" dirty="0"/>
            </a:p>
          </p:txBody>
        </p:sp>
      </p:grp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5029201"/>
            <a:ext cx="8229600" cy="60959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Mini sessions are much shorter than meta sessions</a:t>
            </a:r>
            <a:endParaRPr lang="en-US" sz="2800" dirty="0"/>
          </a:p>
        </p:txBody>
      </p:sp>
    </p:spTree>
  </p:cSld>
  <p:clrMapOvr>
    <a:masterClrMapping/>
  </p:clrMapOvr>
  <p:transition advTm="5409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572000" y="2133600"/>
            <a:ext cx="4419600" cy="2971800"/>
            <a:chOff x="4572000" y="2133600"/>
            <a:chExt cx="4419600" cy="2971800"/>
          </a:xfrm>
        </p:grpSpPr>
        <p:sp>
          <p:nvSpPr>
            <p:cNvPr id="22" name="Rectangle 21"/>
            <p:cNvSpPr/>
            <p:nvPr/>
          </p:nvSpPr>
          <p:spPr>
            <a:xfrm>
              <a:off x="4572000" y="2133600"/>
              <a:ext cx="4419600" cy="297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838691" y="2362200"/>
              <a:ext cx="4000509" cy="2590800"/>
              <a:chOff x="4838691" y="2362200"/>
              <a:chExt cx="4000509" cy="2590800"/>
            </a:xfrm>
          </p:grpSpPr>
          <p:pic>
            <p:nvPicPr>
              <p:cNvPr id="15" name="Picture 14" descr="meta-detail-roun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8691" y="2375339"/>
                <a:ext cx="4000509" cy="2577661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6096000" y="2362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2400" y="2362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763000" y="2590800"/>
                <a:ext cx="76200" cy="175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38800" y="4648200"/>
              <a:ext cx="3200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Seconds from start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3914745" y="3381346"/>
              <a:ext cx="18288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Reception ratio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imc | oct '07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A768-A51D-427F-A947-E4EAD24853CD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868363"/>
          </a:xfrm>
        </p:spPr>
        <p:txBody>
          <a:bodyPr/>
          <a:lstStyle/>
          <a:p>
            <a:r>
              <a:rPr lang="en-US" sz="3600" dirty="0" smtClean="0"/>
              <a:t>Example gray periods</a:t>
            </a:r>
            <a:endParaRPr lang="en-US" sz="3600" dirty="0"/>
          </a:p>
        </p:txBody>
      </p:sp>
      <p:pic>
        <p:nvPicPr>
          <p:cNvPr id="31748" name="Picture 4" descr="mini-break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1371600"/>
            <a:ext cx="3546475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486400" y="2178050"/>
            <a:ext cx="838200" cy="64135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Entry phase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324600" y="2178050"/>
            <a:ext cx="1828800" cy="646331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Production </a:t>
            </a:r>
            <a:r>
              <a:rPr lang="en-US" b="1" dirty="0" smtClean="0">
                <a:solidFill>
                  <a:schemeClr val="accent2"/>
                </a:solidFill>
              </a:rPr>
              <a:t/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phase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8229600" y="2178050"/>
            <a:ext cx="838200" cy="64135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Exit phase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5200471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Observed behavior does not match earlier observations in controlled environments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5295900" y="3314700"/>
            <a:ext cx="1371600" cy="685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24600" y="2971800"/>
            <a:ext cx="1981200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4" idx="2"/>
          </p:cNvCxnSpPr>
          <p:nvPr/>
        </p:nvCxnSpPr>
        <p:spPr>
          <a:xfrm rot="16200000" flipH="1">
            <a:off x="7867650" y="3409950"/>
            <a:ext cx="1371600" cy="4953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638800" y="3657600"/>
            <a:ext cx="1371600" cy="158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619206" y="3657600"/>
            <a:ext cx="1371600" cy="158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388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6|2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533</Words>
  <Application>Microsoft Office PowerPoint</Application>
  <PresentationFormat>On-screen Show (4:3)</PresentationFormat>
  <Paragraphs>128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Understanding WiFi-based connectivity from moving vehicles</vt:lpstr>
      <vt:lpstr>Network access from moving vehicles</vt:lpstr>
      <vt:lpstr>Characterizing V-to-BS connectivity</vt:lpstr>
      <vt:lpstr>Existing work</vt:lpstr>
      <vt:lpstr>VanLAN: Our testbed</vt:lpstr>
      <vt:lpstr>Van deployment</vt:lpstr>
      <vt:lpstr>Studying connectivity sessions and disruptions</vt:lpstr>
      <vt:lpstr>Moving vehicles experience gray periods</vt:lpstr>
      <vt:lpstr>Example gray periods</vt:lpstr>
      <vt:lpstr>Properties of gray periods</vt:lpstr>
      <vt:lpstr>Implications of gray periods</vt:lpstr>
      <vt:lpstr>Historical information can help predict performance at a location</vt:lpstr>
      <vt:lpstr>Historical information can also help identify regions prone to gray periods</vt:lpstr>
      <vt:lpstr>Conclusions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WiFi-based Connectivity from moving vehicles</dc:title>
  <dc:creator>Ratul Mahajan</dc:creator>
  <cp:lastModifiedBy>Ratul Mahajan</cp:lastModifiedBy>
  <cp:revision>379</cp:revision>
  <dcterms:created xsi:type="dcterms:W3CDTF">2007-10-15T02:02:53Z</dcterms:created>
  <dcterms:modified xsi:type="dcterms:W3CDTF">2007-11-17T20:18:32Z</dcterms:modified>
</cp:coreProperties>
</file>