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63" r:id="rId2"/>
    <p:sldId id="256" r:id="rId3"/>
    <p:sldId id="257" r:id="rId4"/>
    <p:sldId id="274" r:id="rId5"/>
    <p:sldId id="258" r:id="rId6"/>
    <p:sldId id="259" r:id="rId7"/>
    <p:sldId id="276" r:id="rId8"/>
    <p:sldId id="260" r:id="rId9"/>
    <p:sldId id="265" r:id="rId10"/>
    <p:sldId id="266" r:id="rId11"/>
    <p:sldId id="277" r:id="rId12"/>
    <p:sldId id="270" r:id="rId13"/>
    <p:sldId id="267" r:id="rId14"/>
    <p:sldId id="269" r:id="rId15"/>
    <p:sldId id="278" r:id="rId16"/>
    <p:sldId id="272" r:id="rId17"/>
    <p:sldId id="273" r:id="rId18"/>
    <p:sldId id="279" r:id="rId19"/>
    <p:sldId id="262" r:id="rId20"/>
    <p:sldId id="275"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00" autoAdjust="0"/>
    <p:restoredTop sz="43759" autoAdjust="0"/>
  </p:normalViewPr>
  <p:slideViewPr>
    <p:cSldViewPr>
      <p:cViewPr>
        <p:scale>
          <a:sx n="90" d="100"/>
          <a:sy n="90" d="100"/>
        </p:scale>
        <p:origin x="-180" y="-252"/>
      </p:cViewPr>
      <p:guideLst>
        <p:guide orient="horz" pos="2160"/>
        <p:guide pos="2880"/>
      </p:guideLst>
    </p:cSldViewPr>
  </p:slideViewPr>
  <p:outlineViewPr>
    <p:cViewPr>
      <p:scale>
        <a:sx n="33" d="100"/>
        <a:sy n="33" d="100"/>
      </p:scale>
      <p:origin x="0" y="4806"/>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73" d="100"/>
          <a:sy n="73" d="100"/>
        </p:scale>
        <p:origin x="-238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tul\Desktop\hotnets%20talks\keynote-conex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3.5031903734546309E-2"/>
          <c:y val="0.16203703703703728"/>
          <c:w val="0.86064286374624543"/>
          <c:h val="0.54125851597070218"/>
        </c:manualLayout>
      </c:layout>
      <c:barChart>
        <c:barDir val="bar"/>
        <c:grouping val="clustered"/>
        <c:ser>
          <c:idx val="1"/>
          <c:order val="0"/>
          <c:tx>
            <c:v>Single BS</c:v>
          </c:tx>
          <c:val>
            <c:numRef>
              <c:f>Sheet1!$B$3</c:f>
              <c:numCache>
                <c:formatCode>General</c:formatCode>
                <c:ptCount val="1"/>
                <c:pt idx="0">
                  <c:v>80</c:v>
                </c:pt>
              </c:numCache>
            </c:numRef>
          </c:val>
        </c:ser>
        <c:ser>
          <c:idx val="0"/>
          <c:order val="1"/>
          <c:tx>
            <c:v>Multiple BSes</c:v>
          </c:tx>
          <c:val>
            <c:numRef>
              <c:f>Sheet1!$B$2</c:f>
              <c:numCache>
                <c:formatCode>General</c:formatCode>
                <c:ptCount val="1"/>
                <c:pt idx="0">
                  <c:v>100</c:v>
                </c:pt>
              </c:numCache>
            </c:numRef>
          </c:val>
        </c:ser>
        <c:axId val="74876800"/>
        <c:axId val="74878336"/>
      </c:barChart>
      <c:catAx>
        <c:axId val="74876800"/>
        <c:scaling>
          <c:orientation val="minMax"/>
        </c:scaling>
        <c:delete val="1"/>
        <c:axPos val="l"/>
        <c:tickLblPos val="none"/>
        <c:crossAx val="74878336"/>
        <c:crosses val="autoZero"/>
        <c:auto val="1"/>
        <c:lblAlgn val="ctr"/>
        <c:lblOffset val="100"/>
      </c:catAx>
      <c:valAx>
        <c:axId val="74878336"/>
        <c:scaling>
          <c:orientation val="minMax"/>
          <c:max val="100"/>
        </c:scaling>
        <c:axPos val="b"/>
        <c:majorGridlines/>
        <c:title>
          <c:tx>
            <c:rich>
              <a:bodyPr/>
              <a:lstStyle/>
              <a:p>
                <a:pPr>
                  <a:defRPr sz="1600"/>
                </a:pPr>
                <a:r>
                  <a:rPr lang="en-US" sz="1600"/>
                  <a:t>Pkts per day (K)</a:t>
                </a:r>
              </a:p>
            </c:rich>
          </c:tx>
          <c:layout>
            <c:manualLayout>
              <c:xMode val="edge"/>
              <c:yMode val="edge"/>
              <c:x val="0.22994526207784263"/>
              <c:y val="0.85785800240673948"/>
            </c:manualLayout>
          </c:layout>
        </c:title>
        <c:numFmt formatCode="General" sourceLinked="1"/>
        <c:tickLblPos val="nextTo"/>
        <c:txPr>
          <a:bodyPr/>
          <a:lstStyle/>
          <a:p>
            <a:pPr>
              <a:defRPr sz="1600"/>
            </a:pPr>
            <a:endParaRPr lang="en-US"/>
          </a:p>
        </c:txPr>
        <c:crossAx val="74876800"/>
        <c:crosses val="autoZero"/>
        <c:crossBetween val="between"/>
      </c:valAx>
    </c:plotArea>
    <c:legend>
      <c:legendPos val="r"/>
      <c:layout>
        <c:manualLayout>
          <c:xMode val="edge"/>
          <c:yMode val="edge"/>
          <c:x val="7.2869137431119571E-2"/>
          <c:y val="5.3767683371708584E-2"/>
          <c:w val="0.63554134941053164"/>
          <c:h val="0.21501463941556057"/>
        </c:manualLayout>
      </c:layout>
      <c:txPr>
        <a:bodyPr/>
        <a:lstStyle/>
        <a:p>
          <a:pPr>
            <a:defRPr sz="1600"/>
          </a:pPr>
          <a:endParaRPr lang="en-US"/>
        </a:p>
      </c:txPr>
    </c:legend>
    <c:plotVisOnly val="1"/>
  </c:chart>
  <c:spPr>
    <a:solidFill>
      <a:schemeClr val="bg1"/>
    </a:solidFill>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126BE-5E4B-463D-9D88-E2AE08C5F90E}" type="datetimeFigureOut">
              <a:rPr lang="en-US" smtClean="0"/>
              <a:pPr/>
              <a:t>11/24/2009</a:t>
            </a:fld>
            <a:endParaRPr lang="en-US"/>
          </a:p>
        </p:txBody>
      </p:sp>
      <p:sp>
        <p:nvSpPr>
          <p:cNvPr id="4" name="Slide Image Placeholder 3"/>
          <p:cNvSpPr>
            <a:spLocks noGrp="1" noRot="1" noChangeAspect="1"/>
          </p:cNvSpPr>
          <p:nvPr>
            <p:ph type="sldImg" idx="2"/>
          </p:nvPr>
        </p:nvSpPr>
        <p:spPr>
          <a:xfrm>
            <a:off x="1905000" y="304800"/>
            <a:ext cx="3048000" cy="2286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33400" y="2743200"/>
            <a:ext cx="5943600" cy="5715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B18426-1A22-4235-84EC-0CD650FFD1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 me end by thanking</a:t>
            </a:r>
            <a:r>
              <a:rPr lang="en-US" baseline="0" dirty="0" smtClean="0"/>
              <a:t> people that have played a key part in my professional life. Such a list is always incomplete but I figured that I’ll call out some of the people rather than calling out none. My apologies to folks whose names that I missed.</a:t>
            </a:r>
          </a:p>
          <a:p>
            <a:endParaRPr lang="en-US" baseline="0" dirty="0" smtClean="0"/>
          </a:p>
          <a:p>
            <a:r>
              <a:rPr lang="en-US" dirty="0" smtClean="0"/>
              <a:t>First on the</a:t>
            </a:r>
            <a:r>
              <a:rPr lang="en-US" baseline="0" dirty="0" smtClean="0"/>
              <a:t> list are my colleagues at the Networking Research Group in MSR. It is a rare privilege to have to so many smart people around who speak the same language and are always willing to act as bullshit detectors. I am particularly thankful to Victor, who always amazes me at his success at shepherding this group, and to Srikanth and Jitu with whom I have worked closely over the last few years.</a:t>
            </a:r>
          </a:p>
          <a:p>
            <a:endParaRPr lang="en-US" baseline="0" dirty="0" smtClean="0"/>
          </a:p>
          <a:p>
            <a:r>
              <a:rPr lang="en-US" dirty="0" smtClean="0"/>
              <a:t>The stepping stones</a:t>
            </a:r>
            <a:r>
              <a:rPr lang="en-US" baseline="0" dirty="0" smtClean="0"/>
              <a:t> for my career are the people that have mentored me while I was in graduate school. These include the formidable advising team of David and Tom, who gave me a taste for systems-oriented networking research. Looking back, I am particularly thankful for David’s patience with my dithering in the early years of graduate school and his unique ability to appreciate and bolster both the big picture and the minutest of detail.  </a:t>
            </a:r>
          </a:p>
          <a:p>
            <a:endParaRPr lang="en-US" baseline="0" dirty="0" smtClean="0"/>
          </a:p>
          <a:p>
            <a:r>
              <a:rPr lang="en-US" dirty="0" smtClean="0"/>
              <a:t>I spent 6 months with S</a:t>
            </a:r>
            <a:r>
              <a:rPr lang="en-US" baseline="0" dirty="0" smtClean="0"/>
              <a:t>ally. It was infectious how personally she took Internet research. I also did an internship with Miguel and Ant; working with them was as much fun as spending time in Cambridge bars.</a:t>
            </a:r>
          </a:p>
          <a:p>
            <a:endParaRPr lang="en-US" baseline="0" dirty="0" smtClean="0"/>
          </a:p>
          <a:p>
            <a:r>
              <a:rPr lang="en-US" baseline="0" dirty="0" smtClean="0"/>
              <a:t>Finally, my other collaborators have given me great ideas and taught me a lot.</a:t>
            </a:r>
          </a:p>
        </p:txBody>
      </p:sp>
      <p:sp>
        <p:nvSpPr>
          <p:cNvPr id="4" name="Slide Number Placeholder 3"/>
          <p:cNvSpPr>
            <a:spLocks noGrp="1"/>
          </p:cNvSpPr>
          <p:nvPr>
            <p:ph type="sldNum" sz="quarter" idx="10"/>
          </p:nvPr>
        </p:nvSpPr>
        <p:spPr/>
        <p:txBody>
          <a:bodyPr/>
          <a:lstStyle/>
          <a:p>
            <a:fld id="{B8B18426-1A22-4235-84EC-0CD650FFD1B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There are many benefits to well-done</a:t>
            </a:r>
            <a:r>
              <a:rPr lang="en-US" baseline="0" dirty="0" smtClean="0"/>
              <a:t> measurements that makes the effort worth it. The primary ones are that you would have identified real issues and non-issues. </a:t>
            </a:r>
          </a:p>
          <a:p>
            <a:endParaRPr lang="en-US" baseline="0" dirty="0" smtClean="0"/>
          </a:p>
          <a:p>
            <a:r>
              <a:rPr lang="en-US" baseline="0" dirty="0" smtClean="0"/>
              <a:t>By having done these yourself, you would have also obtained detailed insights into the domain and the problem you are about to focus on. You may also have uncovered important aspects of the domain that will help with eventual solution. E.g., if you find locality in web requests, caching becomes a possibility.  Similarly, if you have elephants and mice in traffic, managing elephants alone might be sufficient for traffic engineering. Insights such as these are hard to have without good measurements and they go a long way in making your design exercise a success.</a:t>
            </a:r>
          </a:p>
          <a:p>
            <a:endParaRPr lang="en-US" baseline="0" dirty="0" smtClean="0"/>
          </a:p>
          <a:p>
            <a:r>
              <a:rPr lang="en-US" baseline="0" dirty="0" smtClean="0"/>
              <a:t>There are secondary benefits as well. One is that this exercise tells you how to evaluate your design. Your design should have solved the issues that you just identifies. </a:t>
            </a:r>
          </a:p>
          <a:p>
            <a:endParaRPr lang="en-US" baseline="0" dirty="0" smtClean="0"/>
          </a:p>
          <a:p>
            <a:r>
              <a:rPr lang="en-US" baseline="0" dirty="0" smtClean="0"/>
              <a:t>Another secondary benefit is that I find this exercise to be a great strategy for risk reduction.  You can probably publish these measurements independently if a lot came out of it. Even if a lot did not, including them in your eventual paper will make the paper stronger and the problem you are addressing more convincing to the readers. </a:t>
            </a:r>
          </a:p>
        </p:txBody>
      </p:sp>
      <p:sp>
        <p:nvSpPr>
          <p:cNvPr id="4" name="Slide Number Placeholder 3"/>
          <p:cNvSpPr>
            <a:spLocks noGrp="1"/>
          </p:cNvSpPr>
          <p:nvPr>
            <p:ph type="sldNum" sz="quarter" idx="10"/>
          </p:nvPr>
        </p:nvSpPr>
        <p:spPr/>
        <p:txBody>
          <a:bodyPr/>
          <a:lstStyle/>
          <a:p>
            <a:fld id="{B8B18426-1A22-4235-84EC-0CD650FFD1B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you know well the problem that you are about to solve. </a:t>
            </a:r>
          </a:p>
          <a:p>
            <a:endParaRPr lang="en-US" dirty="0" smtClean="0"/>
          </a:p>
          <a:p>
            <a:r>
              <a:rPr lang="en-US" dirty="0" smtClean="0"/>
              <a:t>You may even have an idea or two about</a:t>
            </a:r>
            <a:r>
              <a:rPr lang="en-US" baseline="0" dirty="0" smtClean="0"/>
              <a:t> how to solve it, and you may be itching to get started with implementing your idea.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it is still not time to start implementing it. Instead, at this point you should take a problem-centric view and consider as many solution ideas as possible and not just the ones that are your own. This helps you not be blind sided by your own brilliant ideas and lose out on other, perhaps better, solutions. Finding out later that other solutions work just as well or better is much costlier.  Your idea may still be valuable, but perhaps not as good for the problem you want to solve.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 are two steps to this step. First, you assemble a list of possible solution ideas and then you compare them.</a:t>
            </a:r>
          </a:p>
        </p:txBody>
      </p:sp>
      <p:sp>
        <p:nvSpPr>
          <p:cNvPr id="4" name="Slide Number Placeholder 3"/>
          <p:cNvSpPr>
            <a:spLocks noGrp="1"/>
          </p:cNvSpPr>
          <p:nvPr>
            <p:ph type="sldNum" sz="quarter" idx="10"/>
          </p:nvPr>
        </p:nvSpPr>
        <p:spPr/>
        <p:txBody>
          <a:bodyPr/>
          <a:lstStyle/>
          <a:p>
            <a:fld id="{B8B18426-1A22-4235-84EC-0CD650FFD1B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2743200"/>
            <a:ext cx="6172200" cy="5943600"/>
          </a:xfrm>
        </p:spPr>
        <p:txBody>
          <a:bodyPr>
            <a:noAutofit/>
          </a:bodyPr>
          <a:lstStyle/>
          <a:p>
            <a:endParaRPr lang="en-US" sz="800" dirty="0" smtClean="0"/>
          </a:p>
          <a:p>
            <a:r>
              <a:rPr lang="en-US" sz="800" dirty="0" smtClean="0"/>
              <a:t>To assemble a list of possible</a:t>
            </a:r>
            <a:r>
              <a:rPr lang="en-US" sz="800" baseline="0" dirty="0" smtClean="0"/>
              <a:t> solution ideas, I first try to filter the problem to its crux, removing any detail that I consider to not be critical, which enables me to focus on the core of the problem. These </a:t>
            </a:r>
            <a:r>
              <a:rPr lang="en-US" sz="800" baseline="0" dirty="0" smtClean="0"/>
              <a:t>extraneous details may be related to, for instance, how exactly the </a:t>
            </a:r>
            <a:r>
              <a:rPr lang="en-US" sz="800" baseline="0" dirty="0" smtClean="0"/>
              <a:t>solution </a:t>
            </a:r>
            <a:r>
              <a:rPr lang="en-US" sz="800" baseline="0" dirty="0" smtClean="0"/>
              <a:t>might be implemented. There will be time to figure that out later.  A good goal is to abstract it enough to a level of a puzzle that you can describe to people who are not in the area.</a:t>
            </a:r>
            <a:endParaRPr lang="en-US" sz="800" dirty="0" smtClean="0"/>
          </a:p>
          <a:p>
            <a:endParaRPr lang="en-US" sz="800" dirty="0" smtClean="0"/>
          </a:p>
          <a:p>
            <a:r>
              <a:rPr lang="en-US" sz="800" dirty="0" smtClean="0"/>
              <a:t>Once</a:t>
            </a:r>
            <a:r>
              <a:rPr lang="en-US" sz="800" baseline="0" dirty="0" smtClean="0"/>
              <a:t> you have this puzzle in hand, look at it from different perspectives. What if you did this? What if that happened? What if you modified it thus</a:t>
            </a:r>
            <a:r>
              <a:rPr lang="en-US" sz="800" baseline="0" dirty="0" smtClean="0"/>
              <a:t>? What if this constraint was missing or imposed?</a:t>
            </a:r>
            <a:endParaRPr lang="en-US" sz="800" dirty="0" smtClean="0"/>
          </a:p>
          <a:p>
            <a:endParaRPr lang="en-US" sz="800" dirty="0" smtClean="0"/>
          </a:p>
          <a:p>
            <a:r>
              <a:rPr lang="en-US" sz="800" dirty="0" smtClean="0"/>
              <a:t>Another useful activity</a:t>
            </a:r>
            <a:r>
              <a:rPr lang="en-US" sz="800" baseline="0" dirty="0" smtClean="0"/>
              <a:t>, once you have this abstract problem, is to make connections to similar problems. Where else such a problem might arise? Do not restrict yourself to systems literature, or even CS literature, or academic literature at all.</a:t>
            </a:r>
          </a:p>
          <a:p>
            <a:endParaRPr lang="en-US" sz="800" dirty="0" smtClean="0"/>
          </a:p>
          <a:p>
            <a:r>
              <a:rPr lang="en-US" sz="800" dirty="0" smtClean="0"/>
              <a:t>For instance, when I was designing</a:t>
            </a:r>
            <a:r>
              <a:rPr lang="en-US" sz="800" baseline="0" dirty="0" smtClean="0"/>
              <a:t> a win-win routing protocol for competitive yet cooperative ISPs, the underlying </a:t>
            </a:r>
            <a:r>
              <a:rPr lang="en-US" sz="800" baseline="0" dirty="0" smtClean="0"/>
              <a:t>idea </a:t>
            </a:r>
            <a:r>
              <a:rPr lang="en-US" sz="800" baseline="0" dirty="0" smtClean="0"/>
              <a:t>came from a description I had read years ago in a trashy magazine about how to divide jointly-held property among a couple after a divorce.  This division method had the nice property that it incented each partner to reveal their true relative valuation for individual objects. I was looking for this property in my solution.   </a:t>
            </a:r>
            <a:r>
              <a:rPr lang="en-US" sz="800" dirty="0" smtClean="0"/>
              <a:t>In another</a:t>
            </a:r>
            <a:r>
              <a:rPr lang="en-US" sz="800" baseline="0" dirty="0" smtClean="0"/>
              <a:t> work, I had to draw upon techniques from removing sampling biases in surveys of illegal drug users and MRI machines. </a:t>
            </a:r>
          </a:p>
          <a:p>
            <a:endParaRPr lang="en-US" sz="800" dirty="0" smtClean="0"/>
          </a:p>
          <a:p>
            <a:r>
              <a:rPr lang="en-US" sz="800" dirty="0" smtClean="0"/>
              <a:t>In trying to make this connections, of course,</a:t>
            </a:r>
            <a:r>
              <a:rPr lang="en-US" sz="800" baseline="0" dirty="0" smtClean="0"/>
              <a:t> having a vivid imagination helps but that is a gift over which we have no control over, at least in the short </a:t>
            </a:r>
            <a:r>
              <a:rPr lang="en-US" sz="800" baseline="0" dirty="0" smtClean="0"/>
              <a:t>term. What you can do, however, is leverage those around you. If </a:t>
            </a:r>
            <a:r>
              <a:rPr lang="en-US" sz="800" baseline="0" dirty="0" smtClean="0"/>
              <a:t>you have abstracted your problem enough, you’ll be able to describe it to others, even those outside of your area. This has a tremendous benefit. First, they might give you pointers to related problem. But more often what happens, they poke at the problem in a way that is different than what you were able to. Because they are not familiar with the constraints of your environment, they’d ask questions like: why don’t you do this? Instead of discounting such suggestions as impractical, think about them carefully. What if you did that?  Are you running against something fundamental or it is something that can be worked around.</a:t>
            </a:r>
            <a:endParaRPr lang="en-US" sz="800" dirty="0" smtClean="0"/>
          </a:p>
          <a:p>
            <a:endParaRPr lang="en-US" sz="800" dirty="0" smtClean="0"/>
          </a:p>
          <a:p>
            <a:r>
              <a:rPr lang="en-US" sz="800" dirty="0" smtClean="0"/>
              <a:t>And oh,</a:t>
            </a:r>
            <a:r>
              <a:rPr lang="en-US" sz="800" baseline="0" dirty="0" smtClean="0"/>
              <a:t> by the way, do not worry about other people stealing your problem. Chances are that they are not interested in doing that. And even if they were, remember that you have a head start because you have all those insights from your measurement effort.</a:t>
            </a:r>
          </a:p>
          <a:p>
            <a:endParaRPr lang="en-US" sz="800" dirty="0" smtClean="0"/>
          </a:p>
          <a:p>
            <a:r>
              <a:rPr lang="en-US" sz="800" dirty="0" smtClean="0"/>
              <a:t>The other thing that helps</a:t>
            </a:r>
            <a:r>
              <a:rPr lang="en-US" sz="800" baseline="0" dirty="0" smtClean="0"/>
              <a:t> me is reading broadly to get exposed to various solution concepts. You should read even if you think it is a bad paper. Your goal is not to judge the paper, but let the ideas in that paper mingle with yours and get exposed to various ways of looking at the problem.  </a:t>
            </a:r>
          </a:p>
          <a:p>
            <a:endParaRPr lang="en-US" sz="800" baseline="0" dirty="0" smtClean="0"/>
          </a:p>
          <a:p>
            <a:r>
              <a:rPr lang="en-US" sz="800" baseline="0" dirty="0" smtClean="0"/>
              <a:t>Keep reading even if your head hurts. It is hurting probably because your brain cannot categorize and group all the stuff you are reading about. In time, with conscious and subconscious thinking, it will eventually.</a:t>
            </a:r>
          </a:p>
          <a:p>
            <a:endParaRPr lang="en-US" sz="800" dirty="0" smtClean="0"/>
          </a:p>
          <a:p>
            <a:r>
              <a:rPr lang="en-US" sz="800" dirty="0" smtClean="0"/>
              <a:t>There are different schools of thought</a:t>
            </a:r>
            <a:r>
              <a:rPr lang="en-US" sz="800" baseline="0" dirty="0" smtClean="0"/>
              <a:t> on whether you should read other people’s ideas before developing your own. Varian discourages that. I find it hard to think in vacuum. I find that more ideas are generated as I get exposed to other ideas.</a:t>
            </a:r>
          </a:p>
          <a:p>
            <a:endParaRPr lang="en-US" sz="800" dirty="0" smtClean="0"/>
          </a:p>
          <a:p>
            <a:r>
              <a:rPr lang="en-US" sz="800" dirty="0" smtClean="0"/>
              <a:t>Also, in all this, it is critical that you set</a:t>
            </a:r>
            <a:r>
              <a:rPr lang="en-US" sz="800" baseline="0" dirty="0" smtClean="0"/>
              <a:t> aside some time to think and digest. This should be a time with minimal distractions. For me, its when I am in the shower, riding the bus to and from work, and when I am in bed trying to sleep. There is too much going on at other times. It could be different times for you but do think without distractions. If you are disciplined enough, you could set aside an hour a day to just ponder over the problem at hand.</a:t>
            </a:r>
            <a:endParaRPr lang="en-US" sz="800" dirty="0" smtClean="0"/>
          </a:p>
        </p:txBody>
      </p:sp>
      <p:sp>
        <p:nvSpPr>
          <p:cNvPr id="4" name="Slide Number Placeholder 3"/>
          <p:cNvSpPr>
            <a:spLocks noGrp="1"/>
          </p:cNvSpPr>
          <p:nvPr>
            <p:ph type="sldNum" sz="quarter" idx="10"/>
          </p:nvPr>
        </p:nvSpPr>
        <p:spPr/>
        <p:txBody>
          <a:bodyPr/>
          <a:lstStyle/>
          <a:p>
            <a:fld id="{B8B18426-1A22-4235-84EC-0CD650FFD1B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t>
            </a:r>
            <a:r>
              <a:rPr lang="en-US" dirty="0" smtClean="0"/>
              <a:t>this point, you have a bag of ideas that could </a:t>
            </a:r>
            <a:r>
              <a:rPr lang="en-US" dirty="0" smtClean="0"/>
              <a:t>solve the problem at hand. </a:t>
            </a:r>
            <a:r>
              <a:rPr lang="en-US" baseline="0" dirty="0" smtClean="0"/>
              <a:t> </a:t>
            </a:r>
            <a:r>
              <a:rPr lang="en-US" dirty="0" smtClean="0"/>
              <a:t>Be </a:t>
            </a:r>
            <a:r>
              <a:rPr lang="en-US" dirty="0" smtClean="0"/>
              <a:t>sure to have in this bag even non-technical solutions to the problem. For instance, if</a:t>
            </a:r>
            <a:r>
              <a:rPr lang="en-US" baseline="0" dirty="0" smtClean="0"/>
              <a:t> you are working on relieving congestion, over provisioning is a possible solution.</a:t>
            </a:r>
            <a:endParaRPr lang="en-US" dirty="0" smtClean="0"/>
          </a:p>
          <a:p>
            <a:endParaRPr lang="en-US" dirty="0" smtClean="0"/>
          </a:p>
          <a:p>
            <a:r>
              <a:rPr lang="en-US" dirty="0" smtClean="0"/>
              <a:t>The</a:t>
            </a:r>
            <a:r>
              <a:rPr lang="en-US" baseline="0" dirty="0" smtClean="0"/>
              <a:t> goal of the triage is to identify the promising one around which you’ll build your system.</a:t>
            </a:r>
          </a:p>
          <a:p>
            <a:endParaRPr lang="en-US" dirty="0" smtClean="0"/>
          </a:p>
          <a:p>
            <a:r>
              <a:rPr lang="en-US" dirty="0" smtClean="0"/>
              <a:t>I</a:t>
            </a:r>
            <a:r>
              <a:rPr lang="en-US" baseline="0" dirty="0" smtClean="0"/>
              <a:t> think of doing this by setting up an idea racetrack on which different ideas compete. This race track could be entirely in your head. It does help to write things down, however.</a:t>
            </a:r>
          </a:p>
          <a:p>
            <a:endParaRPr lang="en-US" baseline="0" dirty="0" smtClean="0"/>
          </a:p>
          <a:p>
            <a:r>
              <a:rPr lang="en-US" dirty="0" smtClean="0"/>
              <a:t>You</a:t>
            </a:r>
            <a:r>
              <a:rPr lang="en-US" baseline="0" dirty="0" smtClean="0"/>
              <a:t> should begin identifying the relative strengths and weaknesses of each idea, and start discounting those that have show stopping weaknesses</a:t>
            </a:r>
            <a:r>
              <a:rPr lang="en-US" baseline="0" dirty="0" smtClean="0"/>
              <a:t>.</a:t>
            </a:r>
          </a:p>
          <a:p>
            <a:endParaRPr lang="en-US" baseline="0" dirty="0" smtClean="0"/>
          </a:p>
          <a:p>
            <a:r>
              <a:rPr lang="en-US" baseline="0" dirty="0" smtClean="0"/>
              <a:t>This comparison can sometimes be a subjective exercise, depending on your own taste and experiences. For instance, if you are packet switching kind of a guys, you may find nothing redeeming about circuit switching. But this comparison is still helpful as it forces you to make explicit why you are discounting each possible idea. </a:t>
            </a:r>
            <a:endParaRPr lang="en-US" baseline="0" dirty="0" smtClean="0"/>
          </a:p>
          <a:p>
            <a:endParaRPr lang="en-US" baseline="0" dirty="0" smtClean="0"/>
          </a:p>
          <a:p>
            <a:r>
              <a:rPr lang="en-US" baseline="0" dirty="0" smtClean="0"/>
              <a:t>In this comparison, you should focus on the essence. Try hard to make each idea work, even those that are not yours.  Do not discount existing ideas on issues that are surmountable. </a:t>
            </a:r>
          </a:p>
          <a:p>
            <a:endParaRPr lang="en-US" baseline="0" dirty="0" smtClean="0"/>
          </a:p>
          <a:p>
            <a:r>
              <a:rPr lang="en-US" baseline="0" dirty="0" smtClean="0"/>
              <a:t>A common problem is authors dismissing techniques simply because they were not invented in your setting. Know why a given technique does not work, independent of where it came from. </a:t>
            </a:r>
          </a:p>
          <a:p>
            <a:endParaRPr lang="en-US" baseline="0" dirty="0" smtClean="0"/>
          </a:p>
          <a:p>
            <a:r>
              <a:rPr lang="en-US" dirty="0" smtClean="0"/>
              <a:t>In this exercise, it helps immensely to work with someone closely</a:t>
            </a:r>
            <a:r>
              <a:rPr lang="en-US" baseline="0" dirty="0" smtClean="0"/>
              <a:t>, so you can take opposing ends of various arguments. If you are like me, it is hard to argue very strongly against yourself.  Working with someone makes this both fun and productive. That is part of the reason I enjoy working with others. </a:t>
            </a:r>
          </a:p>
          <a:p>
            <a:endParaRPr lang="en-US" baseline="0" dirty="0" smtClean="0"/>
          </a:p>
          <a:p>
            <a:r>
              <a:rPr lang="en-US" baseline="0" dirty="0" smtClean="0"/>
              <a:t>In a recent project, Srikanth and I went at each other for a few weeks. There was stalemate, and we ended up including both ideas in the paper, but with a deeper appreciation of what was going on than what would have been possible had one of us given up too soon.</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B8B18426-1A22-4235-84EC-0CD650FFD1B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a:t>
            </a:r>
            <a:r>
              <a:rPr lang="en-US" baseline="0" dirty="0" smtClean="0"/>
              <a:t> triage exercise has a few outputs. </a:t>
            </a:r>
          </a:p>
          <a:p>
            <a:endParaRPr lang="en-US" baseline="0" dirty="0" smtClean="0"/>
          </a:p>
          <a:p>
            <a:r>
              <a:rPr lang="en-US" baseline="0" dirty="0" smtClean="0"/>
              <a:t>A </a:t>
            </a:r>
            <a:r>
              <a:rPr lang="en-US" baseline="0" dirty="0" smtClean="0"/>
              <a:t>clear one is that you would have narrowed down to one or two promising ideas that are worth pursuing. This idea will be the core of the system that you are about to build. </a:t>
            </a:r>
          </a:p>
          <a:p>
            <a:endParaRPr lang="en-US" baseline="0" dirty="0" smtClean="0"/>
          </a:p>
          <a:p>
            <a:r>
              <a:rPr lang="en-US" baseline="0" dirty="0" smtClean="0"/>
              <a:t>I cannot stress enough the importance of making explicit what the core idea behind your system is that makes it work. Systems are complex, and someone a few years down the line who is solving a similar problem should be able to tell what the key idea was behind your system, independent of the context in which your built and evaluated the idea. You should help them by separating the meat from the gravy.</a:t>
            </a:r>
          </a:p>
          <a:p>
            <a:endParaRPr lang="en-US" baseline="0" dirty="0" smtClean="0"/>
          </a:p>
          <a:p>
            <a:r>
              <a:rPr lang="en-US" baseline="0" dirty="0" smtClean="0"/>
              <a:t>A good property you should be looking in the winning idea is conceptual simplicity. That does not necessarily mean that it is simple to implement, though that is a definite plus. You should be able to explain it to non-systems folks and it should make sense to them</a:t>
            </a:r>
            <a:r>
              <a:rPr lang="en-US" baseline="0" dirty="0" smtClean="0"/>
              <a:t>. </a:t>
            </a:r>
          </a:p>
          <a:p>
            <a:endParaRPr lang="en-US" baseline="0" dirty="0" smtClean="0"/>
          </a:p>
          <a:p>
            <a:r>
              <a:rPr lang="en-US" baseline="0" dirty="0" smtClean="0"/>
              <a:t>For instance, you could say that we probabilistically relay overheard packets to boost communication reliability of wireless transmissions, or that we leverage locality in p2p workloads to reduce the transit traffic for ISPs.</a:t>
            </a:r>
            <a:endParaRPr lang="en-US" baseline="0" dirty="0" smtClean="0"/>
          </a:p>
          <a:p>
            <a:endParaRPr lang="en-US" baseline="0" dirty="0" smtClean="0"/>
          </a:p>
          <a:p>
            <a:r>
              <a:rPr lang="en-US" baseline="0" dirty="0" smtClean="0"/>
              <a:t>Another important outcome is that you will get much greater clarity into the design space. This by itself makes the triage exercise well worth </a:t>
            </a:r>
            <a:r>
              <a:rPr lang="en-US" baseline="0" dirty="0" smtClean="0"/>
              <a:t>it, </a:t>
            </a:r>
            <a:r>
              <a:rPr lang="en-US" baseline="0" dirty="0" smtClean="0"/>
              <a:t>even if </a:t>
            </a:r>
            <a:r>
              <a:rPr lang="en-US" baseline="0" dirty="0" smtClean="0"/>
              <a:t>you come </a:t>
            </a:r>
            <a:r>
              <a:rPr lang="en-US" baseline="0" dirty="0" smtClean="0"/>
              <a:t>out of it with the same solution idea that </a:t>
            </a:r>
            <a:r>
              <a:rPr lang="en-US" baseline="0" dirty="0" smtClean="0"/>
              <a:t>you </a:t>
            </a:r>
            <a:r>
              <a:rPr lang="en-US" baseline="0" dirty="0" smtClean="0"/>
              <a:t>went in with.  If you are new to this domain, you were probably overwhelmed with all that you read. You’ll now have a much clearer understanding of what is going on.</a:t>
            </a:r>
          </a:p>
          <a:p>
            <a:endParaRPr lang="en-US" baseline="0" dirty="0" smtClean="0"/>
          </a:p>
          <a:p>
            <a:r>
              <a:rPr lang="en-US" baseline="0" dirty="0" smtClean="0"/>
              <a:t>Two other things typically happen. First, you’ll realize that you are solving a narrower problem than you set out to solve. That is, you’ll realize that your idea works in a narrower set of operating circumstances than you originally imagined. For instance, you might realize that your solution ideas are most effective when network delays are low, or there is stability in the traffic or topology, or wireless nodes can overhear each other frequently, or whatever.  Without looking at competing solution ideas for the same problem, it is sometimes hard to get that understanding. </a:t>
            </a:r>
          </a:p>
          <a:p>
            <a:endParaRPr lang="en-US" baseline="0" dirty="0" smtClean="0"/>
          </a:p>
          <a:p>
            <a:r>
              <a:rPr lang="en-US" baseline="0" dirty="0" smtClean="0"/>
              <a:t>It is important to realize these assumptions and list them explicitly. When people complain that your solution does not work, it is because they are thinking of corner cases where it does not work and you have not made it clear that it does not work under those corner cases.</a:t>
            </a:r>
          </a:p>
          <a:p>
            <a:endParaRPr lang="en-US" baseline="0" dirty="0" smtClean="0"/>
          </a:p>
          <a:p>
            <a:r>
              <a:rPr lang="en-US" baseline="0" dirty="0" smtClean="0"/>
              <a:t>Have you ever read a paper with a set of design goals and then the solution, and wondered how the solution exactly matched the design criteria, as if the design criteria was made to fit the solution. Chances are that is exactly what happened. The authors figured out what design goal their solution idea meets. </a:t>
            </a:r>
          </a:p>
          <a:p>
            <a:endParaRPr lang="en-US" baseline="0" dirty="0" smtClean="0"/>
          </a:p>
          <a:p>
            <a:r>
              <a:rPr lang="en-US" baseline="0" dirty="0" smtClean="0"/>
              <a:t>A second thing that happens is that you are able to classify past work on your terms. That is, identify one or two axis of classification along which you are unique. This makes it easy to explain to people how you are different. The triage exercise makes me realize what those axis should be. </a:t>
            </a:r>
            <a:endParaRPr lang="en-US" baseline="0" dirty="0" smtClean="0"/>
          </a:p>
          <a:p>
            <a:endParaRPr lang="en-US" baseline="0" dirty="0" smtClean="0"/>
          </a:p>
          <a:p>
            <a:r>
              <a:rPr lang="en-US" baseline="0" dirty="0" smtClean="0"/>
              <a:t>For instance, in my work on diagnosis, we realized that a big difference between our approach and past work was that we were maintaining the health of network entities as multi-dimensional variables. After explaining why this mattered, this made it easy to explain how we were different and why our approach does better at the problem we were solving.</a:t>
            </a:r>
            <a:endParaRPr lang="en-US" baseline="0" dirty="0" smtClean="0"/>
          </a:p>
        </p:txBody>
      </p:sp>
      <p:sp>
        <p:nvSpPr>
          <p:cNvPr id="4" name="Slide Number Placeholder 3"/>
          <p:cNvSpPr>
            <a:spLocks noGrp="1"/>
          </p:cNvSpPr>
          <p:nvPr>
            <p:ph type="sldNum" sz="quarter" idx="10"/>
          </p:nvPr>
        </p:nvSpPr>
        <p:spPr/>
        <p:txBody>
          <a:bodyPr/>
          <a:lstStyle/>
          <a:p>
            <a:fld id="{B8B18426-1A22-4235-84EC-0CD650FFD1B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B18426-1A22-4235-84EC-0CD650FFD1B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are now ready to start building the system.</a:t>
            </a:r>
          </a:p>
          <a:p>
            <a:endParaRPr lang="en-US" dirty="0" smtClean="0"/>
          </a:p>
          <a:p>
            <a:r>
              <a:rPr lang="en-US" dirty="0" smtClean="0"/>
              <a:t>The</a:t>
            </a:r>
            <a:r>
              <a:rPr lang="en-US" baseline="0" dirty="0" smtClean="0"/>
              <a:t> key here is to start small. Do not immediately roll out the whole thing. Your goal should be to check as quickly as possible if your solution idea works in limited settings. If it does not work in those settings, it is probably not going to work in more realistic situations. The idea is to hit failures before making too much of a time investment. </a:t>
            </a:r>
          </a:p>
          <a:p>
            <a:endParaRPr lang="en-US" baseline="0" dirty="0" smtClean="0"/>
          </a:p>
          <a:p>
            <a:r>
              <a:rPr lang="en-US" baseline="0" dirty="0" smtClean="0"/>
              <a:t>In some cases, if the actual experimental platform is hard to control or too variable, consider using more controlled experimental platforms first. These could be simulation, emulation, or even a separate controlled </a:t>
            </a:r>
            <a:r>
              <a:rPr lang="en-US" baseline="0" dirty="0" err="1" smtClean="0"/>
              <a:t>testbed</a:t>
            </a:r>
            <a:r>
              <a:rPr lang="en-US" baseline="0" dirty="0" smtClean="0"/>
              <a:t>. </a:t>
            </a:r>
          </a:p>
          <a:p>
            <a:endParaRPr lang="en-US" baseline="0" dirty="0" smtClean="0"/>
          </a:p>
          <a:p>
            <a:r>
              <a:rPr lang="en-US" baseline="0" dirty="0" smtClean="0"/>
              <a:t>In the vehicular </a:t>
            </a:r>
            <a:r>
              <a:rPr lang="en-US" baseline="0" dirty="0" err="1" smtClean="0"/>
              <a:t>WiFi</a:t>
            </a:r>
            <a:r>
              <a:rPr lang="en-US" baseline="0" dirty="0" smtClean="0"/>
              <a:t> work that we did, we used simulation before we rolled out the protocol to the buses. That helped us debug quite a few issues in our system. The extra time invested in making the simulations work was way less than the time it would have taken us to resolve those issues when running on the buses.  Similarly, for the network diagnostic work, we first did all the development on a separate, controlled </a:t>
            </a:r>
            <a:r>
              <a:rPr lang="en-US" baseline="0" dirty="0" err="1" smtClean="0"/>
              <a:t>testbed</a:t>
            </a:r>
            <a:r>
              <a:rPr lang="en-US" baseline="0" dirty="0" smtClean="0"/>
              <a:t> before testing it in the live environment.</a:t>
            </a:r>
          </a:p>
          <a:p>
            <a:endParaRPr lang="en-US" baseline="0" dirty="0" smtClean="0"/>
          </a:p>
          <a:p>
            <a:r>
              <a:rPr lang="en-US" baseline="0" dirty="0" smtClean="0"/>
              <a:t>What also helps in having a more controlled setting is to hardcode some of the environmental factors.</a:t>
            </a:r>
          </a:p>
          <a:p>
            <a:endParaRPr lang="en-US" baseline="0" dirty="0" smtClean="0"/>
          </a:p>
          <a:p>
            <a:r>
              <a:rPr lang="en-US" baseline="0" dirty="0" smtClean="0"/>
              <a:t>As you build confidence that the system is working as expected, you make it more real. As you do that, additional complications will arise, that you must discover and resolve. </a:t>
            </a:r>
          </a:p>
        </p:txBody>
      </p:sp>
      <p:sp>
        <p:nvSpPr>
          <p:cNvPr id="4" name="Slide Number Placeholder 3"/>
          <p:cNvSpPr>
            <a:spLocks noGrp="1"/>
          </p:cNvSpPr>
          <p:nvPr>
            <p:ph type="sldNum" sz="quarter" idx="10"/>
          </p:nvPr>
        </p:nvSpPr>
        <p:spPr/>
        <p:txBody>
          <a:bodyPr/>
          <a:lstStyle/>
          <a:p>
            <a:fld id="{B8B18426-1A22-4235-84EC-0CD650FFD1B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a:t>
            </a:r>
            <a:r>
              <a:rPr lang="en-US" baseline="0" dirty="0" smtClean="0"/>
              <a:t> you should evaluate about the system you just built depends very much on the system but I always try to ask the following questions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8B18426-1A22-4235-84EC-0CD650FFD1B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B18426-1A22-4235-84EC-0CD650FFD1B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Finally, you completed your research and wrote a nice</a:t>
            </a:r>
            <a:r>
              <a:rPr lang="en-US" baseline="0" dirty="0" smtClean="0"/>
              <a:t> paper about it. Are you done? No! It is up to you to make your research go further.  Ask yourself what the big impediments are to making your work live past the paper you just wrote.  There are a range of things you can do. </a:t>
            </a:r>
          </a:p>
          <a:p>
            <a:endParaRPr lang="en-US" baseline="0" dirty="0" smtClean="0"/>
          </a:p>
          <a:p>
            <a:r>
              <a:rPr lang="en-US" baseline="0" dirty="0" smtClean="0"/>
              <a:t>Release data that you gathered and the code you wrote. You should not look at releasing data and code as an altruistic activity.  It is beneficial to you as well. It makes your work more visible than it would be without it. In the year after we released </a:t>
            </a:r>
            <a:r>
              <a:rPr lang="en-US" baseline="0" dirty="0" err="1" smtClean="0"/>
              <a:t>Rocketfuel</a:t>
            </a:r>
            <a:r>
              <a:rPr lang="en-US" baseline="0" dirty="0" smtClean="0"/>
              <a:t> data, there were 3 papers, that is roughly 10% of the conference program, published in the next SIGCOMM that used that data. And guess what, all of these papers helped spread the word about our work. </a:t>
            </a:r>
          </a:p>
          <a:p>
            <a:endParaRPr lang="en-US" baseline="0" dirty="0" smtClean="0"/>
          </a:p>
          <a:p>
            <a:r>
              <a:rPr lang="en-US" baseline="0" dirty="0" smtClean="0"/>
              <a:t>Another method is to talk to practitioners and try to transfer the technology you just built. I’ll admit that this is an incredibly frustrating exercise. I went through this some as a grad student and now more so as a researcher at Microsoft. You will learn, perhaps to your surprise, that good technology is not the sole criteria for success in this space. There are a whole bunch of other factors, many of which you have no control over. But it is great to know about them, so you have a slightly better chance of succeeding the next time around.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Sometimes looking at making your research real present up new research opportunities. Often, these secondary research problems are broader and more fundamental. You will not stumble upon them if you weren’t worrying about making your original research real.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A couple of years ago, I built a system called </a:t>
            </a:r>
            <a:r>
              <a:rPr lang="en-US" baseline="0" dirty="0" err="1" smtClean="0"/>
              <a:t>Netdiff</a:t>
            </a:r>
            <a:r>
              <a:rPr lang="en-US" baseline="0" dirty="0" smtClean="0"/>
              <a:t> that was supposed to compare the network path performance of backbone ISPs. In worrying about making that system real, I feared that its results were suspect because of sampling biases. It turns out that this problem is shared by many path measurement studies. I recently published a follow-on paper that describes the first set of techniques to reduce sampling biases in network path measurements.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Sometimes, you will hit research problems in other areas as well. For a recent inference-based diagnostic system that I built, I realized that it will never be adopted unless we could figure out a way to explain the analysis results to operators. It turns out that showing the results of complex statistical analysis to humans is an open problem in the HCI world. It needs to be addressed before many of the inference-based diagnostic systems, which our community works on, and not just the system we designed, can be made real.  Along with HCI researchers, we recently submitted a paper to CHI describing an interface that makes it easy for humans to verify statistical analysis. This was an educational experience along many levels. It also alerted me to a basic weakness in systems whose output must be consumed by humans. We need to figure out a way to factor into the design of such systems the cost for a human to verify its operation. Without that, we may end up making those systems arbitrarily complex for incremental gains in accuracy.</a:t>
            </a:r>
          </a:p>
          <a:p>
            <a:endParaRPr lang="en-US" baseline="0" dirty="0" smtClean="0"/>
          </a:p>
          <a:p>
            <a:r>
              <a:rPr lang="en-US" baseline="0" dirty="0" smtClean="0"/>
              <a:t>Activities required to make your work real often take you outside what you might think of as traditional systems researcher’s role.  And there is of course an opportunity cost to them.  In the time it takes to do these, you could be doing more research. But time spent on these activities is well worth it. You already spent so much time in doing the original research; might as well spend some more to make it real. These activities will amplify your current research and greatly benefit your future research.</a:t>
            </a:r>
            <a:endParaRPr lang="en-US" dirty="0"/>
          </a:p>
        </p:txBody>
      </p:sp>
      <p:sp>
        <p:nvSpPr>
          <p:cNvPr id="4" name="Slide Number Placeholder 3"/>
          <p:cNvSpPr>
            <a:spLocks noGrp="1"/>
          </p:cNvSpPr>
          <p:nvPr>
            <p:ph type="sldNum" sz="quarter" idx="10"/>
          </p:nvPr>
        </p:nvSpPr>
        <p:spPr/>
        <p:txBody>
          <a:bodyPr/>
          <a:lstStyle/>
          <a:p>
            <a:fld id="{B8B18426-1A22-4235-84EC-0CD650FFD1B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8B18426-1A22-4235-84EC-0CD650FFD1B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B18426-1A22-4235-84EC-0CD650FFD1B1}"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So, when I was</a:t>
            </a:r>
            <a:r>
              <a:rPr lang="en-US" baseline="0" dirty="0" smtClean="0"/>
              <a:t> invited to give a talk here, I was very pleased for a split second and then immediately started panicking. Holy cow! What am I going to talk about?!  </a:t>
            </a:r>
          </a:p>
          <a:p>
            <a:endParaRPr lang="en-US" baseline="0" dirty="0" smtClean="0"/>
          </a:p>
          <a:p>
            <a:r>
              <a:rPr lang="en-US" baseline="0" dirty="0" smtClean="0"/>
              <a:t>A common thing for speakers to do for such talks is to give an insightful talk on an important topic.  But I have no profound insight to share on any topic.  So I thought long and hard about what to talk about.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decided to do something different,</a:t>
            </a:r>
            <a:r>
              <a:rPr lang="en-US" baseline="0" dirty="0" smtClean="0"/>
              <a:t> and perhaps foolish, for this talk. I decided to try to articulate a method for building research network </a:t>
            </a:r>
            <a:r>
              <a:rPr lang="en-US" baseline="0" dirty="0" smtClean="0"/>
              <a:t>systems, based on my past mistakes and what I have learned from my collaborators.  </a:t>
            </a:r>
            <a:endParaRPr lang="en-US"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inspiration behind this talk is a paper that I came across early in grad school. This is a paper by the famous economist Hal Varian on how he builds economic models in his spare time. It is a compelling paper and I recommend it if you haven’t read it.  Back then, I wished there was something similar for networking research. I see this talk as an opportunity to start a conversation about promising methods for networking research.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dirty="0" smtClean="0"/>
              <a:t>My goal is not to build consensus</a:t>
            </a:r>
            <a:r>
              <a:rPr lang="en-US" baseline="0" dirty="0" smtClean="0"/>
              <a:t> that this is the best way to do </a:t>
            </a:r>
            <a:r>
              <a:rPr lang="en-US" baseline="0" dirty="0" smtClean="0"/>
              <a:t>networking research or systems </a:t>
            </a:r>
            <a:r>
              <a:rPr lang="en-US" baseline="0" dirty="0" smtClean="0"/>
              <a:t>research. There </a:t>
            </a:r>
            <a:r>
              <a:rPr lang="en-US" baseline="0" dirty="0" smtClean="0"/>
              <a:t>are undoubtedly other </a:t>
            </a:r>
            <a:r>
              <a:rPr lang="en-US" baseline="0" dirty="0" smtClean="0"/>
              <a:t>useful methods and I’d love to hear about them.  My hope is simply that some of you will find it useful in your work, as I </a:t>
            </a:r>
            <a:r>
              <a:rPr lang="en-US" baseline="0" dirty="0" smtClean="0"/>
              <a:t>do in </a:t>
            </a:r>
            <a:r>
              <a:rPr lang="en-US" baseline="0" dirty="0" smtClean="0"/>
              <a:t>mine.</a:t>
            </a:r>
          </a:p>
          <a:p>
            <a:endParaRPr lang="en-US" baseline="0" dirty="0" smtClean="0"/>
          </a:p>
          <a:p>
            <a:r>
              <a:rPr lang="en-US" baseline="0" dirty="0" smtClean="0"/>
              <a:t>&gt;&gt; In any case, consensus is a dangerous thing in a scientific field. For instance, whenever I’ve consensus build around talks such as these, it is that the talk was a waste of time. This other kind of consensus scares me too!</a:t>
            </a:r>
          </a:p>
        </p:txBody>
      </p:sp>
      <p:sp>
        <p:nvSpPr>
          <p:cNvPr id="4" name="Slide Number Placeholder 3"/>
          <p:cNvSpPr>
            <a:spLocks noGrp="1"/>
          </p:cNvSpPr>
          <p:nvPr>
            <p:ph type="sldNum" sz="quarter" idx="10"/>
          </p:nvPr>
        </p:nvSpPr>
        <p:spPr/>
        <p:txBody>
          <a:bodyPr/>
          <a:lstStyle/>
          <a:p>
            <a:fld id="{B8B18426-1A22-4235-84EC-0CD650FFD1B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a:t>
            </a:r>
            <a:r>
              <a:rPr lang="en-US" dirty="0" smtClean="0"/>
              <a:t>give you some context for why I</a:t>
            </a:r>
            <a:r>
              <a:rPr lang="en-US" baseline="0" dirty="0" smtClean="0"/>
              <a:t> chose to do this, I had the </a:t>
            </a:r>
            <a:r>
              <a:rPr lang="en-US" baseline="0" dirty="0" smtClean="0"/>
              <a:t>misfortune </a:t>
            </a:r>
            <a:r>
              <a:rPr lang="en-US" baseline="0" dirty="0" smtClean="0"/>
              <a:t>of serving on </a:t>
            </a:r>
            <a:r>
              <a:rPr lang="en-US" baseline="0" dirty="0" smtClean="0"/>
              <a:t>several conference </a:t>
            </a:r>
            <a:r>
              <a:rPr lang="en-US" baseline="0" dirty="0" smtClean="0"/>
              <a:t>and workshop PCs this year</a:t>
            </a:r>
            <a:r>
              <a:rPr lang="en-US" baseline="0" dirty="0" smtClean="0"/>
              <a:t>.</a:t>
            </a:r>
            <a:endParaRPr lang="en-US" baseline="0" dirty="0" smtClean="0"/>
          </a:p>
          <a:p>
            <a:endParaRPr lang="en-US" baseline="0" dirty="0" smtClean="0"/>
          </a:p>
          <a:p>
            <a:r>
              <a:rPr lang="en-US" baseline="0" dirty="0" smtClean="0"/>
              <a:t>A common set of complaints kept cropping up for research systems being proposed by those papers. These went like ….</a:t>
            </a:r>
          </a:p>
          <a:p>
            <a:endParaRPr lang="en-US" baseline="0" dirty="0" smtClean="0"/>
          </a:p>
          <a:p>
            <a:r>
              <a:rPr lang="en-US" baseline="0" dirty="0" smtClean="0"/>
              <a:t>For many of these papers, the authors had clearly put in a lot of work and they definitely contained some good ideas. By the way, </a:t>
            </a:r>
            <a:r>
              <a:rPr lang="en-US" baseline="0" dirty="0" smtClean="0"/>
              <a:t>I am not immune and many of </a:t>
            </a:r>
            <a:r>
              <a:rPr lang="en-US" baseline="0" dirty="0" smtClean="0"/>
              <a:t>my </a:t>
            </a:r>
            <a:r>
              <a:rPr lang="en-US" baseline="0" dirty="0" smtClean="0"/>
              <a:t>own papers </a:t>
            </a:r>
            <a:r>
              <a:rPr lang="en-US" baseline="0" dirty="0" smtClean="0"/>
              <a:t>too have gotten similar reviews.</a:t>
            </a:r>
          </a:p>
          <a:p>
            <a:endParaRPr lang="en-US" dirty="0" smtClean="0"/>
          </a:p>
          <a:p>
            <a:r>
              <a:rPr lang="en-US" dirty="0" smtClean="0"/>
              <a:t>That got me thinking:</a:t>
            </a:r>
            <a:r>
              <a:rPr lang="en-US" baseline="0" dirty="0" smtClean="0"/>
              <a:t> is the dominant cause of these sentiments that we are not communicating our results as well as we should or does this represent a </a:t>
            </a:r>
            <a:r>
              <a:rPr lang="en-US" baseline="0" dirty="0" smtClean="0"/>
              <a:t>flaw </a:t>
            </a:r>
            <a:r>
              <a:rPr lang="en-US" baseline="0" dirty="0" smtClean="0"/>
              <a:t>in the research </a:t>
            </a:r>
            <a:r>
              <a:rPr lang="en-US" baseline="0" dirty="0" smtClean="0"/>
              <a:t>process.  </a:t>
            </a:r>
          </a:p>
          <a:p>
            <a:endParaRPr lang="en-US" baseline="0" dirty="0" smtClean="0"/>
          </a:p>
          <a:p>
            <a:r>
              <a:rPr lang="en-US" baseline="0" dirty="0" smtClean="0"/>
              <a:t>This is a hard question to answer in general and I wouldn’t attempt an answer except to note that as authors we often feel that concerns like these can be addressed by better writing because the reviewers didn’t get it.  While good writing certainly helps and should always be a goal, at the end of the day the writing reflects thinking and experiences, which are the results of the process you undertake. So, perhaps our research process is to blame as well. </a:t>
            </a:r>
          </a:p>
          <a:p>
            <a:endParaRPr lang="en-US" baseline="0" dirty="0" smtClean="0"/>
          </a:p>
          <a:p>
            <a:r>
              <a:rPr lang="en-US" baseline="0" dirty="0" smtClean="0"/>
              <a:t>But I did begin to wonder and what the research process should be, and can it </a:t>
            </a:r>
            <a:r>
              <a:rPr lang="en-US" baseline="0" dirty="0" smtClean="0"/>
              <a:t>even be </a:t>
            </a:r>
            <a:r>
              <a:rPr lang="en-US" baseline="0" dirty="0" smtClean="0"/>
              <a:t>articulated? </a:t>
            </a:r>
            <a:r>
              <a:rPr lang="en-US" baseline="0" dirty="0" smtClean="0"/>
              <a:t> By a research process, I don’t mean merely a bag of  do’s and don’ts but a somewhat more systematic step-by-step description of the process.  Knowing the sequence of steps is important because the earlier steps are supposed to save you from making poor investments of time, which you then might be forced to paper over using writing.</a:t>
            </a:r>
          </a:p>
          <a:p>
            <a:endParaRPr lang="en-US" baseline="0" dirty="0" smtClean="0"/>
          </a:p>
          <a:p>
            <a:r>
              <a:rPr lang="en-US" baseline="0" dirty="0" smtClean="0"/>
              <a:t>Then, perhaps naively, I decided to articulate a method based on my past mistakes and what I have learned from people that I have worked with. This talk is my first attempt at describing a research method for building systems. I’ll focus on building systems because much of my work falls in that category but I am hoping that some of what I am about to say applies to other types of networking research as well.</a:t>
            </a:r>
          </a:p>
          <a:p>
            <a:endParaRPr lang="en-US" baseline="0" dirty="0" smtClean="0"/>
          </a:p>
          <a:p>
            <a:r>
              <a:rPr lang="en-US" dirty="0" smtClean="0"/>
              <a:t>For those of you who are experienced</a:t>
            </a:r>
            <a:r>
              <a:rPr lang="en-US" baseline="0" dirty="0" smtClean="0"/>
              <a:t> researchers, many of the things that I am about to say will undoubtedly appear obvious. I am hoping that you’ll point out important things that I have missed and things that you disagree with. I would also like to encourage you to articulate your own method.  Perhaps we can then convince </a:t>
            </a:r>
            <a:r>
              <a:rPr lang="en-US" baseline="0" dirty="0" err="1" smtClean="0"/>
              <a:t>keshav</a:t>
            </a:r>
            <a:r>
              <a:rPr lang="en-US" baseline="0" dirty="0" smtClean="0"/>
              <a:t> to do a series in CCR.</a:t>
            </a:r>
          </a:p>
        </p:txBody>
      </p:sp>
      <p:sp>
        <p:nvSpPr>
          <p:cNvPr id="4" name="Slide Number Placeholder 3"/>
          <p:cNvSpPr>
            <a:spLocks noGrp="1"/>
          </p:cNvSpPr>
          <p:nvPr>
            <p:ph type="sldNum" sz="quarter" idx="10"/>
          </p:nvPr>
        </p:nvSpPr>
        <p:spPr/>
        <p:txBody>
          <a:bodyPr/>
          <a:lstStyle/>
          <a:p>
            <a:fld id="{B8B18426-1A22-4235-84EC-0CD650FFD1B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a:t>
            </a:r>
            <a:r>
              <a:rPr lang="en-US" baseline="0" dirty="0" smtClean="0"/>
              <a:t> a potential method that I have found to work well. By necessity, this is </a:t>
            </a:r>
            <a:r>
              <a:rPr lang="en-US" baseline="0" dirty="0" smtClean="0"/>
              <a:t>a simplification </a:t>
            </a:r>
            <a:r>
              <a:rPr lang="en-US" baseline="0" dirty="0" smtClean="0"/>
              <a:t>of what actually happens. In reality, there is a lot of back and forth. But I think these steps capture the process pretty well. </a:t>
            </a:r>
            <a:endParaRPr lang="en-US" baseline="0" dirty="0" smtClean="0"/>
          </a:p>
          <a:p>
            <a:endParaRPr lang="en-US" baseline="0" dirty="0" smtClean="0"/>
          </a:p>
          <a:p>
            <a:r>
              <a:rPr lang="en-US" baseline="0" dirty="0" smtClean="0"/>
              <a:t>The time you spend increases in successive steps, but the earlier steps are more important as the success of the latter ones hinges on them.</a:t>
            </a:r>
          </a:p>
          <a:p>
            <a:endParaRPr lang="en-US" baseline="0" dirty="0" smtClean="0"/>
          </a:p>
          <a:p>
            <a:r>
              <a:rPr lang="en-US" dirty="0" smtClean="0"/>
              <a:t>The </a:t>
            </a:r>
            <a:r>
              <a:rPr lang="en-US" dirty="0" smtClean="0"/>
              <a:t>zero-</a:t>
            </a:r>
            <a:r>
              <a:rPr lang="en-US" dirty="0" err="1" smtClean="0"/>
              <a:t>th</a:t>
            </a:r>
            <a:r>
              <a:rPr lang="en-US" dirty="0" smtClean="0"/>
              <a:t> step </a:t>
            </a:r>
            <a:r>
              <a:rPr lang="en-US" baseline="0" dirty="0" smtClean="0"/>
              <a:t>is picking a domain or an area that you want to attend to. This is a step that </a:t>
            </a:r>
            <a:r>
              <a:rPr lang="en-US" dirty="0" smtClean="0"/>
              <a:t>may or may</a:t>
            </a:r>
            <a:r>
              <a:rPr lang="en-US" baseline="0" dirty="0" smtClean="0"/>
              <a:t> not have to go through, depending on whether you already have a target domain. I tend to switch domains on a regular </a:t>
            </a:r>
            <a:r>
              <a:rPr lang="en-US" baseline="0" dirty="0" smtClean="0"/>
              <a:t>basis because I run out of ideas, </a:t>
            </a:r>
            <a:r>
              <a:rPr lang="en-US" baseline="0" dirty="0" smtClean="0"/>
              <a:t>and thus for me, this is a conscious exercise.</a:t>
            </a:r>
          </a:p>
          <a:p>
            <a:endParaRPr lang="en-US" baseline="0" dirty="0" smtClean="0"/>
          </a:p>
          <a:p>
            <a:r>
              <a:rPr lang="en-US" baseline="0" dirty="0" smtClean="0"/>
              <a:t>By the time you pick a domain, you probably have some idea of what you want to do there. But it is not time yet to start </a:t>
            </a:r>
            <a:r>
              <a:rPr lang="en-US" baseline="0" dirty="0" smtClean="0"/>
              <a:t>designing and building </a:t>
            </a:r>
            <a:r>
              <a:rPr lang="en-US" baseline="0" dirty="0" smtClean="0"/>
              <a:t>your system. First, you must get to know the problem better. </a:t>
            </a:r>
            <a:r>
              <a:rPr lang="en-US" baseline="0" dirty="0" smtClean="0"/>
              <a:t>The </a:t>
            </a:r>
            <a:r>
              <a:rPr lang="en-US" baseline="0" dirty="0" smtClean="0"/>
              <a:t>goal here is to find a </a:t>
            </a:r>
            <a:r>
              <a:rPr lang="en-US" baseline="0" dirty="0" smtClean="0"/>
              <a:t>technical problem</a:t>
            </a:r>
            <a:r>
              <a:rPr lang="en-US" baseline="0" dirty="0" smtClean="0"/>
              <a:t>, solving which will significantly improve the state of the world, for instance, by reducing cost, improving performance, or enabling new functionality.  If you already know the problem, the goal of </a:t>
            </a:r>
            <a:r>
              <a:rPr lang="en-US" baseline="0" dirty="0" smtClean="0"/>
              <a:t>this effort </a:t>
            </a:r>
            <a:r>
              <a:rPr lang="en-US" baseline="0" dirty="0" smtClean="0"/>
              <a:t>is to confirm if the problem is real.  Without this measurement exercise, you run the risk of solving a problem that does not really exist.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Suppose you know the problem that you are about to solve, it is still not time to start building it. You should consider several solution ideas and debate them to gain clarity on the design space and identify the core idea or two around which you are going to build the system. It is important to be able to articulate this idea. This is important because a major goal for a research system is to validate a research hypothesis such as this idea can solve this problem in this domain. If you just build the system without articulating the central ideas, the resulting system has less future value.</a:t>
            </a:r>
          </a:p>
          <a:p>
            <a:endParaRPr lang="en-US" baseline="0" dirty="0" smtClean="0"/>
          </a:p>
          <a:p>
            <a:r>
              <a:rPr lang="en-US" baseline="0" dirty="0" smtClean="0"/>
              <a:t>Its now time to start </a:t>
            </a:r>
            <a:r>
              <a:rPr lang="en-US" baseline="0" dirty="0" smtClean="0"/>
              <a:t>building </a:t>
            </a:r>
            <a:r>
              <a:rPr lang="en-US" baseline="0" dirty="0" smtClean="0"/>
              <a:t>the </a:t>
            </a:r>
            <a:r>
              <a:rPr lang="en-US" baseline="0" dirty="0" smtClean="0"/>
              <a:t>system to solve that problem. </a:t>
            </a:r>
            <a:r>
              <a:rPr lang="en-US" baseline="0" dirty="0" smtClean="0"/>
              <a:t>It helps to start small by implementing your core idea and add complexity only as needed to make it practical. This way you’ll ensure that only needed complexity is added.</a:t>
            </a:r>
          </a:p>
          <a:p>
            <a:endParaRPr lang="en-US" baseline="0" dirty="0" smtClean="0"/>
          </a:p>
          <a:p>
            <a:r>
              <a:rPr lang="en-US" dirty="0" smtClean="0"/>
              <a:t>The</a:t>
            </a:r>
            <a:r>
              <a:rPr lang="en-US" baseline="0" dirty="0" smtClean="0"/>
              <a:t> final step is to try to make it real. This will often require you to step outside network systems research or research at all. But it is critical to making your ideas a reality.</a:t>
            </a:r>
          </a:p>
          <a:p>
            <a:endParaRPr lang="en-US" baseline="0" dirty="0" smtClean="0"/>
          </a:p>
          <a:p>
            <a:r>
              <a:rPr lang="en-US" baseline="0" dirty="0" smtClean="0"/>
              <a:t>In the rest of this talk, I’ll describe these </a:t>
            </a:r>
            <a:r>
              <a:rPr lang="en-US" baseline="0" dirty="0" smtClean="0"/>
              <a:t>steps in </a:t>
            </a:r>
            <a:r>
              <a:rPr lang="en-US" baseline="0" dirty="0" smtClean="0"/>
              <a:t>more detail</a:t>
            </a:r>
            <a:r>
              <a:rPr lang="en-US" baseline="0" dirty="0" smtClean="0"/>
              <a:t>. In describing this method, I’ll draw on my experiences and use anecdotes based on my own work. This is not because it is the best work ever, but only because I was there while it was being done.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the way, I would like to point out that having a research method does not mean that there is no role for intuition, creativity, luck, and hard work. No, those factors are absolutely necessary for success. The purpose that any such articulation serves is to that it helps you focus, avoid common mistakes, and move along faster in the process. Think of it as best practices.</a:t>
            </a:r>
          </a:p>
        </p:txBody>
      </p:sp>
      <p:sp>
        <p:nvSpPr>
          <p:cNvPr id="4" name="Slide Number Placeholder 3"/>
          <p:cNvSpPr>
            <a:spLocks noGrp="1"/>
          </p:cNvSpPr>
          <p:nvPr>
            <p:ph type="sldNum" sz="quarter" idx="10"/>
          </p:nvPr>
        </p:nvSpPr>
        <p:spPr/>
        <p:txBody>
          <a:bodyPr/>
          <a:lstStyle/>
          <a:p>
            <a:fld id="{B8B18426-1A22-4235-84EC-0CD650FFD1B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33400" y="3200400"/>
            <a:ext cx="5943600" cy="5410200"/>
          </a:xfrm>
        </p:spPr>
        <p:txBody>
          <a:bodyPr>
            <a:normAutofit fontScale="77500" lnSpcReduction="20000"/>
          </a:bodyPr>
          <a:lstStyle/>
          <a:p>
            <a:r>
              <a:rPr lang="en-US" dirty="0" smtClean="0"/>
              <a:t>When picking a domain,</a:t>
            </a:r>
            <a:r>
              <a:rPr lang="en-US" baseline="0" dirty="0" smtClean="0"/>
              <a:t> a critical factor that goes without saying is of course that it should be something of interest to you. If inter-domain routing is not your cup of tea, or espresso since we are in Italy, do not even think of picking that as a research area.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the question is what beyond that? In trying to find a domain, I look out for the following.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I am wary of hot new trends in the field. These days those appear to be social networks and data centers. If enough smart people are already working on it, unless you have a cool new insight or perspective going in, your time and energy is probably best spent elsewhere. Plus, if you are a graduate student, you’ll graduate with 10 other people who have worked in the same area. This happened to me, by the way</a:t>
            </a:r>
            <a:r>
              <a:rPr lang="en-US" baseline="0" dirty="0" smtClean="0"/>
              <a:t>. In retrospect, my choice of thesis topic was not that inspired.</a:t>
            </a:r>
            <a:endParaRPr lang="en-US" baseline="0" dirty="0" smtClean="0"/>
          </a:p>
          <a:p>
            <a:endParaRPr lang="en-US" baseline="0" dirty="0" smtClean="0"/>
          </a:p>
          <a:p>
            <a:r>
              <a:rPr lang="en-US" baseline="0" dirty="0" smtClean="0"/>
              <a:t>A more promising method is to look for opportunities elsewhere. </a:t>
            </a:r>
          </a:p>
          <a:p>
            <a:endParaRPr lang="en-US" baseline="0" dirty="0" smtClean="0"/>
          </a:p>
          <a:p>
            <a:r>
              <a:rPr lang="en-US" baseline="0" dirty="0" smtClean="0"/>
              <a:t>The first is to observe the world for changes. The fault lines created by such changes represent promising avenues for systems research into how to best accommodate or leverage those changes.  T</a:t>
            </a:r>
          </a:p>
          <a:p>
            <a:endParaRPr lang="en-US" baseline="0" dirty="0" smtClean="0"/>
          </a:p>
          <a:p>
            <a:pPr>
              <a:buFont typeface="Arial" pitchFamily="34" charset="0"/>
              <a:buChar char="•"/>
            </a:pPr>
            <a:r>
              <a:rPr lang="en-US" baseline="0" dirty="0" smtClean="0"/>
              <a:t> These changes could be changes in workloads, technology trends, or even new concerns such as energy. Some of the very successful research projects have been driven by such observations. This includes the two awards papers at this year’s SOSP. </a:t>
            </a:r>
            <a:r>
              <a:rPr lang="en-US" baseline="0" dirty="0" smtClean="0"/>
              <a:t> As another example, my recent work on vehicular networks is driven by the observation of increasing demand for connectivity from moving vehicles. I want to understand how to enable that connectivity in a cheap and reliable manner.</a:t>
            </a:r>
            <a:endParaRPr lang="en-US" baseline="0" dirty="0" smtClean="0"/>
          </a:p>
          <a:p>
            <a:endParaRPr lang="en-US" baseline="0" dirty="0" smtClean="0"/>
          </a:p>
          <a:p>
            <a:pPr>
              <a:buFont typeface="Arial" pitchFamily="34" charset="0"/>
              <a:buChar char="•"/>
            </a:pPr>
            <a:r>
              <a:rPr lang="en-US" baseline="0" dirty="0" smtClean="0"/>
              <a:t> Another kind of change to look out for is adoption or availability of new technologies. For instance, the availability of software defined radios engendered a whole bunch of research activity.  A similar thing is happening with programmable directional antennae.</a:t>
            </a:r>
          </a:p>
          <a:p>
            <a:endParaRPr lang="en-US" baseline="0" dirty="0" smtClean="0"/>
          </a:p>
          <a:p>
            <a:pPr>
              <a:buFont typeface="Arial" pitchFamily="34" charset="0"/>
              <a:buChar char="•"/>
            </a:pPr>
            <a:r>
              <a:rPr lang="en-US" baseline="0" dirty="0" smtClean="0"/>
              <a:t> Yet another kind of change is expected changes </a:t>
            </a:r>
            <a:r>
              <a:rPr lang="en-US" baseline="0" dirty="0" smtClean="0"/>
              <a:t>that we tend to look less at is </a:t>
            </a:r>
            <a:r>
              <a:rPr lang="en-US" baseline="0" dirty="0" smtClean="0"/>
              <a:t>government regulation. Examples of such changing regulation today are those </a:t>
            </a:r>
            <a:r>
              <a:rPr lang="en-US" baseline="0" dirty="0" smtClean="0"/>
              <a:t>around net neutrality </a:t>
            </a:r>
            <a:r>
              <a:rPr lang="en-US" baseline="0" dirty="0" smtClean="0"/>
              <a:t>and privacy.</a:t>
            </a:r>
          </a:p>
          <a:p>
            <a:pPr>
              <a:buFont typeface="Arial" pitchFamily="34" charset="0"/>
              <a:buChar char="•"/>
            </a:pPr>
            <a:endParaRPr lang="en-US" baseline="0" dirty="0" smtClean="0"/>
          </a:p>
          <a:p>
            <a:r>
              <a:rPr lang="en-US" baseline="0" dirty="0" smtClean="0"/>
              <a:t>A second </a:t>
            </a:r>
            <a:r>
              <a:rPr lang="en-US" baseline="0" dirty="0" smtClean="0"/>
              <a:t>strategy is </a:t>
            </a:r>
            <a:r>
              <a:rPr lang="en-US" baseline="0" dirty="0" smtClean="0"/>
              <a:t>to prefer domains that are underexplored. These underexplored domains could exist just because they have not been on other people’s radars, because folks have not figured out how to do systems research for those domains, or because people presume that the problems in that domain have been solved by solutions in related domains. Question such premises.</a:t>
            </a:r>
          </a:p>
          <a:p>
            <a:endParaRPr lang="en-US" baseline="0" dirty="0" smtClean="0"/>
          </a:p>
          <a:p>
            <a:r>
              <a:rPr lang="en-US" baseline="0" dirty="0" smtClean="0"/>
              <a:t>One of my recent projects focused on diagnosing faults in small enterprise networks. We started that because we realized that those networks had not been studied before, perhaps because people thought that any solution designed for large enterprises will automatically work in the case of small enterprise.  We found that to not be true. Studying those networks gave us a very different perspective on the design of diagnostic systems, a perspective that we found later was useful for large enterprises as well.</a:t>
            </a:r>
          </a:p>
          <a:p>
            <a:endParaRPr lang="en-US" baseline="0" dirty="0" smtClean="0"/>
          </a:p>
          <a:p>
            <a:r>
              <a:rPr lang="en-US" baseline="0" dirty="0" smtClean="0"/>
              <a:t>A final one is to look out for serendipitous matches. This could happen, for instance, if you got access to some unique data that lets you study a system that few people have studies before.  If you read about a cool new technique or tool, ask yourself what else is it good for. This can also happen for internal tools. The tools you developed could be useful in a different context. </a:t>
            </a:r>
          </a:p>
          <a:p>
            <a:endParaRPr lang="en-US" baseline="0" dirty="0" smtClean="0"/>
          </a:p>
          <a:p>
            <a:r>
              <a:rPr lang="en-US" baseline="0" dirty="0" smtClean="0"/>
              <a:t>For instance, </a:t>
            </a:r>
            <a:r>
              <a:rPr lang="en-US" baseline="0" dirty="0" err="1" smtClean="0"/>
              <a:t>Rocketfuel</a:t>
            </a:r>
            <a:r>
              <a:rPr lang="en-US" baseline="0" dirty="0" smtClean="0"/>
              <a:t>, </a:t>
            </a:r>
            <a:r>
              <a:rPr lang="en-US" baseline="0" dirty="0" smtClean="0"/>
              <a:t>an ISP topology </a:t>
            </a:r>
            <a:r>
              <a:rPr lang="en-US" baseline="0" dirty="0" smtClean="0"/>
              <a:t>discovery </a:t>
            </a:r>
            <a:r>
              <a:rPr lang="en-US" baseline="0" dirty="0" smtClean="0"/>
              <a:t>system that </a:t>
            </a:r>
            <a:r>
              <a:rPr lang="en-US" baseline="0" dirty="0" smtClean="0"/>
              <a:t>I </a:t>
            </a:r>
            <a:r>
              <a:rPr lang="en-US" baseline="0" dirty="0" smtClean="0"/>
              <a:t>built, </a:t>
            </a:r>
            <a:r>
              <a:rPr lang="en-US" baseline="0" dirty="0" smtClean="0"/>
              <a:t>happened because I realized that a tool that I had developed as part of a routing </a:t>
            </a:r>
            <a:r>
              <a:rPr lang="en-US" baseline="0" dirty="0" err="1" smtClean="0"/>
              <a:t>misconfiguration</a:t>
            </a:r>
            <a:r>
              <a:rPr lang="en-US" baseline="0" dirty="0" smtClean="0"/>
              <a:t> study could be more effectively used for a different purpose.</a:t>
            </a:r>
          </a:p>
        </p:txBody>
      </p:sp>
      <p:sp>
        <p:nvSpPr>
          <p:cNvPr id="4" name="Slide Number Placeholder 3"/>
          <p:cNvSpPr>
            <a:spLocks noGrp="1"/>
          </p:cNvSpPr>
          <p:nvPr>
            <p:ph type="sldNum" sz="quarter" idx="10"/>
          </p:nvPr>
        </p:nvSpPr>
        <p:spPr/>
        <p:txBody>
          <a:bodyPr/>
          <a:lstStyle/>
          <a:p>
            <a:fld id="{B8B18426-1A22-4235-84EC-0CD650FFD1B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B18426-1A22-4235-84EC-0CD650FFD1B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Having picked</a:t>
            </a:r>
            <a:r>
              <a:rPr lang="en-US" baseline="0" dirty="0" smtClean="0"/>
              <a:t> a domain does not mean that you have picked a problem to work on. But hopefully, you’ll have some idea of the problem you want to solve in that domain. If all you know is that you want to work on data centers, you probably didn’t do a good job of picking a domain; go back to step 0.</a:t>
            </a:r>
          </a:p>
          <a:p>
            <a:endParaRPr lang="en-US" dirty="0" smtClean="0"/>
          </a:p>
          <a:p>
            <a:r>
              <a:rPr lang="en-US" dirty="0" smtClean="0"/>
              <a:t>Before trying to solve what</a:t>
            </a:r>
            <a:r>
              <a:rPr lang="en-US" baseline="0" dirty="0" smtClean="0"/>
              <a:t> I think is a potential problem, I try to frame it more concretely. Framing the problem means identifying what exact weakness in the status quo I am trying to address, and what the benefits of solving that problem might be. </a:t>
            </a:r>
            <a:r>
              <a:rPr lang="en-US" baseline="0" dirty="0" smtClean="0"/>
              <a:t>For instance, if you want to work on data center scalability, you must first understand the scalability bottlenecks, the workload, and any characteristics that you can leverage.</a:t>
            </a:r>
            <a:endParaRPr lang="en-US" baseline="0" dirty="0" smtClean="0"/>
          </a:p>
          <a:p>
            <a:endParaRPr lang="en-US" baseline="0" dirty="0" smtClean="0"/>
          </a:p>
          <a:p>
            <a:r>
              <a:rPr lang="en-US" baseline="0" dirty="0" smtClean="0"/>
              <a:t>This is an exercise that you must do yourself. Because in trying to frame problems, I find the papers in that domain written by other people to not be a good source. If an author has outlined the exact problem for you, and has not solved it themselves, the chances are that the problem is either not important or very hard to solve. If it is too hard, you need additional insights or perspectives that cannot be obtained by just reading that paper. </a:t>
            </a:r>
          </a:p>
          <a:p>
            <a:endParaRPr lang="en-US" baseline="0" dirty="0" smtClean="0"/>
          </a:p>
          <a:p>
            <a:r>
              <a:rPr lang="en-US" baseline="0" dirty="0" smtClean="0"/>
              <a:t>Instead, you must measure. I use the term measurement loosely, to mean the act of estimating or carefully appraising the situation. The goal is to get a concrete understanding of the real issues. </a:t>
            </a:r>
          </a:p>
          <a:p>
            <a:endParaRPr lang="en-US" baseline="0" dirty="0" smtClean="0"/>
          </a:p>
          <a:p>
            <a:r>
              <a:rPr lang="en-US" baseline="0" dirty="0" smtClean="0"/>
              <a:t>In this process, use your imagination to guide what to measure and how to measure it. Never, ever let imagination alone or hearsay frame the problem for you.  I have been surprised many times that I take this process seriously. Things that I think are problems turn out to not be problems at all after I measure them. </a:t>
            </a:r>
          </a:p>
          <a:p>
            <a:endParaRPr lang="en-US" baseline="0" dirty="0" smtClean="0"/>
          </a:p>
          <a:p>
            <a:r>
              <a:rPr lang="en-US" baseline="0" dirty="0" smtClean="0"/>
              <a:t>For instance, for my work on vehicular Internet access using </a:t>
            </a:r>
            <a:r>
              <a:rPr lang="en-US" baseline="0" dirty="0" err="1" smtClean="0"/>
              <a:t>WiFi</a:t>
            </a:r>
            <a:r>
              <a:rPr lang="en-US" baseline="0" dirty="0" smtClean="0"/>
              <a:t>, I went in with the hypothesis that current </a:t>
            </a:r>
            <a:r>
              <a:rPr lang="en-US" baseline="0" dirty="0" err="1" smtClean="0"/>
              <a:t>WiFi</a:t>
            </a:r>
            <a:r>
              <a:rPr lang="en-US" baseline="0" dirty="0" smtClean="0"/>
              <a:t> handoff  methods in which clients talk to only one AP at a time will lose a lot of packets compared to handoff methods that use multiple APs at the same time. When I measured it, it turns out that difference was less than 20%. At which point, I figured that the problem is not worth solving.  Further analysis showed that the real problem with using only one AP was something else: that it was hard to support interactive traffic. While bad periods were infrequent, they lasted longer. This difference between the two handoff strategies was 7x.  Boy, was I glad that I did my own measurements before going off to solve the wrong problem.</a:t>
            </a:r>
          </a:p>
          <a:p>
            <a:endParaRPr lang="en-US" baseline="0" dirty="0" smtClean="0"/>
          </a:p>
        </p:txBody>
      </p:sp>
      <p:sp>
        <p:nvSpPr>
          <p:cNvPr id="4" name="Slide Number Placeholder 3"/>
          <p:cNvSpPr>
            <a:spLocks noGrp="1"/>
          </p:cNvSpPr>
          <p:nvPr>
            <p:ph type="sldNum" sz="quarter" idx="10"/>
          </p:nvPr>
        </p:nvSpPr>
        <p:spPr/>
        <p:txBody>
          <a:bodyPr/>
          <a:lstStyle/>
          <a:p>
            <a:fld id="{B8B18426-1A22-4235-84EC-0CD650FFD1B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A few words on how to conduct</a:t>
            </a:r>
            <a:r>
              <a:rPr lang="en-US" baseline="0" dirty="0" smtClean="0"/>
              <a:t> measurements.</a:t>
            </a:r>
          </a:p>
          <a:p>
            <a:endParaRPr lang="en-US" baseline="0" dirty="0" smtClean="0"/>
          </a:p>
          <a:p>
            <a:r>
              <a:rPr lang="en-US" dirty="0" smtClean="0"/>
              <a:t>If you are trying to solve hard problems, the chances are measurements will not be easy. Here,</a:t>
            </a:r>
            <a:r>
              <a:rPr lang="en-US" baseline="0" dirty="0" smtClean="0"/>
              <a:t> it helps to be open to unconventional measurement approaches that go beyond running scripts on computers to probe things.</a:t>
            </a:r>
          </a:p>
          <a:p>
            <a:endParaRPr lang="en-US" baseline="0" dirty="0" smtClean="0"/>
          </a:p>
          <a:p>
            <a:r>
              <a:rPr lang="en-US" baseline="0" dirty="0" smtClean="0"/>
              <a:t>Such approaches include, but are not limited to, setting up your own </a:t>
            </a:r>
            <a:r>
              <a:rPr lang="en-US" baseline="0" dirty="0" err="1" smtClean="0"/>
              <a:t>testbeds</a:t>
            </a:r>
            <a:r>
              <a:rPr lang="en-US" baseline="0" dirty="0" smtClean="0"/>
              <a:t>, digging through market research data,  social engineering, reading through trouble tickets, and even back-of-the-envelop calculations.</a:t>
            </a:r>
          </a:p>
          <a:p>
            <a:endParaRPr lang="en-US" dirty="0" smtClean="0"/>
          </a:p>
          <a:p>
            <a:r>
              <a:rPr lang="en-US" baseline="0" dirty="0" smtClean="0"/>
              <a:t>In my recent work on network diagnosis, I read through 100s of trouble tickets to understand what problems the operators were having. In an earlier work, against the good advice of my advisors, I spammed network operators wholesale so I could separate intentional network changes from unintentional </a:t>
            </a:r>
            <a:r>
              <a:rPr lang="en-US" baseline="0" dirty="0" err="1" smtClean="0"/>
              <a:t>misconfigurations</a:t>
            </a:r>
            <a:r>
              <a:rPr lang="en-US" baseline="0" dirty="0" smtClean="0"/>
              <a:t>. These approaches came in handy when the conventional methods failed. </a:t>
            </a:r>
          </a:p>
          <a:p>
            <a:endParaRPr lang="en-US" baseline="0" dirty="0" smtClean="0"/>
          </a:p>
          <a:p>
            <a:r>
              <a:rPr lang="en-US" baseline="0" dirty="0" smtClean="0"/>
              <a:t>A second piece of advice is to conduct your own measurements as far as possible, even if you need to measure what others have measured before. This is worth the effort even if takes a long time and there is no substitute for it. In my vehicular </a:t>
            </a:r>
            <a:r>
              <a:rPr lang="en-US" baseline="0" dirty="0" err="1" smtClean="0"/>
              <a:t>WiFi</a:t>
            </a:r>
            <a:r>
              <a:rPr lang="en-US" baseline="0" dirty="0" smtClean="0"/>
              <a:t> work, this meant going through a six-month period setting up a </a:t>
            </a:r>
            <a:r>
              <a:rPr lang="en-US" baseline="0" dirty="0" err="1" smtClean="0"/>
              <a:t>testbed</a:t>
            </a:r>
            <a:r>
              <a:rPr lang="en-US" baseline="0" dirty="0" smtClean="0"/>
              <a:t> before I could do any real work.  </a:t>
            </a:r>
          </a:p>
          <a:p>
            <a:endParaRPr lang="en-US" baseline="0" dirty="0" smtClean="0"/>
          </a:p>
          <a:p>
            <a:r>
              <a:rPr lang="en-US" baseline="0" dirty="0" smtClean="0"/>
              <a:t>Conducting your own measurements has two benefits:</a:t>
            </a:r>
          </a:p>
          <a:p>
            <a:pPr>
              <a:buFont typeface="Arial" pitchFamily="34" charset="0"/>
              <a:buChar char="•"/>
            </a:pPr>
            <a:r>
              <a:rPr lang="en-US" baseline="0" dirty="0" smtClean="0"/>
              <a:t> First, you’ll likely find something that others missed either because you are lucky or because your measurements harness is different from others. Remember the misconception that I had about using one versus multiple APs, that was based on reading other papers. </a:t>
            </a:r>
          </a:p>
          <a:p>
            <a:pPr>
              <a:buFont typeface="Arial" pitchFamily="34" charset="0"/>
              <a:buChar char="•"/>
            </a:pPr>
            <a:r>
              <a:rPr lang="en-US" baseline="0" dirty="0" smtClean="0"/>
              <a:t> Second, you’ll get to know the space at a visceral, intuitive level that will not happen from reading other people’s papers. </a:t>
            </a:r>
          </a:p>
          <a:p>
            <a:pPr>
              <a:buFont typeface="Arial" pitchFamily="34" charset="0"/>
              <a:buChar char="•"/>
            </a:pPr>
            <a:endParaRPr lang="en-US" baseline="0" dirty="0" smtClean="0"/>
          </a:p>
          <a:p>
            <a:pPr>
              <a:buFont typeface="Arial" pitchFamily="34" charset="0"/>
              <a:buNone/>
            </a:pPr>
            <a:r>
              <a:rPr lang="en-US" baseline="0" dirty="0" smtClean="0"/>
              <a:t>A third advice is to have as realistic a setting as possible when you measure. Again, for instance, in the vehicular </a:t>
            </a:r>
            <a:r>
              <a:rPr lang="en-US" baseline="0" dirty="0" err="1" smtClean="0"/>
              <a:t>WiFi</a:t>
            </a:r>
            <a:r>
              <a:rPr lang="en-US" baseline="0" dirty="0" smtClean="0"/>
              <a:t> work, because my </a:t>
            </a:r>
            <a:r>
              <a:rPr lang="en-US" baseline="0" dirty="0" err="1" smtClean="0"/>
              <a:t>testbed</a:t>
            </a:r>
            <a:r>
              <a:rPr lang="en-US" baseline="0" dirty="0" smtClean="0"/>
              <a:t> was more realistic that earlier measurements, I found the environment to be quite different. Earlier work in controlled settings showed that the time that a client is connected to an AP can be neatly divided into three phases, entry and exit phases with poor connectivity,  and a production phase with good connectivity. In my measurements, I found that the reality was a lot more complex and such cleanly separable phases could not be found. </a:t>
            </a:r>
          </a:p>
          <a:p>
            <a:pPr>
              <a:buFont typeface="Arial" pitchFamily="34" charset="0"/>
              <a:buNone/>
            </a:pPr>
            <a:endParaRPr lang="en-US" baseline="0" dirty="0" smtClean="0"/>
          </a:p>
          <a:p>
            <a:pPr>
              <a:buFont typeface="Arial" pitchFamily="34" charset="0"/>
              <a:buNone/>
            </a:pPr>
            <a:r>
              <a:rPr lang="en-US" baseline="0" dirty="0" smtClean="0"/>
              <a:t>Similarly, in trying to build a network diagnosis for small enterprises, it was critical for us to get the operators’ perspective. That is how we realized that existing systems are not likely to help those operators.</a:t>
            </a:r>
          </a:p>
          <a:p>
            <a:pPr>
              <a:buFont typeface="Arial" pitchFamily="34" charset="0"/>
              <a:buNone/>
            </a:pPr>
            <a:endParaRPr lang="en-US" baseline="0" dirty="0" smtClean="0"/>
          </a:p>
          <a:p>
            <a:pPr>
              <a:buFont typeface="Arial" pitchFamily="34" charset="0"/>
              <a:buNone/>
            </a:pPr>
            <a:r>
              <a:rPr lang="en-US" baseline="0" dirty="0" smtClean="0"/>
              <a:t>A final thing that you should do with your measurements before settling on a problem to solve is that you should project your data into the future. If some problem is going to go away in a few years – think Moore’s law, for instance – it is probably not worth solving. It is after all going to take time for your solution to come to market.</a:t>
            </a:r>
          </a:p>
          <a:p>
            <a:pPr>
              <a:buFont typeface="Arial" pitchFamily="34" charset="0"/>
              <a:buNone/>
            </a:pPr>
            <a:endParaRPr lang="en-US" baseline="0" dirty="0" smtClean="0"/>
          </a:p>
          <a:p>
            <a:pPr>
              <a:buFont typeface="Arial" pitchFamily="34" charset="0"/>
              <a:buNone/>
            </a:pPr>
            <a:r>
              <a:rPr lang="en-US" baseline="0" dirty="0" smtClean="0"/>
              <a:t>Also, if the projected gains are small, the problem is not worth solving because there is going to be an overhead to deploying your solution and its real instantiations will eat into some of the gain. What is a worthwhile gain, however, depends on the domain. If you are talking about performance of data exchanges, 10-20% improvements are probably not worth it. 10-20% reduction in cost of running a network are probably well worth it.</a:t>
            </a:r>
          </a:p>
        </p:txBody>
      </p:sp>
      <p:sp>
        <p:nvSpPr>
          <p:cNvPr id="4" name="Slide Number Placeholder 3"/>
          <p:cNvSpPr>
            <a:spLocks noGrp="1"/>
          </p:cNvSpPr>
          <p:nvPr>
            <p:ph type="sldNum" sz="quarter" idx="10"/>
          </p:nvPr>
        </p:nvSpPr>
        <p:spPr/>
        <p:txBody>
          <a:bodyPr/>
          <a:lstStyle/>
          <a:p>
            <a:fld id="{B8B18426-1A22-4235-84EC-0CD650FFD1B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r>
              <a:rPr lang="en-US" smtClean="0"/>
              <a:t>ratul | conext | 2009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100"/>
            <a:ext cx="8229600" cy="8683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341438"/>
            <a:ext cx="8229600" cy="4525962"/>
          </a:xfrm>
        </p:spPr>
        <p:txBody>
          <a:bodyPr/>
          <a:lstStyle/>
          <a:p>
            <a:r>
              <a:rPr lang="en-US" smtClean="0"/>
              <a:t>Click icon to add chart</a:t>
            </a:r>
            <a:endParaRPr lang="en-US" dirty="0"/>
          </a:p>
        </p:txBody>
      </p:sp>
      <p:sp>
        <p:nvSpPr>
          <p:cNvPr id="4" name="Date Placeholder 3"/>
          <p:cNvSpPr>
            <a:spLocks noGrp="1"/>
          </p:cNvSpPr>
          <p:nvPr>
            <p:ph type="dt" sz="half" idx="10"/>
          </p:nvPr>
        </p:nvSpPr>
        <p:spPr>
          <a:xfrm>
            <a:off x="350838" y="6245225"/>
            <a:ext cx="3681412" cy="476250"/>
          </a:xfrm>
        </p:spPr>
        <p:txBody>
          <a:bodyPr/>
          <a:lstStyle>
            <a:lvl1pPr>
              <a:defRPr/>
            </a:lvl1pPr>
          </a:lstStyle>
          <a:p>
            <a:r>
              <a:rPr lang="en-US" smtClean="0"/>
              <a:t>ratul | conext | 2009</a:t>
            </a: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659563" y="6245225"/>
            <a:ext cx="2133600" cy="476250"/>
          </a:xfrm>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a:solidFill>
                  <a:schemeClr val="bg1"/>
                </a:solidFill>
              </a:defRPr>
            </a:lvl1pPr>
            <a:lvl2pPr>
              <a:buNone/>
              <a:defRPr>
                <a:solidFill>
                  <a:schemeClr val="bg1"/>
                </a:solidFill>
              </a:defRPr>
            </a:lvl2pPr>
            <a:lvl3pPr>
              <a:buFont typeface="Courier New" pitchFamily="49" charset="0"/>
              <a:buChar char="o"/>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819400" cy="365125"/>
          </a:xfrm>
        </p:spPr>
        <p:txBody>
          <a:bodyPr/>
          <a:lstStyle/>
          <a:p>
            <a:r>
              <a:rPr lang="en-US" smtClean="0"/>
              <a:t>ratul | conext | 2009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60000"/>
                    <a:lumOff val="4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ratul | conext | 2009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ratul | conext | 2009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ratul | conext | 2009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ratul | conext | 2009</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conext | 2009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ratul | conext | 2009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3048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ratul | conext | 2009</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 Thanks</a:t>
            </a:r>
            <a:endParaRPr lang="en-US" dirty="0"/>
          </a:p>
        </p:txBody>
      </p:sp>
      <p:sp>
        <p:nvSpPr>
          <p:cNvPr id="3" name="Content Placeholder 2"/>
          <p:cNvSpPr>
            <a:spLocks noGrp="1"/>
          </p:cNvSpPr>
          <p:nvPr>
            <p:ph idx="1"/>
          </p:nvPr>
        </p:nvSpPr>
        <p:spPr/>
        <p:txBody>
          <a:bodyPr>
            <a:normAutofit/>
          </a:bodyPr>
          <a:lstStyle/>
          <a:p>
            <a:r>
              <a:rPr lang="en-US" sz="2800" dirty="0" smtClean="0"/>
              <a:t>The Networking Research </a:t>
            </a:r>
            <a:r>
              <a:rPr lang="en-US" sz="2800" dirty="0" smtClean="0"/>
              <a:t>Group, MSR</a:t>
            </a:r>
            <a:endParaRPr lang="en-US" sz="2800" dirty="0" smtClean="0"/>
          </a:p>
          <a:p>
            <a:pPr lvl="1">
              <a:buFont typeface="Arial" pitchFamily="34" charset="0"/>
              <a:buChar char="•"/>
            </a:pPr>
            <a:r>
              <a:rPr lang="en-US" sz="2400" dirty="0" smtClean="0"/>
              <a:t>Esp. Victor Bahl, Srikanth Kandula, Jitu Padhye, Ming Zhang</a:t>
            </a:r>
          </a:p>
          <a:p>
            <a:r>
              <a:rPr lang="en-US" dirty="0" smtClean="0"/>
              <a:t>Advisors and mentors</a:t>
            </a:r>
          </a:p>
          <a:p>
            <a:pPr lvl="1">
              <a:buFont typeface="Arial" pitchFamily="34" charset="0"/>
              <a:buChar char="•"/>
            </a:pPr>
            <a:r>
              <a:rPr lang="en-US" sz="2400" dirty="0" smtClean="0"/>
              <a:t>David Wetherall, Tom Anderson</a:t>
            </a:r>
          </a:p>
          <a:p>
            <a:pPr lvl="1">
              <a:buFont typeface="Arial" pitchFamily="34" charset="0"/>
              <a:buChar char="•"/>
            </a:pPr>
            <a:r>
              <a:rPr lang="en-US" sz="2400" dirty="0" smtClean="0"/>
              <a:t>Sally Floyd, Miguel Castro, Ant </a:t>
            </a:r>
            <a:r>
              <a:rPr lang="en-US" sz="2400" dirty="0" err="1" smtClean="0"/>
              <a:t>Rowstron</a:t>
            </a:r>
            <a:r>
              <a:rPr lang="en-US" sz="2400" dirty="0" smtClean="0"/>
              <a:t> </a:t>
            </a:r>
          </a:p>
          <a:p>
            <a:r>
              <a:rPr lang="en-US" dirty="0" smtClean="0"/>
              <a:t>Collaborators</a:t>
            </a:r>
            <a:endParaRPr lang="en-US" sz="2400" dirty="0" smtClean="0"/>
          </a:p>
          <a:p>
            <a:pPr lvl="1">
              <a:buFont typeface="Arial" pitchFamily="34" charset="0"/>
              <a:buChar char="•"/>
            </a:pPr>
            <a:r>
              <a:rPr lang="en-US" sz="2400" dirty="0" smtClean="0"/>
              <a:t>Aruna Balasubramanian,  Lili Qiu, Charles Reis, </a:t>
            </a:r>
            <a:r>
              <a:rPr lang="en-US" sz="2400" dirty="0" smtClean="0"/>
              <a:t/>
            </a:r>
            <a:br>
              <a:rPr lang="en-US" sz="2400" dirty="0" smtClean="0"/>
            </a:br>
            <a:r>
              <a:rPr lang="en-US" sz="2400" dirty="0" smtClean="0"/>
              <a:t>Maya </a:t>
            </a:r>
            <a:r>
              <a:rPr lang="en-US" sz="2400" dirty="0" smtClean="0"/>
              <a:t>Rodrig, Neil Spring, Arun Venkataramani, </a:t>
            </a:r>
            <a:r>
              <a:rPr lang="en-US" sz="2400" dirty="0" smtClean="0"/>
              <a:t/>
            </a:r>
            <a:br>
              <a:rPr lang="en-US" sz="2400" dirty="0" smtClean="0"/>
            </a:br>
            <a:r>
              <a:rPr lang="en-US" sz="2400" dirty="0" smtClean="0"/>
              <a:t>John </a:t>
            </a:r>
            <a:r>
              <a:rPr lang="en-US" sz="2400" dirty="0" smtClean="0"/>
              <a:t>Zahorjan, Yin </a:t>
            </a:r>
            <a:r>
              <a:rPr lang="en-US" sz="2400" dirty="0" smtClean="0"/>
              <a:t>Zhang, ………..</a:t>
            </a:r>
            <a:endParaRPr lang="en-US" sz="2400" dirty="0"/>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conext</a:t>
            </a:r>
            <a:r>
              <a:rPr lang="en-US" dirty="0" smtClean="0"/>
              <a:t> | 2009</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a:t>
            </a:r>
            <a:r>
              <a:rPr lang="en-US" dirty="0" smtClean="0"/>
              <a:t>of </a:t>
            </a:r>
            <a:r>
              <a:rPr lang="en-US" dirty="0" smtClean="0"/>
              <a:t>well-done scrutiny</a:t>
            </a:r>
            <a:endParaRPr lang="en-US" dirty="0"/>
          </a:p>
        </p:txBody>
      </p:sp>
      <p:sp>
        <p:nvSpPr>
          <p:cNvPr id="3" name="Content Placeholder 2"/>
          <p:cNvSpPr>
            <a:spLocks noGrp="1"/>
          </p:cNvSpPr>
          <p:nvPr>
            <p:ph idx="1"/>
          </p:nvPr>
        </p:nvSpPr>
        <p:spPr/>
        <p:txBody>
          <a:bodyPr>
            <a:normAutofit lnSpcReduction="10000"/>
          </a:bodyPr>
          <a:lstStyle/>
          <a:p>
            <a:r>
              <a:rPr lang="en-US" dirty="0" smtClean="0"/>
              <a:t>Primary: </a:t>
            </a:r>
          </a:p>
          <a:p>
            <a:pPr lvl="1">
              <a:buFont typeface="Arial" pitchFamily="34" charset="0"/>
              <a:buChar char="•"/>
            </a:pPr>
            <a:r>
              <a:rPr lang="en-US" dirty="0" smtClean="0"/>
              <a:t>Identification of real issues and non-issues</a:t>
            </a:r>
          </a:p>
          <a:p>
            <a:pPr lvl="1">
              <a:buFont typeface="Arial" pitchFamily="34" charset="0"/>
              <a:buChar char="•"/>
            </a:pPr>
            <a:r>
              <a:rPr lang="en-US" dirty="0" smtClean="0"/>
              <a:t>An estimate of the benefit before you commit fully</a:t>
            </a:r>
          </a:p>
          <a:p>
            <a:pPr lvl="1">
              <a:buFont typeface="Arial" pitchFamily="34" charset="0"/>
              <a:buChar char="•"/>
            </a:pPr>
            <a:r>
              <a:rPr lang="en-US" dirty="0" smtClean="0"/>
              <a:t>Detailed insight</a:t>
            </a:r>
          </a:p>
          <a:p>
            <a:pPr lvl="2">
              <a:buFont typeface="Arial" pitchFamily="34" charset="0"/>
              <a:buChar char="•"/>
            </a:pPr>
            <a:r>
              <a:rPr lang="en-US" dirty="0" smtClean="0"/>
              <a:t>E.g., </a:t>
            </a:r>
            <a:r>
              <a:rPr lang="en-US" dirty="0" smtClean="0"/>
              <a:t>domain characteristics </a:t>
            </a:r>
            <a:r>
              <a:rPr lang="en-US" dirty="0" smtClean="0"/>
              <a:t>that you can leverage</a:t>
            </a:r>
          </a:p>
          <a:p>
            <a:pPr lvl="3">
              <a:buFont typeface="Arial" pitchFamily="34" charset="0"/>
              <a:buChar char="•"/>
            </a:pPr>
            <a:endParaRPr lang="en-US" dirty="0" smtClean="0"/>
          </a:p>
          <a:p>
            <a:r>
              <a:rPr lang="en-US" dirty="0" smtClean="0"/>
              <a:t>Secondary: </a:t>
            </a:r>
          </a:p>
          <a:p>
            <a:pPr lvl="1">
              <a:buFont typeface="Arial" pitchFamily="34" charset="0"/>
              <a:buChar char="•"/>
            </a:pPr>
            <a:r>
              <a:rPr lang="en-US" dirty="0" smtClean="0"/>
              <a:t>Sets up evaluation for later</a:t>
            </a:r>
          </a:p>
          <a:p>
            <a:pPr lvl="1">
              <a:buFont typeface="Arial" pitchFamily="34" charset="0"/>
              <a:buChar char="•"/>
            </a:pPr>
            <a:r>
              <a:rPr lang="en-US" dirty="0" smtClean="0"/>
              <a:t>Risk reduction in publishing</a:t>
            </a:r>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dirty="0" smtClean="0"/>
              <a:t>A method for building </a:t>
            </a:r>
            <a:br>
              <a:rPr lang="en-US" dirty="0" smtClean="0"/>
            </a:br>
            <a:r>
              <a:rPr lang="en-US" dirty="0" smtClean="0"/>
              <a:t>research network systems</a:t>
            </a:r>
            <a:endParaRPr lang="en-US" dirty="0"/>
          </a:p>
        </p:txBody>
      </p:sp>
      <p:sp>
        <p:nvSpPr>
          <p:cNvPr id="3" name="Content Placeholder 2"/>
          <p:cNvSpPr>
            <a:spLocks noGrp="1"/>
          </p:cNvSpPr>
          <p:nvPr>
            <p:ph idx="1"/>
          </p:nvPr>
        </p:nvSpPr>
        <p:spPr>
          <a:xfrm>
            <a:off x="457200" y="2133600"/>
            <a:ext cx="8229600" cy="3992563"/>
          </a:xfrm>
        </p:spPr>
        <p:txBody>
          <a:bodyPr>
            <a:normAutofit/>
          </a:bodyPr>
          <a:lstStyle/>
          <a:p>
            <a:pPr marL="514350" indent="-514350"/>
            <a:r>
              <a:rPr lang="en-US" sz="2800" dirty="0" smtClean="0"/>
              <a:t>0.   Pick </a:t>
            </a:r>
            <a:r>
              <a:rPr lang="en-US" sz="2800" dirty="0" smtClean="0"/>
              <a:t>the domain carefully</a:t>
            </a:r>
            <a:endParaRPr lang="en-US" sz="2800" dirty="0" smtClean="0"/>
          </a:p>
          <a:p>
            <a:pPr marL="514350" indent="-514350">
              <a:buFont typeface="+mj-lt"/>
              <a:buAutoNum type="arabicPeriod"/>
            </a:pPr>
            <a:r>
              <a:rPr lang="en-US" sz="2800" dirty="0" smtClean="0"/>
              <a:t>Know the </a:t>
            </a:r>
            <a:r>
              <a:rPr lang="en-US" sz="2800" dirty="0" smtClean="0"/>
              <a:t>problem wel</a:t>
            </a:r>
            <a:r>
              <a:rPr lang="en-US" sz="2800" dirty="0" smtClean="0"/>
              <a:t>l </a:t>
            </a:r>
            <a:r>
              <a:rPr lang="en-US" sz="2800" dirty="0" smtClean="0"/>
              <a:t>before </a:t>
            </a:r>
            <a:r>
              <a:rPr lang="en-US" sz="2800" dirty="0" smtClean="0"/>
              <a:t>you build</a:t>
            </a:r>
          </a:p>
          <a:p>
            <a:pPr marL="514350" indent="-514350">
              <a:buFont typeface="+mj-lt"/>
              <a:buAutoNum type="arabicPeriod"/>
            </a:pPr>
            <a:r>
              <a:rPr lang="en-US" sz="2800" dirty="0" smtClean="0">
                <a:solidFill>
                  <a:srgbClr val="FFFF00"/>
                </a:solidFill>
              </a:rPr>
              <a:t>D</a:t>
            </a:r>
            <a:r>
              <a:rPr lang="en-US" sz="2800" dirty="0" smtClean="0">
                <a:solidFill>
                  <a:srgbClr val="FFFF00"/>
                </a:solidFill>
              </a:rPr>
              <a:t>ebate several solution ideas</a:t>
            </a:r>
          </a:p>
          <a:p>
            <a:pPr marL="914400" lvl="1" indent="-514350">
              <a:buFont typeface="Arial" pitchFamily="34" charset="0"/>
              <a:buChar char="•"/>
            </a:pPr>
            <a:r>
              <a:rPr lang="en-US" sz="2400" dirty="0" smtClean="0">
                <a:solidFill>
                  <a:srgbClr val="FFFF00"/>
                </a:solidFill>
              </a:rPr>
              <a:t>Have a core idea to what you build</a:t>
            </a:r>
            <a:endParaRPr lang="en-US" sz="2400" dirty="0" smtClean="0">
              <a:solidFill>
                <a:srgbClr val="FFFF00"/>
              </a:solidFill>
            </a:endParaRPr>
          </a:p>
          <a:p>
            <a:pPr marL="514350" indent="-514350">
              <a:buFont typeface="+mj-lt"/>
              <a:buAutoNum type="arabicPeriod"/>
            </a:pPr>
            <a:r>
              <a:rPr lang="en-US" sz="2800" dirty="0" smtClean="0"/>
              <a:t>When building, start small and then embellish</a:t>
            </a:r>
          </a:p>
          <a:p>
            <a:pPr marL="514350" indent="-514350">
              <a:buFont typeface="+mj-lt"/>
              <a:buAutoNum type="arabicPeriod"/>
            </a:pPr>
            <a:r>
              <a:rPr lang="en-US" sz="2800" dirty="0" smtClean="0"/>
              <a:t>Make it real</a:t>
            </a:r>
            <a:endParaRPr lang="en-US" sz="2800" dirty="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Fishing for solution </a:t>
            </a:r>
            <a:r>
              <a:rPr lang="en-US" dirty="0" smtClean="0"/>
              <a:t>ideas</a:t>
            </a:r>
            <a:endParaRPr lang="en-US" dirty="0"/>
          </a:p>
        </p:txBody>
      </p:sp>
      <p:sp>
        <p:nvSpPr>
          <p:cNvPr id="3" name="Content Placeholder 2"/>
          <p:cNvSpPr>
            <a:spLocks noGrp="1"/>
          </p:cNvSpPr>
          <p:nvPr>
            <p:ph idx="1"/>
          </p:nvPr>
        </p:nvSpPr>
        <p:spPr>
          <a:xfrm>
            <a:off x="457200" y="1646237"/>
            <a:ext cx="8229600" cy="4525963"/>
          </a:xfrm>
        </p:spPr>
        <p:txBody>
          <a:bodyPr>
            <a:normAutofit/>
          </a:bodyPr>
          <a:lstStyle/>
          <a:p>
            <a:r>
              <a:rPr lang="en-US" dirty="0" smtClean="0"/>
              <a:t>Filter your problem to its crux</a:t>
            </a:r>
          </a:p>
          <a:p>
            <a:pPr lvl="1">
              <a:buFont typeface="Arial" pitchFamily="34" charset="0"/>
              <a:buChar char="•"/>
            </a:pPr>
            <a:r>
              <a:rPr lang="en-US" dirty="0" smtClean="0"/>
              <a:t>Can you express it as a puzzle?</a:t>
            </a:r>
          </a:p>
          <a:p>
            <a:pPr lvl="3">
              <a:buFont typeface="Arial" pitchFamily="34" charset="0"/>
              <a:buChar char="•"/>
            </a:pPr>
            <a:endParaRPr lang="en-US" dirty="0" smtClean="0"/>
          </a:p>
          <a:p>
            <a:r>
              <a:rPr lang="en-US" dirty="0" smtClean="0"/>
              <a:t>Make </a:t>
            </a:r>
            <a:r>
              <a:rPr lang="en-US" dirty="0" smtClean="0"/>
              <a:t>connections to related problems</a:t>
            </a:r>
          </a:p>
          <a:p>
            <a:pPr lvl="1">
              <a:buFont typeface="Arial" pitchFamily="34" charset="0"/>
              <a:buChar char="•"/>
            </a:pPr>
            <a:r>
              <a:rPr lang="en-US" dirty="0" smtClean="0"/>
              <a:t>CS and </a:t>
            </a:r>
            <a:r>
              <a:rPr lang="en-US" dirty="0" smtClean="0"/>
              <a:t>beyond</a:t>
            </a:r>
            <a:endParaRPr lang="en-US" dirty="0" smtClean="0"/>
          </a:p>
          <a:p>
            <a:pPr lvl="1">
              <a:buFont typeface="Arial" pitchFamily="34" charset="0"/>
              <a:buChar char="•"/>
            </a:pPr>
            <a:r>
              <a:rPr lang="en-US" dirty="0" smtClean="0"/>
              <a:t>Get exposed to many solution concepts</a:t>
            </a:r>
          </a:p>
          <a:p>
            <a:pPr lvl="2">
              <a:buFont typeface="Arial" pitchFamily="34" charset="0"/>
              <a:buChar char="•"/>
            </a:pPr>
            <a:r>
              <a:rPr lang="en-US" dirty="0" smtClean="0"/>
              <a:t>Talk </a:t>
            </a:r>
            <a:r>
              <a:rPr lang="en-US" dirty="0" smtClean="0"/>
              <a:t>to people (don’t worry about theft)</a:t>
            </a:r>
          </a:p>
          <a:p>
            <a:pPr lvl="2">
              <a:buFont typeface="Arial" pitchFamily="34" charset="0"/>
              <a:buChar char="•"/>
            </a:pPr>
            <a:r>
              <a:rPr lang="en-US" dirty="0" smtClean="0"/>
              <a:t>Read broadly</a:t>
            </a:r>
            <a:endParaRPr lang="en-US" dirty="0" smtClean="0"/>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conext</a:t>
            </a:r>
            <a:r>
              <a:rPr lang="en-US" dirty="0" smtClean="0"/>
              <a:t> | 2009</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grpSp>
        <p:nvGrpSpPr>
          <p:cNvPr id="25" name="Group 24"/>
          <p:cNvGrpSpPr/>
          <p:nvPr/>
        </p:nvGrpSpPr>
        <p:grpSpPr>
          <a:xfrm>
            <a:off x="381000" y="2362200"/>
            <a:ext cx="8458200" cy="3581400"/>
            <a:chOff x="228600" y="2286000"/>
            <a:chExt cx="8458200" cy="3581400"/>
          </a:xfrm>
        </p:grpSpPr>
        <p:sp>
          <p:nvSpPr>
            <p:cNvPr id="26" name="Rectangle 25"/>
            <p:cNvSpPr/>
            <p:nvPr/>
          </p:nvSpPr>
          <p:spPr>
            <a:xfrm>
              <a:off x="228600" y="2286000"/>
              <a:ext cx="8458200" cy="3581400"/>
            </a:xfrm>
            <a:prstGeom prst="rect">
              <a:avLst/>
            </a:prstGeom>
            <a:solidFill>
              <a:schemeClr val="tx2">
                <a:lumMod val="50000"/>
              </a:schemeClr>
            </a:solidFill>
            <a:ln w="5080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Group 24"/>
            <p:cNvGrpSpPr/>
            <p:nvPr/>
          </p:nvGrpSpPr>
          <p:grpSpPr>
            <a:xfrm>
              <a:off x="533400" y="2514600"/>
              <a:ext cx="3352800" cy="3124200"/>
              <a:chOff x="457200" y="2139778"/>
              <a:chExt cx="3429000" cy="3380376"/>
            </a:xfrm>
          </p:grpSpPr>
          <p:pic>
            <p:nvPicPr>
              <p:cNvPr id="43" name="Picture 42" descr="divorce1.jpg"/>
              <p:cNvPicPr>
                <a:picLocks noChangeAspect="1"/>
              </p:cNvPicPr>
              <p:nvPr/>
            </p:nvPicPr>
            <p:blipFill>
              <a:blip r:embed="rId3" cstate="print"/>
              <a:stretch>
                <a:fillRect/>
              </a:stretch>
            </p:blipFill>
            <p:spPr>
              <a:xfrm>
                <a:off x="457200" y="2139778"/>
                <a:ext cx="3429000" cy="3346622"/>
              </a:xfrm>
              <a:prstGeom prst="rect">
                <a:avLst/>
              </a:prstGeom>
            </p:spPr>
          </p:pic>
          <p:sp>
            <p:nvSpPr>
              <p:cNvPr id="44" name="TextBox 43"/>
              <p:cNvSpPr txBox="1"/>
              <p:nvPr/>
            </p:nvSpPr>
            <p:spPr>
              <a:xfrm>
                <a:off x="1066800" y="5181600"/>
                <a:ext cx="2286000" cy="338554"/>
              </a:xfrm>
              <a:prstGeom prst="rect">
                <a:avLst/>
              </a:prstGeom>
              <a:noFill/>
            </p:spPr>
            <p:txBody>
              <a:bodyPr wrap="square" rtlCol="0">
                <a:spAutoFit/>
              </a:bodyPr>
              <a:lstStyle/>
              <a:p>
                <a:r>
                  <a:rPr lang="en-US" sz="1600" dirty="0" smtClean="0"/>
                  <a:t>Bradley.chattablogs.com</a:t>
                </a:r>
                <a:endParaRPr lang="en-US" sz="1600" dirty="0"/>
              </a:p>
            </p:txBody>
          </p:sp>
        </p:grpSp>
        <p:sp>
          <p:nvSpPr>
            <p:cNvPr id="28" name="TextBox 27"/>
            <p:cNvSpPr txBox="1"/>
            <p:nvPr/>
          </p:nvSpPr>
          <p:spPr>
            <a:xfrm>
              <a:off x="6462295" y="3129064"/>
              <a:ext cx="486611" cy="760274"/>
            </a:xfrm>
            <a:prstGeom prst="rect">
              <a:avLst/>
            </a:prstGeom>
            <a:noFill/>
          </p:spPr>
          <p:txBody>
            <a:bodyPr wrap="square" rtlCol="0">
              <a:spAutoFit/>
            </a:bodyPr>
            <a:lstStyle/>
            <a:p>
              <a:r>
                <a:rPr lang="en-US" sz="4800" dirty="0" smtClean="0">
                  <a:solidFill>
                    <a:schemeClr val="bg1"/>
                  </a:solidFill>
                </a:rPr>
                <a:t>?</a:t>
              </a:r>
              <a:endParaRPr lang="en-US" sz="4800" dirty="0">
                <a:solidFill>
                  <a:schemeClr val="bg1"/>
                </a:solidFill>
              </a:endParaRPr>
            </a:p>
          </p:txBody>
        </p:sp>
        <p:sp>
          <p:nvSpPr>
            <p:cNvPr id="29" name="TextBox 28"/>
            <p:cNvSpPr txBox="1"/>
            <p:nvPr/>
          </p:nvSpPr>
          <p:spPr>
            <a:xfrm>
              <a:off x="6462295" y="3972233"/>
              <a:ext cx="486611" cy="760274"/>
            </a:xfrm>
            <a:prstGeom prst="rect">
              <a:avLst/>
            </a:prstGeom>
            <a:noFill/>
          </p:spPr>
          <p:txBody>
            <a:bodyPr wrap="square" rtlCol="0">
              <a:spAutoFit/>
            </a:bodyPr>
            <a:lstStyle/>
            <a:p>
              <a:r>
                <a:rPr lang="en-US" sz="4800" dirty="0" smtClean="0">
                  <a:solidFill>
                    <a:schemeClr val="bg1"/>
                  </a:solidFill>
                </a:rPr>
                <a:t>?</a:t>
              </a:r>
              <a:endParaRPr lang="en-US" sz="4800" dirty="0">
                <a:solidFill>
                  <a:schemeClr val="bg1"/>
                </a:solidFill>
              </a:endParaRPr>
            </a:p>
          </p:txBody>
        </p:sp>
        <p:sp>
          <p:nvSpPr>
            <p:cNvPr id="30" name="Line 3"/>
            <p:cNvSpPr>
              <a:spLocks noChangeShapeType="1"/>
            </p:cNvSpPr>
            <p:nvPr/>
          </p:nvSpPr>
          <p:spPr bwMode="auto">
            <a:xfrm>
              <a:off x="6119061" y="3871237"/>
              <a:ext cx="1063012" cy="1453"/>
            </a:xfrm>
            <a:prstGeom prst="line">
              <a:avLst/>
            </a:prstGeom>
            <a:noFill/>
            <a:ln w="38100">
              <a:solidFill>
                <a:schemeClr val="bg1"/>
              </a:solidFill>
              <a:round/>
              <a:headEnd/>
              <a:tailEnd/>
            </a:ln>
            <a:effectLst/>
          </p:spPr>
          <p:txBody>
            <a:bodyPr/>
            <a:lstStyle/>
            <a:p>
              <a:endParaRPr lang="en-US"/>
            </a:p>
          </p:txBody>
        </p:sp>
        <p:sp>
          <p:nvSpPr>
            <p:cNvPr id="31" name="Line 4"/>
            <p:cNvSpPr>
              <a:spLocks noChangeShapeType="1"/>
            </p:cNvSpPr>
            <p:nvPr/>
          </p:nvSpPr>
          <p:spPr bwMode="auto">
            <a:xfrm>
              <a:off x="5790309" y="4627934"/>
              <a:ext cx="1542382" cy="1452"/>
            </a:xfrm>
            <a:prstGeom prst="line">
              <a:avLst/>
            </a:prstGeom>
            <a:noFill/>
            <a:ln w="38100">
              <a:solidFill>
                <a:schemeClr val="bg1"/>
              </a:solidFill>
              <a:round/>
              <a:headEnd/>
              <a:tailEnd/>
            </a:ln>
            <a:effectLst/>
          </p:spPr>
          <p:txBody>
            <a:bodyPr/>
            <a:lstStyle/>
            <a:p>
              <a:endParaRPr lang="en-US"/>
            </a:p>
          </p:txBody>
        </p:sp>
        <p:sp>
          <p:nvSpPr>
            <p:cNvPr id="32" name="Line 5"/>
            <p:cNvSpPr>
              <a:spLocks noChangeShapeType="1"/>
            </p:cNvSpPr>
            <p:nvPr/>
          </p:nvSpPr>
          <p:spPr bwMode="auto">
            <a:xfrm>
              <a:off x="6137888" y="3046277"/>
              <a:ext cx="1275905" cy="1453"/>
            </a:xfrm>
            <a:prstGeom prst="line">
              <a:avLst/>
            </a:prstGeom>
            <a:noFill/>
            <a:ln w="38100">
              <a:solidFill>
                <a:schemeClr val="bg1"/>
              </a:solidFill>
              <a:round/>
              <a:headEnd/>
              <a:tailEnd/>
            </a:ln>
            <a:effectLst/>
          </p:spPr>
          <p:txBody>
            <a:bodyPr/>
            <a:lstStyle/>
            <a:p>
              <a:endParaRPr lang="en-US"/>
            </a:p>
          </p:txBody>
        </p:sp>
        <p:sp>
          <p:nvSpPr>
            <p:cNvPr id="33" name="AutoShape 7"/>
            <p:cNvSpPr>
              <a:spLocks noChangeArrowheads="1"/>
            </p:cNvSpPr>
            <p:nvPr/>
          </p:nvSpPr>
          <p:spPr bwMode="auto">
            <a:xfrm>
              <a:off x="4863432" y="2850204"/>
              <a:ext cx="1484452" cy="2470521"/>
            </a:xfrm>
            <a:prstGeom prst="cloudCallout">
              <a:avLst>
                <a:gd name="adj1" fmla="val 4505"/>
                <a:gd name="adj2" fmla="val -3644"/>
              </a:avLst>
            </a:prstGeom>
            <a:solidFill>
              <a:srgbClr val="99CCFF"/>
            </a:solidFill>
            <a:ln w="9525">
              <a:solidFill>
                <a:schemeClr val="tx1"/>
              </a:solidFill>
              <a:round/>
              <a:headEnd/>
              <a:tailEnd/>
            </a:ln>
            <a:effectLst/>
          </p:spPr>
          <p:txBody>
            <a:bodyPr/>
            <a:lstStyle/>
            <a:p>
              <a:pPr>
                <a:spcBef>
                  <a:spcPct val="0"/>
                </a:spcBef>
              </a:pPr>
              <a:endParaRPr lang="en-US">
                <a:latin typeface="Arial" charset="0"/>
              </a:endParaRPr>
            </a:p>
          </p:txBody>
        </p:sp>
        <p:sp>
          <p:nvSpPr>
            <p:cNvPr id="34" name="Oval 33"/>
            <p:cNvSpPr>
              <a:spLocks noChangeArrowheads="1"/>
            </p:cNvSpPr>
            <p:nvPr/>
          </p:nvSpPr>
          <p:spPr bwMode="auto">
            <a:xfrm rot="8922417">
              <a:off x="5394163" y="3238461"/>
              <a:ext cx="873911" cy="859312"/>
            </a:xfrm>
            <a:prstGeom prst="ellipse">
              <a:avLst/>
            </a:prstGeom>
            <a:solidFill>
              <a:srgbClr val="99CCFF"/>
            </a:solidFill>
            <a:ln w="25400" algn="ctr">
              <a:noFill/>
              <a:prstDash val="dashDot"/>
              <a:round/>
              <a:headEnd/>
              <a:tailEnd type="none" w="lg" len="lg"/>
            </a:ln>
            <a:effectLst/>
          </p:spPr>
          <p:txBody>
            <a:bodyPr wrap="none" anchor="ctr"/>
            <a:lstStyle/>
            <a:p>
              <a:endParaRPr lang="en-US"/>
            </a:p>
          </p:txBody>
        </p:sp>
        <p:sp>
          <p:nvSpPr>
            <p:cNvPr id="35" name="AutoShape 10"/>
            <p:cNvSpPr>
              <a:spLocks noChangeArrowheads="1"/>
            </p:cNvSpPr>
            <p:nvPr/>
          </p:nvSpPr>
          <p:spPr bwMode="auto">
            <a:xfrm>
              <a:off x="7087937" y="2736918"/>
              <a:ext cx="1339628" cy="2470521"/>
            </a:xfrm>
            <a:prstGeom prst="cloudCallout">
              <a:avLst>
                <a:gd name="adj1" fmla="val 4505"/>
                <a:gd name="adj2" fmla="val -3644"/>
              </a:avLst>
            </a:prstGeom>
            <a:solidFill>
              <a:srgbClr val="FF9900"/>
            </a:solidFill>
            <a:ln w="9525">
              <a:solidFill>
                <a:schemeClr val="tx1"/>
              </a:solidFill>
              <a:round/>
              <a:headEnd/>
              <a:tailEnd/>
            </a:ln>
            <a:effectLst/>
          </p:spPr>
          <p:txBody>
            <a:bodyPr/>
            <a:lstStyle/>
            <a:p>
              <a:pPr>
                <a:spcBef>
                  <a:spcPct val="0"/>
                </a:spcBef>
              </a:pPr>
              <a:endParaRPr lang="en-US">
                <a:latin typeface="Arial" charset="0"/>
              </a:endParaRPr>
            </a:p>
          </p:txBody>
        </p:sp>
        <p:sp>
          <p:nvSpPr>
            <p:cNvPr id="36" name="Oval 35"/>
            <p:cNvSpPr>
              <a:spLocks noChangeArrowheads="1"/>
            </p:cNvSpPr>
            <p:nvPr/>
          </p:nvSpPr>
          <p:spPr bwMode="auto">
            <a:xfrm rot="8922417">
              <a:off x="7566890" y="3125175"/>
              <a:ext cx="788652" cy="859312"/>
            </a:xfrm>
            <a:prstGeom prst="ellipse">
              <a:avLst/>
            </a:prstGeom>
            <a:solidFill>
              <a:srgbClr val="FF9900"/>
            </a:solidFill>
            <a:ln w="25400" algn="ctr">
              <a:noFill/>
              <a:prstDash val="dashDot"/>
              <a:round/>
              <a:headEnd/>
              <a:tailEnd type="none" w="lg" len="lg"/>
            </a:ln>
            <a:effectLst/>
          </p:spPr>
          <p:txBody>
            <a:bodyPr wrap="none" anchor="ctr"/>
            <a:lstStyle/>
            <a:p>
              <a:endParaRPr lang="en-US"/>
            </a:p>
          </p:txBody>
        </p:sp>
        <p:sp>
          <p:nvSpPr>
            <p:cNvPr id="37" name="Oval 36"/>
            <p:cNvSpPr>
              <a:spLocks noChangeArrowheads="1"/>
            </p:cNvSpPr>
            <p:nvPr/>
          </p:nvSpPr>
          <p:spPr bwMode="auto">
            <a:xfrm>
              <a:off x="5651277" y="4325836"/>
              <a:ext cx="105722" cy="107477"/>
            </a:xfrm>
            <a:prstGeom prst="ellipse">
              <a:avLst/>
            </a:prstGeom>
            <a:solidFill>
              <a:srgbClr val="3366FF"/>
            </a:solidFill>
            <a:ln w="25400" algn="ctr">
              <a:solidFill>
                <a:schemeClr val="tx1"/>
              </a:solidFill>
              <a:round/>
              <a:headEnd/>
              <a:tailEnd type="none" w="lg" len="lg"/>
            </a:ln>
            <a:effectLst/>
          </p:spPr>
          <p:txBody>
            <a:bodyPr wrap="none" anchor="ctr"/>
            <a:lstStyle/>
            <a:p>
              <a:endParaRPr lang="en-US"/>
            </a:p>
          </p:txBody>
        </p:sp>
        <p:sp>
          <p:nvSpPr>
            <p:cNvPr id="38" name="Oval 37"/>
            <p:cNvSpPr>
              <a:spLocks noChangeArrowheads="1"/>
            </p:cNvSpPr>
            <p:nvPr/>
          </p:nvSpPr>
          <p:spPr bwMode="auto">
            <a:xfrm>
              <a:off x="7490549" y="3255422"/>
              <a:ext cx="105722" cy="107477"/>
            </a:xfrm>
            <a:prstGeom prst="ellipse">
              <a:avLst/>
            </a:prstGeom>
            <a:solidFill>
              <a:srgbClr val="DC5900"/>
            </a:solidFill>
            <a:ln w="25400" algn="ctr">
              <a:solidFill>
                <a:schemeClr val="tx1"/>
              </a:solidFill>
              <a:round/>
              <a:headEnd/>
              <a:tailEnd type="none" w="lg" len="lg"/>
            </a:ln>
            <a:effectLst/>
          </p:spPr>
          <p:txBody>
            <a:bodyPr wrap="none" anchor="ctr"/>
            <a:lstStyle/>
            <a:p>
              <a:endParaRPr lang="en-US"/>
            </a:p>
          </p:txBody>
        </p:sp>
        <p:sp>
          <p:nvSpPr>
            <p:cNvPr id="39" name="Freeform 38"/>
            <p:cNvSpPr>
              <a:spLocks/>
            </p:cNvSpPr>
            <p:nvPr/>
          </p:nvSpPr>
          <p:spPr bwMode="auto">
            <a:xfrm>
              <a:off x="5768586" y="3438423"/>
              <a:ext cx="1878374" cy="1389941"/>
            </a:xfrm>
            <a:custGeom>
              <a:avLst/>
              <a:gdLst/>
              <a:ahLst/>
              <a:cxnLst>
                <a:cxn ang="0">
                  <a:pos x="0" y="745"/>
                </a:cxn>
                <a:cxn ang="0">
                  <a:pos x="365" y="914"/>
                </a:cxn>
                <a:cxn ang="0">
                  <a:pos x="1150" y="805"/>
                </a:cxn>
                <a:cxn ang="0">
                  <a:pos x="1247" y="0"/>
                </a:cxn>
              </a:cxnLst>
              <a:rect l="0" t="0" r="r" b="b"/>
              <a:pathLst>
                <a:path w="1297" h="957">
                  <a:moveTo>
                    <a:pt x="0" y="745"/>
                  </a:moveTo>
                  <a:cubicBezTo>
                    <a:pt x="62" y="773"/>
                    <a:pt x="173" y="904"/>
                    <a:pt x="365" y="914"/>
                  </a:cubicBezTo>
                  <a:cubicBezTo>
                    <a:pt x="557" y="924"/>
                    <a:pt x="1003" y="957"/>
                    <a:pt x="1150" y="805"/>
                  </a:cubicBezTo>
                  <a:cubicBezTo>
                    <a:pt x="1297" y="653"/>
                    <a:pt x="1227" y="168"/>
                    <a:pt x="1247" y="0"/>
                  </a:cubicBezTo>
                </a:path>
              </a:pathLst>
            </a:custGeom>
            <a:noFill/>
            <a:ln w="57150" cap="flat" cmpd="sng">
              <a:solidFill>
                <a:schemeClr val="bg2">
                  <a:lumMod val="50000"/>
                </a:schemeClr>
              </a:solidFill>
              <a:prstDash val="sysDash"/>
              <a:round/>
              <a:headEnd type="none" w="med" len="med"/>
              <a:tailEnd type="triangle" w="med" len="med"/>
            </a:ln>
            <a:effectLst/>
          </p:spPr>
          <p:txBody>
            <a:bodyPr/>
            <a:lstStyle/>
            <a:p>
              <a:endParaRPr lang="en-US"/>
            </a:p>
          </p:txBody>
        </p:sp>
        <p:sp>
          <p:nvSpPr>
            <p:cNvPr id="40" name="Freeform 39"/>
            <p:cNvSpPr>
              <a:spLocks/>
            </p:cNvSpPr>
            <p:nvPr/>
          </p:nvSpPr>
          <p:spPr bwMode="auto">
            <a:xfrm>
              <a:off x="5570175" y="2802275"/>
              <a:ext cx="1939201" cy="1408822"/>
            </a:xfrm>
            <a:custGeom>
              <a:avLst/>
              <a:gdLst/>
              <a:ahLst/>
              <a:cxnLst>
                <a:cxn ang="0">
                  <a:pos x="1323" y="241"/>
                </a:cxn>
                <a:cxn ang="0">
                  <a:pos x="1149" y="92"/>
                </a:cxn>
                <a:cxn ang="0">
                  <a:pos x="182" y="146"/>
                </a:cxn>
                <a:cxn ang="0">
                  <a:pos x="59" y="970"/>
                </a:cxn>
              </a:cxnLst>
              <a:rect l="0" t="0" r="r" b="b"/>
              <a:pathLst>
                <a:path w="1339" h="970">
                  <a:moveTo>
                    <a:pt x="1323" y="241"/>
                  </a:moveTo>
                  <a:cubicBezTo>
                    <a:pt x="1294" y="217"/>
                    <a:pt x="1339" y="107"/>
                    <a:pt x="1149" y="92"/>
                  </a:cubicBezTo>
                  <a:cubicBezTo>
                    <a:pt x="958" y="76"/>
                    <a:pt x="364" y="0"/>
                    <a:pt x="182" y="146"/>
                  </a:cubicBezTo>
                  <a:cubicBezTo>
                    <a:pt x="0" y="292"/>
                    <a:pt x="85" y="798"/>
                    <a:pt x="59" y="970"/>
                  </a:cubicBezTo>
                </a:path>
              </a:pathLst>
            </a:custGeom>
            <a:noFill/>
            <a:ln w="57150" cap="flat" cmpd="sng">
              <a:solidFill>
                <a:schemeClr val="bg2">
                  <a:lumMod val="50000"/>
                </a:schemeClr>
              </a:solidFill>
              <a:prstDash val="sysDash"/>
              <a:round/>
              <a:headEnd type="triangle" w="med" len="med"/>
              <a:tailEnd type="none" w="lg" len="lg"/>
            </a:ln>
            <a:effectLst/>
          </p:spPr>
          <p:txBody>
            <a:bodyPr/>
            <a:lstStyle/>
            <a:p>
              <a:endParaRPr lang="en-US"/>
            </a:p>
          </p:txBody>
        </p:sp>
        <p:sp>
          <p:nvSpPr>
            <p:cNvPr id="41" name="Freeform 17"/>
            <p:cNvSpPr>
              <a:spLocks/>
            </p:cNvSpPr>
            <p:nvPr/>
          </p:nvSpPr>
          <p:spPr bwMode="auto">
            <a:xfrm>
              <a:off x="5822170" y="3406471"/>
              <a:ext cx="1726309" cy="845293"/>
            </a:xfrm>
            <a:custGeom>
              <a:avLst/>
              <a:gdLst/>
              <a:ahLst/>
              <a:cxnLst>
                <a:cxn ang="0">
                  <a:pos x="0" y="582"/>
                </a:cxn>
                <a:cxn ang="0">
                  <a:pos x="162" y="386"/>
                </a:cxn>
                <a:cxn ang="0">
                  <a:pos x="936" y="352"/>
                </a:cxn>
                <a:cxn ang="0">
                  <a:pos x="1192" y="0"/>
                </a:cxn>
              </a:cxnLst>
              <a:rect l="0" t="0" r="r" b="b"/>
              <a:pathLst>
                <a:path w="1192" h="582">
                  <a:moveTo>
                    <a:pt x="0" y="582"/>
                  </a:moveTo>
                  <a:cubicBezTo>
                    <a:pt x="27" y="551"/>
                    <a:pt x="6" y="424"/>
                    <a:pt x="162" y="386"/>
                  </a:cubicBezTo>
                  <a:cubicBezTo>
                    <a:pt x="318" y="348"/>
                    <a:pt x="765" y="415"/>
                    <a:pt x="936" y="352"/>
                  </a:cubicBezTo>
                  <a:cubicBezTo>
                    <a:pt x="1107" y="288"/>
                    <a:pt x="1138" y="73"/>
                    <a:pt x="1192" y="0"/>
                  </a:cubicBezTo>
                </a:path>
              </a:pathLst>
            </a:custGeom>
            <a:noFill/>
            <a:ln w="57150" cap="flat" cmpd="sng">
              <a:solidFill>
                <a:schemeClr val="bg2">
                  <a:lumMod val="50000"/>
                </a:schemeClr>
              </a:solidFill>
              <a:prstDash val="dash"/>
              <a:round/>
              <a:headEnd type="none" w="med" len="med"/>
              <a:tailEnd type="triangle" w="med" len="med"/>
            </a:ln>
            <a:effectLst/>
          </p:spPr>
          <p:txBody>
            <a:bodyPr/>
            <a:lstStyle/>
            <a:p>
              <a:endParaRPr lang="en-US"/>
            </a:p>
          </p:txBody>
        </p:sp>
        <p:sp>
          <p:nvSpPr>
            <p:cNvPr id="42" name="Right Arrow 41"/>
            <p:cNvSpPr/>
            <p:nvPr/>
          </p:nvSpPr>
          <p:spPr>
            <a:xfrm>
              <a:off x="4191000" y="3733800"/>
              <a:ext cx="533400" cy="304800"/>
            </a:xfrm>
            <a:prstGeom prst="rightArrow">
              <a:avLst/>
            </a:prstGeom>
            <a:ln w="5080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dirty="0" smtClean="0"/>
              <a:t>Idea triage</a:t>
            </a:r>
            <a:endParaRPr lang="en-US" dirty="0"/>
          </a:p>
        </p:txBody>
      </p:sp>
      <p:sp>
        <p:nvSpPr>
          <p:cNvPr id="3" name="Content Placeholder 2"/>
          <p:cNvSpPr>
            <a:spLocks noGrp="1"/>
          </p:cNvSpPr>
          <p:nvPr>
            <p:ph idx="1"/>
          </p:nvPr>
        </p:nvSpPr>
        <p:spPr/>
        <p:txBody>
          <a:bodyPr>
            <a:normAutofit/>
          </a:bodyPr>
          <a:lstStyle/>
          <a:p>
            <a:r>
              <a:rPr lang="en-US" dirty="0" smtClean="0"/>
              <a:t>Set up an idea racetrack</a:t>
            </a:r>
          </a:p>
          <a:p>
            <a:pPr lvl="1">
              <a:buFont typeface="Arial" pitchFamily="34" charset="0"/>
              <a:buChar char="•"/>
            </a:pPr>
            <a:r>
              <a:rPr lang="en-US" dirty="0" smtClean="0"/>
              <a:t>Compare relative strengths</a:t>
            </a:r>
          </a:p>
          <a:p>
            <a:pPr lvl="1">
              <a:buFont typeface="Arial" pitchFamily="34" charset="0"/>
              <a:buChar char="•"/>
            </a:pPr>
            <a:r>
              <a:rPr lang="en-US" dirty="0" smtClean="0"/>
              <a:t>Focus on the essence</a:t>
            </a:r>
          </a:p>
          <a:p>
            <a:pPr lvl="1">
              <a:buFont typeface="Arial" pitchFamily="34" charset="0"/>
              <a:buChar char="•"/>
            </a:pPr>
            <a:r>
              <a:rPr lang="en-US" dirty="0" smtClean="0"/>
              <a:t>Give others’ ideas a fair </a:t>
            </a:r>
            <a:br>
              <a:rPr lang="en-US" dirty="0" smtClean="0"/>
            </a:br>
            <a:r>
              <a:rPr lang="en-US" dirty="0" smtClean="0"/>
              <a:t>shake</a:t>
            </a:r>
          </a:p>
          <a:p>
            <a:pPr lvl="2">
              <a:buFont typeface="Arial" pitchFamily="34" charset="0"/>
              <a:buChar char="•"/>
            </a:pPr>
            <a:r>
              <a:rPr lang="en-US" dirty="0" smtClean="0"/>
              <a:t>“Not invented here” is not a disqualifying criterion</a:t>
            </a:r>
          </a:p>
          <a:p>
            <a:r>
              <a:rPr lang="en-US" dirty="0" smtClean="0"/>
              <a:t>Helps to have an “adversary”</a:t>
            </a:r>
          </a:p>
          <a:p>
            <a:r>
              <a:rPr lang="en-US" dirty="0" smtClean="0"/>
              <a:t>Answer new measurement questions that arise</a:t>
            </a:r>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2053" name="Picture 5" descr="C:\Users\ratul\AppData\Local\Microsoft\Windows\Temporary Internet Files\Content.IE5\Z8GPN3WU\MPj04331260000[1].jpg"/>
          <p:cNvPicPr>
            <a:picLocks noChangeAspect="1" noChangeArrowheads="1"/>
          </p:cNvPicPr>
          <p:nvPr/>
        </p:nvPicPr>
        <p:blipFill>
          <a:blip r:embed="rId3" cstate="print"/>
          <a:srcRect/>
          <a:stretch>
            <a:fillRect/>
          </a:stretch>
        </p:blipFill>
        <p:spPr bwMode="auto">
          <a:xfrm>
            <a:off x="5257800" y="1828800"/>
            <a:ext cx="3461971" cy="2057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 of the triage exercise</a:t>
            </a:r>
            <a:endParaRPr lang="en-US" dirty="0"/>
          </a:p>
        </p:txBody>
      </p:sp>
      <p:sp>
        <p:nvSpPr>
          <p:cNvPr id="3" name="Content Placeholder 2"/>
          <p:cNvSpPr>
            <a:spLocks noGrp="1"/>
          </p:cNvSpPr>
          <p:nvPr>
            <p:ph idx="1"/>
          </p:nvPr>
        </p:nvSpPr>
        <p:spPr/>
        <p:txBody>
          <a:bodyPr/>
          <a:lstStyle/>
          <a:p>
            <a:r>
              <a:rPr lang="en-US" dirty="0" smtClean="0"/>
              <a:t>A promising solution idea (or two)</a:t>
            </a:r>
          </a:p>
          <a:p>
            <a:pPr lvl="1">
              <a:buFont typeface="Arial" pitchFamily="34" charset="0"/>
              <a:buChar char="•"/>
            </a:pPr>
            <a:r>
              <a:rPr lang="en-US" dirty="0" smtClean="0"/>
              <a:t>Core of the system that you are about to build</a:t>
            </a:r>
          </a:p>
          <a:p>
            <a:pPr lvl="1">
              <a:buFont typeface="Arial" pitchFamily="34" charset="0"/>
              <a:buChar char="•"/>
            </a:pPr>
            <a:r>
              <a:rPr lang="en-US" dirty="0" smtClean="0"/>
              <a:t>Simple to express </a:t>
            </a:r>
          </a:p>
          <a:p>
            <a:pPr lvl="4">
              <a:buFont typeface="Arial" pitchFamily="34" charset="0"/>
              <a:buChar char="•"/>
            </a:pPr>
            <a:endParaRPr lang="en-US" dirty="0" smtClean="0"/>
          </a:p>
          <a:p>
            <a:r>
              <a:rPr lang="en-US" dirty="0" smtClean="0"/>
              <a:t>Clarity on the design space</a:t>
            </a:r>
          </a:p>
          <a:p>
            <a:pPr lvl="1">
              <a:buFont typeface="Arial" pitchFamily="34" charset="0"/>
              <a:buChar char="•"/>
            </a:pPr>
            <a:r>
              <a:rPr lang="en-US" dirty="0" smtClean="0"/>
              <a:t>Reframing of the problem</a:t>
            </a:r>
          </a:p>
          <a:p>
            <a:pPr lvl="1">
              <a:buFont typeface="Arial" pitchFamily="34" charset="0"/>
              <a:buChar char="•"/>
            </a:pPr>
            <a:r>
              <a:rPr lang="en-US" dirty="0" smtClean="0"/>
              <a:t>Classification </a:t>
            </a:r>
            <a:r>
              <a:rPr lang="en-US" dirty="0" smtClean="0"/>
              <a:t>of your own </a:t>
            </a:r>
            <a:r>
              <a:rPr lang="en-US" dirty="0" smtClean="0"/>
              <a:t>terms</a:t>
            </a:r>
            <a:endParaRPr lang="en-US" dirty="0" smtClean="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dirty="0" smtClean="0"/>
              <a:t>A method for building </a:t>
            </a:r>
            <a:br>
              <a:rPr lang="en-US" dirty="0" smtClean="0"/>
            </a:br>
            <a:r>
              <a:rPr lang="en-US" dirty="0" smtClean="0"/>
              <a:t>research network systems</a:t>
            </a:r>
            <a:endParaRPr lang="en-US" dirty="0"/>
          </a:p>
        </p:txBody>
      </p:sp>
      <p:sp>
        <p:nvSpPr>
          <p:cNvPr id="3" name="Content Placeholder 2"/>
          <p:cNvSpPr>
            <a:spLocks noGrp="1"/>
          </p:cNvSpPr>
          <p:nvPr>
            <p:ph idx="1"/>
          </p:nvPr>
        </p:nvSpPr>
        <p:spPr>
          <a:xfrm>
            <a:off x="457200" y="2133600"/>
            <a:ext cx="8229600" cy="3992563"/>
          </a:xfrm>
        </p:spPr>
        <p:txBody>
          <a:bodyPr>
            <a:normAutofit/>
          </a:bodyPr>
          <a:lstStyle/>
          <a:p>
            <a:pPr marL="514350" indent="-514350"/>
            <a:r>
              <a:rPr lang="en-US" sz="2800" dirty="0" smtClean="0"/>
              <a:t>0.   Pick </a:t>
            </a:r>
            <a:r>
              <a:rPr lang="en-US" sz="2800" dirty="0" smtClean="0"/>
              <a:t>the domain carefully</a:t>
            </a:r>
            <a:endParaRPr lang="en-US" sz="2800" dirty="0" smtClean="0"/>
          </a:p>
          <a:p>
            <a:pPr marL="514350" indent="-514350">
              <a:buFont typeface="+mj-lt"/>
              <a:buAutoNum type="arabicPeriod"/>
            </a:pPr>
            <a:r>
              <a:rPr lang="en-US" sz="2800" dirty="0" smtClean="0"/>
              <a:t>Know the </a:t>
            </a:r>
            <a:r>
              <a:rPr lang="en-US" sz="2800" dirty="0" smtClean="0"/>
              <a:t>problem wel</a:t>
            </a:r>
            <a:r>
              <a:rPr lang="en-US" sz="2800" dirty="0" smtClean="0"/>
              <a:t>l </a:t>
            </a:r>
            <a:r>
              <a:rPr lang="en-US" sz="2800" dirty="0" smtClean="0"/>
              <a:t>before </a:t>
            </a:r>
            <a:r>
              <a:rPr lang="en-US" sz="2800" dirty="0" smtClean="0"/>
              <a:t>you build</a:t>
            </a:r>
          </a:p>
          <a:p>
            <a:pPr marL="514350" indent="-514350">
              <a:buFont typeface="+mj-lt"/>
              <a:buAutoNum type="arabicPeriod"/>
            </a:pPr>
            <a:r>
              <a:rPr lang="en-US" sz="2800" dirty="0" smtClean="0"/>
              <a:t>D</a:t>
            </a:r>
            <a:r>
              <a:rPr lang="en-US" sz="2800" dirty="0" smtClean="0"/>
              <a:t>ebate several solution ideas</a:t>
            </a:r>
          </a:p>
          <a:p>
            <a:pPr marL="914400" lvl="1" indent="-514350">
              <a:buFont typeface="Arial" pitchFamily="34" charset="0"/>
              <a:buChar char="•"/>
            </a:pPr>
            <a:r>
              <a:rPr lang="en-US" sz="2400" dirty="0" smtClean="0"/>
              <a:t>Have a core idea to what you build</a:t>
            </a:r>
            <a:endParaRPr lang="en-US" sz="2400" dirty="0" smtClean="0"/>
          </a:p>
          <a:p>
            <a:pPr marL="514350" indent="-514350">
              <a:buFont typeface="+mj-lt"/>
              <a:buAutoNum type="arabicPeriod"/>
            </a:pPr>
            <a:r>
              <a:rPr lang="en-US" sz="2800" dirty="0" smtClean="0">
                <a:solidFill>
                  <a:srgbClr val="FFFF00"/>
                </a:solidFill>
              </a:rPr>
              <a:t>When building, start small and then embellish</a:t>
            </a:r>
          </a:p>
          <a:p>
            <a:pPr marL="514350" indent="-514350">
              <a:buFont typeface="+mj-lt"/>
              <a:buAutoNum type="arabicPeriod"/>
            </a:pPr>
            <a:r>
              <a:rPr lang="en-US" sz="2800" dirty="0" smtClean="0"/>
              <a:t>Make it real</a:t>
            </a:r>
            <a:endParaRPr lang="en-US" sz="2800" dirty="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t>
            </a:r>
            <a:r>
              <a:rPr lang="en-US" dirty="0" smtClean="0"/>
              <a:t>the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Start small</a:t>
            </a:r>
          </a:p>
          <a:p>
            <a:pPr lvl="1">
              <a:buFont typeface="Arial" pitchFamily="34" charset="0"/>
              <a:buChar char="•"/>
            </a:pPr>
            <a:r>
              <a:rPr lang="en-US" dirty="0" smtClean="0"/>
              <a:t>Quickly check if the idea works at all</a:t>
            </a:r>
          </a:p>
          <a:p>
            <a:pPr lvl="1">
              <a:buFont typeface="Arial" pitchFamily="34" charset="0"/>
              <a:buChar char="•"/>
            </a:pPr>
            <a:r>
              <a:rPr lang="en-US" dirty="0" smtClean="0"/>
              <a:t>Consider using controlled experimental platforms first</a:t>
            </a:r>
          </a:p>
          <a:p>
            <a:pPr lvl="1">
              <a:buFont typeface="Arial" pitchFamily="34" charset="0"/>
              <a:buChar char="•"/>
            </a:pPr>
            <a:r>
              <a:rPr lang="en-US" dirty="0" smtClean="0"/>
              <a:t>Hardcode certain factors</a:t>
            </a:r>
          </a:p>
          <a:p>
            <a:pPr lvl="4">
              <a:buFont typeface="Arial" pitchFamily="34" charset="0"/>
              <a:buChar char="•"/>
            </a:pPr>
            <a:endParaRPr lang="en-US" dirty="0" smtClean="0"/>
          </a:p>
          <a:p>
            <a:r>
              <a:rPr lang="en-US" dirty="0" smtClean="0"/>
              <a:t>Then embellish as needed to make it work</a:t>
            </a:r>
          </a:p>
          <a:p>
            <a:pPr lvl="3">
              <a:buFont typeface="Arial" pitchFamily="34" charset="0"/>
              <a:buChar char="•"/>
            </a:pPr>
            <a:endParaRPr lang="en-US" dirty="0" smtClean="0"/>
          </a:p>
          <a:p>
            <a:r>
              <a:rPr lang="en-US" dirty="0" smtClean="0"/>
              <a:t>If it does not work as expected:</a:t>
            </a:r>
          </a:p>
          <a:p>
            <a:pPr lvl="1">
              <a:buFont typeface="Arial" pitchFamily="34" charset="0"/>
              <a:buChar char="•"/>
            </a:pPr>
            <a:r>
              <a:rPr lang="en-US" dirty="0" smtClean="0"/>
              <a:t> Figure out why </a:t>
            </a:r>
          </a:p>
          <a:p>
            <a:pPr lvl="1">
              <a:buFont typeface="Arial" pitchFamily="34" charset="0"/>
              <a:buChar char="•"/>
            </a:pPr>
            <a:r>
              <a:rPr lang="en-US" dirty="0" smtClean="0"/>
              <a:t>Return to idea generation with the newfound knowledge</a:t>
            </a:r>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your system</a:t>
            </a:r>
            <a:endParaRPr lang="en-US" dirty="0"/>
          </a:p>
        </p:txBody>
      </p:sp>
      <p:sp>
        <p:nvSpPr>
          <p:cNvPr id="3" name="Content Placeholder 2"/>
          <p:cNvSpPr>
            <a:spLocks noGrp="1"/>
          </p:cNvSpPr>
          <p:nvPr>
            <p:ph idx="1"/>
          </p:nvPr>
        </p:nvSpPr>
        <p:spPr/>
        <p:txBody>
          <a:bodyPr>
            <a:normAutofit/>
          </a:bodyPr>
          <a:lstStyle/>
          <a:p>
            <a:r>
              <a:rPr lang="en-US" dirty="0" smtClean="0"/>
              <a:t>Does it work?</a:t>
            </a:r>
          </a:p>
          <a:p>
            <a:pPr lvl="1">
              <a:buFont typeface="Arial" pitchFamily="34" charset="0"/>
              <a:buChar char="•"/>
            </a:pPr>
            <a:r>
              <a:rPr lang="en-US" dirty="0" smtClean="0"/>
              <a:t>How does it compare to the state of art?</a:t>
            </a:r>
          </a:p>
          <a:p>
            <a:pPr lvl="4">
              <a:buFont typeface="Arial" pitchFamily="34" charset="0"/>
              <a:buChar char="•"/>
            </a:pPr>
            <a:endParaRPr lang="en-US" dirty="0" smtClean="0"/>
          </a:p>
          <a:p>
            <a:r>
              <a:rPr lang="en-US" dirty="0" smtClean="0"/>
              <a:t>Why/when does it work?</a:t>
            </a:r>
          </a:p>
          <a:p>
            <a:pPr lvl="1">
              <a:buFont typeface="Arial" pitchFamily="34" charset="0"/>
              <a:buChar char="•"/>
            </a:pPr>
            <a:r>
              <a:rPr lang="en-US" dirty="0" smtClean="0"/>
              <a:t>Do its assumptions hold in practice?</a:t>
            </a:r>
          </a:p>
          <a:p>
            <a:pPr lvl="4">
              <a:buFont typeface="Arial" pitchFamily="34" charset="0"/>
              <a:buChar char="•"/>
            </a:pPr>
            <a:endParaRPr lang="en-US" dirty="0" smtClean="0"/>
          </a:p>
          <a:p>
            <a:r>
              <a:rPr lang="en-US" dirty="0" smtClean="0"/>
              <a:t>What are the benefits (or costs) of its complexity (or simplifications)?</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dirty="0" smtClean="0"/>
              <a:t>A method for building </a:t>
            </a:r>
            <a:br>
              <a:rPr lang="en-US" dirty="0" smtClean="0"/>
            </a:br>
            <a:r>
              <a:rPr lang="en-US" dirty="0" smtClean="0"/>
              <a:t>research network systems</a:t>
            </a:r>
            <a:endParaRPr lang="en-US" dirty="0"/>
          </a:p>
        </p:txBody>
      </p:sp>
      <p:sp>
        <p:nvSpPr>
          <p:cNvPr id="3" name="Content Placeholder 2"/>
          <p:cNvSpPr>
            <a:spLocks noGrp="1"/>
          </p:cNvSpPr>
          <p:nvPr>
            <p:ph idx="1"/>
          </p:nvPr>
        </p:nvSpPr>
        <p:spPr>
          <a:xfrm>
            <a:off x="457200" y="2133600"/>
            <a:ext cx="8229600" cy="3992563"/>
          </a:xfrm>
        </p:spPr>
        <p:txBody>
          <a:bodyPr>
            <a:normAutofit/>
          </a:bodyPr>
          <a:lstStyle/>
          <a:p>
            <a:pPr marL="514350" indent="-514350"/>
            <a:r>
              <a:rPr lang="en-US" sz="2800" dirty="0" smtClean="0"/>
              <a:t>0.   Pick </a:t>
            </a:r>
            <a:r>
              <a:rPr lang="en-US" sz="2800" dirty="0" smtClean="0"/>
              <a:t>the domain carefully</a:t>
            </a:r>
            <a:endParaRPr lang="en-US" sz="2800" dirty="0" smtClean="0"/>
          </a:p>
          <a:p>
            <a:pPr marL="514350" indent="-514350">
              <a:buFont typeface="+mj-lt"/>
              <a:buAutoNum type="arabicPeriod"/>
            </a:pPr>
            <a:r>
              <a:rPr lang="en-US" sz="2800" dirty="0" smtClean="0"/>
              <a:t>Know the </a:t>
            </a:r>
            <a:r>
              <a:rPr lang="en-US" sz="2800" dirty="0" smtClean="0"/>
              <a:t>problem wel</a:t>
            </a:r>
            <a:r>
              <a:rPr lang="en-US" sz="2800" dirty="0" smtClean="0"/>
              <a:t>l </a:t>
            </a:r>
            <a:r>
              <a:rPr lang="en-US" sz="2800" dirty="0" smtClean="0"/>
              <a:t>before </a:t>
            </a:r>
            <a:r>
              <a:rPr lang="en-US" sz="2800" dirty="0" smtClean="0"/>
              <a:t>you build</a:t>
            </a:r>
          </a:p>
          <a:p>
            <a:pPr marL="514350" indent="-514350">
              <a:buFont typeface="+mj-lt"/>
              <a:buAutoNum type="arabicPeriod"/>
            </a:pPr>
            <a:r>
              <a:rPr lang="en-US" sz="2800" dirty="0" smtClean="0"/>
              <a:t>D</a:t>
            </a:r>
            <a:r>
              <a:rPr lang="en-US" sz="2800" dirty="0" smtClean="0"/>
              <a:t>ebate several solution ideas</a:t>
            </a:r>
          </a:p>
          <a:p>
            <a:pPr marL="914400" lvl="1" indent="-514350">
              <a:buFont typeface="Arial" pitchFamily="34" charset="0"/>
              <a:buChar char="•"/>
            </a:pPr>
            <a:r>
              <a:rPr lang="en-US" sz="2400" dirty="0" smtClean="0"/>
              <a:t>Have a core idea to what you build</a:t>
            </a:r>
            <a:endParaRPr lang="en-US" sz="2400" dirty="0" smtClean="0"/>
          </a:p>
          <a:p>
            <a:pPr marL="514350" indent="-514350">
              <a:buFont typeface="+mj-lt"/>
              <a:buAutoNum type="arabicPeriod"/>
            </a:pPr>
            <a:r>
              <a:rPr lang="en-US" sz="2800" dirty="0" smtClean="0"/>
              <a:t>When building, start small and then embellish</a:t>
            </a:r>
          </a:p>
          <a:p>
            <a:pPr marL="514350" indent="-514350">
              <a:buFont typeface="+mj-lt"/>
              <a:buAutoNum type="arabicPeriod"/>
            </a:pPr>
            <a:r>
              <a:rPr lang="en-US" sz="2800" dirty="0" smtClean="0">
                <a:solidFill>
                  <a:srgbClr val="FFFF00"/>
                </a:solidFill>
              </a:rPr>
              <a:t>Make it real</a:t>
            </a:r>
            <a:endParaRPr lang="en-US" sz="2800" dirty="0">
              <a:solidFill>
                <a:srgbClr val="FFFF00"/>
              </a:solidFill>
            </a:endParaRPr>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Making </a:t>
            </a:r>
            <a:r>
              <a:rPr lang="en-US" dirty="0" smtClean="0"/>
              <a:t>it real</a:t>
            </a:r>
            <a:endParaRPr lang="en-US" dirty="0"/>
          </a:p>
        </p:txBody>
      </p:sp>
      <p:sp>
        <p:nvSpPr>
          <p:cNvPr id="3" name="Content Placeholder 2"/>
          <p:cNvSpPr>
            <a:spLocks noGrp="1"/>
          </p:cNvSpPr>
          <p:nvPr>
            <p:ph idx="1"/>
          </p:nvPr>
        </p:nvSpPr>
        <p:spPr/>
        <p:txBody>
          <a:bodyPr>
            <a:normAutofit lnSpcReduction="10000"/>
          </a:bodyPr>
          <a:lstStyle/>
          <a:p>
            <a:r>
              <a:rPr lang="en-US" dirty="0" smtClean="0"/>
              <a:t>Identify the impediments to making your work go beyond the paper</a:t>
            </a:r>
          </a:p>
          <a:p>
            <a:pPr lvl="1">
              <a:buFont typeface="Arial" pitchFamily="34" charset="0"/>
              <a:buChar char="•"/>
            </a:pPr>
            <a:r>
              <a:rPr lang="en-US" dirty="0" smtClean="0"/>
              <a:t>Release data, </a:t>
            </a:r>
            <a:r>
              <a:rPr lang="en-US" dirty="0" smtClean="0"/>
              <a:t>code</a:t>
            </a:r>
          </a:p>
          <a:p>
            <a:pPr lvl="1">
              <a:buFont typeface="Arial" pitchFamily="34" charset="0"/>
              <a:buChar char="•"/>
            </a:pPr>
            <a:r>
              <a:rPr lang="en-US" dirty="0" smtClean="0"/>
              <a:t>Deploy (e.g., on </a:t>
            </a:r>
            <a:r>
              <a:rPr lang="en-US" dirty="0" err="1" smtClean="0"/>
              <a:t>PlanetLab</a:t>
            </a:r>
            <a:r>
              <a:rPr lang="en-US" dirty="0" smtClean="0"/>
              <a:t>)</a:t>
            </a:r>
            <a:endParaRPr lang="en-US" dirty="0" smtClean="0"/>
          </a:p>
          <a:p>
            <a:pPr lvl="1">
              <a:buFont typeface="Arial" pitchFamily="34" charset="0"/>
              <a:buChar char="•"/>
            </a:pPr>
            <a:r>
              <a:rPr lang="en-US" dirty="0" smtClean="0"/>
              <a:t>Talk to practitioners, technology transfer</a:t>
            </a:r>
          </a:p>
          <a:p>
            <a:pPr lvl="1">
              <a:buFont typeface="Arial" pitchFamily="34" charset="0"/>
              <a:buChar char="•"/>
            </a:pPr>
            <a:r>
              <a:rPr lang="en-US" dirty="0" smtClean="0"/>
              <a:t>More research, perhaps in other areas</a:t>
            </a:r>
          </a:p>
          <a:p>
            <a:endParaRPr lang="en-US" dirty="0" smtClean="0"/>
          </a:p>
          <a:p>
            <a:r>
              <a:rPr lang="en-US" dirty="0" smtClean="0"/>
              <a:t>Often takes you outside your traditional systems researcher role but well worth it</a:t>
            </a:r>
          </a:p>
          <a:p>
            <a:endParaRPr lang="en-US" dirty="0" smtClean="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2"/>
          <p:cNvPicPr>
            <a:picLocks noChangeAspect="1" noChangeArrowheads="1"/>
          </p:cNvPicPr>
          <p:nvPr/>
        </p:nvPicPr>
        <p:blipFill>
          <a:blip r:embed="rId3" cstate="print"/>
          <a:srcRect/>
          <a:stretch>
            <a:fillRect/>
          </a:stretch>
        </p:blipFill>
        <p:spPr bwMode="auto">
          <a:xfrm>
            <a:off x="457200" y="304800"/>
            <a:ext cx="8264040" cy="6063158"/>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491640" y="306705"/>
            <a:ext cx="8229600" cy="601789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xit" presetSubtype="10" fill="hold" nodeType="with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87375"/>
            <a:ext cx="8229600" cy="1851025"/>
          </a:xfrm>
        </p:spPr>
        <p:txBody>
          <a:bodyPr>
            <a:normAutofit/>
          </a:bodyPr>
          <a:lstStyle/>
          <a:p>
            <a:r>
              <a:rPr lang="en-US" dirty="0" smtClean="0"/>
              <a:t>How to build research network systems in your spare time</a:t>
            </a:r>
            <a:endParaRPr lang="en-US" dirty="0"/>
          </a:p>
        </p:txBody>
      </p:sp>
      <p:sp>
        <p:nvSpPr>
          <p:cNvPr id="3" name="Subtitle 2"/>
          <p:cNvSpPr>
            <a:spLocks noGrp="1"/>
          </p:cNvSpPr>
          <p:nvPr>
            <p:ph type="subTitle" idx="1"/>
          </p:nvPr>
        </p:nvSpPr>
        <p:spPr>
          <a:xfrm>
            <a:off x="1371600" y="3886200"/>
            <a:ext cx="6400800" cy="838200"/>
          </a:xfrm>
        </p:spPr>
        <p:txBody>
          <a:bodyPr/>
          <a:lstStyle/>
          <a:p>
            <a:r>
              <a:rPr lang="en-US" dirty="0" smtClean="0"/>
              <a:t>Ratul Mahajan</a:t>
            </a:r>
            <a:endParaRPr lang="en-US" dirty="0"/>
          </a:p>
        </p:txBody>
      </p:sp>
      <p:grpSp>
        <p:nvGrpSpPr>
          <p:cNvPr id="4" name="Group 3"/>
          <p:cNvGrpSpPr>
            <a:grpSpLocks noChangeAspect="1"/>
          </p:cNvGrpSpPr>
          <p:nvPr/>
        </p:nvGrpSpPr>
        <p:grpSpPr>
          <a:xfrm>
            <a:off x="3124200" y="4751832"/>
            <a:ext cx="2895600" cy="810768"/>
            <a:chOff x="2743200" y="4876800"/>
            <a:chExt cx="3810000" cy="1066800"/>
          </a:xfrm>
        </p:grpSpPr>
        <p:sp>
          <p:nvSpPr>
            <p:cNvPr id="5" name="Rectangle 4"/>
            <p:cNvSpPr/>
            <p:nvPr/>
          </p:nvSpPr>
          <p:spPr>
            <a:xfrm>
              <a:off x="2743200" y="4876800"/>
              <a:ext cx="3810000" cy="1066800"/>
            </a:xfrm>
            <a:prstGeom prst="rect">
              <a:avLst/>
            </a:prstGeom>
            <a:solidFill>
              <a:schemeClr val="bg1"/>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pic>
          <p:nvPicPr>
            <p:cNvPr id="6" name="Picture 5" descr="image005.png"/>
            <p:cNvPicPr>
              <a:picLocks noChangeAspect="1"/>
            </p:cNvPicPr>
            <p:nvPr/>
          </p:nvPicPr>
          <p:blipFill>
            <a:blip r:embed="rId3" cstate="print"/>
            <a:stretch>
              <a:fillRect/>
            </a:stretch>
          </p:blipFill>
          <p:spPr>
            <a:xfrm>
              <a:off x="2895600" y="5015865"/>
              <a:ext cx="3486150" cy="851535"/>
            </a:xfrm>
            <a:prstGeom prst="rect">
              <a:avLst/>
            </a:prstGeom>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this method help address those common concerns?</a:t>
            </a:r>
            <a:endParaRPr lang="en-US" dirty="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2"/>
          <p:cNvSpPr>
            <a:spLocks noGrp="1"/>
          </p:cNvSpPr>
          <p:nvPr>
            <p:ph idx="1"/>
          </p:nvPr>
        </p:nvSpPr>
        <p:spPr>
          <a:xfrm>
            <a:off x="304800" y="1752600"/>
            <a:ext cx="3733800" cy="838200"/>
          </a:xfrm>
          <a:ln>
            <a:solidFill>
              <a:schemeClr val="accent1"/>
            </a:solidFill>
          </a:ln>
        </p:spPr>
        <p:txBody>
          <a:bodyPr anchor="ctr">
            <a:normAutofit/>
          </a:bodyPr>
          <a:lstStyle/>
          <a:p>
            <a:r>
              <a:rPr lang="en-US" sz="2400" dirty="0" smtClean="0"/>
              <a:t>Do we need another paper on </a:t>
            </a:r>
            <a:r>
              <a:rPr lang="en-US" sz="2400" dirty="0" smtClean="0"/>
              <a:t>…?</a:t>
            </a:r>
            <a:endParaRPr lang="en-US" sz="2400" dirty="0" smtClean="0"/>
          </a:p>
        </p:txBody>
      </p:sp>
      <p:sp>
        <p:nvSpPr>
          <p:cNvPr id="8" name="Content Placeholder 2"/>
          <p:cNvSpPr txBox="1">
            <a:spLocks/>
          </p:cNvSpPr>
          <p:nvPr/>
        </p:nvSpPr>
        <p:spPr>
          <a:xfrm>
            <a:off x="5334000" y="1752601"/>
            <a:ext cx="3429000" cy="609599"/>
          </a:xfrm>
          <a:prstGeom prst="rect">
            <a:avLst/>
          </a:prstGeom>
          <a:solidFill>
            <a:schemeClr val="bg1"/>
          </a:solidFill>
          <a:ln>
            <a:solidFill>
              <a:schemeClr val="tx1"/>
            </a:solidFill>
          </a:ln>
        </p:spPr>
        <p:txBody>
          <a:bodyPr vert="horz" lIns="91440" tIns="45720" rIns="91440" bIns="45720" rtlCol="0" anchor="ctr">
            <a:normAutofit/>
          </a:bodyPr>
          <a:lstStyle/>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effectLst/>
                <a:uLnTx/>
                <a:uFillTx/>
                <a:latin typeface="+mn-lt"/>
                <a:ea typeface="+mn-ea"/>
                <a:cs typeface="+mn-cs"/>
              </a:rPr>
              <a:t>Pick the domain carefully</a:t>
            </a:r>
          </a:p>
        </p:txBody>
      </p:sp>
      <p:sp>
        <p:nvSpPr>
          <p:cNvPr id="19" name="Content Placeholder 2"/>
          <p:cNvSpPr txBox="1">
            <a:spLocks/>
          </p:cNvSpPr>
          <p:nvPr/>
        </p:nvSpPr>
        <p:spPr>
          <a:xfrm>
            <a:off x="304800" y="2819400"/>
            <a:ext cx="3733800" cy="533400"/>
          </a:xfrm>
          <a:prstGeom prst="rect">
            <a:avLst/>
          </a:prstGeom>
          <a:ln>
            <a:solidFill>
              <a:schemeClr val="accent1"/>
            </a:solidFill>
          </a:ln>
        </p:spPr>
        <p:txBody>
          <a:bodyPr vert="horz" lIns="91440" tIns="45720" rIns="91440" bIns="45720" rtlCol="0" anchor="ct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Is this problem important?</a:t>
            </a:r>
          </a:p>
        </p:txBody>
      </p:sp>
      <p:sp>
        <p:nvSpPr>
          <p:cNvPr id="20" name="Content Placeholder 2"/>
          <p:cNvSpPr txBox="1">
            <a:spLocks/>
          </p:cNvSpPr>
          <p:nvPr/>
        </p:nvSpPr>
        <p:spPr>
          <a:xfrm>
            <a:off x="304800" y="3505200"/>
            <a:ext cx="3733800" cy="533400"/>
          </a:xfrm>
          <a:prstGeom prst="rect">
            <a:avLst/>
          </a:prstGeom>
          <a:ln>
            <a:solidFill>
              <a:schemeClr val="accent1"/>
            </a:solidFill>
          </a:ln>
        </p:spPr>
        <p:txBody>
          <a:bodyPr vert="horz" lIns="91440" tIns="45720" rIns="91440" bIns="45720" rtlCol="0" anchor="ct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Does this solution work?</a:t>
            </a:r>
          </a:p>
        </p:txBody>
      </p:sp>
      <p:sp>
        <p:nvSpPr>
          <p:cNvPr id="21" name="Content Placeholder 2"/>
          <p:cNvSpPr txBox="1">
            <a:spLocks/>
          </p:cNvSpPr>
          <p:nvPr/>
        </p:nvSpPr>
        <p:spPr>
          <a:xfrm>
            <a:off x="304800" y="4267200"/>
            <a:ext cx="3733800" cy="533400"/>
          </a:xfrm>
          <a:prstGeom prst="rect">
            <a:avLst/>
          </a:prstGeom>
          <a:ln>
            <a:solidFill>
              <a:schemeClr val="accent1"/>
            </a:solidFill>
          </a:ln>
        </p:spPr>
        <p:txBody>
          <a:bodyPr vert="horz" lIns="91440" tIns="45720" rIns="91440" bIns="45720" rtlCol="0" anchor="ct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What is new here?</a:t>
            </a:r>
          </a:p>
        </p:txBody>
      </p:sp>
      <p:sp>
        <p:nvSpPr>
          <p:cNvPr id="22" name="Content Placeholder 2"/>
          <p:cNvSpPr txBox="1">
            <a:spLocks/>
          </p:cNvSpPr>
          <p:nvPr/>
        </p:nvSpPr>
        <p:spPr>
          <a:xfrm>
            <a:off x="304800" y="5029200"/>
            <a:ext cx="3733800" cy="762000"/>
          </a:xfrm>
          <a:prstGeom prst="rect">
            <a:avLst/>
          </a:prstGeom>
          <a:ln>
            <a:solidFill>
              <a:schemeClr val="accent1"/>
            </a:solidFill>
          </a:ln>
        </p:spPr>
        <p:txBody>
          <a:bodyPr vert="horz" lIns="91440" tIns="45720" rIns="91440" bIns="45720" rtlCol="0" anchor="ctr">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Why not solve the problem this other (simpler) way?</a:t>
            </a:r>
          </a:p>
        </p:txBody>
      </p:sp>
      <p:sp>
        <p:nvSpPr>
          <p:cNvPr id="24" name="Content Placeholder 2"/>
          <p:cNvSpPr txBox="1">
            <a:spLocks/>
          </p:cNvSpPr>
          <p:nvPr/>
        </p:nvSpPr>
        <p:spPr>
          <a:xfrm>
            <a:off x="5334000" y="2438400"/>
            <a:ext cx="3429000" cy="762000"/>
          </a:xfrm>
          <a:prstGeom prst="rect">
            <a:avLst/>
          </a:prstGeom>
          <a:solidFill>
            <a:schemeClr val="bg1"/>
          </a:solidFill>
          <a:ln>
            <a:solidFill>
              <a:schemeClr val="tx1"/>
            </a:solidFill>
          </a:ln>
        </p:spPr>
        <p:txBody>
          <a:bodyPr vert="horz" lIns="91440" tIns="45720" rIns="91440" bIns="45720" rtlCol="0" anchor="ctr">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Know the problem before you build</a:t>
            </a:r>
          </a:p>
        </p:txBody>
      </p:sp>
      <p:sp>
        <p:nvSpPr>
          <p:cNvPr id="25" name="Content Placeholder 2"/>
          <p:cNvSpPr txBox="1">
            <a:spLocks/>
          </p:cNvSpPr>
          <p:nvPr/>
        </p:nvSpPr>
        <p:spPr>
          <a:xfrm>
            <a:off x="5334000" y="3276600"/>
            <a:ext cx="3429000" cy="762000"/>
          </a:xfrm>
          <a:prstGeom prst="rect">
            <a:avLst/>
          </a:prstGeom>
          <a:solidFill>
            <a:schemeClr val="bg1"/>
          </a:solidFill>
          <a:ln>
            <a:solidFill>
              <a:schemeClr val="tx1"/>
            </a:solidFill>
          </a:ln>
        </p:spPr>
        <p:txBody>
          <a:bodyPr vert="horz" lIns="91440" tIns="45720" rIns="91440" bIns="45720" rtlCol="0" anchor="ctr">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en-US" sz="2400" dirty="0" smtClean="0"/>
              <a:t>Debate</a:t>
            </a:r>
            <a:r>
              <a:rPr kumimoji="0" lang="en-US" sz="2400" b="0" i="0" u="none" strike="noStrike" kern="1200" cap="none" spc="0" normalizeH="0" baseline="0" noProof="0" dirty="0" smtClean="0">
                <a:ln>
                  <a:noFill/>
                </a:ln>
                <a:effectLst/>
                <a:uLnTx/>
                <a:uFillTx/>
                <a:latin typeface="+mn-lt"/>
                <a:ea typeface="+mn-ea"/>
                <a:cs typeface="+mn-cs"/>
              </a:rPr>
              <a:t> several solution ideas</a:t>
            </a:r>
          </a:p>
        </p:txBody>
      </p:sp>
      <p:sp>
        <p:nvSpPr>
          <p:cNvPr id="26" name="Content Placeholder 2"/>
          <p:cNvSpPr txBox="1">
            <a:spLocks/>
          </p:cNvSpPr>
          <p:nvPr/>
        </p:nvSpPr>
        <p:spPr>
          <a:xfrm>
            <a:off x="5334000" y="4191000"/>
            <a:ext cx="3429000" cy="762000"/>
          </a:xfrm>
          <a:prstGeom prst="rect">
            <a:avLst/>
          </a:prstGeom>
          <a:solidFill>
            <a:schemeClr val="bg1"/>
          </a:solidFill>
          <a:ln>
            <a:solidFill>
              <a:schemeClr val="tx1"/>
            </a:solidFill>
          </a:ln>
        </p:spPr>
        <p:txBody>
          <a:bodyPr vert="horz" lIns="91440" tIns="45720" rIns="91440" bIns="45720" rtlCol="0" anchor="ctr">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When building, start small and then embellish</a:t>
            </a:r>
          </a:p>
        </p:txBody>
      </p:sp>
      <p:sp>
        <p:nvSpPr>
          <p:cNvPr id="27" name="Content Placeholder 2"/>
          <p:cNvSpPr txBox="1">
            <a:spLocks/>
          </p:cNvSpPr>
          <p:nvPr/>
        </p:nvSpPr>
        <p:spPr>
          <a:xfrm>
            <a:off x="5334000" y="5105401"/>
            <a:ext cx="3429000" cy="609599"/>
          </a:xfrm>
          <a:prstGeom prst="rect">
            <a:avLst/>
          </a:prstGeom>
          <a:solidFill>
            <a:schemeClr val="bg1"/>
          </a:solidFill>
          <a:ln>
            <a:solidFill>
              <a:schemeClr val="tx1"/>
            </a:solidFill>
          </a:ln>
        </p:spPr>
        <p:txBody>
          <a:bodyPr vert="horz" lIns="91440" tIns="45720" rIns="91440" bIns="45720" rtlCol="0" anchor="ctr">
            <a:normAutofit/>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effectLst/>
                <a:uLnTx/>
                <a:uFillTx/>
                <a:latin typeface="+mn-lt"/>
                <a:ea typeface="+mn-ea"/>
                <a:cs typeface="+mn-cs"/>
              </a:rPr>
              <a:t>Make it real</a:t>
            </a:r>
            <a:endParaRPr kumimoji="0" lang="en-US" sz="2400" b="0" i="0" u="none" strike="noStrike" kern="1200" cap="none" spc="0" normalizeH="0" baseline="0" noProof="0" dirty="0">
              <a:ln>
                <a:noFill/>
              </a:ln>
              <a:effectLst/>
              <a:uLnTx/>
              <a:uFillTx/>
              <a:latin typeface="+mn-lt"/>
              <a:ea typeface="+mn-ea"/>
              <a:cs typeface="+mn-cs"/>
            </a:endParaRPr>
          </a:p>
        </p:txBody>
      </p:sp>
      <p:cxnSp>
        <p:nvCxnSpPr>
          <p:cNvPr id="29" name="Straight Arrow Connector 28"/>
          <p:cNvCxnSpPr>
            <a:stCxn id="8" idx="1"/>
            <a:endCxn id="6" idx="3"/>
          </p:cNvCxnSpPr>
          <p:nvPr/>
        </p:nvCxnSpPr>
        <p:spPr>
          <a:xfrm rot="10800000" flipV="1">
            <a:off x="4038600" y="2057400"/>
            <a:ext cx="1295400" cy="114299"/>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1"/>
            <a:endCxn id="6" idx="3"/>
          </p:cNvCxnSpPr>
          <p:nvPr/>
        </p:nvCxnSpPr>
        <p:spPr>
          <a:xfrm rot="10800000">
            <a:off x="4038600" y="2171700"/>
            <a:ext cx="1295400" cy="647700"/>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1"/>
            <a:endCxn id="19" idx="3"/>
          </p:cNvCxnSpPr>
          <p:nvPr/>
        </p:nvCxnSpPr>
        <p:spPr>
          <a:xfrm rot="10800000" flipV="1">
            <a:off x="4038600" y="2819400"/>
            <a:ext cx="1295400" cy="266700"/>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4" idx="1"/>
            <a:endCxn id="20" idx="3"/>
          </p:cNvCxnSpPr>
          <p:nvPr/>
        </p:nvCxnSpPr>
        <p:spPr>
          <a:xfrm rot="10800000" flipV="1">
            <a:off x="4038600" y="2819400"/>
            <a:ext cx="1295400" cy="952500"/>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5" idx="1"/>
            <a:endCxn id="20" idx="3"/>
          </p:cNvCxnSpPr>
          <p:nvPr/>
        </p:nvCxnSpPr>
        <p:spPr>
          <a:xfrm rot="10800000" flipV="1">
            <a:off x="4038600" y="3657600"/>
            <a:ext cx="1295400" cy="114300"/>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1"/>
            <a:endCxn id="21" idx="3"/>
          </p:cNvCxnSpPr>
          <p:nvPr/>
        </p:nvCxnSpPr>
        <p:spPr>
          <a:xfrm rot="10800000" flipV="1">
            <a:off x="4038600" y="3657600"/>
            <a:ext cx="1295400" cy="876300"/>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6" idx="1"/>
            <a:endCxn id="22" idx="3"/>
          </p:cNvCxnSpPr>
          <p:nvPr/>
        </p:nvCxnSpPr>
        <p:spPr>
          <a:xfrm rot="10800000" flipV="1">
            <a:off x="4038600" y="4572000"/>
            <a:ext cx="1295400" cy="838200"/>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25" idx="1"/>
            <a:endCxn id="22" idx="3"/>
          </p:cNvCxnSpPr>
          <p:nvPr/>
        </p:nvCxnSpPr>
        <p:spPr>
          <a:xfrm rot="10800000" flipV="1">
            <a:off x="4038600" y="3657600"/>
            <a:ext cx="1295400" cy="1752600"/>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7" idx="1"/>
            <a:endCxn id="6" idx="3"/>
          </p:cNvCxnSpPr>
          <p:nvPr/>
        </p:nvCxnSpPr>
        <p:spPr>
          <a:xfrm rot="10800000">
            <a:off x="4038600" y="2171701"/>
            <a:ext cx="1295400" cy="3238501"/>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7" idx="1"/>
            <a:endCxn id="19" idx="3"/>
          </p:cNvCxnSpPr>
          <p:nvPr/>
        </p:nvCxnSpPr>
        <p:spPr>
          <a:xfrm rot="10800000">
            <a:off x="4038600" y="3086101"/>
            <a:ext cx="1295400" cy="2324101"/>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7" idx="1"/>
            <a:endCxn id="20" idx="3"/>
          </p:cNvCxnSpPr>
          <p:nvPr/>
        </p:nvCxnSpPr>
        <p:spPr>
          <a:xfrm rot="10800000">
            <a:off x="4038600" y="3771901"/>
            <a:ext cx="1295400" cy="1638301"/>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7" idx="1"/>
            <a:endCxn id="21" idx="3"/>
          </p:cNvCxnSpPr>
          <p:nvPr/>
        </p:nvCxnSpPr>
        <p:spPr>
          <a:xfrm rot="10800000">
            <a:off x="4038600" y="4533901"/>
            <a:ext cx="1295400" cy="876301"/>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7" idx="1"/>
            <a:endCxn id="22" idx="3"/>
          </p:cNvCxnSpPr>
          <p:nvPr/>
        </p:nvCxnSpPr>
        <p:spPr>
          <a:xfrm rot="10800000">
            <a:off x="4038600" y="5410201"/>
            <a:ext cx="1295400" cy="1"/>
          </a:xfrm>
          <a:prstGeom prst="straightConnector1">
            <a:avLst/>
          </a:prstGeom>
          <a:ln w="50800">
            <a:solidFill>
              <a:srgbClr val="FFFF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29"/>
                                        </p:tgtEl>
                                      </p:cBhvr>
                                    </p:animEffect>
                                    <p:set>
                                      <p:cBhvr>
                                        <p:cTn id="15" dur="1" fill="hold">
                                          <p:stCondLst>
                                            <p:cond delay="499"/>
                                          </p:stCondLst>
                                        </p:cTn>
                                        <p:tgtEl>
                                          <p:spTgt spid="29"/>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32"/>
                                        </p:tgtEl>
                                      </p:cBhvr>
                                    </p:animEffect>
                                    <p:set>
                                      <p:cBhvr>
                                        <p:cTn id="18" dur="1" fill="hold">
                                          <p:stCondLst>
                                            <p:cond delay="499"/>
                                          </p:stCondLst>
                                        </p:cTn>
                                        <p:tgtEl>
                                          <p:spTgt spid="32"/>
                                        </p:tgtEl>
                                        <p:attrNameLst>
                                          <p:attrName>style.visibility</p:attrName>
                                        </p:attrNameLst>
                                      </p:cBhvr>
                                      <p:to>
                                        <p:strVal val="hidden"/>
                                      </p:to>
                                    </p:set>
                                  </p:childTnLst>
                                </p:cTn>
                              </p:par>
                              <p:par>
                                <p:cTn id="19" presetID="3" presetClass="entr" presetSubtype="1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par>
                                <p:cTn id="27" presetID="3" presetClass="entr" presetSubtype="1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linds(horizontal)">
                                      <p:cBhvr>
                                        <p:cTn id="29" dur="500"/>
                                        <p:tgtEl>
                                          <p:spTgt spid="39"/>
                                        </p:tgtEl>
                                      </p:cBhvr>
                                    </p:animEffect>
                                  </p:childTnLst>
                                </p:cTn>
                              </p:par>
                              <p:par>
                                <p:cTn id="30" presetID="3" presetClass="entr" presetSubtype="1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blinds(horizontal)">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nodeType="clickEffect">
                                  <p:stCondLst>
                                    <p:cond delay="0"/>
                                  </p:stCondLst>
                                  <p:childTnLst>
                                    <p:animEffect transition="out" filter="blinds(horizontal)">
                                      <p:cBhvr>
                                        <p:cTn id="36" dur="500"/>
                                        <p:tgtEl>
                                          <p:spTgt spid="39"/>
                                        </p:tgtEl>
                                      </p:cBhvr>
                                    </p:animEffect>
                                    <p:set>
                                      <p:cBhvr>
                                        <p:cTn id="37" dur="1" fill="hold">
                                          <p:stCondLst>
                                            <p:cond delay="499"/>
                                          </p:stCondLst>
                                        </p:cTn>
                                        <p:tgtEl>
                                          <p:spTgt spid="39"/>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42"/>
                                        </p:tgtEl>
                                      </p:cBhvr>
                                    </p:animEffect>
                                    <p:set>
                                      <p:cBhvr>
                                        <p:cTn id="40" dur="1" fill="hold">
                                          <p:stCondLst>
                                            <p:cond delay="499"/>
                                          </p:stCondLst>
                                        </p:cTn>
                                        <p:tgtEl>
                                          <p:spTgt spid="42"/>
                                        </p:tgtEl>
                                        <p:attrNameLst>
                                          <p:attrName>style.visibility</p:attrName>
                                        </p:attrNameLst>
                                      </p:cBhvr>
                                      <p:to>
                                        <p:strVal val="hidden"/>
                                      </p:to>
                                    </p:set>
                                  </p:childTnLst>
                                </p:cTn>
                              </p:par>
                              <p:par>
                                <p:cTn id="41" presetID="3" presetClass="entr" presetSubtype="1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linds(horizontal)">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nodeType="clickEffect">
                                  <p:stCondLst>
                                    <p:cond delay="0"/>
                                  </p:stCondLst>
                                  <p:childTnLst>
                                    <p:animEffect transition="out" filter="blinds(horizontal)">
                                      <p:cBhvr>
                                        <p:cTn id="47" dur="500"/>
                                        <p:tgtEl>
                                          <p:spTgt spid="45"/>
                                        </p:tgtEl>
                                      </p:cBhvr>
                                    </p:animEffect>
                                    <p:set>
                                      <p:cBhvr>
                                        <p:cTn id="48" dur="1" fill="hold">
                                          <p:stCondLst>
                                            <p:cond delay="499"/>
                                          </p:stCondLst>
                                        </p:cTn>
                                        <p:tgtEl>
                                          <p:spTgt spid="45"/>
                                        </p:tgtEl>
                                        <p:attrNameLst>
                                          <p:attrName>style.visibility</p:attrName>
                                        </p:attrNameLst>
                                      </p:cBhvr>
                                      <p:to>
                                        <p:strVal val="hidden"/>
                                      </p:to>
                                    </p:set>
                                  </p:childTnLst>
                                </p:cTn>
                              </p:par>
                              <p:par>
                                <p:cTn id="49" presetID="3" presetClass="entr" presetSubtype="1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linds(horizontal)">
                                      <p:cBhvr>
                                        <p:cTn id="51" dur="500"/>
                                        <p:tgtEl>
                                          <p:spTgt spid="48"/>
                                        </p:tgtEl>
                                      </p:cBhvr>
                                    </p:animEffect>
                                  </p:childTnLst>
                                </p:cTn>
                              </p:par>
                              <p:par>
                                <p:cTn id="52" presetID="3" presetClass="entr" presetSubtype="10" fill="hold"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blinds(horizontal)">
                                      <p:cBhvr>
                                        <p:cTn id="54" dur="500"/>
                                        <p:tgtEl>
                                          <p:spTgt spid="51"/>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nodeType="clickEffect">
                                  <p:stCondLst>
                                    <p:cond delay="0"/>
                                  </p:stCondLst>
                                  <p:childTnLst>
                                    <p:animEffect transition="out" filter="blinds(horizontal)">
                                      <p:cBhvr>
                                        <p:cTn id="58" dur="500"/>
                                        <p:tgtEl>
                                          <p:spTgt spid="51"/>
                                        </p:tgtEl>
                                      </p:cBhvr>
                                    </p:animEffect>
                                    <p:set>
                                      <p:cBhvr>
                                        <p:cTn id="59" dur="1" fill="hold">
                                          <p:stCondLst>
                                            <p:cond delay="499"/>
                                          </p:stCondLst>
                                        </p:cTn>
                                        <p:tgtEl>
                                          <p:spTgt spid="51"/>
                                        </p:tgtEl>
                                        <p:attrNameLst>
                                          <p:attrName>style.visibility</p:attrName>
                                        </p:attrNameLst>
                                      </p:cBhvr>
                                      <p:to>
                                        <p:strVal val="hidden"/>
                                      </p:to>
                                    </p:set>
                                  </p:childTnLst>
                                </p:cTn>
                              </p:par>
                              <p:par>
                                <p:cTn id="60" presetID="3" presetClass="exit" presetSubtype="10" fill="hold" nodeType="withEffect">
                                  <p:stCondLst>
                                    <p:cond delay="0"/>
                                  </p:stCondLst>
                                  <p:childTnLst>
                                    <p:animEffect transition="out" filter="blinds(horizontal)">
                                      <p:cBhvr>
                                        <p:cTn id="61" dur="500"/>
                                        <p:tgtEl>
                                          <p:spTgt spid="48"/>
                                        </p:tgtEl>
                                      </p:cBhvr>
                                    </p:animEffect>
                                    <p:set>
                                      <p:cBhvr>
                                        <p:cTn id="62" dur="1" fill="hold">
                                          <p:stCondLst>
                                            <p:cond delay="499"/>
                                          </p:stCondLst>
                                        </p:cTn>
                                        <p:tgtEl>
                                          <p:spTgt spid="48"/>
                                        </p:tgtEl>
                                        <p:attrNameLst>
                                          <p:attrName>style.visibility</p:attrName>
                                        </p:attrNameLst>
                                      </p:cBhvr>
                                      <p:to>
                                        <p:strVal val="hidden"/>
                                      </p:to>
                                    </p:set>
                                  </p:childTnLst>
                                </p:cTn>
                              </p:par>
                              <p:par>
                                <p:cTn id="63" presetID="3" presetClass="entr" presetSubtype="10" fill="hold" nodeType="with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blinds(horizontal)">
                                      <p:cBhvr>
                                        <p:cTn id="65" dur="500"/>
                                        <p:tgtEl>
                                          <p:spTgt spid="55"/>
                                        </p:tgtEl>
                                      </p:cBhvr>
                                    </p:animEffect>
                                  </p:childTnLst>
                                </p:cTn>
                              </p:par>
                              <p:par>
                                <p:cTn id="66" presetID="3" presetClass="entr" presetSubtype="10" fill="hold"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blinds(horizontal)">
                                      <p:cBhvr>
                                        <p:cTn id="68" dur="500"/>
                                        <p:tgtEl>
                                          <p:spTgt spid="58"/>
                                        </p:tgtEl>
                                      </p:cBhvr>
                                    </p:animEffect>
                                  </p:childTnLst>
                                </p:cTn>
                              </p:par>
                              <p:par>
                                <p:cTn id="69" presetID="3" presetClass="entr" presetSubtype="1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blinds(horizontal)">
                                      <p:cBhvr>
                                        <p:cTn id="71" dur="500"/>
                                        <p:tgtEl>
                                          <p:spTgt spid="61"/>
                                        </p:tgtEl>
                                      </p:cBhvr>
                                    </p:animEffect>
                                  </p:childTnLst>
                                </p:cTn>
                              </p:par>
                              <p:par>
                                <p:cTn id="72" presetID="3" presetClass="entr" presetSubtype="10" fill="hold"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blinds(horizontal)">
                                      <p:cBhvr>
                                        <p:cTn id="74" dur="500"/>
                                        <p:tgtEl>
                                          <p:spTgt spid="64"/>
                                        </p:tgtEl>
                                      </p:cBhvr>
                                    </p:animEffect>
                                  </p:childTnLst>
                                </p:cTn>
                              </p:par>
                              <p:par>
                                <p:cTn id="75" presetID="3" presetClass="entr" presetSubtype="1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blinds(horizontal)">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nodeType="clickEffect">
                                  <p:stCondLst>
                                    <p:cond delay="0"/>
                                  </p:stCondLst>
                                  <p:childTnLst>
                                    <p:animEffect transition="out" filter="blinds(horizontal)">
                                      <p:cBhvr>
                                        <p:cTn id="81" dur="500"/>
                                        <p:tgtEl>
                                          <p:spTgt spid="67"/>
                                        </p:tgtEl>
                                      </p:cBhvr>
                                    </p:animEffect>
                                    <p:set>
                                      <p:cBhvr>
                                        <p:cTn id="82" dur="1" fill="hold">
                                          <p:stCondLst>
                                            <p:cond delay="499"/>
                                          </p:stCondLst>
                                        </p:cTn>
                                        <p:tgtEl>
                                          <p:spTgt spid="67"/>
                                        </p:tgtEl>
                                        <p:attrNameLst>
                                          <p:attrName>style.visibility</p:attrName>
                                        </p:attrNameLst>
                                      </p:cBhvr>
                                      <p:to>
                                        <p:strVal val="hidden"/>
                                      </p:to>
                                    </p:set>
                                  </p:childTnLst>
                                </p:cTn>
                              </p:par>
                              <p:par>
                                <p:cTn id="83" presetID="3" presetClass="exit" presetSubtype="10" fill="hold" nodeType="withEffect">
                                  <p:stCondLst>
                                    <p:cond delay="0"/>
                                  </p:stCondLst>
                                  <p:childTnLst>
                                    <p:animEffect transition="out" filter="blinds(horizontal)">
                                      <p:cBhvr>
                                        <p:cTn id="84" dur="500"/>
                                        <p:tgtEl>
                                          <p:spTgt spid="58"/>
                                        </p:tgtEl>
                                      </p:cBhvr>
                                    </p:animEffect>
                                    <p:set>
                                      <p:cBhvr>
                                        <p:cTn id="85" dur="1" fill="hold">
                                          <p:stCondLst>
                                            <p:cond delay="499"/>
                                          </p:stCondLst>
                                        </p:cTn>
                                        <p:tgtEl>
                                          <p:spTgt spid="58"/>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61"/>
                                        </p:tgtEl>
                                      </p:cBhvr>
                                    </p:animEffect>
                                    <p:set>
                                      <p:cBhvr>
                                        <p:cTn id="88" dur="1" fill="hold">
                                          <p:stCondLst>
                                            <p:cond delay="499"/>
                                          </p:stCondLst>
                                        </p:cTn>
                                        <p:tgtEl>
                                          <p:spTgt spid="61"/>
                                        </p:tgtEl>
                                        <p:attrNameLst>
                                          <p:attrName>style.visibility</p:attrName>
                                        </p:attrNameLst>
                                      </p:cBhvr>
                                      <p:to>
                                        <p:strVal val="hidden"/>
                                      </p:to>
                                    </p:set>
                                  </p:childTnLst>
                                </p:cTn>
                              </p:par>
                              <p:par>
                                <p:cTn id="89" presetID="3" presetClass="exit" presetSubtype="10" fill="hold" nodeType="withEffect">
                                  <p:stCondLst>
                                    <p:cond delay="0"/>
                                  </p:stCondLst>
                                  <p:childTnLst>
                                    <p:animEffect transition="out" filter="blinds(horizontal)">
                                      <p:cBhvr>
                                        <p:cTn id="90" dur="500"/>
                                        <p:tgtEl>
                                          <p:spTgt spid="64"/>
                                        </p:tgtEl>
                                      </p:cBhvr>
                                    </p:animEffect>
                                    <p:set>
                                      <p:cBhvr>
                                        <p:cTn id="91" dur="1" fill="hold">
                                          <p:stCondLst>
                                            <p:cond delay="499"/>
                                          </p:stCondLst>
                                        </p:cTn>
                                        <p:tgtEl>
                                          <p:spTgt spid="64"/>
                                        </p:tgtEl>
                                        <p:attrNameLst>
                                          <p:attrName>style.visibility</p:attrName>
                                        </p:attrNameLst>
                                      </p:cBhvr>
                                      <p:to>
                                        <p:strVal val="hidden"/>
                                      </p:to>
                                    </p:set>
                                  </p:childTnLst>
                                </p:cTn>
                              </p:par>
                              <p:par>
                                <p:cTn id="92" presetID="3" presetClass="exit" presetSubtype="10" fill="hold" nodeType="withEffect">
                                  <p:stCondLst>
                                    <p:cond delay="0"/>
                                  </p:stCondLst>
                                  <p:childTnLst>
                                    <p:animEffect transition="out" filter="blinds(horizontal)">
                                      <p:cBhvr>
                                        <p:cTn id="93" dur="500"/>
                                        <p:tgtEl>
                                          <p:spTgt spid="55"/>
                                        </p:tgtEl>
                                      </p:cBhvr>
                                    </p:animEffect>
                                    <p:set>
                                      <p:cBhvr>
                                        <p:cTn id="94"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Good research processes help avoid common mistakes and improve efficiency</a:t>
            </a:r>
          </a:p>
          <a:p>
            <a:pPr lvl="1">
              <a:buFont typeface="Arial" pitchFamily="34" charset="0"/>
              <a:buChar char="•"/>
            </a:pPr>
            <a:r>
              <a:rPr lang="en-US" dirty="0" smtClean="0"/>
              <a:t>As a community, we should openly share what works well and what doesn’t</a:t>
            </a:r>
            <a:endParaRPr lang="en-US" dirty="0" smtClean="0"/>
          </a:p>
          <a:p>
            <a:pPr marL="514350" indent="-514350"/>
            <a:endParaRPr lang="en-US" sz="2800" dirty="0" smtClean="0"/>
          </a:p>
          <a:p>
            <a:pPr marL="514350" indent="-514350"/>
            <a:r>
              <a:rPr lang="en-US" sz="2800" dirty="0" smtClean="0"/>
              <a:t>One process:</a:t>
            </a:r>
          </a:p>
          <a:p>
            <a:pPr marL="514350" indent="-514350"/>
            <a:r>
              <a:rPr lang="en-US" sz="2800" dirty="0" smtClean="0"/>
              <a:t>  0</a:t>
            </a:r>
            <a:r>
              <a:rPr lang="en-US" sz="2800" dirty="0" smtClean="0"/>
              <a:t>.  </a:t>
            </a:r>
            <a:r>
              <a:rPr lang="en-US" sz="2800" dirty="0" smtClean="0"/>
              <a:t>Pick </a:t>
            </a:r>
            <a:r>
              <a:rPr lang="en-US" sz="2800" dirty="0" smtClean="0"/>
              <a:t>the domain carefully</a:t>
            </a:r>
          </a:p>
          <a:p>
            <a:pPr marL="514350" indent="-514350"/>
            <a:r>
              <a:rPr lang="en-US" sz="2800" dirty="0" smtClean="0"/>
              <a:t>  1.  Know </a:t>
            </a:r>
            <a:r>
              <a:rPr lang="en-US" sz="2800" dirty="0" smtClean="0"/>
              <a:t>the problem well before you build</a:t>
            </a:r>
          </a:p>
          <a:p>
            <a:pPr marL="514350" indent="-514350"/>
            <a:r>
              <a:rPr lang="en-US" sz="2800" dirty="0" smtClean="0"/>
              <a:t>  2.  Debate </a:t>
            </a:r>
            <a:r>
              <a:rPr lang="en-US" sz="2800" dirty="0" smtClean="0"/>
              <a:t>several solution ideas</a:t>
            </a:r>
          </a:p>
          <a:p>
            <a:pPr marL="914400" lvl="1" indent="-514350">
              <a:buFont typeface="Arial" pitchFamily="34" charset="0"/>
              <a:buChar char="•"/>
            </a:pPr>
            <a:r>
              <a:rPr lang="en-US" sz="2400" dirty="0" smtClean="0"/>
              <a:t>Have a core idea to what you build</a:t>
            </a:r>
          </a:p>
          <a:p>
            <a:pPr marL="514350" indent="-514350"/>
            <a:r>
              <a:rPr lang="en-US" sz="2800" dirty="0" smtClean="0"/>
              <a:t> </a:t>
            </a:r>
            <a:r>
              <a:rPr lang="en-US" sz="2800" dirty="0" smtClean="0"/>
              <a:t> 3.  When </a:t>
            </a:r>
            <a:r>
              <a:rPr lang="en-US" sz="2800" dirty="0" smtClean="0"/>
              <a:t>building, start small and then embellish</a:t>
            </a:r>
          </a:p>
          <a:p>
            <a:pPr marL="514350" indent="-514350"/>
            <a:r>
              <a:rPr lang="en-US" sz="2800" dirty="0" smtClean="0"/>
              <a:t>  4.  Make </a:t>
            </a:r>
            <a:r>
              <a:rPr lang="en-US" sz="2800" dirty="0" smtClean="0"/>
              <a:t>it </a:t>
            </a:r>
            <a:r>
              <a:rPr lang="en-US" sz="2800" dirty="0" smtClean="0"/>
              <a:t>real</a:t>
            </a:r>
            <a:endParaRPr lang="en-US" sz="2800" dirty="0" smtClean="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talk</a:t>
            </a:r>
            <a:endParaRPr lang="en-US" dirty="0"/>
          </a:p>
        </p:txBody>
      </p:sp>
      <p:sp>
        <p:nvSpPr>
          <p:cNvPr id="3" name="Content Placeholder 2"/>
          <p:cNvSpPr>
            <a:spLocks noGrp="1"/>
          </p:cNvSpPr>
          <p:nvPr>
            <p:ph idx="1"/>
          </p:nvPr>
        </p:nvSpPr>
        <p:spPr/>
        <p:txBody>
          <a:bodyPr>
            <a:normAutofit/>
          </a:bodyPr>
          <a:lstStyle/>
          <a:p>
            <a:r>
              <a:rPr lang="en-US" sz="3600" dirty="0" smtClean="0"/>
              <a:t>Goal:</a:t>
            </a:r>
          </a:p>
          <a:p>
            <a:pPr lvl="1">
              <a:buFont typeface="Arial" pitchFamily="34" charset="0"/>
              <a:buChar char="•"/>
            </a:pPr>
            <a:r>
              <a:rPr lang="en-US" sz="3200" dirty="0" smtClean="0"/>
              <a:t>Articulate a research method for building network systems</a:t>
            </a:r>
          </a:p>
          <a:p>
            <a:endParaRPr lang="en-US" sz="3600" dirty="0" smtClean="0"/>
          </a:p>
          <a:p>
            <a:r>
              <a:rPr lang="en-US" sz="3600" dirty="0" smtClean="0"/>
              <a:t>Non-goal:</a:t>
            </a:r>
          </a:p>
          <a:p>
            <a:pPr lvl="1">
              <a:buFont typeface="Arial" pitchFamily="34" charset="0"/>
              <a:buChar char="•"/>
            </a:pPr>
            <a:r>
              <a:rPr lang="en-US" sz="3200" dirty="0" smtClean="0"/>
              <a:t>Building consensus</a:t>
            </a:r>
            <a:endParaRPr lang="en-US" sz="3200" dirty="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dirty="0" smtClean="0"/>
              <a:t>Common concerns for </a:t>
            </a:r>
            <a:br>
              <a:rPr lang="en-US" dirty="0" smtClean="0"/>
            </a:br>
            <a:r>
              <a:rPr lang="en-US" dirty="0" smtClean="0"/>
              <a:t>research network systems</a:t>
            </a:r>
            <a:endParaRPr lang="en-US" dirty="0"/>
          </a:p>
        </p:txBody>
      </p:sp>
      <p:sp>
        <p:nvSpPr>
          <p:cNvPr id="3" name="Content Placeholder 2"/>
          <p:cNvSpPr>
            <a:spLocks noGrp="1"/>
          </p:cNvSpPr>
          <p:nvPr>
            <p:ph idx="1"/>
          </p:nvPr>
        </p:nvSpPr>
        <p:spPr>
          <a:xfrm>
            <a:off x="457200" y="1905000"/>
            <a:ext cx="8229600" cy="2743200"/>
          </a:xfrm>
        </p:spPr>
        <p:txBody>
          <a:bodyPr>
            <a:normAutofit/>
          </a:bodyPr>
          <a:lstStyle/>
          <a:p>
            <a:r>
              <a:rPr lang="en-US" sz="2800" dirty="0" smtClean="0"/>
              <a:t>Do we need another paper on …?</a:t>
            </a:r>
          </a:p>
          <a:p>
            <a:r>
              <a:rPr lang="en-US" sz="2800" dirty="0" smtClean="0"/>
              <a:t>Is this problem important?</a:t>
            </a:r>
          </a:p>
          <a:p>
            <a:r>
              <a:rPr lang="en-US" sz="2800" dirty="0" smtClean="0"/>
              <a:t>Does this solution </a:t>
            </a:r>
            <a:r>
              <a:rPr lang="en-US" sz="2800" dirty="0" smtClean="0"/>
              <a:t>work?</a:t>
            </a:r>
          </a:p>
          <a:p>
            <a:r>
              <a:rPr lang="en-US" sz="2800" dirty="0" smtClean="0"/>
              <a:t>What is new here?</a:t>
            </a:r>
          </a:p>
          <a:p>
            <a:r>
              <a:rPr lang="en-US" sz="2800" dirty="0" smtClean="0"/>
              <a:t>Why not solve the problem this other (simpler) way?</a:t>
            </a:r>
            <a:endParaRPr lang="en-US" sz="2800" dirty="0" smtClean="0"/>
          </a:p>
          <a:p>
            <a:endParaRPr lang="en-US" sz="2800" dirty="0" smtClean="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TextBox 5"/>
          <p:cNvSpPr txBox="1"/>
          <p:nvPr/>
        </p:nvSpPr>
        <p:spPr>
          <a:xfrm>
            <a:off x="1295400" y="4790182"/>
            <a:ext cx="6477000" cy="1077218"/>
          </a:xfrm>
          <a:prstGeom prst="rect">
            <a:avLst/>
          </a:prstGeom>
          <a:solidFill>
            <a:srgbClr val="FFFF00"/>
          </a:solidFill>
        </p:spPr>
        <p:txBody>
          <a:bodyPr wrap="square" rtlCol="0">
            <a:spAutoFit/>
          </a:bodyPr>
          <a:lstStyle/>
          <a:p>
            <a:pPr algn="ctr"/>
            <a:r>
              <a:rPr lang="en-US" sz="3200" dirty="0" smtClean="0"/>
              <a:t>Do </a:t>
            </a:r>
            <a:r>
              <a:rPr lang="en-US" sz="3200" dirty="0" smtClean="0"/>
              <a:t>these represent flaws in the research process or communication?</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dirty="0" smtClean="0"/>
              <a:t>A method for building </a:t>
            </a:r>
            <a:br>
              <a:rPr lang="en-US" dirty="0" smtClean="0"/>
            </a:br>
            <a:r>
              <a:rPr lang="en-US" dirty="0" smtClean="0"/>
              <a:t>research network systems</a:t>
            </a:r>
            <a:endParaRPr lang="en-US" dirty="0"/>
          </a:p>
        </p:txBody>
      </p:sp>
      <p:sp>
        <p:nvSpPr>
          <p:cNvPr id="3" name="Content Placeholder 2"/>
          <p:cNvSpPr>
            <a:spLocks noGrp="1"/>
          </p:cNvSpPr>
          <p:nvPr>
            <p:ph idx="1"/>
          </p:nvPr>
        </p:nvSpPr>
        <p:spPr>
          <a:xfrm>
            <a:off x="457200" y="2133600"/>
            <a:ext cx="8229600" cy="3992563"/>
          </a:xfrm>
        </p:spPr>
        <p:txBody>
          <a:bodyPr>
            <a:normAutofit/>
          </a:bodyPr>
          <a:lstStyle/>
          <a:p>
            <a:pPr marL="514350" indent="-514350"/>
            <a:r>
              <a:rPr lang="en-US" sz="2800" dirty="0" smtClean="0"/>
              <a:t>0.   Pick </a:t>
            </a:r>
            <a:r>
              <a:rPr lang="en-US" sz="2800" dirty="0" smtClean="0"/>
              <a:t>the domain carefully</a:t>
            </a:r>
            <a:endParaRPr lang="en-US" sz="2800" dirty="0" smtClean="0"/>
          </a:p>
          <a:p>
            <a:pPr marL="514350" indent="-514350">
              <a:buFont typeface="+mj-lt"/>
              <a:buAutoNum type="arabicPeriod"/>
            </a:pPr>
            <a:r>
              <a:rPr lang="en-US" sz="2800" dirty="0" smtClean="0"/>
              <a:t>Know the </a:t>
            </a:r>
            <a:r>
              <a:rPr lang="en-US" sz="2800" dirty="0" smtClean="0"/>
              <a:t>problem wel</a:t>
            </a:r>
            <a:r>
              <a:rPr lang="en-US" sz="2800" dirty="0" smtClean="0"/>
              <a:t>l </a:t>
            </a:r>
            <a:r>
              <a:rPr lang="en-US" sz="2800" dirty="0" smtClean="0"/>
              <a:t>before </a:t>
            </a:r>
            <a:r>
              <a:rPr lang="en-US" sz="2800" dirty="0" smtClean="0"/>
              <a:t>you build</a:t>
            </a:r>
          </a:p>
          <a:p>
            <a:pPr marL="514350" indent="-514350">
              <a:buFont typeface="+mj-lt"/>
              <a:buAutoNum type="arabicPeriod"/>
            </a:pPr>
            <a:r>
              <a:rPr lang="en-US" sz="2800" dirty="0" smtClean="0"/>
              <a:t>Debate several solution ideas</a:t>
            </a:r>
          </a:p>
          <a:p>
            <a:pPr marL="914400" lvl="1" indent="-514350">
              <a:buFont typeface="Arial" pitchFamily="34" charset="0"/>
              <a:buChar char="•"/>
            </a:pPr>
            <a:r>
              <a:rPr lang="en-US" sz="2400" dirty="0" smtClean="0"/>
              <a:t>Have a core idea to what you build</a:t>
            </a:r>
            <a:endParaRPr lang="en-US" sz="2400" dirty="0" smtClean="0"/>
          </a:p>
          <a:p>
            <a:pPr marL="514350" indent="-514350">
              <a:buFont typeface="+mj-lt"/>
              <a:buAutoNum type="arabicPeriod"/>
            </a:pPr>
            <a:r>
              <a:rPr lang="en-US" sz="2800" dirty="0" smtClean="0"/>
              <a:t>When building, start small and then embellish</a:t>
            </a:r>
          </a:p>
          <a:p>
            <a:pPr marL="514350" indent="-514350">
              <a:buFont typeface="+mj-lt"/>
              <a:buAutoNum type="arabicPeriod"/>
            </a:pPr>
            <a:r>
              <a:rPr lang="en-US" sz="2800" dirty="0" smtClean="0"/>
              <a:t>Make it real</a:t>
            </a:r>
            <a:endParaRPr lang="en-US" sz="2800" dirty="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a:t>
            </a:r>
            <a:r>
              <a:rPr lang="en-US" dirty="0" smtClean="0"/>
              <a:t>a domain</a:t>
            </a:r>
            <a:endParaRPr lang="en-US" dirty="0"/>
          </a:p>
        </p:txBody>
      </p:sp>
      <p:sp>
        <p:nvSpPr>
          <p:cNvPr id="3" name="Content Placeholder 2"/>
          <p:cNvSpPr>
            <a:spLocks noGrp="1"/>
          </p:cNvSpPr>
          <p:nvPr>
            <p:ph idx="1"/>
          </p:nvPr>
        </p:nvSpPr>
        <p:spPr/>
        <p:txBody>
          <a:bodyPr>
            <a:normAutofit/>
          </a:bodyPr>
          <a:lstStyle/>
          <a:p>
            <a:r>
              <a:rPr lang="en-US" dirty="0" smtClean="0"/>
              <a:t>Be wary of the hot trends</a:t>
            </a:r>
          </a:p>
          <a:p>
            <a:r>
              <a:rPr lang="en-US" dirty="0" smtClean="0"/>
              <a:t>Observe the world for changes</a:t>
            </a:r>
          </a:p>
          <a:p>
            <a:pPr lvl="1">
              <a:buFont typeface="Arial" pitchFamily="34" charset="0"/>
              <a:buChar char="•"/>
            </a:pPr>
            <a:r>
              <a:rPr lang="en-US" dirty="0" smtClean="0"/>
              <a:t>Workload, technology trends, concerns</a:t>
            </a:r>
          </a:p>
          <a:p>
            <a:pPr lvl="1">
              <a:buFont typeface="Arial" pitchFamily="34" charset="0"/>
              <a:buChar char="•"/>
            </a:pPr>
            <a:r>
              <a:rPr lang="en-US" dirty="0" smtClean="0"/>
              <a:t>New technologies</a:t>
            </a:r>
          </a:p>
          <a:p>
            <a:pPr lvl="1">
              <a:buFont typeface="Arial" pitchFamily="34" charset="0"/>
              <a:buChar char="•"/>
            </a:pPr>
            <a:r>
              <a:rPr lang="en-US" dirty="0" smtClean="0"/>
              <a:t>Government</a:t>
            </a:r>
            <a:r>
              <a:rPr lang="en-US" baseline="0" dirty="0" smtClean="0"/>
              <a:t> regulations</a:t>
            </a:r>
            <a:endParaRPr lang="en-US" dirty="0" smtClean="0"/>
          </a:p>
          <a:p>
            <a:r>
              <a:rPr lang="en-US" dirty="0" smtClean="0"/>
              <a:t>Prefer underexplored domains</a:t>
            </a:r>
          </a:p>
          <a:p>
            <a:r>
              <a:rPr lang="en-US" dirty="0" smtClean="0"/>
              <a:t>Serendipitous </a:t>
            </a:r>
            <a:r>
              <a:rPr lang="en-US" dirty="0" smtClean="0"/>
              <a:t>matches</a:t>
            </a:r>
            <a:endParaRPr lang="en-US" dirty="0" smtClean="0"/>
          </a:p>
        </p:txBody>
      </p:sp>
      <p:sp>
        <p:nvSpPr>
          <p:cNvPr id="4" name="Date Placeholder 3"/>
          <p:cNvSpPr>
            <a:spLocks noGrp="1"/>
          </p:cNvSpPr>
          <p:nvPr>
            <p:ph type="dt" sz="half" idx="10"/>
          </p:nvPr>
        </p:nvSpPr>
        <p:spPr/>
        <p:txBody>
          <a:bodyPr/>
          <a:lstStyle/>
          <a:p>
            <a:r>
              <a:rPr lang="en-US" dirty="0" err="1" smtClean="0"/>
              <a:t>ratul</a:t>
            </a:r>
            <a:r>
              <a:rPr lang="en-US" dirty="0" smtClean="0"/>
              <a:t> | </a:t>
            </a:r>
            <a:r>
              <a:rPr lang="en-US" dirty="0" err="1" smtClean="0"/>
              <a:t>conext</a:t>
            </a:r>
            <a:r>
              <a:rPr lang="en-US" dirty="0" smtClean="0"/>
              <a:t> | 2009</a:t>
            </a:r>
            <a:endParaRPr lang="en-US" dirty="0"/>
          </a:p>
        </p:txBody>
      </p:sp>
      <p:sp>
        <p:nvSpPr>
          <p:cNvPr id="5" name="Slide Number Placeholder 4"/>
          <p:cNvSpPr>
            <a:spLocks noGrp="1"/>
          </p:cNvSpPr>
          <p:nvPr>
            <p:ph type="sldNum" sz="quarter" idx="12"/>
          </p:nvPr>
        </p:nvSpPr>
        <p:spPr>
          <a:xfrm>
            <a:off x="6705600" y="6356350"/>
            <a:ext cx="2133600" cy="365125"/>
          </a:xfrm>
        </p:spPr>
        <p:txBody>
          <a:bodyPr/>
          <a:lstStyle/>
          <a:p>
            <a:fld id="{B6F15528-21DE-4FAA-801E-634DDDAF4B2B}" type="slidenum">
              <a:rPr lang="en-US" smtClean="0"/>
              <a:pPr/>
              <a:t>6</a:t>
            </a:fld>
            <a:endParaRPr lang="en-US" dirty="0"/>
          </a:p>
        </p:txBody>
      </p:sp>
      <p:grpSp>
        <p:nvGrpSpPr>
          <p:cNvPr id="15" name="Group 14"/>
          <p:cNvGrpSpPr/>
          <p:nvPr/>
        </p:nvGrpSpPr>
        <p:grpSpPr>
          <a:xfrm>
            <a:off x="609600" y="3276600"/>
            <a:ext cx="6629400" cy="2819400"/>
            <a:chOff x="1828800" y="762000"/>
            <a:chExt cx="4800600" cy="2286000"/>
          </a:xfrm>
        </p:grpSpPr>
        <p:sp>
          <p:nvSpPr>
            <p:cNvPr id="16" name="Rectangle 15"/>
            <p:cNvSpPr/>
            <p:nvPr/>
          </p:nvSpPr>
          <p:spPr>
            <a:xfrm>
              <a:off x="1828800" y="762000"/>
              <a:ext cx="4800600" cy="2286000"/>
            </a:xfrm>
            <a:prstGeom prst="rect">
              <a:avLst/>
            </a:prstGeom>
            <a:solidFill>
              <a:schemeClr val="bg1"/>
            </a:solidFill>
            <a:ln w="5080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5"/>
            <p:cNvPicPr>
              <a:picLocks noChangeAspect="1" noChangeArrowheads="1"/>
            </p:cNvPicPr>
            <p:nvPr/>
          </p:nvPicPr>
          <p:blipFill>
            <a:blip r:embed="rId3" cstate="print"/>
            <a:srcRect/>
            <a:stretch>
              <a:fillRect/>
            </a:stretch>
          </p:blipFill>
          <p:spPr bwMode="auto">
            <a:xfrm>
              <a:off x="1981200" y="914400"/>
              <a:ext cx="1485503" cy="1973818"/>
            </a:xfrm>
            <a:prstGeom prst="rect">
              <a:avLst/>
            </a:prstGeom>
            <a:noFill/>
            <a:ln w="9525">
              <a:noFill/>
              <a:miter lim="800000"/>
              <a:headEnd/>
              <a:tailEnd/>
            </a:ln>
            <a:effectLst/>
          </p:spPr>
        </p:pic>
        <p:pic>
          <p:nvPicPr>
            <p:cNvPr id="18" name="Picture 7" descr="http://www.pmptoday.com/wp-content/uploads/2007/06/iphone_typing.jpg"/>
            <p:cNvPicPr>
              <a:picLocks noChangeAspect="1" noChangeArrowheads="1"/>
            </p:cNvPicPr>
            <p:nvPr/>
          </p:nvPicPr>
          <p:blipFill>
            <a:blip r:embed="rId4" cstate="print"/>
            <a:srcRect/>
            <a:stretch>
              <a:fillRect/>
            </a:stretch>
          </p:blipFill>
          <p:spPr bwMode="auto">
            <a:xfrm>
              <a:off x="5410200" y="1143000"/>
              <a:ext cx="1020536" cy="1600200"/>
            </a:xfrm>
            <a:prstGeom prst="rect">
              <a:avLst/>
            </a:prstGeom>
            <a:noFill/>
          </p:spPr>
        </p:pic>
        <p:pic>
          <p:nvPicPr>
            <p:cNvPr id="19" name="Picture 2"/>
            <p:cNvPicPr>
              <a:picLocks noChangeAspect="1" noChangeArrowheads="1"/>
            </p:cNvPicPr>
            <p:nvPr/>
          </p:nvPicPr>
          <p:blipFill>
            <a:blip r:embed="rId5" cstate="print"/>
            <a:srcRect/>
            <a:stretch>
              <a:fillRect/>
            </a:stretch>
          </p:blipFill>
          <p:spPr bwMode="auto">
            <a:xfrm>
              <a:off x="3657600" y="1447800"/>
              <a:ext cx="1538357" cy="1234263"/>
            </a:xfrm>
            <a:prstGeom prst="rect">
              <a:avLst/>
            </a:prstGeom>
            <a:noFill/>
            <a:ln w="9525">
              <a:noFill/>
              <a:miter lim="800000"/>
              <a:headEnd/>
              <a:tailEnd/>
            </a:ln>
            <a:effectLst/>
          </p:spPr>
        </p:pic>
      </p:grpSp>
      <p:grpSp>
        <p:nvGrpSpPr>
          <p:cNvPr id="20" name="Group 19"/>
          <p:cNvGrpSpPr/>
          <p:nvPr/>
        </p:nvGrpSpPr>
        <p:grpSpPr>
          <a:xfrm>
            <a:off x="609600" y="1676400"/>
            <a:ext cx="8153400" cy="2743200"/>
            <a:chOff x="762000" y="3581400"/>
            <a:chExt cx="6324600" cy="2743200"/>
          </a:xfrm>
        </p:grpSpPr>
        <p:sp>
          <p:nvSpPr>
            <p:cNvPr id="21" name="Rectangle 20"/>
            <p:cNvSpPr/>
            <p:nvPr/>
          </p:nvSpPr>
          <p:spPr>
            <a:xfrm>
              <a:off x="762000" y="3581400"/>
              <a:ext cx="6324600" cy="2743200"/>
            </a:xfrm>
            <a:prstGeom prst="rect">
              <a:avLst/>
            </a:prstGeom>
            <a:solidFill>
              <a:schemeClr val="bg1"/>
            </a:solidFill>
            <a:ln w="5080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Cloud"/>
            <p:cNvSpPr>
              <a:spLocks noChangeAspect="1" noEditPoints="1" noChangeArrowheads="1"/>
            </p:cNvSpPr>
            <p:nvPr/>
          </p:nvSpPr>
          <p:spPr bwMode="auto">
            <a:xfrm>
              <a:off x="838200" y="3962400"/>
              <a:ext cx="3352800" cy="20936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0" tIns="0" rIns="0" bIns="0" numCol="1" anchor="ctr" anchorCtr="0" compatLnSpc="1">
              <a:prstTxWarp prst="textNoShape">
                <a:avLst/>
              </a:prstTxWarp>
            </a:bodyPr>
            <a:lstStyle/>
            <a:p>
              <a:pPr algn="ctr"/>
              <a:r>
                <a:rPr lang="en-US" sz="2800" dirty="0" smtClean="0"/>
                <a:t>Large enterprises</a:t>
              </a:r>
            </a:p>
          </p:txBody>
        </p:sp>
        <p:sp>
          <p:nvSpPr>
            <p:cNvPr id="23" name="Cloud"/>
            <p:cNvSpPr>
              <a:spLocks noChangeAspect="1" noEditPoints="1" noChangeArrowheads="1"/>
            </p:cNvSpPr>
            <p:nvPr/>
          </p:nvSpPr>
          <p:spPr bwMode="auto">
            <a:xfrm>
              <a:off x="5638800" y="4648200"/>
              <a:ext cx="1143000" cy="76596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3">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a:p>
          </p:txBody>
        </p:sp>
        <p:sp>
          <p:nvSpPr>
            <p:cNvPr id="24" name="TextBox 23"/>
            <p:cNvSpPr txBox="1"/>
            <p:nvPr/>
          </p:nvSpPr>
          <p:spPr>
            <a:xfrm>
              <a:off x="5410200" y="3886200"/>
              <a:ext cx="1600200" cy="830997"/>
            </a:xfrm>
            <a:prstGeom prst="rect">
              <a:avLst/>
            </a:prstGeom>
            <a:noFill/>
          </p:spPr>
          <p:txBody>
            <a:bodyPr wrap="square" rtlCol="0">
              <a:spAutoFit/>
            </a:bodyPr>
            <a:lstStyle/>
            <a:p>
              <a:pPr algn="ctr"/>
              <a:r>
                <a:rPr lang="en-US" sz="2400" dirty="0" smtClean="0"/>
                <a:t>Small </a:t>
              </a:r>
              <a:br>
                <a:rPr lang="en-US" sz="2400" dirty="0" smtClean="0"/>
              </a:br>
              <a:r>
                <a:rPr lang="en-US" sz="2400" dirty="0" smtClean="0"/>
                <a:t>enterprises</a:t>
              </a:r>
              <a:endParaRPr lang="en-US" sz="2400" dirty="0"/>
            </a:p>
          </p:txBody>
        </p:sp>
        <p:sp>
          <p:nvSpPr>
            <p:cNvPr id="25" name="Right Arrow 24"/>
            <p:cNvSpPr/>
            <p:nvPr/>
          </p:nvSpPr>
          <p:spPr>
            <a:xfrm>
              <a:off x="4419600" y="4800600"/>
              <a:ext cx="685800" cy="381000"/>
            </a:xfrm>
            <a:prstGeom prst="rightArrow">
              <a:avLst/>
            </a:prstGeom>
            <a:solidFill>
              <a:srgbClr val="FFC000"/>
            </a:solidFill>
            <a:ln w="25400">
              <a:solidFill>
                <a:schemeClr val="bg1"/>
              </a:solidFill>
              <a:prstDash val="solid"/>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smtClean="0"/>
            </a:p>
          </p:txBody>
        </p:sp>
        <p:cxnSp>
          <p:nvCxnSpPr>
            <p:cNvPr id="26" name="Straight Connector 25"/>
            <p:cNvCxnSpPr/>
            <p:nvPr/>
          </p:nvCxnSpPr>
          <p:spPr>
            <a:xfrm rot="5400000">
              <a:off x="4343400" y="4876800"/>
              <a:ext cx="762000" cy="304800"/>
            </a:xfrm>
            <a:prstGeom prst="line">
              <a:avLst/>
            </a:prstGeom>
            <a:ln w="50800">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V="1">
              <a:off x="4381500" y="4686300"/>
              <a:ext cx="685800" cy="609600"/>
            </a:xfrm>
            <a:prstGeom prst="line">
              <a:avLst/>
            </a:prstGeom>
            <a:ln w="50800">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a:bodyPr>
          <a:lstStyle/>
          <a:p>
            <a:r>
              <a:rPr lang="en-US" dirty="0" smtClean="0"/>
              <a:t>A method for building </a:t>
            </a:r>
            <a:br>
              <a:rPr lang="en-US" dirty="0" smtClean="0"/>
            </a:br>
            <a:r>
              <a:rPr lang="en-US" dirty="0" smtClean="0"/>
              <a:t>research network systems</a:t>
            </a:r>
            <a:endParaRPr lang="en-US" dirty="0"/>
          </a:p>
        </p:txBody>
      </p:sp>
      <p:sp>
        <p:nvSpPr>
          <p:cNvPr id="3" name="Content Placeholder 2"/>
          <p:cNvSpPr>
            <a:spLocks noGrp="1"/>
          </p:cNvSpPr>
          <p:nvPr>
            <p:ph idx="1"/>
          </p:nvPr>
        </p:nvSpPr>
        <p:spPr>
          <a:xfrm>
            <a:off x="457200" y="2133600"/>
            <a:ext cx="8229600" cy="3992563"/>
          </a:xfrm>
        </p:spPr>
        <p:txBody>
          <a:bodyPr>
            <a:normAutofit/>
          </a:bodyPr>
          <a:lstStyle/>
          <a:p>
            <a:pPr marL="514350" indent="-514350"/>
            <a:r>
              <a:rPr lang="en-US" sz="2800" dirty="0" smtClean="0"/>
              <a:t>0.   Pick </a:t>
            </a:r>
            <a:r>
              <a:rPr lang="en-US" sz="2800" dirty="0" smtClean="0"/>
              <a:t>the domain carefully</a:t>
            </a:r>
            <a:endParaRPr lang="en-US" sz="2800" dirty="0" smtClean="0"/>
          </a:p>
          <a:p>
            <a:pPr marL="514350" indent="-514350">
              <a:buFont typeface="+mj-lt"/>
              <a:buAutoNum type="arabicPeriod"/>
            </a:pPr>
            <a:r>
              <a:rPr lang="en-US" sz="2800" dirty="0" smtClean="0">
                <a:solidFill>
                  <a:srgbClr val="FFFF00"/>
                </a:solidFill>
              </a:rPr>
              <a:t>Know the </a:t>
            </a:r>
            <a:r>
              <a:rPr lang="en-US" sz="2800" dirty="0" smtClean="0">
                <a:solidFill>
                  <a:srgbClr val="FFFF00"/>
                </a:solidFill>
              </a:rPr>
              <a:t>problem wel</a:t>
            </a:r>
            <a:r>
              <a:rPr lang="en-US" sz="2800" dirty="0" smtClean="0">
                <a:solidFill>
                  <a:srgbClr val="FFFF00"/>
                </a:solidFill>
              </a:rPr>
              <a:t>l </a:t>
            </a:r>
            <a:r>
              <a:rPr lang="en-US" sz="2800" dirty="0" smtClean="0">
                <a:solidFill>
                  <a:srgbClr val="FFFF00"/>
                </a:solidFill>
              </a:rPr>
              <a:t>before </a:t>
            </a:r>
            <a:r>
              <a:rPr lang="en-US" sz="2800" dirty="0" smtClean="0">
                <a:solidFill>
                  <a:srgbClr val="FFFF00"/>
                </a:solidFill>
              </a:rPr>
              <a:t>you build</a:t>
            </a:r>
          </a:p>
          <a:p>
            <a:pPr marL="514350" indent="-514350">
              <a:buFont typeface="+mj-lt"/>
              <a:buAutoNum type="arabicPeriod"/>
            </a:pPr>
            <a:r>
              <a:rPr lang="en-US" sz="2800" dirty="0" smtClean="0"/>
              <a:t>D</a:t>
            </a:r>
            <a:r>
              <a:rPr lang="en-US" sz="2800" dirty="0" smtClean="0"/>
              <a:t>ebate several solution ideas</a:t>
            </a:r>
          </a:p>
          <a:p>
            <a:pPr marL="914400" lvl="1" indent="-514350">
              <a:buFont typeface="Arial" pitchFamily="34" charset="0"/>
              <a:buChar char="•"/>
            </a:pPr>
            <a:r>
              <a:rPr lang="en-US" sz="2400" dirty="0" smtClean="0"/>
              <a:t>Have a core idea to what you build</a:t>
            </a:r>
            <a:endParaRPr lang="en-US" sz="2400" dirty="0" smtClean="0"/>
          </a:p>
          <a:p>
            <a:pPr marL="514350" indent="-514350">
              <a:buFont typeface="+mj-lt"/>
              <a:buAutoNum type="arabicPeriod"/>
            </a:pPr>
            <a:r>
              <a:rPr lang="en-US" sz="2800" dirty="0" smtClean="0"/>
              <a:t>When building, start small and then embellish</a:t>
            </a:r>
          </a:p>
          <a:p>
            <a:pPr marL="514350" indent="-514350">
              <a:buFont typeface="+mj-lt"/>
              <a:buAutoNum type="arabicPeriod"/>
            </a:pPr>
            <a:r>
              <a:rPr lang="en-US" sz="2800" dirty="0" smtClean="0"/>
              <a:t>Make it real</a:t>
            </a:r>
            <a:endParaRPr lang="en-US" sz="2800" dirty="0"/>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Knowing the </a:t>
            </a:r>
            <a:r>
              <a:rPr lang="en-US" dirty="0" smtClean="0"/>
              <a:t>problem</a:t>
            </a:r>
            <a:endParaRPr lang="en-US" dirty="0"/>
          </a:p>
        </p:txBody>
      </p:sp>
      <p:sp>
        <p:nvSpPr>
          <p:cNvPr id="3" name="Content Placeholder 2"/>
          <p:cNvSpPr>
            <a:spLocks noGrp="1"/>
          </p:cNvSpPr>
          <p:nvPr>
            <p:ph idx="1"/>
          </p:nvPr>
        </p:nvSpPr>
        <p:spPr>
          <a:xfrm>
            <a:off x="533400" y="1600200"/>
            <a:ext cx="8229600" cy="4525963"/>
          </a:xfrm>
        </p:spPr>
        <p:txBody>
          <a:bodyPr>
            <a:normAutofit/>
          </a:bodyPr>
          <a:lstStyle/>
          <a:p>
            <a:r>
              <a:rPr lang="en-US" dirty="0" smtClean="0"/>
              <a:t>Papers alone are rarely a good </a:t>
            </a:r>
            <a:r>
              <a:rPr lang="en-US" dirty="0" smtClean="0"/>
              <a:t>source</a:t>
            </a:r>
          </a:p>
          <a:p>
            <a:endParaRPr lang="en-US" dirty="0" smtClean="0"/>
          </a:p>
          <a:p>
            <a:r>
              <a:rPr lang="en-US" dirty="0" smtClean="0"/>
              <a:t>Scrutinize (e.g., measure, survey)</a:t>
            </a:r>
          </a:p>
          <a:p>
            <a:pPr lvl="1">
              <a:buFont typeface="Arial" pitchFamily="34" charset="0"/>
              <a:buChar char="•"/>
            </a:pPr>
            <a:r>
              <a:rPr lang="en-US" dirty="0" smtClean="0"/>
              <a:t> </a:t>
            </a:r>
            <a:r>
              <a:rPr lang="en-US" sz="2400" i="1" dirty="0" smtClean="0"/>
              <a:t>verb</a:t>
            </a:r>
            <a:r>
              <a:rPr lang="en-US" sz="2000" i="1" dirty="0" smtClean="0"/>
              <a:t>,</a:t>
            </a:r>
            <a:r>
              <a:rPr lang="en-US" dirty="0" smtClean="0"/>
              <a:t> to </a:t>
            </a:r>
            <a:r>
              <a:rPr lang="en-US" dirty="0" smtClean="0"/>
              <a:t>look over closely</a:t>
            </a:r>
            <a:endParaRPr lang="en-US" dirty="0" smtClean="0"/>
          </a:p>
          <a:p>
            <a:pPr lvl="1">
              <a:buFont typeface="Arial" pitchFamily="34" charset="0"/>
              <a:buChar char="•"/>
            </a:pPr>
            <a:r>
              <a:rPr lang="en-US" dirty="0" smtClean="0"/>
              <a:t>Use imagination to guide </a:t>
            </a:r>
            <a:r>
              <a:rPr lang="en-US" i="1" dirty="0" smtClean="0"/>
              <a:t>what</a:t>
            </a:r>
            <a:r>
              <a:rPr lang="en-US" dirty="0" smtClean="0"/>
              <a:t> and </a:t>
            </a:r>
            <a:r>
              <a:rPr lang="en-US" i="1" dirty="0" smtClean="0"/>
              <a:t>how</a:t>
            </a:r>
            <a:r>
              <a:rPr lang="en-US" dirty="0" smtClean="0"/>
              <a:t> </a:t>
            </a:r>
            <a:r>
              <a:rPr lang="en-US" dirty="0" smtClean="0"/>
              <a:t>to scrutinize</a:t>
            </a:r>
            <a:endParaRPr lang="en-US" dirty="0" smtClean="0"/>
          </a:p>
          <a:p>
            <a:pPr lvl="2">
              <a:buFont typeface="Arial" pitchFamily="34" charset="0"/>
              <a:buChar char="•"/>
            </a:pPr>
            <a:r>
              <a:rPr lang="en-US" dirty="0" smtClean="0"/>
              <a:t>Do not imagine the problem!</a:t>
            </a:r>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Chart 6"/>
          <p:cNvGraphicFramePr/>
          <p:nvPr/>
        </p:nvGraphicFramePr>
        <p:xfrm>
          <a:off x="914400" y="3200400"/>
          <a:ext cx="2714625" cy="2200275"/>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p:cNvGrpSpPr/>
          <p:nvPr/>
        </p:nvGrpSpPr>
        <p:grpSpPr>
          <a:xfrm>
            <a:off x="3657600" y="2133600"/>
            <a:ext cx="4495800" cy="4114800"/>
            <a:chOff x="1524000" y="1981200"/>
            <a:chExt cx="4495800" cy="4114800"/>
          </a:xfrm>
        </p:grpSpPr>
        <p:sp>
          <p:nvSpPr>
            <p:cNvPr id="9" name="Rectangle 8"/>
            <p:cNvSpPr/>
            <p:nvPr/>
          </p:nvSpPr>
          <p:spPr>
            <a:xfrm>
              <a:off x="1524000" y="1981200"/>
              <a:ext cx="4495800" cy="4114800"/>
            </a:xfrm>
            <a:prstGeom prst="rect">
              <a:avLst/>
            </a:prstGeom>
            <a:solidFill>
              <a:schemeClr val="tx2">
                <a:lumMod val="50000"/>
              </a:schemeClr>
            </a:solidFill>
            <a:ln w="5080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 name="Picture 2"/>
            <p:cNvPicPr>
              <a:picLocks noChangeAspect="1"/>
            </p:cNvPicPr>
            <p:nvPr/>
          </p:nvPicPr>
          <p:blipFill>
            <a:blip r:embed="rId4" cstate="print"/>
            <a:srcRect/>
            <a:stretch>
              <a:fillRect/>
            </a:stretch>
          </p:blipFill>
          <p:spPr bwMode="auto">
            <a:xfrm>
              <a:off x="3886200" y="2323201"/>
              <a:ext cx="1905000" cy="3265714"/>
            </a:xfrm>
            <a:prstGeom prst="rect">
              <a:avLst/>
            </a:prstGeom>
            <a:noFill/>
            <a:ln w="9525">
              <a:noFill/>
              <a:miter lim="800000"/>
              <a:headEnd/>
              <a:tailEnd/>
            </a:ln>
          </p:spPr>
        </p:pic>
        <p:pic>
          <p:nvPicPr>
            <p:cNvPr id="11" name="Picture 10"/>
            <p:cNvPicPr>
              <a:picLocks noChangeAspect="1"/>
            </p:cNvPicPr>
            <p:nvPr/>
          </p:nvPicPr>
          <p:blipFill>
            <a:blip r:embed="rId5" cstate="print"/>
            <a:srcRect/>
            <a:stretch>
              <a:fillRect/>
            </a:stretch>
          </p:blipFill>
          <p:spPr bwMode="auto">
            <a:xfrm>
              <a:off x="1752600" y="2286000"/>
              <a:ext cx="1866808" cy="3276272"/>
            </a:xfrm>
            <a:prstGeom prst="rect">
              <a:avLst/>
            </a:prstGeom>
            <a:noFill/>
            <a:ln w="9525">
              <a:noFill/>
              <a:miter lim="800000"/>
              <a:headEnd/>
              <a:tailEnd/>
            </a:ln>
          </p:spPr>
        </p:pic>
        <p:sp>
          <p:nvSpPr>
            <p:cNvPr id="12" name="TextBox 11"/>
            <p:cNvSpPr txBox="1">
              <a:spLocks noChangeArrowheads="1"/>
            </p:cNvSpPr>
            <p:nvPr/>
          </p:nvSpPr>
          <p:spPr bwMode="auto">
            <a:xfrm>
              <a:off x="1973038" y="5486400"/>
              <a:ext cx="1303562" cy="461665"/>
            </a:xfrm>
            <a:prstGeom prst="rect">
              <a:avLst/>
            </a:prstGeom>
            <a:noFill/>
            <a:ln w="9525">
              <a:noFill/>
              <a:miter lim="800000"/>
              <a:headEnd/>
              <a:tailEnd/>
            </a:ln>
          </p:spPr>
          <p:txBody>
            <a:bodyPr wrap="none">
              <a:spAutoFit/>
            </a:bodyPr>
            <a:lstStyle/>
            <a:p>
              <a:r>
                <a:rPr lang="en-US" sz="2400" dirty="0" smtClean="0">
                  <a:solidFill>
                    <a:srgbClr val="FFFF00"/>
                  </a:solidFill>
                  <a:latin typeface="Calibri" pitchFamily="34" charset="0"/>
                </a:rPr>
                <a:t>Single BS</a:t>
              </a:r>
            </a:p>
          </p:txBody>
        </p:sp>
        <p:sp>
          <p:nvSpPr>
            <p:cNvPr id="13" name="TextBox 8"/>
            <p:cNvSpPr txBox="1">
              <a:spLocks noChangeArrowheads="1"/>
            </p:cNvSpPr>
            <p:nvPr/>
          </p:nvSpPr>
          <p:spPr bwMode="auto">
            <a:xfrm>
              <a:off x="3886200" y="5520154"/>
              <a:ext cx="1905000" cy="461665"/>
            </a:xfrm>
            <a:prstGeom prst="rect">
              <a:avLst/>
            </a:prstGeom>
            <a:noFill/>
            <a:ln w="9525">
              <a:noFill/>
              <a:miter lim="800000"/>
              <a:headEnd/>
              <a:tailEnd/>
            </a:ln>
          </p:spPr>
          <p:txBody>
            <a:bodyPr wrap="square">
              <a:spAutoFit/>
            </a:bodyPr>
            <a:lstStyle/>
            <a:p>
              <a:pPr algn="ctr"/>
              <a:r>
                <a:rPr lang="en-US" sz="2400" dirty="0" smtClean="0">
                  <a:solidFill>
                    <a:srgbClr val="FFFF00"/>
                  </a:solidFill>
                  <a:latin typeface="Calibri" pitchFamily="34" charset="0"/>
                </a:rPr>
                <a:t>Multiple </a:t>
              </a:r>
              <a:r>
                <a:rPr lang="en-US" sz="2400" dirty="0" err="1" smtClean="0">
                  <a:solidFill>
                    <a:srgbClr val="FFFF00"/>
                  </a:solidFill>
                  <a:latin typeface="Calibri" pitchFamily="34" charset="0"/>
                </a:rPr>
                <a:t>BSes</a:t>
              </a:r>
              <a:endParaRPr lang="en-US" sz="2400" dirty="0" smtClean="0">
                <a:solidFill>
                  <a:srgbClr val="FFFF00"/>
                </a:solidFill>
                <a:latin typeface="Calibri" pitchFamily="34" charset="0"/>
              </a:endParaRPr>
            </a:p>
          </p:txBody>
        </p:sp>
        <p:cxnSp>
          <p:nvCxnSpPr>
            <p:cNvPr id="14" name="Straight Arrow Connector 13"/>
            <p:cNvCxnSpPr>
              <a:cxnSpLocks noChangeShapeType="1"/>
            </p:cNvCxnSpPr>
            <p:nvPr/>
          </p:nvCxnSpPr>
          <p:spPr bwMode="auto">
            <a:xfrm rot="5400000">
              <a:off x="2933703" y="4457701"/>
              <a:ext cx="609597" cy="228599"/>
            </a:xfrm>
            <a:prstGeom prst="straightConnector1">
              <a:avLst/>
            </a:prstGeom>
            <a:noFill/>
            <a:ln w="44450">
              <a:solidFill>
                <a:srgbClr val="C00000"/>
              </a:solidFill>
              <a:round/>
              <a:headEnd/>
              <a:tailEnd type="arrow" w="med" len="med"/>
            </a:ln>
            <a:effectLst>
              <a:outerShdw dist="20000" dir="5400000" rotWithShape="0">
                <a:srgbClr val="808080">
                  <a:alpha val="37999"/>
                </a:srgbClr>
              </a:outerShdw>
            </a:effectLst>
          </p:spPr>
        </p:cxnSp>
        <p:sp>
          <p:nvSpPr>
            <p:cNvPr id="15" name="TextBox 14"/>
            <p:cNvSpPr txBox="1">
              <a:spLocks noChangeArrowheads="1"/>
            </p:cNvSpPr>
            <p:nvPr/>
          </p:nvSpPr>
          <p:spPr bwMode="auto">
            <a:xfrm>
              <a:off x="1828800" y="4800600"/>
              <a:ext cx="1651799" cy="461665"/>
            </a:xfrm>
            <a:prstGeom prst="rect">
              <a:avLst/>
            </a:prstGeom>
            <a:noFill/>
            <a:ln w="9525">
              <a:noFill/>
              <a:miter lim="800000"/>
              <a:headEnd/>
              <a:tailEnd/>
            </a:ln>
          </p:spPr>
          <p:txBody>
            <a:bodyPr wrap="none">
              <a:spAutoFit/>
            </a:bodyPr>
            <a:lstStyle/>
            <a:p>
              <a:r>
                <a:rPr lang="en-US" sz="2400" b="1" dirty="0" smtClean="0">
                  <a:latin typeface="Calibri" pitchFamily="34" charset="0"/>
                </a:rPr>
                <a:t>Disruptions</a:t>
              </a:r>
              <a:endParaRPr lang="en-US" sz="2400" b="1" dirty="0">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a:t>
            </a:r>
            <a:r>
              <a:rPr lang="en-US" dirty="0" smtClean="0"/>
              <a:t>scrutiny how-to's</a:t>
            </a:r>
            <a:endParaRPr lang="en-US" dirty="0"/>
          </a:p>
        </p:txBody>
      </p:sp>
      <p:sp>
        <p:nvSpPr>
          <p:cNvPr id="3" name="Content Placeholder 2"/>
          <p:cNvSpPr>
            <a:spLocks noGrp="1"/>
          </p:cNvSpPr>
          <p:nvPr>
            <p:ph idx="1"/>
          </p:nvPr>
        </p:nvSpPr>
        <p:spPr/>
        <p:txBody>
          <a:bodyPr>
            <a:normAutofit/>
          </a:bodyPr>
          <a:lstStyle/>
          <a:p>
            <a:r>
              <a:rPr lang="en-US" dirty="0" smtClean="0"/>
              <a:t>Be open to unconventional approaches</a:t>
            </a:r>
          </a:p>
          <a:p>
            <a:pPr lvl="1">
              <a:buFont typeface="Arial" pitchFamily="34" charset="0"/>
              <a:buChar char="•"/>
            </a:pPr>
            <a:endParaRPr lang="en-US" dirty="0" smtClean="0"/>
          </a:p>
          <a:p>
            <a:r>
              <a:rPr lang="en-US" dirty="0" smtClean="0"/>
              <a:t>Conduct your own as far as possible</a:t>
            </a:r>
          </a:p>
          <a:p>
            <a:pPr lvl="2">
              <a:buFont typeface="Arial" pitchFamily="34" charset="0"/>
              <a:buChar char="•"/>
            </a:pPr>
            <a:endParaRPr lang="en-US" dirty="0" smtClean="0"/>
          </a:p>
          <a:p>
            <a:r>
              <a:rPr lang="en-US" dirty="0" smtClean="0"/>
              <a:t>As realistic a setting as possible</a:t>
            </a:r>
          </a:p>
          <a:p>
            <a:pPr lvl="2">
              <a:buFont typeface="Arial" pitchFamily="34" charset="0"/>
              <a:buChar char="•"/>
            </a:pPr>
            <a:endParaRPr lang="en-US" dirty="0" smtClean="0"/>
          </a:p>
          <a:p>
            <a:r>
              <a:rPr lang="en-US" dirty="0" smtClean="0"/>
              <a:t>Project into the future and go (only) for big gains</a:t>
            </a:r>
          </a:p>
        </p:txBody>
      </p:sp>
      <p:sp>
        <p:nvSpPr>
          <p:cNvPr id="4" name="Date Placeholder 3"/>
          <p:cNvSpPr>
            <a:spLocks noGrp="1"/>
          </p:cNvSpPr>
          <p:nvPr>
            <p:ph type="dt" sz="half" idx="10"/>
          </p:nvPr>
        </p:nvSpPr>
        <p:spPr/>
        <p:txBody>
          <a:bodyPr/>
          <a:lstStyle/>
          <a:p>
            <a:r>
              <a:rPr lang="en-US" smtClean="0"/>
              <a:t>ratul | conext | 2009</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pSp>
        <p:nvGrpSpPr>
          <p:cNvPr id="34" name="Group 33"/>
          <p:cNvGrpSpPr/>
          <p:nvPr/>
        </p:nvGrpSpPr>
        <p:grpSpPr>
          <a:xfrm>
            <a:off x="533400" y="1524000"/>
            <a:ext cx="8001000" cy="4343400"/>
            <a:chOff x="533400" y="1600200"/>
            <a:chExt cx="8001000" cy="4343400"/>
          </a:xfrm>
        </p:grpSpPr>
        <p:grpSp>
          <p:nvGrpSpPr>
            <p:cNvPr id="27" name="Group 26"/>
            <p:cNvGrpSpPr/>
            <p:nvPr/>
          </p:nvGrpSpPr>
          <p:grpSpPr>
            <a:xfrm>
              <a:off x="533400" y="1600200"/>
              <a:ext cx="8001000" cy="4343400"/>
              <a:chOff x="1219200" y="1371600"/>
              <a:chExt cx="6858000" cy="4343400"/>
            </a:xfrm>
          </p:grpSpPr>
          <p:sp>
            <p:nvSpPr>
              <p:cNvPr id="28" name="Rectangle 27"/>
              <p:cNvSpPr/>
              <p:nvPr/>
            </p:nvSpPr>
            <p:spPr>
              <a:xfrm>
                <a:off x="1219200" y="1371600"/>
                <a:ext cx="6858000" cy="4343400"/>
              </a:xfrm>
              <a:prstGeom prst="rect">
                <a:avLst/>
              </a:prstGeom>
              <a:solidFill>
                <a:schemeClr val="tx2">
                  <a:lumMod val="50000"/>
                </a:schemeClr>
              </a:solidFill>
              <a:ln w="5080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9" name="Picture 4" descr="vanlan 005"/>
              <p:cNvPicPr>
                <a:picLocks noChangeAspect="1" noChangeArrowheads="1"/>
              </p:cNvPicPr>
              <p:nvPr/>
            </p:nvPicPr>
            <p:blipFill>
              <a:blip r:embed="rId3" cstate="print"/>
              <a:srcRect/>
              <a:stretch>
                <a:fillRect/>
              </a:stretch>
            </p:blipFill>
            <p:spPr bwMode="auto">
              <a:xfrm>
                <a:off x="1542374" y="3200400"/>
                <a:ext cx="1658026" cy="2209800"/>
              </a:xfrm>
              <a:prstGeom prst="rect">
                <a:avLst/>
              </a:prstGeom>
              <a:noFill/>
              <a:ln w="9525">
                <a:noFill/>
                <a:miter lim="800000"/>
                <a:headEnd/>
                <a:tailEnd/>
              </a:ln>
            </p:spPr>
          </p:pic>
          <p:pic>
            <p:nvPicPr>
              <p:cNvPr id="30" name="Picture 2"/>
              <p:cNvPicPr>
                <a:picLocks noChangeAspect="1" noChangeArrowheads="1"/>
              </p:cNvPicPr>
              <p:nvPr/>
            </p:nvPicPr>
            <p:blipFill>
              <a:blip r:embed="rId4" cstate="print"/>
              <a:srcRect/>
              <a:stretch>
                <a:fillRect/>
              </a:stretch>
            </p:blipFill>
            <p:spPr bwMode="auto">
              <a:xfrm>
                <a:off x="5105400" y="1600200"/>
                <a:ext cx="2748026" cy="3124200"/>
              </a:xfrm>
              <a:prstGeom prst="rect">
                <a:avLst/>
              </a:prstGeom>
              <a:noFill/>
              <a:ln w="9525">
                <a:noFill/>
                <a:miter lim="800000"/>
                <a:headEnd/>
                <a:tailEnd/>
              </a:ln>
            </p:spPr>
          </p:pic>
          <p:pic>
            <p:nvPicPr>
              <p:cNvPr id="31" name="Picture 30" descr="vanlan 004"/>
              <p:cNvPicPr>
                <a:picLocks noChangeAspect="1" noChangeArrowheads="1"/>
              </p:cNvPicPr>
              <p:nvPr/>
            </p:nvPicPr>
            <p:blipFill>
              <a:blip r:embed="rId5" cstate="print"/>
              <a:srcRect/>
              <a:stretch>
                <a:fillRect/>
              </a:stretch>
            </p:blipFill>
            <p:spPr bwMode="auto">
              <a:xfrm>
                <a:off x="2819400" y="1600200"/>
                <a:ext cx="2595563" cy="1947863"/>
              </a:xfrm>
              <a:prstGeom prst="rect">
                <a:avLst/>
              </a:prstGeom>
              <a:noFill/>
              <a:ln w="9525">
                <a:noFill/>
                <a:miter lim="800000"/>
                <a:headEnd/>
                <a:tailEnd/>
              </a:ln>
            </p:spPr>
          </p:pic>
          <p:pic>
            <p:nvPicPr>
              <p:cNvPr id="32" name="Picture 31" descr="vanlan 003"/>
              <p:cNvPicPr>
                <a:picLocks noChangeAspect="1" noChangeArrowheads="1"/>
              </p:cNvPicPr>
              <p:nvPr/>
            </p:nvPicPr>
            <p:blipFill>
              <a:blip r:embed="rId6" cstate="print"/>
              <a:srcRect/>
              <a:stretch>
                <a:fillRect/>
              </a:stretch>
            </p:blipFill>
            <p:spPr bwMode="auto">
              <a:xfrm>
                <a:off x="2971800" y="3505200"/>
                <a:ext cx="2595563" cy="1947863"/>
              </a:xfrm>
              <a:prstGeom prst="rect">
                <a:avLst/>
              </a:prstGeom>
              <a:noFill/>
              <a:ln w="9525">
                <a:noFill/>
                <a:miter lim="800000"/>
                <a:headEnd/>
                <a:tailEnd/>
              </a:ln>
            </p:spPr>
          </p:pic>
        </p:grpSp>
        <p:sp>
          <p:nvSpPr>
            <p:cNvPr id="33" name="TextBox 32"/>
            <p:cNvSpPr txBox="1"/>
            <p:nvPr/>
          </p:nvSpPr>
          <p:spPr>
            <a:xfrm>
              <a:off x="6019800" y="5105400"/>
              <a:ext cx="1828800" cy="646331"/>
            </a:xfrm>
            <a:prstGeom prst="rect">
              <a:avLst/>
            </a:prstGeom>
            <a:noFill/>
          </p:spPr>
          <p:txBody>
            <a:bodyPr wrap="square" rtlCol="0">
              <a:spAutoFit/>
            </a:bodyPr>
            <a:lstStyle/>
            <a:p>
              <a:r>
                <a:rPr lang="en-US" sz="3600" dirty="0" err="1" smtClean="0">
                  <a:solidFill>
                    <a:schemeClr val="bg1"/>
                  </a:solidFill>
                </a:rPr>
                <a:t>VanLAN</a:t>
              </a:r>
              <a:endParaRPr lang="en-US" sz="3600" dirty="0">
                <a:solidFill>
                  <a:schemeClr val="bg1"/>
                </a:solidFill>
              </a:endParaRPr>
            </a:p>
          </p:txBody>
        </p:sp>
      </p:grpSp>
      <p:grpSp>
        <p:nvGrpSpPr>
          <p:cNvPr id="35" name="Group 34"/>
          <p:cNvGrpSpPr/>
          <p:nvPr/>
        </p:nvGrpSpPr>
        <p:grpSpPr>
          <a:xfrm>
            <a:off x="1219200" y="1524000"/>
            <a:ext cx="6629400" cy="4756666"/>
            <a:chOff x="1295400" y="1143000"/>
            <a:chExt cx="6629400" cy="4756666"/>
          </a:xfrm>
        </p:grpSpPr>
        <p:sp>
          <p:nvSpPr>
            <p:cNvPr id="36" name="Rectangle 35"/>
            <p:cNvSpPr/>
            <p:nvPr/>
          </p:nvSpPr>
          <p:spPr>
            <a:xfrm>
              <a:off x="1447800" y="1143000"/>
              <a:ext cx="6324600" cy="4724400"/>
            </a:xfrm>
            <a:prstGeom prst="rect">
              <a:avLst/>
            </a:prstGeom>
            <a:solidFill>
              <a:schemeClr val="tx2">
                <a:lumMod val="50000"/>
              </a:schemeClr>
            </a:solidFill>
            <a:ln w="50800">
              <a:solidFill>
                <a:srgbClr val="FFC000"/>
              </a:solidFill>
              <a:prstDash val="soli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15"/>
            <p:cNvGrpSpPr/>
            <p:nvPr/>
          </p:nvGrpSpPr>
          <p:grpSpPr>
            <a:xfrm>
              <a:off x="2209800" y="1447800"/>
              <a:ext cx="4419600" cy="2971800"/>
              <a:chOff x="4572000" y="2133600"/>
              <a:chExt cx="4419600" cy="2971800"/>
            </a:xfrm>
          </p:grpSpPr>
          <p:sp>
            <p:nvSpPr>
              <p:cNvPr id="47" name="Rectangle 46"/>
              <p:cNvSpPr/>
              <p:nvPr/>
            </p:nvSpPr>
            <p:spPr>
              <a:xfrm>
                <a:off x="4572000" y="2133600"/>
                <a:ext cx="44196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29"/>
              <p:cNvGrpSpPr/>
              <p:nvPr/>
            </p:nvGrpSpPr>
            <p:grpSpPr>
              <a:xfrm>
                <a:off x="4838691" y="2362200"/>
                <a:ext cx="4000509" cy="2590800"/>
                <a:chOff x="4838691" y="2362200"/>
                <a:chExt cx="4000509" cy="2590800"/>
              </a:xfrm>
            </p:grpSpPr>
            <p:pic>
              <p:nvPicPr>
                <p:cNvPr id="51" name="Picture 50" descr="meta-detail-round.png"/>
                <p:cNvPicPr>
                  <a:picLocks noChangeAspect="1"/>
                </p:cNvPicPr>
                <p:nvPr/>
              </p:nvPicPr>
              <p:blipFill>
                <a:blip r:embed="rId7" cstate="print"/>
                <a:stretch>
                  <a:fillRect/>
                </a:stretch>
              </p:blipFill>
              <p:spPr>
                <a:xfrm>
                  <a:off x="4838691" y="2375339"/>
                  <a:ext cx="4000509" cy="2577661"/>
                </a:xfrm>
                <a:prstGeom prst="rect">
                  <a:avLst/>
                </a:prstGeom>
              </p:spPr>
            </p:pic>
            <p:sp>
              <p:nvSpPr>
                <p:cNvPr id="52" name="Rectangle 51"/>
                <p:cNvSpPr/>
                <p:nvPr/>
              </p:nvSpPr>
              <p:spPr>
                <a:xfrm>
                  <a:off x="6096000" y="2362200"/>
                  <a:ext cx="1066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772400" y="2362200"/>
                  <a:ext cx="1066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8763000" y="2590800"/>
                  <a:ext cx="76200" cy="175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p:cNvSpPr txBox="1"/>
              <p:nvPr/>
            </p:nvSpPr>
            <p:spPr>
              <a:xfrm>
                <a:off x="5638800" y="4648200"/>
                <a:ext cx="3200400" cy="400110"/>
              </a:xfrm>
              <a:prstGeom prst="rect">
                <a:avLst/>
              </a:prstGeom>
              <a:solidFill>
                <a:schemeClr val="bg1"/>
              </a:solidFill>
            </p:spPr>
            <p:txBody>
              <a:bodyPr wrap="square" rtlCol="0">
                <a:spAutoFit/>
              </a:bodyPr>
              <a:lstStyle/>
              <a:p>
                <a:pPr algn="ctr"/>
                <a:r>
                  <a:rPr lang="en-US" sz="2000" dirty="0" smtClean="0">
                    <a:solidFill>
                      <a:schemeClr val="accent2"/>
                    </a:solidFill>
                  </a:rPr>
                  <a:t>Seconds from start</a:t>
                </a:r>
                <a:endParaRPr lang="en-US" sz="2000" dirty="0">
                  <a:solidFill>
                    <a:schemeClr val="accent2"/>
                  </a:solidFill>
                </a:endParaRPr>
              </a:p>
            </p:txBody>
          </p:sp>
          <p:sp>
            <p:nvSpPr>
              <p:cNvPr id="50" name="TextBox 49"/>
              <p:cNvSpPr txBox="1"/>
              <p:nvPr/>
            </p:nvSpPr>
            <p:spPr>
              <a:xfrm rot="16200000">
                <a:off x="3914745" y="3381346"/>
                <a:ext cx="1828800" cy="400110"/>
              </a:xfrm>
              <a:prstGeom prst="rect">
                <a:avLst/>
              </a:prstGeom>
              <a:solidFill>
                <a:schemeClr val="bg1"/>
              </a:solidFill>
            </p:spPr>
            <p:txBody>
              <a:bodyPr wrap="square" rtlCol="0">
                <a:spAutoFit/>
              </a:bodyPr>
              <a:lstStyle/>
              <a:p>
                <a:pPr algn="ctr"/>
                <a:r>
                  <a:rPr lang="en-US" sz="2000" dirty="0" smtClean="0">
                    <a:solidFill>
                      <a:schemeClr val="accent2"/>
                    </a:solidFill>
                  </a:rPr>
                  <a:t>Reception ratio</a:t>
                </a:r>
                <a:endParaRPr lang="en-US" sz="2000" dirty="0">
                  <a:solidFill>
                    <a:schemeClr val="accent2"/>
                  </a:solidFill>
                </a:endParaRPr>
              </a:p>
            </p:txBody>
          </p:sp>
        </p:grpSp>
        <p:sp>
          <p:nvSpPr>
            <p:cNvPr id="38" name="Text Box 10"/>
            <p:cNvSpPr txBox="1">
              <a:spLocks noChangeArrowheads="1"/>
            </p:cNvSpPr>
            <p:nvPr/>
          </p:nvSpPr>
          <p:spPr bwMode="auto">
            <a:xfrm>
              <a:off x="3124200" y="1492250"/>
              <a:ext cx="838200" cy="641350"/>
            </a:xfrm>
            <a:prstGeom prst="rect">
              <a:avLst/>
            </a:prstGeom>
            <a:noFill/>
            <a:ln w="25400" algn="ctr">
              <a:noFill/>
              <a:prstDash val="dash"/>
              <a:miter lim="800000"/>
              <a:headEnd/>
              <a:tailEnd/>
            </a:ln>
            <a:effectLst/>
          </p:spPr>
          <p:txBody>
            <a:bodyPr wrap="square">
              <a:spAutoFit/>
            </a:bodyPr>
            <a:lstStyle/>
            <a:p>
              <a:pPr algn="ctr"/>
              <a:r>
                <a:rPr lang="en-US" b="1" dirty="0">
                  <a:solidFill>
                    <a:schemeClr val="accent2"/>
                  </a:solidFill>
                </a:rPr>
                <a:t>Entry phase</a:t>
              </a:r>
            </a:p>
          </p:txBody>
        </p:sp>
        <p:sp>
          <p:nvSpPr>
            <p:cNvPr id="39" name="Text Box 11"/>
            <p:cNvSpPr txBox="1">
              <a:spLocks noChangeArrowheads="1"/>
            </p:cNvSpPr>
            <p:nvPr/>
          </p:nvSpPr>
          <p:spPr bwMode="auto">
            <a:xfrm>
              <a:off x="3962400" y="1492250"/>
              <a:ext cx="1828800" cy="646331"/>
            </a:xfrm>
            <a:prstGeom prst="rect">
              <a:avLst/>
            </a:prstGeom>
            <a:noFill/>
            <a:ln w="25400" algn="ctr">
              <a:noFill/>
              <a:prstDash val="dash"/>
              <a:miter lim="800000"/>
              <a:headEnd/>
              <a:tailEnd/>
            </a:ln>
            <a:effectLst/>
          </p:spPr>
          <p:txBody>
            <a:bodyPr wrap="square">
              <a:spAutoFit/>
            </a:bodyPr>
            <a:lstStyle/>
            <a:p>
              <a:pPr algn="ctr"/>
              <a:r>
                <a:rPr lang="en-US" b="1" dirty="0">
                  <a:solidFill>
                    <a:schemeClr val="accent2"/>
                  </a:solidFill>
                </a:rPr>
                <a:t>Production </a:t>
              </a:r>
              <a:r>
                <a:rPr lang="en-US" b="1" dirty="0" smtClean="0">
                  <a:solidFill>
                    <a:schemeClr val="accent2"/>
                  </a:solidFill>
                </a:rPr>
                <a:t/>
              </a:r>
              <a:br>
                <a:rPr lang="en-US" b="1" dirty="0" smtClean="0">
                  <a:solidFill>
                    <a:schemeClr val="accent2"/>
                  </a:solidFill>
                </a:rPr>
              </a:br>
              <a:r>
                <a:rPr lang="en-US" b="1" dirty="0" smtClean="0">
                  <a:solidFill>
                    <a:schemeClr val="accent2"/>
                  </a:solidFill>
                </a:rPr>
                <a:t>phase</a:t>
              </a:r>
              <a:endParaRPr lang="en-US" b="1" dirty="0">
                <a:solidFill>
                  <a:schemeClr val="accent2"/>
                </a:solidFill>
              </a:endParaRPr>
            </a:p>
          </p:txBody>
        </p:sp>
        <p:sp>
          <p:nvSpPr>
            <p:cNvPr id="40" name="Text Box 12"/>
            <p:cNvSpPr txBox="1">
              <a:spLocks noChangeArrowheads="1"/>
            </p:cNvSpPr>
            <p:nvPr/>
          </p:nvSpPr>
          <p:spPr bwMode="auto">
            <a:xfrm>
              <a:off x="5867400" y="1492250"/>
              <a:ext cx="838200" cy="641350"/>
            </a:xfrm>
            <a:prstGeom prst="rect">
              <a:avLst/>
            </a:prstGeom>
            <a:noFill/>
            <a:ln w="25400" algn="ctr">
              <a:noFill/>
              <a:prstDash val="dash"/>
              <a:miter lim="800000"/>
              <a:headEnd/>
              <a:tailEnd/>
            </a:ln>
            <a:effectLst/>
          </p:spPr>
          <p:txBody>
            <a:bodyPr wrap="square">
              <a:spAutoFit/>
            </a:bodyPr>
            <a:lstStyle/>
            <a:p>
              <a:pPr algn="ctr"/>
              <a:r>
                <a:rPr lang="en-US" b="1" dirty="0">
                  <a:solidFill>
                    <a:schemeClr val="accent2"/>
                  </a:solidFill>
                </a:rPr>
                <a:t>Exit phase</a:t>
              </a:r>
            </a:p>
          </p:txBody>
        </p:sp>
        <p:sp>
          <p:nvSpPr>
            <p:cNvPr id="41" name="TextBox 40"/>
            <p:cNvSpPr txBox="1"/>
            <p:nvPr/>
          </p:nvSpPr>
          <p:spPr>
            <a:xfrm>
              <a:off x="1295400" y="4514671"/>
              <a:ext cx="6629400" cy="1384995"/>
            </a:xfrm>
            <a:prstGeom prst="rect">
              <a:avLst/>
            </a:prstGeom>
            <a:noFill/>
          </p:spPr>
          <p:txBody>
            <a:bodyPr wrap="square" rtlCol="0">
              <a:spAutoFit/>
            </a:bodyPr>
            <a:lstStyle/>
            <a:p>
              <a:pPr algn="ctr"/>
              <a:r>
                <a:rPr lang="en-US" sz="2800" dirty="0" smtClean="0">
                  <a:solidFill>
                    <a:schemeClr val="accent2"/>
                  </a:solidFill>
                </a:rPr>
                <a:t>Client-BS connectivity pattern in </a:t>
              </a:r>
              <a:r>
                <a:rPr lang="en-US" sz="2800" dirty="0" smtClean="0">
                  <a:solidFill>
                    <a:schemeClr val="accent2"/>
                  </a:solidFill>
                </a:rPr>
                <a:t>a realistic setting did not match observations in controlled environments</a:t>
              </a:r>
              <a:endParaRPr lang="en-US" sz="2800" dirty="0">
                <a:solidFill>
                  <a:schemeClr val="accent2"/>
                </a:solidFill>
              </a:endParaRPr>
            </a:p>
          </p:txBody>
        </p:sp>
        <p:cxnSp>
          <p:nvCxnSpPr>
            <p:cNvPr id="42" name="Straight Connector 41"/>
            <p:cNvCxnSpPr/>
            <p:nvPr/>
          </p:nvCxnSpPr>
          <p:spPr>
            <a:xfrm rot="5400000" flipH="1" flipV="1">
              <a:off x="2933700" y="2628900"/>
              <a:ext cx="1371600" cy="6858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62400" y="2286000"/>
              <a:ext cx="1981200" cy="15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5505450" y="2724150"/>
              <a:ext cx="1371600" cy="4953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3276600" y="2971800"/>
              <a:ext cx="1371600" cy="1588"/>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5257006" y="2971800"/>
              <a:ext cx="1371600" cy="1588"/>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4"/>
                                        </p:tgtEl>
                                      </p:cBhvr>
                                    </p:animEffect>
                                    <p:set>
                                      <p:cBhvr>
                                        <p:cTn id="12" dur="1" fill="hold">
                                          <p:stCondLst>
                                            <p:cond delay="499"/>
                                          </p:stCondLst>
                                        </p:cTn>
                                        <p:tgtEl>
                                          <p:spTgt spid="3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35"/>
                                        </p:tgtEl>
                                      </p:cBhvr>
                                    </p:animEffect>
                                    <p:set>
                                      <p:cBhvr>
                                        <p:cTn id="22"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MC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50800">
          <a:solidFill>
            <a:srgbClr val="FFC000"/>
          </a:solidFill>
          <a:prstDash val="solid"/>
          <a:tailEnd type="non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FF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cosd-home-nov09</Template>
  <TotalTime>19926</TotalTime>
  <Words>7569</Words>
  <Application>Microsoft Office PowerPoint</Application>
  <PresentationFormat>On-screen Show (4:3)</PresentationFormat>
  <Paragraphs>447</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IMC07</vt:lpstr>
      <vt:lpstr>With Thanks</vt:lpstr>
      <vt:lpstr>How to build research network systems in your spare time</vt:lpstr>
      <vt:lpstr>This talk</vt:lpstr>
      <vt:lpstr>Common concerns for  research network systems</vt:lpstr>
      <vt:lpstr>A method for building  research network systems</vt:lpstr>
      <vt:lpstr>Picking a domain</vt:lpstr>
      <vt:lpstr>A method for building  research network systems</vt:lpstr>
      <vt:lpstr>1. Knowing the problem</vt:lpstr>
      <vt:lpstr>Some scrutiny how-to's</vt:lpstr>
      <vt:lpstr>Output of well-done scrutiny</vt:lpstr>
      <vt:lpstr>A method for building  research network systems</vt:lpstr>
      <vt:lpstr>Fishing for solution ideas</vt:lpstr>
      <vt:lpstr>Idea triage</vt:lpstr>
      <vt:lpstr>Output of the triage exercise</vt:lpstr>
      <vt:lpstr>A method for building  research network systems</vt:lpstr>
      <vt:lpstr>Building the system</vt:lpstr>
      <vt:lpstr>Evaluating your system</vt:lpstr>
      <vt:lpstr>A method for building  research network systems</vt:lpstr>
      <vt:lpstr>Making it real</vt:lpstr>
      <vt:lpstr>How does this method help address those common concerns?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Ratul Mahajan</dc:creator>
  <cp:lastModifiedBy>ratul</cp:lastModifiedBy>
  <cp:revision>1207</cp:revision>
  <dcterms:created xsi:type="dcterms:W3CDTF">2006-08-16T00:00:00Z</dcterms:created>
  <dcterms:modified xsi:type="dcterms:W3CDTF">2009-12-02T10:29:19Z</dcterms:modified>
</cp:coreProperties>
</file>