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80" r:id="rId3"/>
    <p:sldId id="289" r:id="rId4"/>
    <p:sldId id="300" r:id="rId5"/>
    <p:sldId id="282" r:id="rId6"/>
    <p:sldId id="257" r:id="rId7"/>
    <p:sldId id="265" r:id="rId8"/>
    <p:sldId id="292" r:id="rId9"/>
    <p:sldId id="293" r:id="rId10"/>
    <p:sldId id="314" r:id="rId11"/>
    <p:sldId id="290" r:id="rId12"/>
    <p:sldId id="268" r:id="rId13"/>
    <p:sldId id="267" r:id="rId14"/>
    <p:sldId id="315" r:id="rId15"/>
    <p:sldId id="269" r:id="rId16"/>
    <p:sldId id="294" r:id="rId17"/>
    <p:sldId id="272" r:id="rId18"/>
    <p:sldId id="296" r:id="rId19"/>
    <p:sldId id="301" r:id="rId20"/>
    <p:sldId id="277" r:id="rId21"/>
    <p:sldId id="263" r:id="rId22"/>
    <p:sldId id="286" r:id="rId23"/>
    <p:sldId id="295" r:id="rId24"/>
    <p:sldId id="291" r:id="rId25"/>
    <p:sldId id="302" r:id="rId26"/>
    <p:sldId id="311" r:id="rId27"/>
    <p:sldId id="303" r:id="rId28"/>
    <p:sldId id="305" r:id="rId29"/>
    <p:sldId id="307" r:id="rId30"/>
    <p:sldId id="304" r:id="rId31"/>
    <p:sldId id="306" r:id="rId32"/>
    <p:sldId id="312" r:id="rId33"/>
    <p:sldId id="308" r:id="rId34"/>
    <p:sldId id="309" r:id="rId35"/>
    <p:sldId id="31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6600"/>
    <a:srgbClr val="0066FF"/>
    <a:srgbClr val="FFCC99"/>
    <a:srgbClr val="B08600"/>
    <a:srgbClr val="00FF00"/>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892" autoAdjust="0"/>
  </p:normalViewPr>
  <p:slideViewPr>
    <p:cSldViewPr>
      <p:cViewPr>
        <p:scale>
          <a:sx n="40" d="100"/>
          <a:sy n="40" d="100"/>
        </p:scale>
        <p:origin x="-1620" y="-25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tul\Desktop\hotnets%20talks\netmedic-sigcomm-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tul\Desktop\hotnets%20talks\netmedic-sigcomm-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3886349275785104"/>
          <c:y val="5.1400554097404488E-2"/>
          <c:w val="0.80940261373578304"/>
          <c:h val="0.71209298785325359"/>
        </c:manualLayout>
      </c:layout>
      <c:scatterChart>
        <c:scatterStyle val="smoothMarker"/>
        <c:ser>
          <c:idx val="1"/>
          <c:order val="0"/>
          <c:tx>
            <c:v>NetMedic</c:v>
          </c:tx>
          <c:spPr>
            <a:ln w="76200">
              <a:solidFill>
                <a:srgbClr val="964B00"/>
              </a:solidFill>
            </a:ln>
          </c:spPr>
          <c:marker>
            <c:symbol val="circle"/>
            <c:size val="8"/>
            <c:spPr>
              <a:solidFill>
                <a:srgbClr val="663300"/>
              </a:solidFill>
              <a:ln>
                <a:noFill/>
              </a:ln>
            </c:spPr>
          </c:marker>
          <c:errBars>
            <c:errDir val="x"/>
            <c:errBarType val="both"/>
            <c:errValType val="fixedVal"/>
            <c:val val="1"/>
          </c:errBars>
          <c:xVal>
            <c:numRef>
              <c:f>baseline_pfx!$H$3:$H$29</c:f>
              <c:numCache>
                <c:formatCode>General</c:formatCode>
                <c:ptCount val="2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2</c:v>
                </c:pt>
                <c:pt idx="22">
                  <c:v>3</c:v>
                </c:pt>
                <c:pt idx="23">
                  <c:v>4</c:v>
                </c:pt>
                <c:pt idx="24">
                  <c:v>5</c:v>
                </c:pt>
                <c:pt idx="25">
                  <c:v>6</c:v>
                </c:pt>
                <c:pt idx="26">
                  <c:v>16</c:v>
                </c:pt>
              </c:numCache>
            </c:numRef>
          </c:xVal>
          <c:yVal>
            <c:numRef>
              <c:f>baseline_pfx!$G$3:$G$29</c:f>
              <c:numCache>
                <c:formatCode>General</c:formatCode>
                <c:ptCount val="27"/>
                <c:pt idx="0">
                  <c:v>3.7037000000000013</c:v>
                </c:pt>
                <c:pt idx="1">
                  <c:v>7.4074099999999996</c:v>
                </c:pt>
                <c:pt idx="2">
                  <c:v>11.111099999999999</c:v>
                </c:pt>
                <c:pt idx="3">
                  <c:v>14.8148</c:v>
                </c:pt>
                <c:pt idx="4">
                  <c:v>18.5185</c:v>
                </c:pt>
                <c:pt idx="5">
                  <c:v>22.222199999999983</c:v>
                </c:pt>
                <c:pt idx="6">
                  <c:v>25.925899999999984</c:v>
                </c:pt>
                <c:pt idx="7">
                  <c:v>29.6296</c:v>
                </c:pt>
                <c:pt idx="8">
                  <c:v>33.333300000000001</c:v>
                </c:pt>
                <c:pt idx="9">
                  <c:v>37.037000000000006</c:v>
                </c:pt>
                <c:pt idx="10">
                  <c:v>40.740700000000011</c:v>
                </c:pt>
                <c:pt idx="11">
                  <c:v>44.444399999999995</c:v>
                </c:pt>
                <c:pt idx="12">
                  <c:v>48.148100000000021</c:v>
                </c:pt>
                <c:pt idx="13">
                  <c:v>51.851899999999979</c:v>
                </c:pt>
                <c:pt idx="14">
                  <c:v>55.555600000000005</c:v>
                </c:pt>
                <c:pt idx="15">
                  <c:v>59.259300000000003</c:v>
                </c:pt>
                <c:pt idx="16">
                  <c:v>62.963000000000001</c:v>
                </c:pt>
                <c:pt idx="17">
                  <c:v>66.666699999999992</c:v>
                </c:pt>
                <c:pt idx="18">
                  <c:v>70.370399999999989</c:v>
                </c:pt>
                <c:pt idx="19">
                  <c:v>74.074100000000001</c:v>
                </c:pt>
                <c:pt idx="20">
                  <c:v>77.777799999999999</c:v>
                </c:pt>
                <c:pt idx="21">
                  <c:v>81.481499999999997</c:v>
                </c:pt>
                <c:pt idx="22">
                  <c:v>85.18519999999998</c:v>
                </c:pt>
                <c:pt idx="23">
                  <c:v>88.888899999999978</c:v>
                </c:pt>
                <c:pt idx="24">
                  <c:v>92.592600000000004</c:v>
                </c:pt>
                <c:pt idx="25">
                  <c:v>96.296300000000002</c:v>
                </c:pt>
                <c:pt idx="26">
                  <c:v>100</c:v>
                </c:pt>
              </c:numCache>
            </c:numRef>
          </c:yVal>
          <c:smooth val="1"/>
        </c:ser>
        <c:ser>
          <c:idx val="0"/>
          <c:order val="1"/>
          <c:tx>
            <c:v>Coarse</c:v>
          </c:tx>
          <c:spPr>
            <a:ln w="76200">
              <a:solidFill>
                <a:srgbClr val="0066FF"/>
              </a:solidFill>
              <a:prstDash val="solid"/>
            </a:ln>
          </c:spPr>
          <c:marker>
            <c:symbol val="square"/>
            <c:size val="9"/>
            <c:spPr>
              <a:solidFill>
                <a:srgbClr val="0066FF"/>
              </a:solidFill>
              <a:ln>
                <a:noFill/>
              </a:ln>
            </c:spPr>
          </c:marker>
          <c:errBars>
            <c:errDir val="x"/>
            <c:errBarType val="both"/>
            <c:errValType val="fixedVal"/>
            <c:val val="1"/>
          </c:errBars>
          <c:xVal>
            <c:numRef>
              <c:f>baseline_pfx!$B$3:$B$29</c:f>
              <c:numCache>
                <c:formatCode>General</c:formatCode>
                <c:ptCount val="27"/>
                <c:pt idx="0">
                  <c:v>1</c:v>
                </c:pt>
                <c:pt idx="1">
                  <c:v>1</c:v>
                </c:pt>
                <c:pt idx="2">
                  <c:v>1</c:v>
                </c:pt>
                <c:pt idx="3">
                  <c:v>1</c:v>
                </c:pt>
                <c:pt idx="4">
                  <c:v>2</c:v>
                </c:pt>
                <c:pt idx="5">
                  <c:v>2</c:v>
                </c:pt>
                <c:pt idx="6">
                  <c:v>3</c:v>
                </c:pt>
                <c:pt idx="7">
                  <c:v>3</c:v>
                </c:pt>
                <c:pt idx="8">
                  <c:v>4</c:v>
                </c:pt>
                <c:pt idx="9">
                  <c:v>10</c:v>
                </c:pt>
                <c:pt idx="10">
                  <c:v>17</c:v>
                </c:pt>
                <c:pt idx="11">
                  <c:v>19</c:v>
                </c:pt>
                <c:pt idx="12">
                  <c:v>22</c:v>
                </c:pt>
                <c:pt idx="13">
                  <c:v>23</c:v>
                </c:pt>
                <c:pt idx="14">
                  <c:v>24</c:v>
                </c:pt>
                <c:pt idx="15">
                  <c:v>25</c:v>
                </c:pt>
                <c:pt idx="16">
                  <c:v>27</c:v>
                </c:pt>
                <c:pt idx="17">
                  <c:v>29</c:v>
                </c:pt>
                <c:pt idx="18">
                  <c:v>29</c:v>
                </c:pt>
                <c:pt idx="19">
                  <c:v>30</c:v>
                </c:pt>
                <c:pt idx="20">
                  <c:v>33</c:v>
                </c:pt>
                <c:pt idx="21">
                  <c:v>35</c:v>
                </c:pt>
                <c:pt idx="22">
                  <c:v>45</c:v>
                </c:pt>
                <c:pt idx="23">
                  <c:v>49</c:v>
                </c:pt>
                <c:pt idx="24">
                  <c:v>55</c:v>
                </c:pt>
                <c:pt idx="25">
                  <c:v>55</c:v>
                </c:pt>
                <c:pt idx="26">
                  <c:v>59</c:v>
                </c:pt>
              </c:numCache>
            </c:numRef>
          </c:xVal>
          <c:yVal>
            <c:numRef>
              <c:f>baseline_pfx!$A$3:$A$29</c:f>
              <c:numCache>
                <c:formatCode>General</c:formatCode>
                <c:ptCount val="27"/>
                <c:pt idx="0">
                  <c:v>3.7037000000000013</c:v>
                </c:pt>
                <c:pt idx="1">
                  <c:v>7.4074099999999996</c:v>
                </c:pt>
                <c:pt idx="2">
                  <c:v>11.111099999999999</c:v>
                </c:pt>
                <c:pt idx="3">
                  <c:v>14.8148</c:v>
                </c:pt>
                <c:pt idx="4">
                  <c:v>18.5185</c:v>
                </c:pt>
                <c:pt idx="5">
                  <c:v>22.222199999999983</c:v>
                </c:pt>
                <c:pt idx="6">
                  <c:v>25.925899999999984</c:v>
                </c:pt>
                <c:pt idx="7">
                  <c:v>29.6296</c:v>
                </c:pt>
                <c:pt idx="8">
                  <c:v>33.333300000000001</c:v>
                </c:pt>
                <c:pt idx="9">
                  <c:v>37.037000000000006</c:v>
                </c:pt>
                <c:pt idx="10">
                  <c:v>40.740700000000011</c:v>
                </c:pt>
                <c:pt idx="11">
                  <c:v>44.444399999999995</c:v>
                </c:pt>
                <c:pt idx="12">
                  <c:v>48.148100000000021</c:v>
                </c:pt>
                <c:pt idx="13">
                  <c:v>51.851899999999979</c:v>
                </c:pt>
                <c:pt idx="14">
                  <c:v>55.555600000000005</c:v>
                </c:pt>
                <c:pt idx="15">
                  <c:v>59.259300000000003</c:v>
                </c:pt>
                <c:pt idx="16">
                  <c:v>62.963000000000001</c:v>
                </c:pt>
                <c:pt idx="17">
                  <c:v>66.666699999999992</c:v>
                </c:pt>
                <c:pt idx="18">
                  <c:v>70.370399999999989</c:v>
                </c:pt>
                <c:pt idx="19">
                  <c:v>74.074100000000001</c:v>
                </c:pt>
                <c:pt idx="20">
                  <c:v>77.777799999999999</c:v>
                </c:pt>
                <c:pt idx="21">
                  <c:v>81.481499999999997</c:v>
                </c:pt>
                <c:pt idx="22">
                  <c:v>85.18519999999998</c:v>
                </c:pt>
                <c:pt idx="23">
                  <c:v>88.888899999999978</c:v>
                </c:pt>
                <c:pt idx="24">
                  <c:v>92.592600000000004</c:v>
                </c:pt>
                <c:pt idx="25">
                  <c:v>96.296300000000002</c:v>
                </c:pt>
                <c:pt idx="26">
                  <c:v>100</c:v>
                </c:pt>
              </c:numCache>
            </c:numRef>
          </c:yVal>
          <c:smooth val="1"/>
        </c:ser>
        <c:axId val="63146240"/>
        <c:axId val="63250816"/>
      </c:scatterChart>
      <c:valAx>
        <c:axId val="63146240"/>
        <c:scaling>
          <c:orientation val="minMax"/>
          <c:max val="100"/>
        </c:scaling>
        <c:axPos val="b"/>
        <c:title>
          <c:tx>
            <c:rich>
              <a:bodyPr/>
              <a:lstStyle/>
              <a:p>
                <a:pPr>
                  <a:defRPr sz="2400" b="0">
                    <a:latin typeface="Georgia" pitchFamily="18" charset="0"/>
                  </a:defRPr>
                </a:pPr>
                <a:r>
                  <a:rPr lang="en-US" sz="2400" b="0">
                    <a:latin typeface="Georgia" pitchFamily="18" charset="0"/>
                  </a:rPr>
                  <a:t>Rank of actual culprit</a:t>
                </a:r>
              </a:p>
            </c:rich>
          </c:tx>
          <c:layout>
            <c:manualLayout>
              <c:xMode val="edge"/>
              <c:yMode val="edge"/>
              <c:x val="0.33386908233693274"/>
              <c:y val="0.89394184279596889"/>
            </c:manualLayout>
          </c:layout>
        </c:title>
        <c:numFmt formatCode="General" sourceLinked="1"/>
        <c:tickLblPos val="nextTo"/>
        <c:spPr>
          <a:ln w="31750">
            <a:solidFill>
              <a:sysClr val="windowText" lastClr="000000">
                <a:lumMod val="65000"/>
                <a:lumOff val="35000"/>
              </a:sysClr>
            </a:solidFill>
          </a:ln>
        </c:spPr>
        <c:txPr>
          <a:bodyPr/>
          <a:lstStyle/>
          <a:p>
            <a:pPr>
              <a:defRPr sz="2000">
                <a:latin typeface="Gill Sans MT" pitchFamily="34" charset="0"/>
              </a:defRPr>
            </a:pPr>
            <a:endParaRPr lang="en-US"/>
          </a:p>
        </c:txPr>
        <c:crossAx val="63250816"/>
        <c:crosses val="autoZero"/>
        <c:crossBetween val="midCat"/>
        <c:majorUnit val="20"/>
      </c:valAx>
      <c:valAx>
        <c:axId val="63250816"/>
        <c:scaling>
          <c:orientation val="minMax"/>
          <c:max val="100"/>
        </c:scaling>
        <c:axPos val="l"/>
        <c:majorGridlines>
          <c:spPr>
            <a:ln w="12700">
              <a:prstDash val="lgDash"/>
            </a:ln>
          </c:spPr>
        </c:majorGridlines>
        <c:title>
          <c:tx>
            <c:rich>
              <a:bodyPr rot="-5400000" vert="horz"/>
              <a:lstStyle/>
              <a:p>
                <a:pPr>
                  <a:defRPr sz="2400" b="0">
                    <a:latin typeface="Georgia" pitchFamily="18" charset="0"/>
                  </a:defRPr>
                </a:pPr>
                <a:r>
                  <a:rPr lang="en-US" sz="2400" b="0" dirty="0">
                    <a:latin typeface="Georgia" pitchFamily="18" charset="0"/>
                  </a:rPr>
                  <a:t>Cumulative</a:t>
                </a:r>
                <a:r>
                  <a:rPr lang="en-US" sz="2400" b="0" baseline="0" dirty="0">
                    <a:latin typeface="Georgia" pitchFamily="18" charset="0"/>
                  </a:rPr>
                  <a:t> % of faults</a:t>
                </a:r>
                <a:endParaRPr lang="en-US" sz="2400" b="0" dirty="0">
                  <a:latin typeface="Georgia" pitchFamily="18" charset="0"/>
                </a:endParaRPr>
              </a:p>
            </c:rich>
          </c:tx>
          <c:layout>
            <c:manualLayout>
              <c:xMode val="edge"/>
              <c:yMode val="edge"/>
              <c:x val="9.5209310957342728E-3"/>
              <c:y val="7.4901950585051474E-2"/>
            </c:manualLayout>
          </c:layout>
        </c:title>
        <c:numFmt formatCode="General" sourceLinked="1"/>
        <c:tickLblPos val="nextTo"/>
        <c:spPr>
          <a:ln w="31750">
            <a:solidFill>
              <a:schemeClr val="tx1">
                <a:lumMod val="65000"/>
                <a:lumOff val="35000"/>
              </a:schemeClr>
            </a:solidFill>
          </a:ln>
        </c:spPr>
        <c:txPr>
          <a:bodyPr/>
          <a:lstStyle/>
          <a:p>
            <a:pPr>
              <a:defRPr sz="2000">
                <a:latin typeface="Gill Sans MT" pitchFamily="34" charset="0"/>
              </a:defRPr>
            </a:pPr>
            <a:endParaRPr lang="en-US"/>
          </a:p>
        </c:txPr>
        <c:crossAx val="63146240"/>
        <c:crosses val="autoZero"/>
        <c:crossBetween val="midCat"/>
        <c:majorUnit val="20"/>
      </c:valAx>
    </c:plotArea>
    <c:legend>
      <c:legendPos val="r"/>
      <c:layout>
        <c:manualLayout>
          <c:xMode val="edge"/>
          <c:yMode val="edge"/>
          <c:x val="0.59970181562356439"/>
          <c:y val="0.2556608879305049"/>
          <c:w val="0.26855278506853308"/>
          <c:h val="0.17021327836750041"/>
        </c:manualLayout>
      </c:layout>
      <c:spPr>
        <a:noFill/>
      </c:spPr>
      <c:txPr>
        <a:bodyPr/>
        <a:lstStyle/>
        <a:p>
          <a:pPr>
            <a:defRPr sz="2000">
              <a:latin typeface="Georgia" pitchFamily="18" charset="0"/>
            </a:defRPr>
          </a:pPr>
          <a:endParaRPr lang="en-US"/>
        </a:p>
      </c:txPr>
    </c:legend>
    <c:plotVisOnly val="1"/>
  </c:chart>
  <c:spPr>
    <a:solidFill>
      <a:schemeClr val="bg1"/>
    </a:solidFill>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4233470816147994"/>
          <c:y val="5.1400554097404488E-2"/>
          <c:w val="0.77294525684289883"/>
          <c:h val="0.70544765832155565"/>
        </c:manualLayout>
      </c:layout>
      <c:scatterChart>
        <c:scatterStyle val="smoothMarker"/>
        <c:ser>
          <c:idx val="1"/>
          <c:order val="0"/>
          <c:tx>
            <c:v>NetMedic</c:v>
          </c:tx>
          <c:spPr>
            <a:ln w="76200">
              <a:solidFill>
                <a:srgbClr val="964B00"/>
              </a:solidFill>
            </a:ln>
          </c:spPr>
          <c:marker>
            <c:symbol val="circle"/>
            <c:size val="8"/>
            <c:spPr>
              <a:solidFill>
                <a:schemeClr val="accent2">
                  <a:lumMod val="50000"/>
                </a:schemeClr>
              </a:solidFill>
              <a:ln>
                <a:noFill/>
              </a:ln>
            </c:spPr>
          </c:marker>
          <c:xVal>
            <c:numRef>
              <c:f>double_pfx!$H$3:$H$38</c:f>
              <c:numCache>
                <c:formatCode>General</c:formatCode>
                <c:ptCount val="3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2</c:v>
                </c:pt>
                <c:pt idx="31">
                  <c:v>2</c:v>
                </c:pt>
                <c:pt idx="32">
                  <c:v>3</c:v>
                </c:pt>
                <c:pt idx="33">
                  <c:v>11</c:v>
                </c:pt>
                <c:pt idx="34">
                  <c:v>11</c:v>
                </c:pt>
                <c:pt idx="35">
                  <c:v>24</c:v>
                </c:pt>
              </c:numCache>
            </c:numRef>
          </c:xVal>
          <c:yVal>
            <c:numRef>
              <c:f>double_pfx!$G$3:$G$38</c:f>
              <c:numCache>
                <c:formatCode>General</c:formatCode>
                <c:ptCount val="36"/>
                <c:pt idx="0">
                  <c:v>2.7777799999999999</c:v>
                </c:pt>
                <c:pt idx="1">
                  <c:v>5.5555599999999972</c:v>
                </c:pt>
                <c:pt idx="2">
                  <c:v>8.3333300000000001</c:v>
                </c:pt>
                <c:pt idx="3">
                  <c:v>11.111099999999999</c:v>
                </c:pt>
                <c:pt idx="4">
                  <c:v>13.8889</c:v>
                </c:pt>
                <c:pt idx="5">
                  <c:v>16.666699999999985</c:v>
                </c:pt>
                <c:pt idx="6">
                  <c:v>19.444400000000002</c:v>
                </c:pt>
                <c:pt idx="7">
                  <c:v>22.222199999999983</c:v>
                </c:pt>
                <c:pt idx="8">
                  <c:v>25</c:v>
                </c:pt>
                <c:pt idx="9">
                  <c:v>27.777799999999989</c:v>
                </c:pt>
                <c:pt idx="10">
                  <c:v>30.555599999999981</c:v>
                </c:pt>
                <c:pt idx="11">
                  <c:v>33.333300000000001</c:v>
                </c:pt>
                <c:pt idx="12">
                  <c:v>36.1111</c:v>
                </c:pt>
                <c:pt idx="13">
                  <c:v>38.8889</c:v>
                </c:pt>
                <c:pt idx="14">
                  <c:v>41.666700000000013</c:v>
                </c:pt>
                <c:pt idx="15">
                  <c:v>44.444399999999995</c:v>
                </c:pt>
                <c:pt idx="16">
                  <c:v>47.222200000000022</c:v>
                </c:pt>
                <c:pt idx="17">
                  <c:v>50</c:v>
                </c:pt>
                <c:pt idx="18">
                  <c:v>52.777800000000006</c:v>
                </c:pt>
                <c:pt idx="19">
                  <c:v>55.555600000000005</c:v>
                </c:pt>
                <c:pt idx="20">
                  <c:v>58.333300000000001</c:v>
                </c:pt>
                <c:pt idx="21">
                  <c:v>61.1111</c:v>
                </c:pt>
                <c:pt idx="22">
                  <c:v>63.8889</c:v>
                </c:pt>
                <c:pt idx="23">
                  <c:v>66.666699999999992</c:v>
                </c:pt>
                <c:pt idx="24">
                  <c:v>69.444400000000044</c:v>
                </c:pt>
                <c:pt idx="25">
                  <c:v>72.222200000000001</c:v>
                </c:pt>
                <c:pt idx="26">
                  <c:v>75</c:v>
                </c:pt>
                <c:pt idx="27">
                  <c:v>77.777799999999999</c:v>
                </c:pt>
                <c:pt idx="28">
                  <c:v>80.555599999999998</c:v>
                </c:pt>
                <c:pt idx="29">
                  <c:v>83.333299999999994</c:v>
                </c:pt>
                <c:pt idx="30">
                  <c:v>86.111099999999993</c:v>
                </c:pt>
                <c:pt idx="31">
                  <c:v>88.888899999999978</c:v>
                </c:pt>
                <c:pt idx="32">
                  <c:v>91.666699999999992</c:v>
                </c:pt>
                <c:pt idx="33">
                  <c:v>94.444400000000044</c:v>
                </c:pt>
                <c:pt idx="34">
                  <c:v>97.222200000000001</c:v>
                </c:pt>
                <c:pt idx="35">
                  <c:v>100</c:v>
                </c:pt>
              </c:numCache>
            </c:numRef>
          </c:yVal>
          <c:smooth val="1"/>
        </c:ser>
        <c:ser>
          <c:idx val="0"/>
          <c:order val="1"/>
          <c:tx>
            <c:v>Coarse</c:v>
          </c:tx>
          <c:spPr>
            <a:ln w="76200">
              <a:solidFill>
                <a:srgbClr val="0066FF"/>
              </a:solidFill>
              <a:prstDash val="solid"/>
            </a:ln>
          </c:spPr>
          <c:marker>
            <c:symbol val="square"/>
            <c:size val="9"/>
            <c:spPr>
              <a:solidFill>
                <a:srgbClr val="0066FF"/>
              </a:solidFill>
              <a:ln>
                <a:noFill/>
              </a:ln>
            </c:spPr>
          </c:marker>
          <c:errBars>
            <c:errDir val="x"/>
            <c:errBarType val="both"/>
            <c:errValType val="fixedVal"/>
            <c:val val="1"/>
          </c:errBars>
          <c:xVal>
            <c:numRef>
              <c:f>double_pfx!$B$3:$B$38</c:f>
              <c:numCache>
                <c:formatCode>General</c:formatCode>
                <c:ptCount val="36"/>
                <c:pt idx="0">
                  <c:v>1</c:v>
                </c:pt>
                <c:pt idx="1">
                  <c:v>1</c:v>
                </c:pt>
                <c:pt idx="2">
                  <c:v>1</c:v>
                </c:pt>
                <c:pt idx="3">
                  <c:v>1</c:v>
                </c:pt>
                <c:pt idx="4">
                  <c:v>1</c:v>
                </c:pt>
                <c:pt idx="5">
                  <c:v>1</c:v>
                </c:pt>
                <c:pt idx="6">
                  <c:v>2</c:v>
                </c:pt>
                <c:pt idx="7">
                  <c:v>2</c:v>
                </c:pt>
                <c:pt idx="8">
                  <c:v>2</c:v>
                </c:pt>
                <c:pt idx="9">
                  <c:v>2</c:v>
                </c:pt>
                <c:pt idx="10">
                  <c:v>2</c:v>
                </c:pt>
                <c:pt idx="11">
                  <c:v>2</c:v>
                </c:pt>
                <c:pt idx="12">
                  <c:v>2</c:v>
                </c:pt>
                <c:pt idx="13">
                  <c:v>2</c:v>
                </c:pt>
                <c:pt idx="14">
                  <c:v>3</c:v>
                </c:pt>
                <c:pt idx="15">
                  <c:v>3</c:v>
                </c:pt>
                <c:pt idx="16">
                  <c:v>3</c:v>
                </c:pt>
                <c:pt idx="17">
                  <c:v>3</c:v>
                </c:pt>
                <c:pt idx="18">
                  <c:v>4</c:v>
                </c:pt>
                <c:pt idx="19">
                  <c:v>4</c:v>
                </c:pt>
                <c:pt idx="20">
                  <c:v>4</c:v>
                </c:pt>
                <c:pt idx="21">
                  <c:v>4</c:v>
                </c:pt>
                <c:pt idx="22">
                  <c:v>23</c:v>
                </c:pt>
                <c:pt idx="23">
                  <c:v>42</c:v>
                </c:pt>
                <c:pt idx="24">
                  <c:v>43</c:v>
                </c:pt>
                <c:pt idx="25">
                  <c:v>44</c:v>
                </c:pt>
                <c:pt idx="26">
                  <c:v>47</c:v>
                </c:pt>
                <c:pt idx="27">
                  <c:v>48</c:v>
                </c:pt>
                <c:pt idx="28">
                  <c:v>48</c:v>
                </c:pt>
                <c:pt idx="29">
                  <c:v>49</c:v>
                </c:pt>
                <c:pt idx="30">
                  <c:v>56</c:v>
                </c:pt>
                <c:pt idx="31">
                  <c:v>58</c:v>
                </c:pt>
                <c:pt idx="32">
                  <c:v>65</c:v>
                </c:pt>
                <c:pt idx="33">
                  <c:v>68</c:v>
                </c:pt>
                <c:pt idx="34">
                  <c:v>111</c:v>
                </c:pt>
                <c:pt idx="35">
                  <c:v>185</c:v>
                </c:pt>
              </c:numCache>
            </c:numRef>
          </c:xVal>
          <c:yVal>
            <c:numRef>
              <c:f>double_pfx!$A$3:$A$38</c:f>
              <c:numCache>
                <c:formatCode>General</c:formatCode>
                <c:ptCount val="36"/>
                <c:pt idx="0">
                  <c:v>2.7777799999999999</c:v>
                </c:pt>
                <c:pt idx="1">
                  <c:v>5.5555599999999972</c:v>
                </c:pt>
                <c:pt idx="2">
                  <c:v>8.3333300000000001</c:v>
                </c:pt>
                <c:pt idx="3">
                  <c:v>11.111099999999999</c:v>
                </c:pt>
                <c:pt idx="4">
                  <c:v>13.8889</c:v>
                </c:pt>
                <c:pt idx="5">
                  <c:v>16.666699999999985</c:v>
                </c:pt>
                <c:pt idx="6">
                  <c:v>19.444400000000002</c:v>
                </c:pt>
                <c:pt idx="7">
                  <c:v>22.222199999999983</c:v>
                </c:pt>
                <c:pt idx="8">
                  <c:v>25</c:v>
                </c:pt>
                <c:pt idx="9">
                  <c:v>27.777799999999989</c:v>
                </c:pt>
                <c:pt idx="10">
                  <c:v>30.555599999999981</c:v>
                </c:pt>
                <c:pt idx="11">
                  <c:v>33.333300000000001</c:v>
                </c:pt>
                <c:pt idx="12">
                  <c:v>36.1111</c:v>
                </c:pt>
                <c:pt idx="13">
                  <c:v>38.8889</c:v>
                </c:pt>
                <c:pt idx="14">
                  <c:v>41.666700000000013</c:v>
                </c:pt>
                <c:pt idx="15">
                  <c:v>44.444399999999995</c:v>
                </c:pt>
                <c:pt idx="16">
                  <c:v>47.222200000000022</c:v>
                </c:pt>
                <c:pt idx="17">
                  <c:v>50</c:v>
                </c:pt>
                <c:pt idx="18">
                  <c:v>52.777800000000006</c:v>
                </c:pt>
                <c:pt idx="19">
                  <c:v>55.555600000000005</c:v>
                </c:pt>
                <c:pt idx="20">
                  <c:v>58.333300000000001</c:v>
                </c:pt>
                <c:pt idx="21">
                  <c:v>61.1111</c:v>
                </c:pt>
                <c:pt idx="22">
                  <c:v>63.8889</c:v>
                </c:pt>
                <c:pt idx="23">
                  <c:v>66.666699999999992</c:v>
                </c:pt>
                <c:pt idx="24">
                  <c:v>69.444400000000044</c:v>
                </c:pt>
                <c:pt idx="25">
                  <c:v>72.222200000000001</c:v>
                </c:pt>
                <c:pt idx="26">
                  <c:v>75</c:v>
                </c:pt>
                <c:pt idx="27">
                  <c:v>77.777799999999999</c:v>
                </c:pt>
                <c:pt idx="28">
                  <c:v>80.555599999999998</c:v>
                </c:pt>
                <c:pt idx="29">
                  <c:v>83.333299999999994</c:v>
                </c:pt>
                <c:pt idx="30">
                  <c:v>86.111099999999993</c:v>
                </c:pt>
                <c:pt idx="31">
                  <c:v>88.888899999999978</c:v>
                </c:pt>
                <c:pt idx="32">
                  <c:v>91.666699999999992</c:v>
                </c:pt>
                <c:pt idx="33">
                  <c:v>94.444400000000044</c:v>
                </c:pt>
                <c:pt idx="34">
                  <c:v>97.222200000000001</c:v>
                </c:pt>
                <c:pt idx="35">
                  <c:v>100</c:v>
                </c:pt>
              </c:numCache>
            </c:numRef>
          </c:yVal>
          <c:smooth val="1"/>
        </c:ser>
        <c:axId val="63292928"/>
        <c:axId val="63294848"/>
      </c:scatterChart>
      <c:valAx>
        <c:axId val="63292928"/>
        <c:scaling>
          <c:orientation val="minMax"/>
          <c:max val="100"/>
        </c:scaling>
        <c:axPos val="b"/>
        <c:title>
          <c:tx>
            <c:rich>
              <a:bodyPr/>
              <a:lstStyle/>
              <a:p>
                <a:pPr>
                  <a:defRPr sz="2000" b="0">
                    <a:latin typeface="Georgia" pitchFamily="18" charset="0"/>
                  </a:defRPr>
                </a:pPr>
                <a:r>
                  <a:rPr lang="en-US" sz="2000" b="0">
                    <a:latin typeface="Georgia" pitchFamily="18" charset="0"/>
                  </a:rPr>
                  <a:t>Rank of actual culprit</a:t>
                </a:r>
              </a:p>
            </c:rich>
          </c:tx>
          <c:layout>
            <c:manualLayout>
              <c:xMode val="edge"/>
              <c:yMode val="edge"/>
              <c:x val="0.35185851768529064"/>
              <c:y val="0.89067652563664357"/>
            </c:manualLayout>
          </c:layout>
        </c:title>
        <c:numFmt formatCode="General" sourceLinked="1"/>
        <c:tickLblPos val="nextTo"/>
        <c:spPr>
          <a:ln w="31750">
            <a:solidFill>
              <a:schemeClr val="tx1">
                <a:lumMod val="65000"/>
                <a:lumOff val="35000"/>
              </a:schemeClr>
            </a:solidFill>
          </a:ln>
        </c:spPr>
        <c:txPr>
          <a:bodyPr/>
          <a:lstStyle/>
          <a:p>
            <a:pPr>
              <a:defRPr sz="1800">
                <a:latin typeface="Gill Sans MT" pitchFamily="34" charset="0"/>
              </a:defRPr>
            </a:pPr>
            <a:endParaRPr lang="en-US"/>
          </a:p>
        </c:txPr>
        <c:crossAx val="63294848"/>
        <c:crosses val="autoZero"/>
        <c:crossBetween val="midCat"/>
        <c:majorUnit val="20"/>
      </c:valAx>
      <c:valAx>
        <c:axId val="63294848"/>
        <c:scaling>
          <c:orientation val="minMax"/>
          <c:max val="100"/>
        </c:scaling>
        <c:axPos val="l"/>
        <c:majorGridlines>
          <c:spPr>
            <a:ln w="12700">
              <a:prstDash val="lgDash"/>
            </a:ln>
          </c:spPr>
        </c:majorGridlines>
        <c:title>
          <c:tx>
            <c:rich>
              <a:bodyPr rot="-5400000" vert="horz"/>
              <a:lstStyle/>
              <a:p>
                <a:pPr>
                  <a:defRPr sz="2000" b="0">
                    <a:latin typeface="Georgia" pitchFamily="18" charset="0"/>
                  </a:defRPr>
                </a:pPr>
                <a:r>
                  <a:rPr lang="en-US" sz="2000" b="0">
                    <a:latin typeface="Georgia" pitchFamily="18" charset="0"/>
                  </a:rPr>
                  <a:t>Cumulative</a:t>
                </a:r>
                <a:r>
                  <a:rPr lang="en-US" sz="2000" b="0" baseline="0">
                    <a:latin typeface="Georgia" pitchFamily="18" charset="0"/>
                  </a:rPr>
                  <a:t> % of faults</a:t>
                </a:r>
                <a:endParaRPr lang="en-US" sz="2000" b="0">
                  <a:latin typeface="Georgia" pitchFamily="18" charset="0"/>
                </a:endParaRPr>
              </a:p>
            </c:rich>
          </c:tx>
          <c:layout>
            <c:manualLayout>
              <c:xMode val="edge"/>
              <c:yMode val="edge"/>
              <c:x val="8.7769028871391205E-3"/>
              <c:y val="7.5306758530183732E-2"/>
            </c:manualLayout>
          </c:layout>
        </c:title>
        <c:numFmt formatCode="General" sourceLinked="1"/>
        <c:tickLblPos val="nextTo"/>
        <c:spPr>
          <a:ln w="31750">
            <a:solidFill>
              <a:schemeClr val="tx1">
                <a:lumMod val="65000"/>
                <a:lumOff val="35000"/>
              </a:schemeClr>
            </a:solidFill>
          </a:ln>
        </c:spPr>
        <c:txPr>
          <a:bodyPr/>
          <a:lstStyle/>
          <a:p>
            <a:pPr>
              <a:defRPr sz="1800">
                <a:latin typeface="Gill Sans MT" pitchFamily="34" charset="0"/>
              </a:defRPr>
            </a:pPr>
            <a:endParaRPr lang="en-US"/>
          </a:p>
        </c:txPr>
        <c:crossAx val="63292928"/>
        <c:crosses val="autoZero"/>
        <c:crossBetween val="midCat"/>
        <c:majorUnit val="20"/>
      </c:valAx>
    </c:plotArea>
    <c:legend>
      <c:legendPos val="r"/>
      <c:layout>
        <c:manualLayout>
          <c:xMode val="edge"/>
          <c:yMode val="edge"/>
          <c:x val="0.54353073053368361"/>
          <c:y val="0.39074494364675033"/>
          <c:w val="0.30141144856892876"/>
          <c:h val="0.22072178477690294"/>
        </c:manualLayout>
      </c:layout>
      <c:spPr>
        <a:solidFill>
          <a:schemeClr val="bg1"/>
        </a:solidFill>
      </c:spPr>
      <c:txPr>
        <a:bodyPr/>
        <a:lstStyle/>
        <a:p>
          <a:pPr>
            <a:defRPr sz="2000">
              <a:latin typeface="Georgia" pitchFamily="18" charset="0"/>
            </a:defRPr>
          </a:pPr>
          <a:endParaRPr lang="en-US"/>
        </a:p>
      </c:txPr>
    </c:legend>
    <c:plotVisOnly val="1"/>
  </c:chart>
  <c:spPr>
    <a:solidFill>
      <a:schemeClr val="bg1"/>
    </a:solidFill>
    <a:ln>
      <a:noFill/>
    </a:ln>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6B28E-D221-4FCB-8B73-47B8357D7A27}" type="datetimeFigureOut">
              <a:rPr lang="en-US" smtClean="0"/>
              <a:pPr/>
              <a:t>10/15/2009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23EDD-E114-4164-8931-6B0357CA84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None of us are strangers to network faults.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Modern networks have many components that interact in complex ways.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something fails, diagnosing the fault, that is, explaining what went wrong can be a very frustrating experience for users and operators alike. </a:t>
            </a:r>
          </a:p>
        </p:txBody>
      </p:sp>
      <p:sp>
        <p:nvSpPr>
          <p:cNvPr id="4" name="Slide Number Placeholder 3"/>
          <p:cNvSpPr>
            <a:spLocks noGrp="1"/>
          </p:cNvSpPr>
          <p:nvPr>
            <p:ph type="sldNum" sz="quarter" idx="10"/>
          </p:nvPr>
        </p:nvSpPr>
        <p:spPr/>
        <p:txBody>
          <a:bodyPr/>
          <a:lstStyle/>
          <a:p>
            <a:fld id="{17123EDD-E114-4164-8931-6B0357CA84B7}"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next explain using the same two example problems why this formulation cannot provide detailed diagnosis. I stress, however, this does not imply that the formulation is fundamentally broken. It’s just that it was designed for different environments and not for small enterprise networks.</a:t>
            </a:r>
          </a:p>
          <a:p>
            <a:endParaRPr lang="en-US" dirty="0" smtClean="0"/>
          </a:p>
          <a:p>
            <a:r>
              <a:rPr lang="en-US" dirty="0" smtClean="0"/>
              <a:t>…………</a:t>
            </a:r>
          </a:p>
          <a:p>
            <a:endParaRPr lang="en-US" dirty="0" smtClean="0"/>
          </a:p>
          <a:p>
            <a:r>
              <a:rPr lang="en-US" dirty="0" smtClean="0"/>
              <a:t>This degree of resolution may suffice</a:t>
            </a:r>
            <a:r>
              <a:rPr lang="en-US" baseline="0" dirty="0" smtClean="0"/>
              <a:t> in large enterprise networks that have dedicated servers, but will not be very useful for small enterprise operators.</a:t>
            </a:r>
            <a:endParaRPr lang="en-US"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123EDD-E114-4164-8931-6B0357CA84B7}"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Designing</a:t>
            </a:r>
            <a:r>
              <a:rPr lang="en-US" baseline="0" dirty="0" smtClean="0"/>
              <a:t> point solutions for the problems that I just described and other problems in our logs is easy. What is hard is having a common framework that can diagnose a wide range of the observed faults. Our goal is to design such a framework.</a:t>
            </a:r>
          </a:p>
          <a:p>
            <a:endParaRPr lang="en-US" baseline="0" dirty="0" smtClean="0"/>
          </a:p>
          <a:p>
            <a:r>
              <a:rPr lang="en-US" baseline="0" dirty="0" smtClean="0"/>
              <a:t>Towards that goal, we formulate detailed diagnosis as an inference problem that faithfully captures the dependencies and interactions in the network. </a:t>
            </a:r>
          </a:p>
          <a:p>
            <a:r>
              <a:rPr lang="en-US" baseline="0" dirty="0" smtClean="0"/>
              <a:t>  1. We model the network as a dependency graph of fine-grained components such as processes, OS, and various configuration entries. </a:t>
            </a:r>
          </a:p>
          <a:p>
            <a:r>
              <a:rPr lang="en-US" baseline="0" dirty="0" smtClean="0"/>
              <a:t>   </a:t>
            </a:r>
          </a:p>
          <a:p>
            <a:r>
              <a:rPr lang="en-US" baseline="0" dirty="0" smtClean="0"/>
              <a:t>  This detailed modeling is necessary if we are to identify culprits at a fine granularity.</a:t>
            </a:r>
          </a:p>
          <a:p>
            <a:endParaRPr lang="en-US" baseline="0" dirty="0" smtClean="0"/>
          </a:p>
          <a:p>
            <a:r>
              <a:rPr lang="en-US" baseline="0" dirty="0" smtClean="0"/>
              <a:t>  These components depend on each other as you might expect. For instance, a process depends on its OS and configuration of the application it is running. It also depends on the other processes that it communicates with.</a:t>
            </a:r>
          </a:p>
          <a:p>
            <a:r>
              <a:rPr lang="en-US" baseline="0" dirty="0" smtClean="0"/>
              <a:t>  </a:t>
            </a:r>
          </a:p>
          <a:p>
            <a:endParaRPr lang="en-US" baseline="0" dirty="0" smtClean="0"/>
          </a:p>
          <a:p>
            <a:r>
              <a:rPr lang="en-US" baseline="0" dirty="0" smtClean="0"/>
              <a:t>  2. We represent component state as a multi-dimensional vector. Each dimension captures some aspect of the component’s behavior.   For instance, a process’s state might include these variables. Some are application-independent, and some are application-specific. Including application-specific variables in the states lets us observe application specific faults.</a:t>
            </a:r>
          </a:p>
          <a:p>
            <a:endParaRPr lang="en-US" baseline="0" dirty="0" smtClean="0"/>
          </a:p>
          <a:p>
            <a:r>
              <a:rPr lang="en-US" baseline="0" dirty="0" smtClean="0"/>
              <a:t>This multi-dimensional view of component state allows for components to impact other components based on their state.  For example, a process might impact its machine when it is unhealthy in a way that consumes a lot of CPU but not when it observes too many connection failures.</a:t>
            </a:r>
          </a:p>
          <a:p>
            <a:endParaRPr lang="en-US" baseline="0" dirty="0" smtClean="0"/>
          </a:p>
          <a:p>
            <a:r>
              <a:rPr lang="en-US" baseline="0" dirty="0" smtClean="0"/>
              <a:t>I’d like to add that the rich view of component state needed for our formulation is already exposed by modern operating systems and applications. Our prototype uses the windows counter framework, but I believe similar information can be gleaned in </a:t>
            </a:r>
            <a:r>
              <a:rPr lang="en-US" baseline="0" dirty="0" err="1" smtClean="0"/>
              <a:t>unix</a:t>
            </a:r>
            <a:r>
              <a:rPr lang="en-US" baseline="0" dirty="0" smtClean="0"/>
              <a:t>-based </a:t>
            </a:r>
            <a:r>
              <a:rPr lang="en-US" baseline="0" dirty="0" err="1" smtClean="0"/>
              <a:t>Oses</a:t>
            </a:r>
            <a:r>
              <a:rPr lang="en-US" baseline="0" dirty="0" smtClean="0"/>
              <a:t>.</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in this formulation is to identify likely culprits</a:t>
            </a:r>
            <a:r>
              <a:rPr lang="en-US" baseline="0" dirty="0" smtClean="0"/>
              <a:t> that are responsible for the sickness of the component that we want to diagnose.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This culprit is impacting the component of interest, possibly through a series of other components in the dependency graph.</a:t>
            </a:r>
          </a:p>
          <a:p>
            <a:r>
              <a:rPr lang="en-US" sz="1200" kern="1200" baseline="0" dirty="0" smtClean="0">
                <a:solidFill>
                  <a:schemeClr val="tx1"/>
                </a:solidFill>
                <a:latin typeface="+mn-lt"/>
                <a:ea typeface="+mn-ea"/>
                <a:cs typeface="+mn-cs"/>
              </a:rPr>
              <a:t>   - So, if C2 impacts C1 through </a:t>
            </a:r>
            <a:r>
              <a:rPr lang="en-US" sz="1200" kern="1200" baseline="0" dirty="0" err="1" smtClean="0">
                <a:solidFill>
                  <a:schemeClr val="tx1"/>
                </a:solidFill>
                <a:latin typeface="+mn-lt"/>
                <a:ea typeface="+mn-ea"/>
                <a:cs typeface="+mn-cs"/>
              </a:rPr>
              <a:t>Svr</a:t>
            </a:r>
            <a:r>
              <a:rPr lang="en-US" sz="1200" kern="1200" baseline="0" dirty="0" smtClean="0">
                <a:solidFill>
                  <a:schemeClr val="tx1"/>
                </a:solidFill>
                <a:latin typeface="+mn-lt"/>
                <a:ea typeface="+mn-ea"/>
                <a:cs typeface="+mn-cs"/>
              </a:rPr>
              <a:t>, we want to identify C2 as the culprit when we diagnose C1.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primitive required for identifying such culprits is estimating when a component is impacting its neighbor. Once we have that information, we can use that to connect culprits to components of interest using a series of high impact edges.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Estimating when a component is impacting its neighbor is hard because whether components impact their neighbors depends on their state and we do not know a priori in which states a component impacts its neighbor.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make that impact estimation is to use the semantics of state variables themselves. For instance, if the variable corresponding to received error codes in a client processes state is high, the chances are that the server is currently impacting the client.</a:t>
            </a:r>
          </a:p>
          <a:p>
            <a:endParaRPr lang="en-US" sz="1200" kern="1200" baseline="0" dirty="0" smtClean="0">
              <a:solidFill>
                <a:schemeClr val="tx1"/>
              </a:solidFill>
              <a:latin typeface="+mn-lt"/>
              <a:ea typeface="+mn-ea"/>
              <a:cs typeface="+mn-cs"/>
            </a:endParaRPr>
          </a:p>
          <a:p>
            <a:r>
              <a:rPr lang="en-US" sz="1200" baseline="0" dirty="0" smtClean="0"/>
              <a:t>Using the semantics of state variables is intractable. </a:t>
            </a:r>
          </a:p>
          <a:p>
            <a:r>
              <a:rPr lang="en-US" sz="1200" baseline="0" dirty="0" smtClean="0"/>
              <a:t>  - For starters, there can be too many variables. The IIS server process, for instance, exports over a 100 state variables.</a:t>
            </a:r>
          </a:p>
          <a:p>
            <a:r>
              <a:rPr lang="en-US" sz="1200" baseline="0" dirty="0" smtClean="0"/>
              <a:t>  - What is more problematic is that the semantics are application dependent. Different applications processes export different state variables, and inferring impact based on them will require embedding deep application knowledge into the diagnostic system.</a:t>
            </a:r>
          </a:p>
          <a:p>
            <a:endParaRPr lang="en-US" sz="1200" baseline="0" dirty="0" smtClean="0"/>
          </a:p>
          <a:p>
            <a:r>
              <a:rPr lang="en-US" sz="1200" baseline="0" dirty="0" smtClean="0"/>
              <a:t>Because small enterprise networks run a range of applications, embedding knowledge of all possible applications is intractable.</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123EDD-E114-4164-8931-6B0357CA84B7}"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buNone/>
            </a:pPr>
            <a:r>
              <a:rPr lang="en-US" dirty="0" smtClean="0"/>
              <a:t>We thus devised a technique that estimates</a:t>
            </a:r>
            <a:r>
              <a:rPr lang="en-US" baseline="0" dirty="0" smtClean="0"/>
              <a:t> impact without using the semantics of state variables. The key insight is that we can use the joint historical behavior of the two components.</a:t>
            </a:r>
          </a:p>
          <a:p>
            <a:pPr marL="514350" indent="-514350">
              <a:buNone/>
            </a:pPr>
            <a:endParaRPr lang="en-US" baseline="0" dirty="0" smtClean="0"/>
          </a:p>
          <a:p>
            <a:pPr marL="514350" indent="-514350">
              <a:buNone/>
            </a:pPr>
            <a:r>
              <a:rPr lang="en-US" baseline="0" dirty="0" smtClean="0"/>
              <a:t>Suppose we want to know if S is impacting D. Let the current states of S be S0 and D be D0, as shown.</a:t>
            </a:r>
          </a:p>
          <a:p>
            <a:pPr marL="514350" indent="-514350">
              <a:buNone/>
            </a:pPr>
            <a:r>
              <a:rPr lang="en-US" baseline="0" dirty="0" smtClean="0"/>
              <a:t>   - We look for historical periods in time where the state of S was similar to S0. State similarity is a measure of how close the values are for individual variables.</a:t>
            </a:r>
          </a:p>
          <a:p>
            <a:pPr marL="514350" indent="-514350">
              <a:buNone/>
            </a:pPr>
            <a:r>
              <a:rPr lang="en-US" baseline="0" dirty="0" smtClean="0"/>
              <a:t>   - We then check how similar on average the states of D are to D0.</a:t>
            </a:r>
          </a:p>
          <a:p>
            <a:pPr marL="514350" indent="-514350">
              <a:buNone/>
            </a:pPr>
            <a:endParaRPr lang="en-US" baseline="0" dirty="0" smtClean="0"/>
          </a:p>
          <a:p>
            <a:pPr marL="514350" indent="-514350">
              <a:buNone/>
            </a:pPr>
            <a:r>
              <a:rPr lang="en-US" baseline="0" dirty="0" smtClean="0"/>
              <a:t>The intuition behind this approach is simple. If every time S gets into a state similar to S0, D gets into a state similar to D0, the chances are high that S is currently impacting D.  If on the other hand, D’s state is usually dissimilar when S gets into state S0, then the chances are that S is not impacting D. </a:t>
            </a:r>
          </a:p>
          <a:p>
            <a:pPr marL="514350" indent="-514350">
              <a:buNone/>
            </a:pPr>
            <a:endParaRPr lang="en-US" dirty="0" smtClean="0"/>
          </a:p>
          <a:p>
            <a:pPr marL="514350" indent="-514350">
              <a:buNone/>
            </a:pPr>
            <a:r>
              <a:rPr lang="en-US" dirty="0" smtClean="0"/>
              <a:t>If </a:t>
            </a:r>
            <a:r>
              <a:rPr lang="en-US" baseline="0" dirty="0" smtClean="0"/>
              <a:t>S is in a state that was not seen before we conservatively estimate the impact to be high.</a:t>
            </a:r>
          </a:p>
          <a:p>
            <a:pPr marL="514350" indent="-514350">
              <a:buNone/>
            </a:pPr>
            <a:endParaRPr lang="en-US" baseline="0" dirty="0" smtClean="0"/>
          </a:p>
          <a:p>
            <a:pPr marL="514350" indent="-514350">
              <a:buNone/>
            </a:pPr>
            <a:r>
              <a:rPr lang="en-US" dirty="0" smtClean="0"/>
              <a:t>Lets</a:t>
            </a:r>
            <a:r>
              <a:rPr lang="en-US" baseline="0" dirty="0" smtClean="0"/>
              <a:t> see how this approach helps in this example that is based on the buggy SQL client example. Let these be the state variables of the three components. In the parenthesis, I show the current state of those variables.</a:t>
            </a:r>
          </a:p>
          <a:p>
            <a:pPr marL="514350" indent="-514350">
              <a:buNone/>
            </a:pPr>
            <a:r>
              <a:rPr lang="en-US" baseline="0" dirty="0" smtClean="0"/>
              <a:t>     - The impact from </a:t>
            </a:r>
            <a:r>
              <a:rPr lang="en-US" baseline="0" dirty="0" err="1" smtClean="0"/>
              <a:t>Svr</a:t>
            </a:r>
            <a:r>
              <a:rPr lang="en-US" baseline="0" dirty="0" smtClean="0"/>
              <a:t> to C1 will be estimated as high if every time </a:t>
            </a:r>
            <a:r>
              <a:rPr lang="en-US" baseline="0" dirty="0" err="1" smtClean="0"/>
              <a:t>svr</a:t>
            </a:r>
            <a:r>
              <a:rPr lang="en-US" baseline="0" dirty="0" smtClean="0"/>
              <a:t> has a high request rate, C1 has a high response time along with a normal request rate</a:t>
            </a:r>
          </a:p>
          <a:p>
            <a:pPr marL="514350" indent="-514350">
              <a:buNone/>
            </a:pPr>
            <a:r>
              <a:rPr lang="en-US" baseline="0" dirty="0" smtClean="0"/>
              <a:t>    - The impact from C2 to </a:t>
            </a:r>
            <a:r>
              <a:rPr lang="en-US" baseline="0" dirty="0" err="1" smtClean="0"/>
              <a:t>Svr</a:t>
            </a:r>
            <a:r>
              <a:rPr lang="en-US" baseline="0" dirty="0" smtClean="0"/>
              <a:t> will be high if C2 was never observed to have a high request rate in the past.</a:t>
            </a:r>
          </a:p>
          <a:p>
            <a:pPr marL="514350" indent="-514350">
              <a:buNone/>
            </a:pPr>
            <a:endParaRPr lang="en-US" baseline="0" dirty="0" smtClean="0"/>
          </a:p>
          <a:p>
            <a:pPr marL="514350" indent="-514350">
              <a:buNone/>
            </a:pPr>
            <a:r>
              <a:rPr lang="en-US" baseline="0" dirty="0" smtClean="0"/>
              <a:t>Thus, we get a high impact path from C2 to C1 through the Server, without having to interpret what those variables mean.</a:t>
            </a:r>
          </a:p>
          <a:p>
            <a:pPr marL="514350" indent="-514350">
              <a:buNone/>
            </a:pPr>
            <a:r>
              <a:rPr lang="en-US" baseline="0" dirty="0" smtClean="0"/>
              <a:t> </a:t>
            </a:r>
          </a:p>
          <a:p>
            <a:pPr marL="514350" indent="-514350">
              <a:buNone/>
            </a:pPr>
            <a:r>
              <a:rPr lang="en-US" baseline="0" dirty="0" smtClean="0"/>
              <a:t>   - At the same time, our technique will correctly estimate that the impact from </a:t>
            </a:r>
            <a:r>
              <a:rPr lang="en-US" baseline="0" dirty="0" err="1" smtClean="0"/>
              <a:t>Svr</a:t>
            </a:r>
            <a:r>
              <a:rPr lang="en-US" baseline="0" dirty="0" smtClean="0"/>
              <a:t> to C2 is low if every time </a:t>
            </a:r>
            <a:r>
              <a:rPr lang="en-US" baseline="0" dirty="0" err="1" smtClean="0"/>
              <a:t>svr</a:t>
            </a:r>
            <a:r>
              <a:rPr lang="en-US" baseline="0" dirty="0" smtClean="0"/>
              <a:t> had a high request rate, C2 did not necessarily have a high request rate. </a:t>
            </a:r>
          </a:p>
          <a:p>
            <a:pPr marL="514350" indent="-514350">
              <a:buNone/>
            </a:pPr>
            <a:endParaRPr lang="en-US" baseline="0" dirty="0" smtClean="0"/>
          </a:p>
          <a:p>
            <a:pPr marL="514350" indent="-514350">
              <a:buNone/>
            </a:pPr>
            <a:r>
              <a:rPr lang="en-US" baseline="0" dirty="0" smtClean="0"/>
              <a:t>This ability to correctly infer low impact turns out to be critical because it lets us more easily pick out the correct high impact path.</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514350" marR="0" indent="-51435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paper describes in detail how we implement this technique in a manner that is robust to components having a large number of state variables with arbitrary properties. </a:t>
            </a:r>
          </a:p>
          <a:p>
            <a:pPr marL="514350" marR="0" indent="-5143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I’ll summarize a couple of things that we do.</a:t>
            </a:r>
          </a:p>
          <a:p>
            <a:pPr marL="514350" marR="0" indent="-51435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While computing state similarity, we ignore state variables that represent information that is redundant to other information in the state. For instance, state of the OS may contain both memory used and memory available. Ignoring redundant dimensions produces a more representative measure of state similarity.</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 we automatically infer which variables represent redundant information </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We also place a higher weight on state variables that are likely related to fault being diagnoses. Such variables are identified as those that currently have statistically abnormal values. For instance, when a fault is related to high CPU usage the state variables impacted by CPU usage will more likely be abnormal.</a:t>
            </a:r>
          </a:p>
          <a:p>
            <a:pPr marL="514350" marR="0" indent="-514350" algn="l" defTabSz="914400" rtl="0" eaLnBrk="1" fontAlgn="auto" latinLnBrk="0" hangingPunct="1">
              <a:lnSpc>
                <a:spcPct val="100000"/>
              </a:lnSpc>
              <a:spcBef>
                <a:spcPts val="0"/>
              </a:spcBef>
              <a:spcAft>
                <a:spcPts val="0"/>
              </a:spcAft>
              <a:buClrTx/>
              <a:buSzTx/>
              <a:buFontTx/>
              <a:buNone/>
              <a:tabLst/>
              <a:defRPr/>
            </a:pPr>
            <a:r>
              <a:rPr lang="en-US" baseline="0" dirty="0" smtClean="0"/>
              <a:t>           - placing higher weight on such variables when computing state similarity lets us focus state similarity on variables that are currently more important</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edge weights</a:t>
            </a:r>
            <a:r>
              <a:rPr lang="en-US" baseline="0" dirty="0" smtClean="0"/>
              <a:t> help by </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implementation</a:t>
            </a:r>
            <a:r>
              <a:rPr lang="en-US" baseline="0" dirty="0" smtClean="0"/>
              <a:t> of </a:t>
            </a:r>
            <a:r>
              <a:rPr lang="en-US" baseline="0" dirty="0" err="1" smtClean="0"/>
              <a:t>NetMedic</a:t>
            </a:r>
            <a:r>
              <a:rPr lang="en-US" baseline="0" dirty="0" smtClean="0"/>
              <a:t> has two parts.</a:t>
            </a:r>
          </a:p>
          <a:p>
            <a:endParaRPr lang="en-US" baseline="0" dirty="0" smtClean="0"/>
          </a:p>
          <a:p>
            <a:r>
              <a:rPr lang="en-US" baseline="0" dirty="0" smtClean="0"/>
              <a:t>One part monitors various components and periodically logs their state.</a:t>
            </a:r>
          </a:p>
          <a:p>
            <a:endParaRPr lang="en-US" baseline="0" dirty="0" smtClean="0"/>
          </a:p>
          <a:p>
            <a:r>
              <a:rPr lang="en-US" baseline="0" dirty="0" smtClean="0"/>
              <a:t>The other part is responsible for diagnosis. It takes as input the log of components states, the component of interest, the time period to diagnose, and the time period to use as reference.</a:t>
            </a:r>
          </a:p>
          <a:p>
            <a:endParaRPr lang="en-US" baseline="0" dirty="0" smtClean="0"/>
          </a:p>
          <a:p>
            <a:r>
              <a:rPr lang="en-US" baseline="0" dirty="0" smtClean="0"/>
              <a:t>It produces a list of likely culprits that is ranked from most likely to least likely.</a:t>
            </a:r>
          </a:p>
          <a:p>
            <a:endParaRPr lang="en-US" baseline="0" dirty="0" smtClean="0"/>
          </a:p>
          <a:p>
            <a:r>
              <a:rPr lang="en-US" baseline="0" dirty="0" smtClean="0"/>
              <a:t>The idea is that the operator can look at the top few culprit in the list and decide which one is the real culprit based on the states of components. </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evaluated </a:t>
            </a:r>
            <a:r>
              <a:rPr lang="en-US" dirty="0" err="1" smtClean="0"/>
              <a:t>netmedic</a:t>
            </a:r>
            <a:r>
              <a:rPr lang="en-US" dirty="0" smtClean="0"/>
              <a:t> in a setting that</a:t>
            </a:r>
            <a:r>
              <a:rPr lang="en-US" baseline="0" dirty="0" smtClean="0"/>
              <a:t> mimics a small enterprise network.</a:t>
            </a:r>
          </a:p>
          <a:p>
            <a:endParaRPr lang="en-US" baseline="0" dirty="0" smtClean="0"/>
          </a:p>
          <a:p>
            <a:r>
              <a:rPr lang="en-US" dirty="0" smtClean="0"/>
              <a:t>We set up a server machine</a:t>
            </a:r>
            <a:r>
              <a:rPr lang="en-US" baseline="0" dirty="0" smtClean="0"/>
              <a:t> that hosted multiple, unmodified application servers. As client machines we use desktops of our colleagues that have all the noise and </a:t>
            </a:r>
            <a:r>
              <a:rPr lang="en-US" baseline="0" dirty="0" err="1" smtClean="0"/>
              <a:t>bursty</a:t>
            </a:r>
            <a:r>
              <a:rPr lang="en-US" baseline="0" dirty="0" smtClean="0"/>
              <a:t> activity that you expect from actively used desktops. On these desktops we ran custom client processes that communicated with the server.</a:t>
            </a:r>
          </a:p>
          <a:p>
            <a:endParaRPr lang="en-US" baseline="0" dirty="0" smtClean="0"/>
          </a:p>
          <a:p>
            <a:r>
              <a:rPr lang="en-US" baseline="0" dirty="0" smtClean="0"/>
              <a:t>To give you a sense of the detail in which we observe this network, this 11-machine network has roughly 1000 components and there are 35 state variables per component on average.</a:t>
            </a:r>
          </a:p>
          <a:p>
            <a:endParaRPr lang="en-US" baseline="0" dirty="0" smtClean="0"/>
          </a:p>
          <a:p>
            <a:r>
              <a:rPr lang="en-US" baseline="0" dirty="0" smtClean="0"/>
              <a:t>Into this network, we injected 10 diverse set of faults that we observed in our logs. We measure the effectiveness of </a:t>
            </a:r>
            <a:r>
              <a:rPr lang="en-US" baseline="0" dirty="0" err="1" smtClean="0"/>
              <a:t>netmedic</a:t>
            </a:r>
            <a:r>
              <a:rPr lang="en-US" baseline="0" dirty="0" smtClean="0"/>
              <a:t> using the rank assigned to the actual culprit. The best case value of this rank is 1.</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 result, network diagnosis has been the subject of much research and commercial activity.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characterize this activity is through the lens of network size. On one end you have big networks with thousands of computers, such as those that belong to large ISPs or enterprises.  On the other end you have small networks with tens of computers, such those inside homes and small enterprises.  And of course, this is a spectrum rather than a dichotomy.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turns out that most of the research and commercial activity has focused on one end of the spectrum. And little work has focused on the small network end.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Our work aims to correct this imbalance.</a:t>
            </a:r>
          </a:p>
        </p:txBody>
      </p:sp>
      <p:sp>
        <p:nvSpPr>
          <p:cNvPr id="4" name="Slide Number Placeholder 3"/>
          <p:cNvSpPr>
            <a:spLocks noGrp="1"/>
          </p:cNvSpPr>
          <p:nvPr>
            <p:ph type="sldNum" sz="quarter" idx="10"/>
          </p:nvPr>
        </p:nvSpPr>
        <p:spPr/>
        <p:txBody>
          <a:bodyPr/>
          <a:lstStyle/>
          <a:p>
            <a:fld id="{17123EDD-E114-4164-8931-6B0357CA84B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We see that </a:t>
            </a:r>
            <a:r>
              <a:rPr lang="en-US" dirty="0" err="1" smtClean="0"/>
              <a:t>netmedic</a:t>
            </a:r>
            <a:r>
              <a:rPr lang="en-US" dirty="0" smtClean="0"/>
              <a:t> does quite well. For</a:t>
            </a:r>
            <a:r>
              <a:rPr lang="en-US" baseline="0" dirty="0" smtClean="0"/>
              <a:t> 80% of faults, </a:t>
            </a:r>
            <a:r>
              <a:rPr lang="en-US" baseline="0" dirty="0" err="1" smtClean="0"/>
              <a:t>netmedic</a:t>
            </a:r>
            <a:r>
              <a:rPr lang="en-US" baseline="0" dirty="0" smtClean="0"/>
              <a:t> infers the actual culprit as the most likely one. The ranks of the remaining 20% are low as well.</a:t>
            </a:r>
            <a:endParaRPr lang="en-US" dirty="0" smtClean="0"/>
          </a:p>
          <a:p>
            <a:endParaRPr lang="en-US" dirty="0" smtClean="0"/>
          </a:p>
          <a:p>
            <a:r>
              <a:rPr lang="en-US" dirty="0" smtClean="0"/>
              <a:t>In contrast</a:t>
            </a:r>
            <a:r>
              <a:rPr lang="en-US" baseline="0" dirty="0" smtClean="0"/>
              <a:t> a diagnostic scheme modeled after </a:t>
            </a:r>
            <a:r>
              <a:rPr lang="en-US" dirty="0" smtClean="0"/>
              <a:t>current</a:t>
            </a:r>
            <a:r>
              <a:rPr lang="en-US" baseline="0" dirty="0" smtClean="0"/>
              <a:t> coarse formulations does poorly. This formulations uses a single state variable as an abstract measure of overall component health and used that variable to decide if a component is impacting its neighbor.</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shows that </a:t>
            </a:r>
            <a:r>
              <a:rPr lang="en-US" dirty="0" err="1" smtClean="0"/>
              <a:t>NetMedic</a:t>
            </a:r>
            <a:r>
              <a:rPr lang="en-US" baseline="0" dirty="0" smtClean="0"/>
              <a:t> can handle well even the more challenging case of concurrent faults. In this experiment, we injected two simultaneous faults and measure the ability of </a:t>
            </a:r>
            <a:r>
              <a:rPr lang="en-US" baseline="0" dirty="0" err="1" smtClean="0"/>
              <a:t>netmedic</a:t>
            </a:r>
            <a:r>
              <a:rPr lang="en-US" baseline="0" dirty="0" smtClean="0"/>
              <a:t> to identify </a:t>
            </a:r>
            <a:r>
              <a:rPr lang="en-US" baseline="0" dirty="0" err="1" smtClean="0"/>
              <a:t>actualy</a:t>
            </a:r>
            <a:r>
              <a:rPr lang="en-US" baseline="0" dirty="0" smtClean="0"/>
              <a:t> culprits starting from the respective symptoms.</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results in the paper that I do not have time to discuss.</a:t>
            </a:r>
          </a:p>
          <a:p>
            <a:endParaRPr lang="en-US" dirty="0" smtClean="0"/>
          </a:p>
          <a:p>
            <a:r>
              <a:rPr lang="en-US" dirty="0" smtClean="0"/>
              <a:t>We show that </a:t>
            </a:r>
            <a:r>
              <a:rPr lang="en-US" dirty="0" err="1" smtClean="0"/>
              <a:t>netmedic</a:t>
            </a:r>
            <a:r>
              <a:rPr lang="en-US" dirty="0" smtClean="0"/>
              <a:t> requires only a modest</a:t>
            </a:r>
            <a:r>
              <a:rPr lang="en-US" baseline="0" dirty="0" smtClean="0"/>
              <a:t> amount of history. The experiments I showed in previous slides used only an hour’s worth of history.</a:t>
            </a:r>
          </a:p>
          <a:p>
            <a:endParaRPr lang="en-US" baseline="0" dirty="0" smtClean="0"/>
          </a:p>
          <a:p>
            <a:r>
              <a:rPr lang="en-US" baseline="0" dirty="0" smtClean="0"/>
              <a:t>We also show that even though </a:t>
            </a:r>
            <a:r>
              <a:rPr lang="en-US" baseline="0" dirty="0" err="1" smtClean="0"/>
              <a:t>netmedic</a:t>
            </a:r>
            <a:r>
              <a:rPr lang="en-US" baseline="0" dirty="0" smtClean="0"/>
              <a:t> does not know the semantics of state variables, it compares favorably to a method that understands variable semantics.</a:t>
            </a:r>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So, in our research cocoons, we were pretty</a:t>
            </a:r>
            <a:r>
              <a:rPr lang="en-US" baseline="0" dirty="0" smtClean="0"/>
              <a:t> pleased with how well </a:t>
            </a:r>
            <a:r>
              <a:rPr lang="en-US" baseline="0" dirty="0" err="1" smtClean="0"/>
              <a:t>NetMedic</a:t>
            </a:r>
            <a:r>
              <a:rPr lang="en-US" baseline="0" dirty="0" smtClean="0"/>
              <a:t> was performing. We started talking to various people inside and outside Microsoft, including a few field engineers.</a:t>
            </a:r>
          </a:p>
          <a:p>
            <a:endParaRPr lang="en-US" baseline="0" dirty="0" smtClean="0"/>
          </a:p>
          <a:p>
            <a:r>
              <a:rPr lang="en-US" baseline="0" dirty="0" smtClean="0"/>
              <a:t>We quickly learned that we had a new problem at our hand. We didn’t know how to present the results of </a:t>
            </a:r>
            <a:r>
              <a:rPr lang="en-US" baseline="0" dirty="0" err="1" smtClean="0"/>
              <a:t>NetMedic</a:t>
            </a:r>
            <a:r>
              <a:rPr lang="en-US" baseline="0" dirty="0" smtClean="0"/>
              <a:t> to </a:t>
            </a:r>
            <a:r>
              <a:rPr lang="en-US" baseline="0" dirty="0" err="1" smtClean="0"/>
              <a:t>admins</a:t>
            </a:r>
            <a:r>
              <a:rPr lang="en-US" baseline="0" dirty="0" smtClean="0"/>
              <a:t>. The central problem was that the system could sometimes be wrong, which meant that the </a:t>
            </a:r>
            <a:r>
              <a:rPr lang="en-US" baseline="0" dirty="0" err="1" smtClean="0"/>
              <a:t>admins</a:t>
            </a:r>
            <a:r>
              <a:rPr lang="en-US" baseline="0" dirty="0" smtClean="0"/>
              <a:t> should be able to verify its output before acting on it. This is not an easy task because the eventual output is the result of a series of complicated computations. It is also complicated by our focus on small enterprise networks that tend to have less sophisticated </a:t>
            </a:r>
            <a:r>
              <a:rPr lang="en-US" baseline="0" dirty="0" err="1" smtClean="0"/>
              <a:t>admins</a:t>
            </a:r>
            <a:r>
              <a:rPr lang="en-US" baseline="0" dirty="0" smtClean="0"/>
              <a:t>.</a:t>
            </a:r>
          </a:p>
          <a:p>
            <a:endParaRPr lang="en-US" baseline="0" dirty="0" smtClean="0"/>
          </a:p>
          <a:p>
            <a:r>
              <a:rPr lang="en-US" baseline="0" dirty="0" smtClean="0"/>
              <a:t>We also realized that this problem is not unique to </a:t>
            </a:r>
            <a:r>
              <a:rPr lang="en-US" baseline="0" dirty="0" err="1" smtClean="0"/>
              <a:t>NetMedic</a:t>
            </a:r>
            <a:r>
              <a:rPr lang="en-US" baseline="0" dirty="0" smtClean="0"/>
              <a:t> but is shared by all inference based diagnostic systems. In general, there appears to be a trade-off between accuracy and the fraction of faults covered by a diagnostic system. This trade-off appears to be fundamental, though no one has proved it to my knowledge. </a:t>
            </a:r>
          </a:p>
          <a:p>
            <a:endParaRPr lang="en-US" baseline="0" dirty="0" smtClean="0"/>
          </a:p>
          <a:p>
            <a:r>
              <a:rPr lang="en-US" baseline="0" dirty="0" smtClean="0"/>
              <a:t>The research and commercial worlds currently seem split on this trade-off. Most deployed diagnostic systems that I am aware of use a rule-based approach. In this approach, rules or signatures encode common faults. An accurate diagnosis is provided when these faults occur but nothing is done for the remaining faults.  This approach tends to cover a small subset of the faults. Because of this, much recent research has been exploring an inference-based approach. This approach covers a wider range of faults but is less accurate. </a:t>
            </a:r>
          </a:p>
          <a:p>
            <a:endParaRPr lang="en-US" baseline="0" dirty="0" smtClean="0"/>
          </a:p>
          <a:p>
            <a:r>
              <a:rPr lang="en-US" baseline="0" dirty="0" smtClean="0"/>
              <a:t>I find that engineers are very skeptical about this approach because they do not want to output possibly incorrect results that their users cannot verify. They thus feel more comfortable with rule-based approaches. </a:t>
            </a:r>
          </a:p>
          <a:p>
            <a:endParaRPr lang="en-US" baseline="0" dirty="0" smtClean="0"/>
          </a:p>
          <a:p>
            <a:r>
              <a:rPr lang="en-US" baseline="0" dirty="0" smtClean="0"/>
              <a:t>In our work, we have begun exploring if we can improve the understandability of inference-based systems, in an effort to improve the chances of them being adopted.</a:t>
            </a:r>
          </a:p>
        </p:txBody>
      </p:sp>
      <p:sp>
        <p:nvSpPr>
          <p:cNvPr id="4" name="Slide Number Placeholder 3"/>
          <p:cNvSpPr>
            <a:spLocks noGrp="1"/>
          </p:cNvSpPr>
          <p:nvPr>
            <p:ph type="sldNum" sz="quarter" idx="10"/>
          </p:nvPr>
        </p:nvSpPr>
        <p:spPr/>
        <p:txBody>
          <a:bodyPr/>
          <a:lstStyle/>
          <a:p>
            <a:fld id="{17123EDD-E114-4164-8931-6B0357CA84B7}"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we mean by understandability is simple. That </a:t>
            </a:r>
            <a:r>
              <a:rPr lang="en-US" dirty="0" err="1" smtClean="0"/>
              <a:t>admins</a:t>
            </a:r>
            <a:r>
              <a:rPr lang="en-US" dirty="0" smtClean="0"/>
              <a:t> should be able</a:t>
            </a:r>
            <a:r>
              <a:rPr lang="en-US" baseline="0" dirty="0" smtClean="0"/>
              <a:t> to ……..</a:t>
            </a:r>
          </a:p>
          <a:p>
            <a:endParaRPr lang="en-US" baseline="0" dirty="0" smtClean="0"/>
          </a:p>
          <a:p>
            <a:r>
              <a:rPr lang="en-US" dirty="0" smtClean="0"/>
              <a:t>I see this problem as</a:t>
            </a:r>
            <a:r>
              <a:rPr lang="en-US" baseline="0" dirty="0" smtClean="0"/>
              <a:t> having two components, both of which are at the intersection of systems and HCI. The first one is visualizing complex analysis. In this sense, this task can be bucketed into the growing field of visual analytics. But the focus of existing work in visual analytics is on compact representation of large amounts of data, not so much on providing users an ability to verify sophisticated analysis. We have developed a system called </a:t>
            </a:r>
            <a:r>
              <a:rPr lang="en-US" baseline="0" dirty="0" err="1" smtClean="0"/>
              <a:t>NetClinic</a:t>
            </a:r>
            <a:r>
              <a:rPr lang="en-US" baseline="0" dirty="0" smtClean="0"/>
              <a:t> that I’ll describe next.</a:t>
            </a:r>
          </a:p>
          <a:p>
            <a:endParaRPr lang="en-US" baseline="0" dirty="0" smtClean="0"/>
          </a:p>
          <a:p>
            <a:r>
              <a:rPr lang="en-US" baseline="0" dirty="0" smtClean="0"/>
              <a:t>The second one is if there is a way to modify the analysis itself such that its more intuitive and easy to explain. </a:t>
            </a:r>
            <a:r>
              <a:rPr lang="en-US" baseline="0" dirty="0" smtClean="0"/>
              <a:t>This problem is  more speculative and subject of ongoing work. I’ll share my thoughts on it.</a:t>
            </a:r>
            <a:endParaRPr lang="en-US" baseline="0"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A non-traditional dimension of system effectiveness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conclude,</a:t>
            </a:r>
            <a:r>
              <a:rPr lang="en-US" baseline="0" dirty="0" smtClean="0"/>
              <a:t> I described a system called </a:t>
            </a:r>
            <a:r>
              <a:rPr lang="en-US" baseline="0" dirty="0" err="1" smtClean="0"/>
              <a:t>NetMedic</a:t>
            </a:r>
            <a:r>
              <a:rPr lang="en-US" baseline="0" dirty="0" smtClean="0"/>
              <a:t> to enable detailed diagnosis in small enterprise networks. </a:t>
            </a:r>
          </a:p>
          <a:p>
            <a:r>
              <a:rPr lang="en-US" baseline="0" dirty="0" smtClean="0"/>
              <a:t>  - </a:t>
            </a:r>
            <a:r>
              <a:rPr lang="en-US" baseline="0" dirty="0" err="1" smtClean="0"/>
              <a:t>NetMedic</a:t>
            </a:r>
            <a:r>
              <a:rPr lang="en-US" baseline="0" dirty="0" smtClean="0"/>
              <a:t> can diagnose application specific faults without application knowledge</a:t>
            </a:r>
          </a:p>
          <a:p>
            <a:endParaRPr lang="en-US" baseline="0" dirty="0" smtClean="0"/>
          </a:p>
          <a:p>
            <a:r>
              <a:rPr lang="en-US" baseline="0" dirty="0" smtClean="0"/>
              <a:t>More broadly, our work makes the case that small enterprise networks deserve more attention because solutions designed for large enterprises may not be effective this setting.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Through this work, we learned another reason to study small networks.  Large network methods are designed with scalability as a first order concern.  Small networks let us put scalability concerns to one side and ask how we might address some of the harder challenges related to network diagnosis. Very different solutions emerge from this perspective. This investigation is one of the directions where we are headed.</a:t>
            </a:r>
          </a:p>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you might wonder why small networks deserve special attention.  Presumably, if a problem has been addressed in the more complex case of large networks, wouldn’t it automatically apply to the simpler case of small networks?</a:t>
            </a:r>
          </a:p>
          <a:p>
            <a:endParaRPr lang="en-US" baseline="0" dirty="0" smtClean="0"/>
          </a:p>
          <a:p>
            <a:r>
              <a:rPr lang="en-US" baseline="0" dirty="0" smtClean="0"/>
              <a:t>That turns out to be a wrong presumption because of qualitative differences between the two extremes. </a:t>
            </a:r>
          </a:p>
          <a:p>
            <a:r>
              <a:rPr lang="en-US" baseline="0" dirty="0" smtClean="0"/>
              <a:t>   - The small networks have less sophisticated </a:t>
            </a:r>
            <a:r>
              <a:rPr lang="en-US" baseline="0" dirty="0" err="1" smtClean="0"/>
              <a:t>admins</a:t>
            </a:r>
            <a:r>
              <a:rPr lang="en-US" baseline="0" dirty="0" smtClean="0"/>
              <a:t> that need more precise information from the diagnostic tools.</a:t>
            </a:r>
          </a:p>
          <a:p>
            <a:endParaRPr lang="en-US" baseline="0" dirty="0" smtClean="0"/>
          </a:p>
          <a:p>
            <a:r>
              <a:rPr lang="en-US" baseline="0" dirty="0" smtClean="0"/>
              <a:t>   - The small enterprise networks also have less rich connectivity and have many shared components. For instance, a small enterprise might have only one subnet and one server machine that hosts a range of application servers. In contrast, a large enterprises tend to have many subnets, switches, and dedicated application servers. This richness of connectivity is exploited by diagnostic approaches for large enterprise networks. </a:t>
            </a:r>
          </a:p>
          <a:p>
            <a:endParaRPr lang="en-US" baseline="0" dirty="0" smtClean="0"/>
          </a:p>
          <a:p>
            <a:r>
              <a:rPr lang="en-US" baseline="0" dirty="0" smtClean="0"/>
              <a:t>These differences mean that techniques designed for large networks may not directly translate to small networks.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Its with</a:t>
            </a:r>
            <a:r>
              <a:rPr lang="en-US" baseline="0" dirty="0" smtClean="0"/>
              <a:t> these observations that </a:t>
            </a:r>
            <a:r>
              <a:rPr lang="en-US" dirty="0" smtClean="0"/>
              <a:t>we started our work.</a:t>
            </a:r>
          </a:p>
        </p:txBody>
      </p:sp>
      <p:sp>
        <p:nvSpPr>
          <p:cNvPr id="4" name="Slide Number Placeholder 3"/>
          <p:cNvSpPr>
            <a:spLocks noGrp="1"/>
          </p:cNvSpPr>
          <p:nvPr>
            <p:ph type="sldNum" sz="quarter" idx="10"/>
          </p:nvPr>
        </p:nvSpPr>
        <p:spPr/>
        <p:txBody>
          <a:bodyPr/>
          <a:lstStyle/>
          <a:p>
            <a:fld id="{17123EDD-E114-4164-8931-6B0357CA84B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show that they need detailed</a:t>
            </a:r>
            <a:r>
              <a:rPr lang="en-US" baseline="0" dirty="0" smtClean="0"/>
              <a:t> diagnosis. I will explain what I mean by that and why systems designed for large networks are incapable of it.</a:t>
            </a:r>
          </a:p>
          <a:p>
            <a:endParaRPr lang="en-US" sz="1200" kern="1200" baseline="0" dirty="0" smtClean="0">
              <a:solidFill>
                <a:schemeClr val="tx1"/>
              </a:solidFill>
              <a:latin typeface="+mn-lt"/>
              <a:ea typeface="+mn-ea"/>
              <a:cs typeface="+mn-cs"/>
            </a:endParaRPr>
          </a:p>
          <a:p>
            <a:r>
              <a:rPr lang="en-US" baseline="0" dirty="0" smtClean="0"/>
              <a:t>We then build </a:t>
            </a:r>
            <a:r>
              <a:rPr lang="en-US" baseline="0" dirty="0" err="1" smtClean="0"/>
              <a:t>NetMedic</a:t>
            </a:r>
            <a:r>
              <a:rPr lang="en-US" baseline="0" dirty="0" smtClean="0"/>
              <a:t>, a system for detailed diagnosis. A key feature of </a:t>
            </a:r>
            <a:r>
              <a:rPr lang="en-US" baseline="0" dirty="0" err="1" smtClean="0"/>
              <a:t>netmedic</a:t>
            </a:r>
            <a:r>
              <a:rPr lang="en-US" baseline="0" dirty="0" smtClean="0"/>
              <a:t> is that is able to diagnose application-specific failures in a way that does not require application knowledge. </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lets get started.</a:t>
            </a:r>
            <a:endParaRPr lang="en-US" baseline="0" dirty="0" smtClean="0"/>
          </a:p>
        </p:txBody>
      </p:sp>
      <p:sp>
        <p:nvSpPr>
          <p:cNvPr id="4" name="Slide Number Placeholder 3"/>
          <p:cNvSpPr>
            <a:spLocks noGrp="1"/>
          </p:cNvSpPr>
          <p:nvPr>
            <p:ph type="sldNum" sz="quarter" idx="10"/>
          </p:nvPr>
        </p:nvSpPr>
        <p:spPr/>
        <p:txBody>
          <a:bodyPr/>
          <a:lstStyle/>
          <a:p>
            <a:fld id="{17123EDD-E114-4164-8931-6B0357CA84B7}"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characterize problems</a:t>
            </a:r>
            <a:r>
              <a:rPr lang="en-US" baseline="0" dirty="0" smtClean="0"/>
              <a:t> inside small enterprise networks using support transcripts from an unnamed company that provides technical support to small enterprises. Operators of small enterprises contact this company over e-mail or over the phone and describe the symptoms of their problems. The support person helps them debug the network and identify the root causes of the problem.</a:t>
            </a:r>
          </a:p>
          <a:p>
            <a:endParaRPr lang="en-US" baseline="0" dirty="0" smtClean="0"/>
          </a:p>
          <a:p>
            <a:r>
              <a:rPr lang="en-US" baseline="0" dirty="0" smtClean="0"/>
              <a:t>We got transcripts for an entire month. We randomly selected a small sample and read them. This enabled us to </a:t>
            </a:r>
            <a:r>
              <a:rPr lang="en-US" sz="1200" kern="1200" baseline="0" dirty="0" smtClean="0">
                <a:solidFill>
                  <a:schemeClr val="tx1"/>
                </a:solidFill>
                <a:latin typeface="+mn-lt"/>
                <a:ea typeface="+mn-ea"/>
                <a:cs typeface="+mn-cs"/>
              </a:rPr>
              <a:t>understand in detail what was going on in each of these instances.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discarding cases that were incomplete or contained non-faults we were left with 150 cases.  We classify these cases based on their symptoms and root causes.</a:t>
            </a:r>
          </a:p>
        </p:txBody>
      </p:sp>
      <p:sp>
        <p:nvSpPr>
          <p:cNvPr id="4" name="Slide Number Placeholder 3"/>
          <p:cNvSpPr>
            <a:spLocks noGrp="1"/>
          </p:cNvSpPr>
          <p:nvPr>
            <p:ph type="sldNum" sz="quarter" idx="10"/>
          </p:nvPr>
        </p:nvSpPr>
        <p:spPr/>
        <p:txBody>
          <a:bodyPr/>
          <a:lstStyle/>
          <a:p>
            <a:fld id="{17123EDD-E114-4164-8931-6B0357CA84B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slides shows</a:t>
            </a:r>
            <a:r>
              <a:rPr lang="en-US" baseline="0" dirty="0" smtClean="0"/>
              <a:t> the overall categorization of symptoms and root causes. I’ll describe a couple of example faults in two slides. I don’t have time to go through the individual categories, so I will focus on the main points that I took away from this analysis.</a:t>
            </a:r>
          </a:p>
          <a:p>
            <a:endParaRPr lang="en-US" baseline="0" dirty="0" smtClean="0"/>
          </a:p>
          <a:p>
            <a:r>
              <a:rPr lang="en-US" baseline="0" dirty="0" smtClean="0"/>
              <a:t>Focusing on the symptoms, we see that they are all over the place from </a:t>
            </a:r>
            <a:r>
              <a:rPr lang="en-US" baseline="0" dirty="0" err="1" smtClean="0"/>
              <a:t>unreachability</a:t>
            </a:r>
            <a:r>
              <a:rPr lang="en-US" baseline="0" dirty="0" smtClean="0"/>
              <a:t> to crashes to poor performance. </a:t>
            </a:r>
          </a:p>
          <a:p>
            <a:endParaRPr lang="en-US" baseline="0" dirty="0" smtClean="0"/>
          </a:p>
          <a:p>
            <a:r>
              <a:rPr lang="en-US" baseline="0" dirty="0" smtClean="0"/>
              <a:t>The biggest one, however, is app-specific faults such as error codes or certain features not working. Unlike other generic faults, with app-specific faults, the application appears functional when observed superficially. But a detailed view of its operation reveals the faults. </a:t>
            </a:r>
          </a:p>
          <a:p>
            <a:endParaRPr lang="en-US" baseline="0" dirty="0" smtClean="0"/>
          </a:p>
          <a:p>
            <a:r>
              <a:rPr lang="en-US" baseline="0" dirty="0" smtClean="0"/>
              <a:t>The implication for the diagnostic system is that it should be able to handle both application-specific and generic faults. </a:t>
            </a:r>
          </a:p>
          <a:p>
            <a:endParaRPr lang="en-US" baseline="0" dirty="0" smtClean="0"/>
          </a:p>
          <a:p>
            <a:r>
              <a:rPr lang="en-US" dirty="0" smtClean="0"/>
              <a:t>Now, focusing on</a:t>
            </a:r>
            <a:r>
              <a:rPr lang="en-US" baseline="0" dirty="0" smtClean="0"/>
              <a:t> the identified causes, we again see a range of them, from configuration to buggy processes to overload. </a:t>
            </a:r>
          </a:p>
          <a:p>
            <a:endParaRPr lang="en-US" baseline="0" dirty="0" smtClean="0"/>
          </a:p>
          <a:p>
            <a:r>
              <a:rPr lang="en-US" baseline="0" dirty="0" smtClean="0"/>
              <a:t>One interesting aspect that we find in the logs is that the operators often knew which machine had the fault. But they needed help figuring out what aspect of the machine was faulty.</a:t>
            </a:r>
          </a:p>
          <a:p>
            <a:endParaRPr lang="en-US" baseline="0" dirty="0" smtClean="0"/>
          </a:p>
          <a:p>
            <a:r>
              <a:rPr lang="en-US" baseline="0" dirty="0" smtClean="0"/>
              <a:t>This implies that we should identify culprits at a fine granularity.</a:t>
            </a:r>
          </a:p>
          <a:p>
            <a:endParaRPr lang="en-US" baseline="0" dirty="0" smtClean="0"/>
          </a:p>
          <a:p>
            <a:r>
              <a:rPr lang="en-US" dirty="0" smtClean="0"/>
              <a:t>It is the combination of these two properties</a:t>
            </a:r>
            <a:r>
              <a:rPr lang="en-US" baseline="0" dirty="0" smtClean="0"/>
              <a:t> that we call detailed diagnosis, for lack of a better word.</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third</a:t>
            </a:r>
            <a:r>
              <a:rPr lang="en-US" baseline="0" dirty="0" smtClean="0"/>
              <a:t> problem concerned email.</a:t>
            </a:r>
            <a:endParaRPr lang="en-US" dirty="0"/>
          </a:p>
        </p:txBody>
      </p:sp>
      <p:sp>
        <p:nvSpPr>
          <p:cNvPr id="4" name="Slide Number Placeholder 3"/>
          <p:cNvSpPr>
            <a:spLocks noGrp="1"/>
          </p:cNvSpPr>
          <p:nvPr>
            <p:ph type="sldNum" sz="quarter" idx="10"/>
          </p:nvPr>
        </p:nvSpPr>
        <p:spPr/>
        <p:txBody>
          <a:bodyPr/>
          <a:lstStyle/>
          <a:p>
            <a:fld id="{17123EDD-E114-4164-8931-6B0357CA84B7}"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There are several approaches to building a diagnostic system. The paper discusses why we prefer dependency graphs based approach. The short version is that unlike signature-based approaches such an approach is capable of diagnosing a wider range of failures.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 is the reason that dependency graph based solutions have been proposed for large networks. A recent example being Sherlock. But the dependency graph formulation that current solutions, Sherlock as well as others, use are incapable of detailed diagnosis.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Current formulations model the network at a coarse level, for instance, at the level of machines. They then construct a dependency graph such as this one. A dependency edge means that the destination of the edge relies on the source for correct operation.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The health of a node in the dependency graph is modeled using a single abstract variable. This simplifications treats all kinds of sicknesses as equivalent.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model of this dependency is a simple one. There are two simplifications: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First, whenever a node is deemed unhealthy, it is assumed that it will make its dependent components unhealthy regardless of the nature of the sickness.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Second, the dependency graph itself is simple in that does not allow for cycles, by which nodes are mutually dependent on each other. So, in this example, a sick client cannot make the server sick.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you see unhealthy nodes in the network, the goal of the diagnosis is to identify a small number of nodes whose sickness can explain all unhealthy nodes in the network.</a:t>
            </a:r>
          </a:p>
        </p:txBody>
      </p:sp>
      <p:sp>
        <p:nvSpPr>
          <p:cNvPr id="4" name="Slide Number Placeholder 3"/>
          <p:cNvSpPr>
            <a:spLocks noGrp="1"/>
          </p:cNvSpPr>
          <p:nvPr>
            <p:ph type="sldNum" sz="quarter" idx="10"/>
          </p:nvPr>
        </p:nvSpPr>
        <p:spPr/>
        <p:txBody>
          <a:bodyPr/>
          <a:lstStyle/>
          <a:p>
            <a:fld id="{17123EDD-E114-4164-8931-6B0357CA84B7}"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smtClean="0"/>
              <a:t>ratul | gatech |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683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41438"/>
            <a:ext cx="8229600" cy="4525962"/>
          </a:xfrm>
        </p:spPr>
        <p:txBody>
          <a:bodyPr/>
          <a:lstStyle/>
          <a:p>
            <a:r>
              <a:rPr lang="en-US" smtClean="0"/>
              <a:t>Click icon to add chart</a:t>
            </a:r>
            <a:endParaRPr lang="en-US" dirty="0"/>
          </a:p>
        </p:txBody>
      </p:sp>
      <p:sp>
        <p:nvSpPr>
          <p:cNvPr id="4" name="Date Placeholder 3"/>
          <p:cNvSpPr>
            <a:spLocks noGrp="1"/>
          </p:cNvSpPr>
          <p:nvPr>
            <p:ph type="dt" sz="half" idx="10"/>
          </p:nvPr>
        </p:nvSpPr>
        <p:spPr>
          <a:xfrm>
            <a:off x="350838" y="6245225"/>
            <a:ext cx="3681412" cy="476250"/>
          </a:xfrm>
        </p:spPr>
        <p:txBody>
          <a:bodyPr/>
          <a:lstStyle>
            <a:lvl1pPr>
              <a:defRPr/>
            </a:lvl1pPr>
          </a:lstStyle>
          <a:p>
            <a:r>
              <a:rPr lang="en-US" smtClean="0"/>
              <a:t>ratul | gatech | '09</a:t>
            </a:r>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a:xfrm>
            <a:off x="6659563" y="6245225"/>
            <a:ext cx="2133600" cy="476250"/>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a:solidFill>
                  <a:schemeClr val="bg1"/>
                </a:solidFill>
              </a:defRPr>
            </a:lvl1pPr>
            <a:lvl2pPr>
              <a:buNone/>
              <a:defRPr>
                <a:solidFill>
                  <a:schemeClr val="bg1"/>
                </a:solidFill>
              </a:defRPr>
            </a:lvl2pPr>
            <a:lvl3pPr>
              <a:buFont typeface="Courier New" pitchFamily="49" charset="0"/>
              <a:buChar char="o"/>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819400" cy="365125"/>
          </a:xfrm>
        </p:spPr>
        <p:txBody>
          <a:bodyPr/>
          <a:lstStyle/>
          <a:p>
            <a:r>
              <a:rPr lang="en-US" smtClean="0"/>
              <a:t>ratul | gatech |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Footer Placeholder 4"/>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gatech |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gatech | '09</a:t>
            </a:r>
            <a:endParaRPr lang="en-US" dirty="0"/>
          </a:p>
        </p:txBody>
      </p:sp>
      <p:sp>
        <p:nvSpPr>
          <p:cNvPr id="8" name="Footer Placeholder 7"/>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gatech | '09</a:t>
            </a:r>
            <a:endParaRPr lang="en-US" dirty="0"/>
          </a:p>
        </p:txBody>
      </p:sp>
      <p:sp>
        <p:nvSpPr>
          <p:cNvPr id="4" name="Footer Placeholder 3"/>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gatech | '09</a:t>
            </a:r>
            <a:endParaRPr lang="en-US" dirty="0"/>
          </a:p>
        </p:txBody>
      </p:sp>
      <p:sp>
        <p:nvSpPr>
          <p:cNvPr id="3" name="Footer Placeholder 2"/>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gatech |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gatech | '09</a:t>
            </a:r>
            <a:endParaRPr lang="en-US" dirty="0"/>
          </a:p>
        </p:txBody>
      </p:sp>
      <p:sp>
        <p:nvSpPr>
          <p:cNvPr id="6" name="Footer Placeholder 5"/>
          <p:cNvSpPr>
            <a:spLocks noGrp="1"/>
          </p:cNvSpPr>
          <p:nvPr>
            <p:ph type="ftr" sz="quarter" idx="11"/>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3048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gatech | '09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wmf"/><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0.wmf"/><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wmf"/><Relationship Id="rId5" Type="http://schemas.openxmlformats.org/officeDocument/2006/relationships/image" Target="../media/image10.wmf"/><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6.w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2175"/>
            <a:ext cx="7772400" cy="1470025"/>
          </a:xfrm>
        </p:spPr>
        <p:txBody>
          <a:bodyPr>
            <a:normAutofit/>
          </a:bodyPr>
          <a:lstStyle/>
          <a:p>
            <a:r>
              <a:rPr lang="en-US" dirty="0" smtClean="0"/>
              <a:t>Detailed and understandable network diagnosis</a:t>
            </a:r>
            <a:endParaRPr lang="en-US" dirty="0"/>
          </a:p>
        </p:txBody>
      </p:sp>
      <p:sp>
        <p:nvSpPr>
          <p:cNvPr id="3" name="Subtitle 2"/>
          <p:cNvSpPr>
            <a:spLocks noGrp="1"/>
          </p:cNvSpPr>
          <p:nvPr>
            <p:ph type="subTitle" idx="1"/>
          </p:nvPr>
        </p:nvSpPr>
        <p:spPr>
          <a:xfrm>
            <a:off x="533400" y="2895600"/>
            <a:ext cx="8077200" cy="1295400"/>
          </a:xfrm>
        </p:spPr>
        <p:txBody>
          <a:bodyPr>
            <a:normAutofit/>
          </a:bodyPr>
          <a:lstStyle/>
          <a:p>
            <a:r>
              <a:rPr lang="en-US" sz="2800" dirty="0" smtClean="0">
                <a:solidFill>
                  <a:srgbClr val="FFC000"/>
                </a:solidFill>
              </a:rPr>
              <a:t>Ratul </a:t>
            </a:r>
            <a:r>
              <a:rPr lang="en-US" sz="2800" dirty="0" smtClean="0">
                <a:solidFill>
                  <a:srgbClr val="FFC000"/>
                </a:solidFill>
              </a:rPr>
              <a:t>Mahajan</a:t>
            </a:r>
          </a:p>
        </p:txBody>
      </p:sp>
      <p:grpSp>
        <p:nvGrpSpPr>
          <p:cNvPr id="10" name="Group 9"/>
          <p:cNvGrpSpPr>
            <a:grpSpLocks noChangeAspect="1"/>
          </p:cNvGrpSpPr>
          <p:nvPr/>
        </p:nvGrpSpPr>
        <p:grpSpPr>
          <a:xfrm>
            <a:off x="3124200" y="3707892"/>
            <a:ext cx="2895600" cy="810768"/>
            <a:chOff x="2743200" y="4876800"/>
            <a:chExt cx="3810000" cy="1066800"/>
          </a:xfrm>
        </p:grpSpPr>
        <p:sp>
          <p:nvSpPr>
            <p:cNvPr id="8" name="Rectangle 7"/>
            <p:cNvSpPr/>
            <p:nvPr/>
          </p:nvSpPr>
          <p:spPr>
            <a:xfrm>
              <a:off x="2743200" y="4876800"/>
              <a:ext cx="3810000" cy="1066800"/>
            </a:xfrm>
            <a:prstGeom prst="rect">
              <a:avLst/>
            </a:prstGeom>
            <a:solidFill>
              <a:schemeClr val="bg1"/>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pic>
          <p:nvPicPr>
            <p:cNvPr id="7" name="Picture 6" descr="image005.png"/>
            <p:cNvPicPr>
              <a:picLocks noChangeAspect="1"/>
            </p:cNvPicPr>
            <p:nvPr/>
          </p:nvPicPr>
          <p:blipFill>
            <a:blip r:embed="rId2" cstate="print"/>
            <a:stretch>
              <a:fillRect/>
            </a:stretch>
          </p:blipFill>
          <p:spPr>
            <a:xfrm>
              <a:off x="2895600" y="5015865"/>
              <a:ext cx="3486150" cy="851535"/>
            </a:xfrm>
            <a:prstGeom prst="rect">
              <a:avLst/>
            </a:prstGeom>
          </p:spPr>
        </p:pic>
      </p:grpSp>
      <p:sp>
        <p:nvSpPr>
          <p:cNvPr id="9" name="Subtitle 2"/>
          <p:cNvSpPr txBox="1">
            <a:spLocks/>
          </p:cNvSpPr>
          <p:nvPr/>
        </p:nvSpPr>
        <p:spPr>
          <a:xfrm>
            <a:off x="685800" y="5029200"/>
            <a:ext cx="8077200" cy="1371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2"/>
                </a:solidFill>
                <a:effectLst/>
                <a:uLnTx/>
                <a:uFillTx/>
                <a:latin typeface="+mn-lt"/>
                <a:ea typeface="+mn-ea"/>
                <a:cs typeface="+mn-cs"/>
              </a:rPr>
              <a:t>With Srikanth Kandula, Bongshin Lee, </a:t>
            </a:r>
            <a:br>
              <a:rPr kumimoji="0" lang="en-US" sz="2400" b="0" i="0" u="none" strike="noStrike" kern="1200" cap="none" spc="0" normalizeH="0" baseline="0" noProof="0" dirty="0" smtClean="0">
                <a:ln>
                  <a:noFill/>
                </a:ln>
                <a:solidFill>
                  <a:schemeClr val="bg2"/>
                </a:solidFill>
                <a:effectLst/>
                <a:uLnTx/>
                <a:uFillTx/>
                <a:latin typeface="+mn-lt"/>
                <a:ea typeface="+mn-ea"/>
                <a:cs typeface="+mn-cs"/>
              </a:rPr>
            </a:br>
            <a:r>
              <a:rPr kumimoji="0" lang="en-US" sz="2400" b="0" i="0" u="none" strike="noStrike" kern="1200" cap="none" spc="0" normalizeH="0" baseline="0" noProof="0" dirty="0" smtClean="0">
                <a:ln>
                  <a:noFill/>
                </a:ln>
                <a:solidFill>
                  <a:schemeClr val="bg2"/>
                </a:solidFill>
                <a:effectLst/>
                <a:uLnTx/>
                <a:uFillTx/>
                <a:latin typeface="+mn-lt"/>
                <a:ea typeface="+mn-ea"/>
                <a:cs typeface="+mn-cs"/>
              </a:rPr>
              <a:t>Zhicheng Liu </a:t>
            </a:r>
            <a:r>
              <a:rPr kumimoji="0" lang="en-US" sz="2400" b="0" i="1" u="none" strike="noStrike" kern="1200" cap="none" spc="0" normalizeH="0" baseline="0" noProof="0" dirty="0" smtClean="0">
                <a:ln>
                  <a:noFill/>
                </a:ln>
                <a:solidFill>
                  <a:schemeClr val="bg1">
                    <a:lumMod val="65000"/>
                  </a:schemeClr>
                </a:solidFill>
                <a:effectLst/>
                <a:uLnTx/>
                <a:uFillTx/>
                <a:latin typeface="+mn-lt"/>
                <a:ea typeface="+mn-ea"/>
                <a:cs typeface="+mn-cs"/>
              </a:rPr>
              <a:t>(</a:t>
            </a:r>
            <a:r>
              <a:rPr kumimoji="0" lang="en-US" sz="2400" b="0" i="1" u="none" strike="noStrike" kern="1200" cap="none" spc="0" normalizeH="0" baseline="0" noProof="0" dirty="0" err="1" smtClean="0">
                <a:ln>
                  <a:noFill/>
                </a:ln>
                <a:solidFill>
                  <a:schemeClr val="bg1">
                    <a:lumMod val="65000"/>
                  </a:schemeClr>
                </a:solidFill>
                <a:effectLst/>
                <a:uLnTx/>
                <a:uFillTx/>
                <a:latin typeface="+mn-lt"/>
                <a:ea typeface="+mn-ea"/>
                <a:cs typeface="+mn-cs"/>
              </a:rPr>
              <a:t>GaTech</a:t>
            </a:r>
            <a:r>
              <a:rPr kumimoji="0" lang="en-US" sz="2400" b="0" i="1" u="none" strike="noStrike" kern="1200" cap="none" spc="0" normalizeH="0" baseline="0" noProof="0" dirty="0" smtClean="0">
                <a:ln>
                  <a:noFill/>
                </a:ln>
                <a:solidFill>
                  <a:schemeClr val="bg1">
                    <a:lumMod val="65000"/>
                  </a:schemeClr>
                </a:solidFill>
                <a:effectLst/>
                <a:uLnTx/>
                <a:uFillTx/>
                <a:latin typeface="+mn-lt"/>
                <a:ea typeface="+mn-ea"/>
                <a:cs typeface="+mn-cs"/>
              </a:rPr>
              <a:t>), </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Patrick Verkaik </a:t>
            </a:r>
            <a:r>
              <a:rPr kumimoji="0" lang="en-US" sz="2400" b="0" i="1" u="none" strike="noStrike" kern="1200" cap="none" spc="0" normalizeH="0" baseline="0" noProof="0" dirty="0" smtClean="0">
                <a:ln>
                  <a:noFill/>
                </a:ln>
                <a:solidFill>
                  <a:schemeClr val="bg1">
                    <a:lumMod val="75000"/>
                  </a:schemeClr>
                </a:solidFill>
                <a:effectLst/>
                <a:uLnTx/>
                <a:uFillTx/>
                <a:latin typeface="+mn-lt"/>
                <a:ea typeface="+mn-ea"/>
                <a:cs typeface="+mn-cs"/>
              </a:rPr>
              <a:t>(UCSD)</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a:t>
            </a:r>
            <a:br>
              <a:rPr kumimoji="0" lang="en-US" sz="2400" b="0" i="0" u="none" strike="noStrike" kern="1200" cap="none" spc="0" normalizeH="0" baseline="0" noProof="0" dirty="0" smtClean="0">
                <a:ln>
                  <a:noFill/>
                </a:ln>
                <a:solidFill>
                  <a:schemeClr val="bg2"/>
                </a:solidFill>
                <a:effectLst/>
                <a:uLnTx/>
                <a:uFillTx/>
                <a:latin typeface="+mn-lt"/>
                <a:ea typeface="+mn-ea"/>
                <a:cs typeface="+mn-cs"/>
              </a:rPr>
            </a:br>
            <a:r>
              <a:rPr kumimoji="0" lang="en-US" sz="2400" b="0" i="0" u="none" strike="noStrike" kern="1200" cap="none" spc="0" normalizeH="0" baseline="0" noProof="0" dirty="0" smtClean="0">
                <a:ln>
                  <a:noFill/>
                </a:ln>
                <a:solidFill>
                  <a:schemeClr val="bg2"/>
                </a:solidFill>
                <a:effectLst/>
                <a:uLnTx/>
                <a:uFillTx/>
                <a:latin typeface="+mn-lt"/>
                <a:ea typeface="+mn-ea"/>
                <a:cs typeface="+mn-cs"/>
              </a:rPr>
              <a:t>Sharad Agarwal, Jitu Padhye, Victor Bahl</a:t>
            </a:r>
          </a:p>
        </p:txBody>
      </p:sp>
    </p:spTree>
  </p:cSld>
  <p:clrMapOvr>
    <a:masterClrMapping/>
  </p:clrMapOvr>
  <p:transition advTm="2020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problem </a:t>
            </a:r>
            <a:r>
              <a:rPr lang="en-US" sz="3600" dirty="0" smtClean="0"/>
              <a:t>3: </a:t>
            </a:r>
            <a:r>
              <a:rPr lang="en-US" sz="3600" dirty="0" smtClean="0"/>
              <a:t>Client </a:t>
            </a:r>
            <a:r>
              <a:rPr lang="en-US" sz="3600" dirty="0" err="1" smtClean="0"/>
              <a:t>misconfig</a:t>
            </a:r>
            <a:endParaRPr lang="en-US" sz="3600" dirty="0"/>
          </a:p>
        </p:txBody>
      </p:sp>
      <p:sp>
        <p:nvSpPr>
          <p:cNvPr id="5" name="Rectangle 4"/>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867400" y="3276600"/>
            <a:ext cx="19050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Exchange server</a:t>
            </a:r>
            <a:endParaRPr lang="en-US" sz="2000" dirty="0">
              <a:solidFill>
                <a:schemeClr val="tx1"/>
              </a:solidFill>
            </a:endParaRPr>
          </a:p>
        </p:txBody>
      </p:sp>
      <p:cxnSp>
        <p:nvCxnSpPr>
          <p:cNvPr id="14" name="Straight Arrow Connector 13"/>
          <p:cNvCxnSpPr>
            <a:stCxn id="88" idx="3"/>
            <a:endCxn id="8" idx="1"/>
          </p:cNvCxnSpPr>
          <p:nvPr/>
        </p:nvCxnSpPr>
        <p:spPr>
          <a:xfrm flipV="1">
            <a:off x="3276600" y="3467100"/>
            <a:ext cx="2590800" cy="7239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3" name="Rounded Rectangle 32"/>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4" name="Rounded Rectangle 33"/>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5" name="Rounded Rectangle 34"/>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5" name="Rectangle 44"/>
          <p:cNvSpPr/>
          <p:nvPr/>
        </p:nvSpPr>
        <p:spPr>
          <a:xfrm>
            <a:off x="1219200" y="2133600"/>
            <a:ext cx="22098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2362200" y="22098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Outlook</a:t>
            </a:r>
            <a:endParaRPr lang="en-US" sz="2000" dirty="0">
              <a:solidFill>
                <a:schemeClr val="tx1"/>
              </a:solidFill>
            </a:endParaRPr>
          </a:p>
        </p:txBody>
      </p:sp>
      <p:sp>
        <p:nvSpPr>
          <p:cNvPr id="48" name="Rounded Rectangle 47"/>
          <p:cNvSpPr/>
          <p:nvPr/>
        </p:nvSpPr>
        <p:spPr>
          <a:xfrm>
            <a:off x="15240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9" name="Rounded Rectangle 48"/>
          <p:cNvSpPr/>
          <p:nvPr/>
        </p:nvSpPr>
        <p:spPr>
          <a:xfrm>
            <a:off x="1828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50" name="Straight Arrow Connector 49"/>
          <p:cNvCxnSpPr>
            <a:stCxn id="46" idx="3"/>
            <a:endCxn id="8" idx="1"/>
          </p:cNvCxnSpPr>
          <p:nvPr/>
        </p:nvCxnSpPr>
        <p:spPr>
          <a:xfrm>
            <a:off x="3276600" y="2438400"/>
            <a:ext cx="2590800" cy="10287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Date Placeholder 62"/>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grpSp>
        <p:nvGrpSpPr>
          <p:cNvPr id="3" name="Group 66"/>
          <p:cNvGrpSpPr/>
          <p:nvPr/>
        </p:nvGrpSpPr>
        <p:grpSpPr>
          <a:xfrm>
            <a:off x="2590800" y="1828800"/>
            <a:ext cx="533400" cy="533400"/>
            <a:chOff x="3352800" y="5486400"/>
            <a:chExt cx="533400" cy="533400"/>
          </a:xfrm>
        </p:grpSpPr>
        <p:pic>
          <p:nvPicPr>
            <p:cNvPr id="68" name="Picture 10" descr="C:\Documents and Settings\ratul\Local Settings\Temporary Internet Files\Content.IE5\WRPY2P70\MCj04414920000[1].png"/>
            <p:cNvPicPr>
              <a:picLocks noChangeAspect="1" noChangeArrowheads="1"/>
            </p:cNvPicPr>
            <p:nvPr/>
          </p:nvPicPr>
          <p:blipFill>
            <a:blip r:embed="rId4" cstate="print"/>
            <a:srcRect/>
            <a:stretch>
              <a:fillRect/>
            </a:stretch>
          </p:blipFill>
          <p:spPr bwMode="auto">
            <a:xfrm>
              <a:off x="3352800" y="5486400"/>
              <a:ext cx="533400" cy="533400"/>
            </a:xfrm>
            <a:prstGeom prst="rect">
              <a:avLst/>
            </a:prstGeom>
            <a:noFill/>
          </p:spPr>
        </p:pic>
        <p:grpSp>
          <p:nvGrpSpPr>
            <p:cNvPr id="4" name="Group 64"/>
            <p:cNvGrpSpPr/>
            <p:nvPr/>
          </p:nvGrpSpPr>
          <p:grpSpPr>
            <a:xfrm>
              <a:off x="3505200" y="5562600"/>
              <a:ext cx="228600" cy="228600"/>
              <a:chOff x="4495800" y="5562600"/>
              <a:chExt cx="228600" cy="228600"/>
            </a:xfrm>
          </p:grpSpPr>
          <p:cxnSp>
            <p:nvCxnSpPr>
              <p:cNvPr id="70" name="Straight Connector 69"/>
              <p:cNvCxnSpPr/>
              <p:nvPr/>
            </p:nvCxnSpPr>
            <p:spPr>
              <a:xfrm rot="16200000" flipH="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grpSp>
      </p:grpSp>
      <p:sp>
        <p:nvSpPr>
          <p:cNvPr id="78" name="Snip Single Corner Rectangle 77"/>
          <p:cNvSpPr/>
          <p:nvPr/>
        </p:nvSpPr>
        <p:spPr>
          <a:xfrm>
            <a:off x="1371600" y="2286000"/>
            <a:ext cx="609600" cy="3048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solidFill>
                  <a:schemeClr val="tx1"/>
                </a:solidFill>
              </a:rPr>
              <a:t>config</a:t>
            </a:r>
            <a:endParaRPr lang="en-US" sz="1600" dirty="0">
              <a:solidFill>
                <a:schemeClr val="tx1"/>
              </a:solidFill>
            </a:endParaRPr>
          </a:p>
        </p:txBody>
      </p:sp>
      <p:sp>
        <p:nvSpPr>
          <p:cNvPr id="79" name="Rounded Rectangle 78"/>
          <p:cNvSpPr/>
          <p:nvPr/>
        </p:nvSpPr>
        <p:spPr>
          <a:xfrm>
            <a:off x="2209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80" name="Straight Arrow Connector 79"/>
          <p:cNvCxnSpPr>
            <a:stCxn id="46" idx="1"/>
            <a:endCxn id="78" idx="0"/>
          </p:cNvCxnSpPr>
          <p:nvPr/>
        </p:nvCxnSpPr>
        <p:spPr>
          <a:xfrm rot="10800000">
            <a:off x="1981200" y="2438400"/>
            <a:ext cx="3810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25146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87" name="Rectangle 86"/>
          <p:cNvSpPr/>
          <p:nvPr/>
        </p:nvSpPr>
        <p:spPr>
          <a:xfrm>
            <a:off x="1219200" y="3886200"/>
            <a:ext cx="22098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23622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Outlook</a:t>
            </a:r>
            <a:endParaRPr lang="en-US" sz="2000" dirty="0">
              <a:solidFill>
                <a:schemeClr val="tx1"/>
              </a:solidFill>
            </a:endParaRPr>
          </a:p>
        </p:txBody>
      </p:sp>
      <p:sp>
        <p:nvSpPr>
          <p:cNvPr id="89" name="Rounded Rectangle 88"/>
          <p:cNvSpPr/>
          <p:nvPr/>
        </p:nvSpPr>
        <p:spPr>
          <a:xfrm>
            <a:off x="1524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90" name="Rounded Rectangle 89"/>
          <p:cNvSpPr/>
          <p:nvPr/>
        </p:nvSpPr>
        <p:spPr>
          <a:xfrm>
            <a:off x="18288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grpSp>
        <p:nvGrpSpPr>
          <p:cNvPr id="6" name="Group 90"/>
          <p:cNvGrpSpPr/>
          <p:nvPr/>
        </p:nvGrpSpPr>
        <p:grpSpPr>
          <a:xfrm>
            <a:off x="2743200" y="3581400"/>
            <a:ext cx="533400" cy="533400"/>
            <a:chOff x="3352800" y="5486400"/>
            <a:chExt cx="533400" cy="533400"/>
          </a:xfrm>
        </p:grpSpPr>
        <p:pic>
          <p:nvPicPr>
            <p:cNvPr id="92" name="Picture 10" descr="C:\Documents and Settings\ratul\Local Settings\Temporary Internet Files\Content.IE5\WRPY2P70\MCj04414920000[1].png"/>
            <p:cNvPicPr>
              <a:picLocks noChangeAspect="1" noChangeArrowheads="1"/>
            </p:cNvPicPr>
            <p:nvPr/>
          </p:nvPicPr>
          <p:blipFill>
            <a:blip r:embed="rId4" cstate="print"/>
            <a:srcRect/>
            <a:stretch>
              <a:fillRect/>
            </a:stretch>
          </p:blipFill>
          <p:spPr bwMode="auto">
            <a:xfrm>
              <a:off x="3352800" y="5486400"/>
              <a:ext cx="533400" cy="533400"/>
            </a:xfrm>
            <a:prstGeom prst="rect">
              <a:avLst/>
            </a:prstGeom>
            <a:noFill/>
          </p:spPr>
        </p:pic>
        <p:grpSp>
          <p:nvGrpSpPr>
            <p:cNvPr id="7" name="Group 64"/>
            <p:cNvGrpSpPr/>
            <p:nvPr/>
          </p:nvGrpSpPr>
          <p:grpSpPr>
            <a:xfrm>
              <a:off x="3505200" y="5562600"/>
              <a:ext cx="228600" cy="228600"/>
              <a:chOff x="4495800" y="5562600"/>
              <a:chExt cx="228600" cy="228600"/>
            </a:xfrm>
          </p:grpSpPr>
          <p:cxnSp>
            <p:nvCxnSpPr>
              <p:cNvPr id="94" name="Straight Connector 93"/>
              <p:cNvCxnSpPr/>
              <p:nvPr/>
            </p:nvCxnSpPr>
            <p:spPr>
              <a:xfrm rot="16200000" flipH="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grpSp>
      </p:grpSp>
      <p:sp>
        <p:nvSpPr>
          <p:cNvPr id="96" name="Snip Single Corner Rectangle 95"/>
          <p:cNvSpPr/>
          <p:nvPr/>
        </p:nvSpPr>
        <p:spPr>
          <a:xfrm>
            <a:off x="1371600" y="4038600"/>
            <a:ext cx="609600" cy="3048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solidFill>
                  <a:schemeClr val="tx1"/>
                </a:solidFill>
              </a:rPr>
              <a:t>config</a:t>
            </a:r>
            <a:endParaRPr lang="en-US" sz="1600" dirty="0">
              <a:solidFill>
                <a:schemeClr val="tx1"/>
              </a:solidFill>
            </a:endParaRPr>
          </a:p>
        </p:txBody>
      </p:sp>
      <p:sp>
        <p:nvSpPr>
          <p:cNvPr id="97" name="Rounded Rectangle 96"/>
          <p:cNvSpPr/>
          <p:nvPr/>
        </p:nvSpPr>
        <p:spPr>
          <a:xfrm>
            <a:off x="22098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98" name="Straight Arrow Connector 97"/>
          <p:cNvCxnSpPr>
            <a:stCxn id="88" idx="1"/>
            <a:endCxn id="96" idx="0"/>
          </p:cNvCxnSpPr>
          <p:nvPr/>
        </p:nvCxnSpPr>
        <p:spPr>
          <a:xfrm rot="10800000">
            <a:off x="1981200" y="4191000"/>
            <a:ext cx="3810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25146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101"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447800" y="1981200"/>
            <a:ext cx="346807" cy="381000"/>
          </a:xfrm>
          <a:prstGeom prst="rect">
            <a:avLst/>
          </a:prstGeom>
          <a:noFill/>
        </p:spPr>
      </p:pic>
      <p:pic>
        <p:nvPicPr>
          <p:cNvPr id="102"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524000" y="3733800"/>
            <a:ext cx="346807" cy="381000"/>
          </a:xfrm>
          <a:prstGeom prst="rect">
            <a:avLst/>
          </a:prstGeom>
          <a:noFill/>
        </p:spPr>
      </p:pic>
    </p:spTree>
    <p:custDataLst>
      <p:tags r:id="rId1"/>
    </p:custDataLst>
  </p:cSld>
  <p:clrMapOvr>
    <a:masterClrMapping/>
  </p:clrMapOvr>
  <p:transition advTm="8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checkerboard(across)">
                                      <p:cBhvr>
                                        <p:cTn id="7" dur="500"/>
                                        <p:tgtEl>
                                          <p:spTgt spid="101"/>
                                        </p:tgtEl>
                                      </p:cBhvr>
                                    </p:animEffect>
                                  </p:childTnLst>
                                </p:cTn>
                              </p:par>
                              <p:par>
                                <p:cTn id="8" presetID="5" presetClass="entr" presetSubtype="1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checkerboard(across)">
                                      <p:cBhvr>
                                        <p:cTn id="1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sz="3600" dirty="0" smtClean="0"/>
              <a:t>Current formulations sacrifice detail (to scale)</a:t>
            </a:r>
            <a:endParaRPr lang="en-US" sz="3600" dirty="0"/>
          </a:p>
        </p:txBody>
      </p:sp>
      <p:sp>
        <p:nvSpPr>
          <p:cNvPr id="3" name="Content Placeholder 2"/>
          <p:cNvSpPr>
            <a:spLocks noGrp="1"/>
          </p:cNvSpPr>
          <p:nvPr>
            <p:ph idx="1"/>
          </p:nvPr>
        </p:nvSpPr>
        <p:spPr>
          <a:xfrm>
            <a:off x="381000" y="1447800"/>
            <a:ext cx="8382000" cy="1828800"/>
          </a:xfrm>
        </p:spPr>
        <p:txBody>
          <a:bodyPr>
            <a:normAutofit/>
          </a:bodyPr>
          <a:lstStyle/>
          <a:p>
            <a:pPr lvl="0">
              <a:defRPr/>
            </a:pPr>
            <a:r>
              <a:rPr lang="en-US" sz="2400" dirty="0" smtClean="0">
                <a:solidFill>
                  <a:prstClr val="white"/>
                </a:solidFill>
              </a:rPr>
              <a:t>Dependency graph based formulations </a:t>
            </a:r>
            <a:r>
              <a:rPr lang="en-US" sz="2000" dirty="0" smtClean="0">
                <a:solidFill>
                  <a:prstClr val="white"/>
                </a:solidFill>
              </a:rPr>
              <a:t>(e.g., Sherlock [SIGCOMM2007])</a:t>
            </a:r>
            <a:endParaRPr lang="en-US" sz="2400" dirty="0" smtClean="0">
              <a:solidFill>
                <a:prstClr val="white"/>
              </a:solidFill>
            </a:endParaRPr>
          </a:p>
          <a:p>
            <a:pPr lvl="0">
              <a:buFont typeface="Arial" pitchFamily="34" charset="0"/>
              <a:buChar char="•"/>
              <a:defRPr/>
            </a:pPr>
            <a:r>
              <a:rPr lang="en-US" sz="2400" dirty="0" smtClean="0">
                <a:solidFill>
                  <a:prstClr val="white"/>
                </a:solidFill>
              </a:rPr>
              <a:t>Model the network as a dependency graph at a coarse level</a:t>
            </a:r>
          </a:p>
          <a:p>
            <a:pPr lvl="0">
              <a:buFont typeface="Arial" pitchFamily="34" charset="0"/>
              <a:buChar char="•"/>
              <a:defRPr/>
            </a:pPr>
            <a:r>
              <a:rPr lang="en-US" sz="2400" dirty="0" smtClean="0">
                <a:solidFill>
                  <a:prstClr val="white"/>
                </a:solidFill>
              </a:rPr>
              <a:t>Simple dependency model</a:t>
            </a:r>
          </a:p>
          <a:p>
            <a:endParaRPr lang="en-US" sz="2800" dirty="0" smtClean="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13" name="Oval 12"/>
          <p:cNvSpPr/>
          <p:nvPr/>
        </p:nvSpPr>
        <p:spPr>
          <a:xfrm>
            <a:off x="5562601" y="4267200"/>
            <a:ext cx="12954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3200400" y="3581400"/>
            <a:ext cx="1447800" cy="914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3352800" y="5257800"/>
            <a:ext cx="1447800" cy="914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Arrow Connector 16"/>
          <p:cNvCxnSpPr>
            <a:stCxn id="32" idx="1"/>
            <a:endCxn id="35" idx="6"/>
          </p:cNvCxnSpPr>
          <p:nvPr/>
        </p:nvCxnSpPr>
        <p:spPr>
          <a:xfrm rot="16200000" flipV="1">
            <a:off x="5013419" y="3673381"/>
            <a:ext cx="373670" cy="110410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36" idx="6"/>
          </p:cNvCxnSpPr>
          <p:nvPr/>
        </p:nvCxnSpPr>
        <p:spPr>
          <a:xfrm rot="5400000">
            <a:off x="4975319" y="4938011"/>
            <a:ext cx="602270" cy="95170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562601" y="4267200"/>
            <a:ext cx="1295400" cy="990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Arrow Connector 33"/>
          <p:cNvCxnSpPr/>
          <p:nvPr/>
        </p:nvCxnSpPr>
        <p:spPr>
          <a:xfrm rot="10800000">
            <a:off x="5029200" y="4038599"/>
            <a:ext cx="609600" cy="15240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200400" y="3581400"/>
            <a:ext cx="1447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Oval 35"/>
          <p:cNvSpPr/>
          <p:nvPr/>
        </p:nvSpPr>
        <p:spPr>
          <a:xfrm>
            <a:off x="3352800" y="5257800"/>
            <a:ext cx="1447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Arrow Connector 36"/>
          <p:cNvCxnSpPr/>
          <p:nvPr/>
        </p:nvCxnSpPr>
        <p:spPr>
          <a:xfrm rot="10800000" flipV="1">
            <a:off x="5257802" y="5257799"/>
            <a:ext cx="533399" cy="30479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800600" y="5181599"/>
            <a:ext cx="457200" cy="228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5"/>
          <p:cNvGrpSpPr/>
          <p:nvPr/>
        </p:nvGrpSpPr>
        <p:grpSpPr>
          <a:xfrm rot="20191680">
            <a:off x="4857561" y="5104487"/>
            <a:ext cx="457200" cy="381000"/>
            <a:chOff x="7772400" y="3657600"/>
            <a:chExt cx="457200" cy="381000"/>
          </a:xfrm>
        </p:grpSpPr>
        <p:cxnSp>
          <p:nvCxnSpPr>
            <p:cNvPr id="43" name="Straight Connector 42"/>
            <p:cNvCxnSpPr/>
            <p:nvPr/>
          </p:nvCxnSpPr>
          <p:spPr>
            <a:xfrm>
              <a:off x="7772400" y="3657600"/>
              <a:ext cx="457200" cy="38100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772400" y="3657600"/>
              <a:ext cx="457200" cy="30480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077" name="computr1"/>
          <p:cNvSpPr>
            <a:spLocks noEditPoints="1" noChangeArrowheads="1"/>
          </p:cNvSpPr>
          <p:nvPr/>
        </p:nvSpPr>
        <p:spPr bwMode="auto">
          <a:xfrm>
            <a:off x="3581400" y="3733800"/>
            <a:ext cx="685800" cy="6096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076" name="server"/>
          <p:cNvSpPr>
            <a:spLocks noEditPoints="1" noChangeArrowheads="1"/>
          </p:cNvSpPr>
          <p:nvPr/>
        </p:nvSpPr>
        <p:spPr bwMode="auto">
          <a:xfrm>
            <a:off x="5943601" y="4419600"/>
            <a:ext cx="533400" cy="685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computr1"/>
          <p:cNvSpPr>
            <a:spLocks noEditPoints="1" noChangeArrowheads="1"/>
          </p:cNvSpPr>
          <p:nvPr/>
        </p:nvSpPr>
        <p:spPr bwMode="auto">
          <a:xfrm>
            <a:off x="3733800" y="54864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cSld>
  <p:clrMapOvr>
    <a:masterClrMapping/>
  </p:clrMapOvr>
  <p:transition advTm="1377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checkerboard(across)">
                                      <p:cBhvr>
                                        <p:cTn id="25" dur="500"/>
                                        <p:tgtEl>
                                          <p:spTgt spid="37"/>
                                        </p:tgtEl>
                                      </p:cBhvr>
                                    </p:animEffect>
                                  </p:childTnLst>
                                </p:cTn>
                              </p:par>
                              <p:par>
                                <p:cTn id="26" presetID="5"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checkerboard(across)">
                                      <p:cBhvr>
                                        <p:cTn id="28" dur="500"/>
                                        <p:tgtEl>
                                          <p:spTgt spid="3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heckerboard(across)">
                                      <p:cBhvr>
                                        <p:cTn id="31" dur="500"/>
                                        <p:tgtEl>
                                          <p:spTgt spid="3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checkerboard(across)">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2"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checkerboard(across)">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checkerboard(across)">
                                      <p:cBhvr>
                                        <p:cTn id="56" dur="500"/>
                                        <p:tgtEl>
                                          <p:spTgt spid="39"/>
                                        </p:tgtEl>
                                      </p:cBhvr>
                                    </p:animEffec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32" grpId="0" animBg="1"/>
      <p:bldP spid="32" grpId="1" animBg="1"/>
      <p:bldP spid="35" grpId="0" animBg="1"/>
      <p:bldP spid="35" grpId="1" animBg="1"/>
      <p:bldP spid="36" grpId="0" animBg="1"/>
      <p:bldP spid="36" grpId="1" animBg="1"/>
      <p:bldP spid="36"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val 70"/>
          <p:cNvSpPr/>
          <p:nvPr/>
        </p:nvSpPr>
        <p:spPr>
          <a:xfrm>
            <a:off x="5029200" y="2286000"/>
            <a:ext cx="3581400" cy="19812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143000" y="16764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66800" y="35814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Example problem 1: Server </a:t>
            </a:r>
            <a:r>
              <a:rPr lang="en-US" sz="3600" dirty="0" err="1" smtClean="0"/>
              <a:t>misconfig</a:t>
            </a:r>
            <a:endParaRPr lang="en-US" sz="3600" dirty="0"/>
          </a:p>
        </p:txBody>
      </p:sp>
      <p:sp>
        <p:nvSpPr>
          <p:cNvPr id="63" name="Date Placeholder 62"/>
          <p:cNvSpPr>
            <a:spLocks noGrp="1"/>
          </p:cNvSpPr>
          <p:nvPr>
            <p:ph type="dt" sz="half" idx="10"/>
          </p:nvPr>
        </p:nvSpPr>
        <p:spPr/>
        <p:txBody>
          <a:bodyPr/>
          <a:lstStyle/>
          <a:p>
            <a:r>
              <a:rPr lang="en-US" smtClean="0"/>
              <a:t>ratul | gatech | '09</a:t>
            </a:r>
            <a:endParaRPr lang="en-US" dirty="0"/>
          </a:p>
        </p:txBody>
      </p:sp>
      <p:sp>
        <p:nvSpPr>
          <p:cNvPr id="28" name="Rectangle 27"/>
          <p:cNvSpPr/>
          <p:nvPr/>
        </p:nvSpPr>
        <p:spPr>
          <a:xfrm>
            <a:off x="1752600" y="38862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867400" y="32004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Web server</a:t>
            </a:r>
            <a:endParaRPr lang="en-US" sz="2000" dirty="0">
              <a:solidFill>
                <a:schemeClr val="tx1"/>
              </a:solidFill>
            </a:endParaRPr>
          </a:p>
        </p:txBody>
      </p:sp>
      <p:sp>
        <p:nvSpPr>
          <p:cNvPr id="32" name="Rounded Rectangle 31"/>
          <p:cNvSpPr/>
          <p:nvPr/>
        </p:nvSpPr>
        <p:spPr>
          <a:xfrm>
            <a:off x="21336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 </a:t>
            </a:r>
            <a:endParaRPr lang="en-US" sz="2000" dirty="0">
              <a:solidFill>
                <a:schemeClr val="tx1"/>
              </a:solidFill>
            </a:endParaRPr>
          </a:p>
        </p:txBody>
      </p:sp>
      <p:cxnSp>
        <p:nvCxnSpPr>
          <p:cNvPr id="36" name="Straight Arrow Connector 35"/>
          <p:cNvCxnSpPr>
            <a:stCxn id="32" idx="3"/>
            <a:endCxn id="30" idx="1"/>
          </p:cNvCxnSpPr>
          <p:nvPr/>
        </p:nvCxnSpPr>
        <p:spPr>
          <a:xfrm flipV="1">
            <a:off x="3048000" y="3505200"/>
            <a:ext cx="2819400" cy="685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1" name="Rounded Rectangle 40"/>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2" name="Rounded Rectangle 41"/>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3" name="Rounded Rectangle 42"/>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4" name="Rounded Rectangle 43"/>
          <p:cNvSpPr/>
          <p:nvPr/>
        </p:nvSpPr>
        <p:spPr>
          <a:xfrm>
            <a:off x="1905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2" name="Rounded Rectangle 51"/>
          <p:cNvSpPr/>
          <p:nvPr/>
        </p:nvSpPr>
        <p:spPr>
          <a:xfrm>
            <a:off x="2286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4" name="Rounded Rectangle 53"/>
          <p:cNvSpPr/>
          <p:nvPr/>
        </p:nvSpPr>
        <p:spPr>
          <a:xfrm>
            <a:off x="2667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5" name="Rectangle 54"/>
          <p:cNvSpPr/>
          <p:nvPr/>
        </p:nvSpPr>
        <p:spPr>
          <a:xfrm>
            <a:off x="17526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133600" y="22098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a:t>
            </a:r>
            <a:endParaRPr lang="en-US" sz="2000" dirty="0">
              <a:solidFill>
                <a:schemeClr val="tx1"/>
              </a:solidFill>
            </a:endParaRPr>
          </a:p>
        </p:txBody>
      </p:sp>
      <p:sp>
        <p:nvSpPr>
          <p:cNvPr id="58" name="Rounded Rectangle 57"/>
          <p:cNvSpPr/>
          <p:nvPr/>
        </p:nvSpPr>
        <p:spPr>
          <a:xfrm>
            <a:off x="1828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2209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2590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1" name="Straight Arrow Connector 60"/>
          <p:cNvCxnSpPr>
            <a:stCxn id="56" idx="3"/>
            <a:endCxn id="30" idx="1"/>
          </p:cNvCxnSpPr>
          <p:nvPr/>
        </p:nvCxnSpPr>
        <p:spPr>
          <a:xfrm>
            <a:off x="3048000" y="2438400"/>
            <a:ext cx="2819400" cy="1066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Snip Single Corner Rectangle 61"/>
          <p:cNvSpPr/>
          <p:nvPr/>
        </p:nvSpPr>
        <p:spPr>
          <a:xfrm>
            <a:off x="7086600" y="3276600"/>
            <a:ext cx="685800" cy="4572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Server </a:t>
            </a:r>
            <a:r>
              <a:rPr lang="en-US" sz="1600" dirty="0" err="1" smtClean="0">
                <a:solidFill>
                  <a:schemeClr val="tx1"/>
                </a:solidFill>
              </a:rPr>
              <a:t>config</a:t>
            </a:r>
            <a:endParaRPr lang="en-US" sz="1600" dirty="0">
              <a:solidFill>
                <a:schemeClr val="tx1"/>
              </a:solidFill>
            </a:endParaRPr>
          </a:p>
        </p:txBody>
      </p:sp>
      <p:sp>
        <p:nvSpPr>
          <p:cNvPr id="64" name="Rounded Rectangle 63"/>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5" name="Straight Arrow Connector 64"/>
          <p:cNvCxnSpPr>
            <a:stCxn id="30" idx="3"/>
            <a:endCxn id="62" idx="2"/>
          </p:cNvCxnSpPr>
          <p:nvPr/>
        </p:nvCxnSpPr>
        <p:spPr>
          <a:xfrm>
            <a:off x="6629400" y="3505200"/>
            <a:ext cx="4572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6" name="Picture 4"/>
          <p:cNvPicPr>
            <a:picLocks noChangeAspect="1" noChangeArrowheads="1"/>
          </p:cNvPicPr>
          <p:nvPr/>
        </p:nvPicPr>
        <p:blipFill>
          <a:blip r:embed="rId4" cstate="print"/>
          <a:srcRect/>
          <a:stretch>
            <a:fillRect/>
          </a:stretch>
        </p:blipFill>
        <p:spPr bwMode="auto">
          <a:xfrm>
            <a:off x="1371600" y="3962400"/>
            <a:ext cx="685800" cy="470042"/>
          </a:xfrm>
          <a:prstGeom prst="rect">
            <a:avLst/>
          </a:prstGeom>
          <a:noFill/>
          <a:ln w="9525">
            <a:noFill/>
            <a:miter lim="800000"/>
            <a:headEnd/>
            <a:tailEnd/>
          </a:ln>
        </p:spPr>
      </p:pic>
      <p:pic>
        <p:nvPicPr>
          <p:cNvPr id="67" name="Picture 4"/>
          <p:cNvPicPr>
            <a:picLocks noChangeAspect="1" noChangeArrowheads="1"/>
          </p:cNvPicPr>
          <p:nvPr/>
        </p:nvPicPr>
        <p:blipFill>
          <a:blip r:embed="rId4" cstate="print"/>
          <a:srcRect/>
          <a:stretch>
            <a:fillRect/>
          </a:stretch>
        </p:blipFill>
        <p:spPr bwMode="auto">
          <a:xfrm>
            <a:off x="1371600" y="2209800"/>
            <a:ext cx="685800" cy="470042"/>
          </a:xfrm>
          <a:prstGeom prst="rect">
            <a:avLst/>
          </a:prstGeom>
          <a:noFill/>
          <a:ln w="9525">
            <a:noFill/>
            <a:miter lim="800000"/>
            <a:headEnd/>
            <a:tailEnd/>
          </a:ln>
        </p:spPr>
      </p:pic>
      <p:pic>
        <p:nvPicPr>
          <p:cNvPr id="68"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7696200" y="3352800"/>
            <a:ext cx="346807" cy="381000"/>
          </a:xfrm>
          <a:prstGeom prst="rect">
            <a:avLst/>
          </a:prstGeom>
          <a:noFill/>
        </p:spPr>
      </p:pic>
      <p:cxnSp>
        <p:nvCxnSpPr>
          <p:cNvPr id="72" name="Straight Arrow Connector 71"/>
          <p:cNvCxnSpPr>
            <a:endCxn id="69" idx="6"/>
          </p:cNvCxnSpPr>
          <p:nvPr/>
        </p:nvCxnSpPr>
        <p:spPr>
          <a:xfrm rot="10800000">
            <a:off x="3962400" y="2590800"/>
            <a:ext cx="1143000" cy="3810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flipV="1">
            <a:off x="3886200" y="3886200"/>
            <a:ext cx="1447800" cy="3810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74"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6705600" y="1905000"/>
            <a:ext cx="1371600" cy="1371600"/>
          </a:xfrm>
          <a:prstGeom prst="rect">
            <a:avLst/>
          </a:prstGeom>
          <a:noFill/>
        </p:spPr>
      </p:pic>
      <p:sp>
        <p:nvSpPr>
          <p:cNvPr id="34" name="TextBox 33"/>
          <p:cNvSpPr txBox="1"/>
          <p:nvPr/>
        </p:nvSpPr>
        <p:spPr>
          <a:xfrm>
            <a:off x="4038600" y="4876800"/>
            <a:ext cx="4724400" cy="954107"/>
          </a:xfrm>
          <a:prstGeom prst="rect">
            <a:avLst/>
          </a:prstGeom>
          <a:noFill/>
          <a:ln>
            <a:solidFill>
              <a:schemeClr val="tx2">
                <a:lumMod val="20000"/>
                <a:lumOff val="80000"/>
              </a:schemeClr>
            </a:solidFill>
          </a:ln>
        </p:spPr>
        <p:txBody>
          <a:bodyPr wrap="square" rtlCol="0">
            <a:spAutoFit/>
          </a:bodyPr>
          <a:lstStyle/>
          <a:p>
            <a:pPr algn="ctr"/>
            <a:r>
              <a:rPr lang="en-US" sz="2800" dirty="0" smtClean="0">
                <a:solidFill>
                  <a:srgbClr val="FFC000"/>
                </a:solidFill>
              </a:rPr>
              <a:t>The network model is too coarse in current formulations</a:t>
            </a:r>
            <a:endParaRPr lang="en-US" sz="2800" dirty="0">
              <a:solidFill>
                <a:srgbClr val="FFC000"/>
              </a:solidFill>
            </a:endParaRPr>
          </a:p>
        </p:txBody>
      </p:sp>
    </p:spTree>
    <p:custDataLst>
      <p:tags r:id="rId1"/>
    </p:custDataLst>
  </p:cSld>
  <p:clrMapOvr>
    <a:masterClrMapping/>
  </p:clrMapOvr>
  <p:transition advTm="711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checkerboard(across)">
                                      <p:cBhvr>
                                        <p:cTn id="7" dur="500"/>
                                        <p:tgtEl>
                                          <p:spTgt spid="6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checkerboard(across)">
                                      <p:cBhvr>
                                        <p:cTn id="10" dur="500"/>
                                        <p:tgtEl>
                                          <p:spTgt spid="7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checkerboard(across)">
                                      <p:cBhvr>
                                        <p:cTn id="13" dur="500"/>
                                        <p:tgtEl>
                                          <p:spTgt spid="71"/>
                                        </p:tgtEl>
                                      </p:cBhvr>
                                    </p:animEffect>
                                  </p:childTnLst>
                                </p:cTn>
                              </p:par>
                              <p:par>
                                <p:cTn id="14" presetID="5" presetClass="entr" presetSubtype="1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checkerboard(across)">
                                      <p:cBhvr>
                                        <p:cTn id="16" dur="500"/>
                                        <p:tgtEl>
                                          <p:spTgt spid="73"/>
                                        </p:tgtEl>
                                      </p:cBhvr>
                                    </p:animEffect>
                                  </p:childTnLst>
                                </p:cTn>
                              </p:par>
                              <p:par>
                                <p:cTn id="17" presetID="5" presetClass="entr" presetSubtype="1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checkerboard(across)">
                                      <p:cBhvr>
                                        <p:cTn id="19" dur="500"/>
                                        <p:tgtEl>
                                          <p:spTgt spid="7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p:cBhvr>
                                        <p:cTn id="23" dur="500" fill="hold"/>
                                        <p:tgtEl>
                                          <p:spTgt spid="69"/>
                                        </p:tgtEl>
                                        <p:attrNameLst>
                                          <p:attrName>fillcolor</p:attrName>
                                        </p:attrNameLst>
                                      </p:cBhvr>
                                      <p:to>
                                        <a:srgbClr val="FF3300"/>
                                      </p:to>
                                    </p:animClr>
                                    <p:set>
                                      <p:cBhvr>
                                        <p:cTn id="24" dur="500" fill="hold"/>
                                        <p:tgtEl>
                                          <p:spTgt spid="69"/>
                                        </p:tgtEl>
                                        <p:attrNameLst>
                                          <p:attrName>fill.type</p:attrName>
                                        </p:attrNameLst>
                                      </p:cBhvr>
                                      <p:to>
                                        <p:strVal val="solid"/>
                                      </p:to>
                                    </p:set>
                                    <p:set>
                                      <p:cBhvr>
                                        <p:cTn id="25" dur="500" fill="hold"/>
                                        <p:tgtEl>
                                          <p:spTgt spid="69"/>
                                        </p:tgtEl>
                                        <p:attrNameLst>
                                          <p:attrName>fill.on</p:attrName>
                                        </p:attrNameLst>
                                      </p:cBhvr>
                                      <p:to>
                                        <p:strVal val="true"/>
                                      </p:to>
                                    </p:set>
                                  </p:childTnLst>
                                </p:cTn>
                              </p:par>
                              <p:par>
                                <p:cTn id="26" presetID="1" presetClass="emph" presetSubtype="2" fill="hold" nodeType="withEffect">
                                  <p:stCondLst>
                                    <p:cond delay="0"/>
                                  </p:stCondLst>
                                  <p:childTnLst>
                                    <p:animClr clrSpc="rgb">
                                      <p:cBhvr>
                                        <p:cTn id="27" dur="500" fill="hold"/>
                                        <p:tgtEl>
                                          <p:spTgt spid="70"/>
                                        </p:tgtEl>
                                        <p:attrNameLst>
                                          <p:attrName>fillcolor</p:attrName>
                                        </p:attrNameLst>
                                      </p:cBhvr>
                                      <p:to>
                                        <a:srgbClr val="FF3300"/>
                                      </p:to>
                                    </p:animClr>
                                    <p:set>
                                      <p:cBhvr>
                                        <p:cTn id="28" dur="500" fill="hold"/>
                                        <p:tgtEl>
                                          <p:spTgt spid="70"/>
                                        </p:tgtEl>
                                        <p:attrNameLst>
                                          <p:attrName>fill.type</p:attrName>
                                        </p:attrNameLst>
                                      </p:cBhvr>
                                      <p:to>
                                        <p:strVal val="solid"/>
                                      </p:to>
                                    </p:set>
                                    <p:set>
                                      <p:cBhvr>
                                        <p:cTn id="29" dur="500" fill="hold"/>
                                        <p:tgtEl>
                                          <p:spTgt spid="70"/>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4"/>
                                        </p:tgtEl>
                                        <p:attrNameLst>
                                          <p:attrName>style.visibility</p:attrName>
                                        </p:attrNameLst>
                                      </p:cBhvr>
                                      <p:to>
                                        <p:strVal val="visible"/>
                                      </p:to>
                                    </p:set>
                                  </p:childTnLst>
                                </p:cTn>
                              </p:par>
                              <p:par>
                                <p:cTn id="34" presetID="1" presetClass="emph" presetSubtype="2" fill="hold" nodeType="withEffect">
                                  <p:stCondLst>
                                    <p:cond delay="0"/>
                                  </p:stCondLst>
                                  <p:childTnLst>
                                    <p:animClr clrSpc="rgb">
                                      <p:cBhvr>
                                        <p:cTn id="35" dur="500" fill="hold"/>
                                        <p:tgtEl>
                                          <p:spTgt spid="71"/>
                                        </p:tgtEl>
                                        <p:attrNameLst>
                                          <p:attrName>fillcolor</p:attrName>
                                        </p:attrNameLst>
                                      </p:cBhvr>
                                      <p:to>
                                        <a:srgbClr val="FF3300"/>
                                      </p:to>
                                    </p:animClr>
                                    <p:set>
                                      <p:cBhvr>
                                        <p:cTn id="36" dur="500" fill="hold"/>
                                        <p:tgtEl>
                                          <p:spTgt spid="71"/>
                                        </p:tgtEl>
                                        <p:attrNameLst>
                                          <p:attrName>fill.type</p:attrName>
                                        </p:attrNameLst>
                                      </p:cBhvr>
                                      <p:to>
                                        <p:strVal val="solid"/>
                                      </p:to>
                                    </p:set>
                                    <p:set>
                                      <p:cBhvr>
                                        <p:cTn id="37" dur="500" fill="hold"/>
                                        <p:tgtEl>
                                          <p:spTgt spid="71"/>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69" grpId="0" animBg="1"/>
      <p:bldP spid="70"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066800" y="18288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066800" y="3886200"/>
            <a:ext cx="28194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953000" y="2590800"/>
            <a:ext cx="2819400" cy="19812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Example problem 2: Buggy client</a:t>
            </a:r>
            <a:endParaRPr lang="en-US" dirty="0"/>
          </a:p>
        </p:txBody>
      </p:sp>
      <p:sp>
        <p:nvSpPr>
          <p:cNvPr id="54" name="Date Placeholder 53"/>
          <p:cNvSpPr>
            <a:spLocks noGrp="1"/>
          </p:cNvSpPr>
          <p:nvPr>
            <p:ph type="dt" sz="half" idx="10"/>
          </p:nvPr>
        </p:nvSpPr>
        <p:spPr/>
        <p:txBody>
          <a:bodyPr/>
          <a:lstStyle/>
          <a:p>
            <a:r>
              <a:rPr lang="en-US" smtClean="0"/>
              <a:t>ratul | gatech | '09</a:t>
            </a:r>
            <a:endParaRPr lang="en-US" dirty="0"/>
          </a:p>
        </p:txBody>
      </p:sp>
      <p:sp>
        <p:nvSpPr>
          <p:cNvPr id="40" name="Rectangle 39"/>
          <p:cNvSpPr/>
          <p:nvPr/>
        </p:nvSpPr>
        <p:spPr>
          <a:xfrm>
            <a:off x="1600200" y="41910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0" y="2971800"/>
            <a:ext cx="19812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943600" y="35052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server</a:t>
            </a:r>
            <a:endParaRPr lang="en-US" sz="2000" dirty="0">
              <a:solidFill>
                <a:schemeClr val="tx1"/>
              </a:solidFill>
            </a:endParaRPr>
          </a:p>
        </p:txBody>
      </p:sp>
      <p:sp>
        <p:nvSpPr>
          <p:cNvPr id="55" name="Rounded Rectangle 54"/>
          <p:cNvSpPr/>
          <p:nvPr/>
        </p:nvSpPr>
        <p:spPr>
          <a:xfrm>
            <a:off x="1981200" y="4267200"/>
            <a:ext cx="9906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C2 </a:t>
            </a:r>
            <a:endParaRPr lang="en-US" sz="2000" dirty="0">
              <a:solidFill>
                <a:schemeClr val="tx1"/>
              </a:solidFill>
            </a:endParaRPr>
          </a:p>
        </p:txBody>
      </p:sp>
      <p:sp>
        <p:nvSpPr>
          <p:cNvPr id="56" name="Rounded Rectangle 55"/>
          <p:cNvSpPr/>
          <p:nvPr/>
        </p:nvSpPr>
        <p:spPr>
          <a:xfrm>
            <a:off x="5486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7" name="Rounded Rectangle 56"/>
          <p:cNvSpPr/>
          <p:nvPr/>
        </p:nvSpPr>
        <p:spPr>
          <a:xfrm>
            <a:off x="5867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8" name="Rounded Rectangle 57"/>
          <p:cNvSpPr/>
          <p:nvPr/>
        </p:nvSpPr>
        <p:spPr>
          <a:xfrm>
            <a:off x="6248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6629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1752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1" name="Rounded Rectangle 60"/>
          <p:cNvSpPr/>
          <p:nvPr/>
        </p:nvSpPr>
        <p:spPr>
          <a:xfrm>
            <a:off x="2133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2" name="Rounded Rectangle 61"/>
          <p:cNvSpPr/>
          <p:nvPr/>
        </p:nvSpPr>
        <p:spPr>
          <a:xfrm>
            <a:off x="2514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Rectangle 62"/>
          <p:cNvSpPr/>
          <p:nvPr/>
        </p:nvSpPr>
        <p:spPr>
          <a:xfrm>
            <a:off x="16002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905000" y="2209800"/>
            <a:ext cx="10668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C1 </a:t>
            </a:r>
            <a:endParaRPr lang="en-US" sz="2000" dirty="0">
              <a:solidFill>
                <a:schemeClr val="tx1"/>
              </a:solidFill>
            </a:endParaRPr>
          </a:p>
        </p:txBody>
      </p:sp>
      <p:sp>
        <p:nvSpPr>
          <p:cNvPr id="65" name="Rounded Rectangle 64"/>
          <p:cNvSpPr/>
          <p:nvPr/>
        </p:nvSpPr>
        <p:spPr>
          <a:xfrm>
            <a:off x="1676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6" name="Rounded Rectangle 65"/>
          <p:cNvSpPr/>
          <p:nvPr/>
        </p:nvSpPr>
        <p:spPr>
          <a:xfrm>
            <a:off x="2057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7" name="Rounded Rectangle 66"/>
          <p:cNvSpPr/>
          <p:nvPr/>
        </p:nvSpPr>
        <p:spPr>
          <a:xfrm>
            <a:off x="2438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68" name="Picture 2" descr="C:\Documents and Settings\ratul\Local Settings\Temporary Internet Files\Content.IE5\ZSA3IJOT\MCj03236840000[1].wmf"/>
          <p:cNvPicPr>
            <a:picLocks noChangeAspect="1" noChangeArrowheads="1"/>
          </p:cNvPicPr>
          <p:nvPr/>
        </p:nvPicPr>
        <p:blipFill>
          <a:blip r:embed="rId4" cstate="print"/>
          <a:srcRect/>
          <a:stretch>
            <a:fillRect/>
          </a:stretch>
        </p:blipFill>
        <p:spPr bwMode="auto">
          <a:xfrm>
            <a:off x="1523801" y="2285202"/>
            <a:ext cx="457399" cy="457998"/>
          </a:xfrm>
          <a:prstGeom prst="rect">
            <a:avLst/>
          </a:prstGeom>
          <a:noFill/>
        </p:spPr>
      </p:pic>
      <p:cxnSp>
        <p:nvCxnSpPr>
          <p:cNvPr id="69" name="Straight Connector 68"/>
          <p:cNvCxnSpPr>
            <a:stCxn id="64" idx="3"/>
            <a:endCxn id="53" idx="1"/>
          </p:cNvCxnSpPr>
          <p:nvPr/>
        </p:nvCxnSpPr>
        <p:spPr>
          <a:xfrm>
            <a:off x="2971800" y="2476500"/>
            <a:ext cx="2971800" cy="13335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5" idx="3"/>
            <a:endCxn id="53" idx="1"/>
          </p:cNvCxnSpPr>
          <p:nvPr/>
        </p:nvCxnSpPr>
        <p:spPr>
          <a:xfrm flipV="1">
            <a:off x="2971800" y="3810000"/>
            <a:ext cx="2971800" cy="7239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676400" y="4343400"/>
            <a:ext cx="380999" cy="418563"/>
          </a:xfrm>
          <a:prstGeom prst="rect">
            <a:avLst/>
          </a:prstGeom>
          <a:noFill/>
        </p:spPr>
      </p:pic>
      <p:cxnSp>
        <p:nvCxnSpPr>
          <p:cNvPr id="81" name="Straight Arrow Connector 80"/>
          <p:cNvCxnSpPr>
            <a:endCxn id="77" idx="6"/>
          </p:cNvCxnSpPr>
          <p:nvPr/>
        </p:nvCxnSpPr>
        <p:spPr>
          <a:xfrm rot="10800000">
            <a:off x="3886200" y="2743200"/>
            <a:ext cx="1219200" cy="4572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9" idx="3"/>
          </p:cNvCxnSpPr>
          <p:nvPr/>
        </p:nvCxnSpPr>
        <p:spPr>
          <a:xfrm rot="5400000">
            <a:off x="4442876" y="3725184"/>
            <a:ext cx="366340" cy="1479692"/>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6172200" y="2133600"/>
            <a:ext cx="1295400" cy="1295400"/>
          </a:xfrm>
          <a:prstGeom prst="rect">
            <a:avLst/>
          </a:prstGeom>
          <a:noFill/>
        </p:spPr>
      </p:pic>
      <p:cxnSp>
        <p:nvCxnSpPr>
          <p:cNvPr id="86" name="Straight Arrow Connector 85"/>
          <p:cNvCxnSpPr/>
          <p:nvPr/>
        </p:nvCxnSpPr>
        <p:spPr>
          <a:xfrm flipV="1">
            <a:off x="3429000" y="41148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429000" y="39624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3429000" y="40386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95600" y="3657600"/>
            <a:ext cx="1066800" cy="369332"/>
          </a:xfrm>
          <a:prstGeom prst="rect">
            <a:avLst/>
          </a:prstGeom>
          <a:noFill/>
        </p:spPr>
        <p:txBody>
          <a:bodyPr wrap="square" rtlCol="0">
            <a:spAutoFit/>
          </a:bodyPr>
          <a:lstStyle/>
          <a:p>
            <a:r>
              <a:rPr lang="en-US" dirty="0" smtClean="0">
                <a:solidFill>
                  <a:schemeClr val="bg1"/>
                </a:solidFill>
              </a:rPr>
              <a:t>Requests</a:t>
            </a:r>
            <a:endParaRPr lang="en-US" dirty="0">
              <a:solidFill>
                <a:schemeClr val="bg1"/>
              </a:solidFill>
            </a:endParaRPr>
          </a:p>
        </p:txBody>
      </p:sp>
      <p:sp>
        <p:nvSpPr>
          <p:cNvPr id="35" name="TextBox 34"/>
          <p:cNvSpPr txBox="1"/>
          <p:nvPr/>
        </p:nvSpPr>
        <p:spPr>
          <a:xfrm>
            <a:off x="4267200" y="5181600"/>
            <a:ext cx="4572000" cy="954107"/>
          </a:xfrm>
          <a:prstGeom prst="rect">
            <a:avLst/>
          </a:prstGeom>
          <a:noFill/>
          <a:ln>
            <a:solidFill>
              <a:schemeClr val="tx2">
                <a:lumMod val="20000"/>
                <a:lumOff val="80000"/>
              </a:schemeClr>
            </a:solidFill>
          </a:ln>
        </p:spPr>
        <p:txBody>
          <a:bodyPr wrap="square" rtlCol="0">
            <a:spAutoFit/>
          </a:bodyPr>
          <a:lstStyle/>
          <a:p>
            <a:pPr algn="ctr"/>
            <a:r>
              <a:rPr lang="en-US" sz="2800" dirty="0" smtClean="0">
                <a:solidFill>
                  <a:srgbClr val="FFC000"/>
                </a:solidFill>
              </a:rPr>
              <a:t>The dependency  model is too simple in current formulations</a:t>
            </a:r>
            <a:endParaRPr lang="en-US" sz="2800" dirty="0">
              <a:solidFill>
                <a:srgbClr val="FFC000"/>
              </a:solidFill>
            </a:endParaRPr>
          </a:p>
        </p:txBody>
      </p:sp>
    </p:spTree>
    <p:custDataLst>
      <p:tags r:id="rId1"/>
    </p:custDataLst>
  </p:cSld>
  <p:clrMapOvr>
    <a:masterClrMapping/>
  </p:clrMapOvr>
  <p:transition advTm="49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heckerboard(across)">
                                      <p:cBhvr>
                                        <p:cTn id="7" dur="500"/>
                                        <p:tgtEl>
                                          <p:spTgt spid="7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checkerboard(across)">
                                      <p:cBhvr>
                                        <p:cTn id="10" dur="500"/>
                                        <p:tgtEl>
                                          <p:spTgt spid="7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checkerboard(across)">
                                      <p:cBhvr>
                                        <p:cTn id="13" dur="500"/>
                                        <p:tgtEl>
                                          <p:spTgt spid="79"/>
                                        </p:tgtEl>
                                      </p:cBhvr>
                                    </p:animEffect>
                                  </p:childTnLst>
                                </p:cTn>
                              </p:par>
                              <p:par>
                                <p:cTn id="14" presetID="5" presetClass="entr" presetSubtype="10"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checkerboard(across)">
                                      <p:cBhvr>
                                        <p:cTn id="16" dur="500"/>
                                        <p:tgtEl>
                                          <p:spTgt spid="82"/>
                                        </p:tgtEl>
                                      </p:cBhvr>
                                    </p:animEffect>
                                  </p:childTnLst>
                                </p:cTn>
                              </p:par>
                              <p:par>
                                <p:cTn id="17" presetID="5" presetClass="entr" presetSubtype="1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checkerboard(across)">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p:cBhvr>
                                        <p:cTn id="23" dur="500" fill="hold"/>
                                        <p:tgtEl>
                                          <p:spTgt spid="78"/>
                                        </p:tgtEl>
                                        <p:attrNameLst>
                                          <p:attrName>fillcolor</p:attrName>
                                        </p:attrNameLst>
                                      </p:cBhvr>
                                      <p:to>
                                        <a:srgbClr val="FF3300"/>
                                      </p:to>
                                    </p:animClr>
                                    <p:set>
                                      <p:cBhvr>
                                        <p:cTn id="24" dur="500" fill="hold"/>
                                        <p:tgtEl>
                                          <p:spTgt spid="78"/>
                                        </p:tgtEl>
                                        <p:attrNameLst>
                                          <p:attrName>fill.type</p:attrName>
                                        </p:attrNameLst>
                                      </p:cBhvr>
                                      <p:to>
                                        <p:strVal val="solid"/>
                                      </p:to>
                                    </p:set>
                                    <p:set>
                                      <p:cBhvr>
                                        <p:cTn id="25" dur="500" fill="hold"/>
                                        <p:tgtEl>
                                          <p:spTgt spid="78"/>
                                        </p:tgtEl>
                                        <p:attrNameLst>
                                          <p:attrName>fill.on</p:attrName>
                                        </p:attrNameLst>
                                      </p:cBhvr>
                                      <p:to>
                                        <p:strVal val="true"/>
                                      </p:to>
                                    </p:set>
                                  </p:childTnLst>
                                </p:cTn>
                              </p:par>
                              <p:par>
                                <p:cTn id="26" presetID="1" presetClass="emph" presetSubtype="2" fill="hold" nodeType="withEffect">
                                  <p:stCondLst>
                                    <p:cond delay="0"/>
                                  </p:stCondLst>
                                  <p:childTnLst>
                                    <p:animClr clrSpc="rgb">
                                      <p:cBhvr>
                                        <p:cTn id="27" dur="500" fill="hold"/>
                                        <p:tgtEl>
                                          <p:spTgt spid="77"/>
                                        </p:tgtEl>
                                        <p:attrNameLst>
                                          <p:attrName>fillcolor</p:attrName>
                                        </p:attrNameLst>
                                      </p:cBhvr>
                                      <p:to>
                                        <a:srgbClr val="FF3300"/>
                                      </p:to>
                                    </p:animClr>
                                    <p:set>
                                      <p:cBhvr>
                                        <p:cTn id="28" dur="500" fill="hold"/>
                                        <p:tgtEl>
                                          <p:spTgt spid="77"/>
                                        </p:tgtEl>
                                        <p:attrNameLst>
                                          <p:attrName>fill.type</p:attrName>
                                        </p:attrNameLst>
                                      </p:cBhvr>
                                      <p:to>
                                        <p:strVal val="solid"/>
                                      </p:to>
                                    </p:set>
                                    <p:set>
                                      <p:cBhvr>
                                        <p:cTn id="29" dur="500" fill="hold"/>
                                        <p:tgtEl>
                                          <p:spTgt spid="77"/>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mph" presetSubtype="2" fill="hold" nodeType="withEffect">
                                  <p:stCondLst>
                                    <p:cond delay="0"/>
                                  </p:stCondLst>
                                  <p:childTnLst>
                                    <p:animClr clrSpc="rgb">
                                      <p:cBhvr>
                                        <p:cTn id="35" dur="500" fill="hold"/>
                                        <p:tgtEl>
                                          <p:spTgt spid="79"/>
                                        </p:tgtEl>
                                        <p:attrNameLst>
                                          <p:attrName>fillcolor</p:attrName>
                                        </p:attrNameLst>
                                      </p:cBhvr>
                                      <p:to>
                                        <a:srgbClr val="FF3300"/>
                                      </p:to>
                                    </p:animClr>
                                    <p:set>
                                      <p:cBhvr>
                                        <p:cTn id="36" dur="500" fill="hold"/>
                                        <p:tgtEl>
                                          <p:spTgt spid="79"/>
                                        </p:tgtEl>
                                        <p:attrNameLst>
                                          <p:attrName>fill.type</p:attrName>
                                        </p:attrNameLst>
                                      </p:cBhvr>
                                      <p:to>
                                        <p:strVal val="solid"/>
                                      </p:to>
                                    </p:set>
                                    <p:set>
                                      <p:cBhvr>
                                        <p:cTn id="37" dur="500" fill="hold"/>
                                        <p:tgtEl>
                                          <p:spTgt spid="7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609600" y="3581400"/>
            <a:ext cx="32766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85800" y="1676400"/>
            <a:ext cx="3276600" cy="18288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029200" y="2286000"/>
            <a:ext cx="3581400" cy="1981200"/>
          </a:xfrm>
          <a:prstGeom prst="ellipse">
            <a:avLst/>
          </a:prstGeom>
          <a:solidFill>
            <a:schemeClr val="accent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274638"/>
            <a:ext cx="8686800" cy="1143000"/>
          </a:xfrm>
        </p:spPr>
        <p:txBody>
          <a:bodyPr>
            <a:normAutofit/>
          </a:bodyPr>
          <a:lstStyle/>
          <a:p>
            <a:r>
              <a:rPr lang="en-US" dirty="0" smtClean="0"/>
              <a:t>Example problem 3: Client </a:t>
            </a:r>
            <a:r>
              <a:rPr lang="en-US" dirty="0" err="1" smtClean="0"/>
              <a:t>misconfig</a:t>
            </a:r>
            <a:endParaRPr lang="en-US" dirty="0"/>
          </a:p>
        </p:txBody>
      </p:sp>
      <p:sp>
        <p:nvSpPr>
          <p:cNvPr id="5" name="Rectangle 4"/>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867400" y="3276600"/>
            <a:ext cx="19050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Exchange server</a:t>
            </a:r>
            <a:endParaRPr lang="en-US" sz="2000" dirty="0">
              <a:solidFill>
                <a:schemeClr val="tx1"/>
              </a:solidFill>
            </a:endParaRPr>
          </a:p>
        </p:txBody>
      </p:sp>
      <p:cxnSp>
        <p:nvCxnSpPr>
          <p:cNvPr id="14" name="Straight Arrow Connector 13"/>
          <p:cNvCxnSpPr>
            <a:stCxn id="88" idx="3"/>
            <a:endCxn id="8" idx="1"/>
          </p:cNvCxnSpPr>
          <p:nvPr/>
        </p:nvCxnSpPr>
        <p:spPr>
          <a:xfrm flipV="1">
            <a:off x="3276600" y="3467100"/>
            <a:ext cx="2590800" cy="7239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3" name="Rounded Rectangle 32"/>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4" name="Rounded Rectangle 33"/>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35" name="Rounded Rectangle 34"/>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5" name="Rectangle 44"/>
          <p:cNvSpPr/>
          <p:nvPr/>
        </p:nvSpPr>
        <p:spPr>
          <a:xfrm>
            <a:off x="1219200" y="1981200"/>
            <a:ext cx="22098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2362200" y="2057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Outlook</a:t>
            </a:r>
            <a:endParaRPr lang="en-US" sz="2000" dirty="0">
              <a:solidFill>
                <a:schemeClr val="tx1"/>
              </a:solidFill>
            </a:endParaRPr>
          </a:p>
        </p:txBody>
      </p:sp>
      <p:sp>
        <p:nvSpPr>
          <p:cNvPr id="48" name="Rounded Rectangle 47"/>
          <p:cNvSpPr/>
          <p:nvPr/>
        </p:nvSpPr>
        <p:spPr>
          <a:xfrm>
            <a:off x="1524000" y="2667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9" name="Rounded Rectangle 48"/>
          <p:cNvSpPr/>
          <p:nvPr/>
        </p:nvSpPr>
        <p:spPr>
          <a:xfrm>
            <a:off x="1828800" y="2667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50" name="Straight Arrow Connector 49"/>
          <p:cNvCxnSpPr>
            <a:stCxn id="46" idx="3"/>
            <a:endCxn id="8" idx="1"/>
          </p:cNvCxnSpPr>
          <p:nvPr/>
        </p:nvCxnSpPr>
        <p:spPr>
          <a:xfrm>
            <a:off x="3276600" y="2286000"/>
            <a:ext cx="2590800" cy="11811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Date Placeholder 62"/>
          <p:cNvSpPr>
            <a:spLocks noGrp="1"/>
          </p:cNvSpPr>
          <p:nvPr>
            <p:ph type="dt" sz="half" idx="10"/>
          </p:nvPr>
        </p:nvSpPr>
        <p:spPr/>
        <p:txBody>
          <a:bodyPr/>
          <a:lstStyle/>
          <a:p>
            <a:r>
              <a:rPr lang="en-US" dirty="0" err="1" smtClean="0"/>
              <a:t>ratul</a:t>
            </a:r>
            <a:r>
              <a:rPr lang="en-US" dirty="0" smtClean="0"/>
              <a:t> | </a:t>
            </a:r>
            <a:r>
              <a:rPr lang="en-US" dirty="0" err="1" smtClean="0"/>
              <a:t>sigcomm</a:t>
            </a:r>
            <a:r>
              <a:rPr lang="en-US" dirty="0" smtClean="0"/>
              <a:t> </a:t>
            </a:r>
            <a:r>
              <a:rPr lang="en-US" smtClean="0"/>
              <a:t>| '09</a:t>
            </a:r>
            <a:endParaRPr lang="en-US" dirty="0"/>
          </a:p>
        </p:txBody>
      </p:sp>
      <p:grpSp>
        <p:nvGrpSpPr>
          <p:cNvPr id="3" name="Group 66"/>
          <p:cNvGrpSpPr/>
          <p:nvPr/>
        </p:nvGrpSpPr>
        <p:grpSpPr>
          <a:xfrm>
            <a:off x="2590800" y="1676400"/>
            <a:ext cx="533400" cy="533400"/>
            <a:chOff x="3352800" y="5486400"/>
            <a:chExt cx="533400" cy="533400"/>
          </a:xfrm>
        </p:grpSpPr>
        <p:pic>
          <p:nvPicPr>
            <p:cNvPr id="68" name="Picture 10" descr="C:\Documents and Settings\ratul\Local Settings\Temporary Internet Files\Content.IE5\WRPY2P70\MCj04414920000[1].png"/>
            <p:cNvPicPr>
              <a:picLocks noChangeAspect="1" noChangeArrowheads="1"/>
            </p:cNvPicPr>
            <p:nvPr/>
          </p:nvPicPr>
          <p:blipFill>
            <a:blip r:embed="rId4" cstate="print"/>
            <a:srcRect/>
            <a:stretch>
              <a:fillRect/>
            </a:stretch>
          </p:blipFill>
          <p:spPr bwMode="auto">
            <a:xfrm>
              <a:off x="3352800" y="5486400"/>
              <a:ext cx="533400" cy="533400"/>
            </a:xfrm>
            <a:prstGeom prst="rect">
              <a:avLst/>
            </a:prstGeom>
            <a:noFill/>
          </p:spPr>
        </p:pic>
        <p:grpSp>
          <p:nvGrpSpPr>
            <p:cNvPr id="4" name="Group 64"/>
            <p:cNvGrpSpPr/>
            <p:nvPr/>
          </p:nvGrpSpPr>
          <p:grpSpPr>
            <a:xfrm>
              <a:off x="3505200" y="5562600"/>
              <a:ext cx="228600" cy="228600"/>
              <a:chOff x="4495800" y="5562600"/>
              <a:chExt cx="228600" cy="228600"/>
            </a:xfrm>
          </p:grpSpPr>
          <p:cxnSp>
            <p:nvCxnSpPr>
              <p:cNvPr id="70" name="Straight Connector 69"/>
              <p:cNvCxnSpPr/>
              <p:nvPr/>
            </p:nvCxnSpPr>
            <p:spPr>
              <a:xfrm rot="16200000" flipH="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grpSp>
      </p:grpSp>
      <p:sp>
        <p:nvSpPr>
          <p:cNvPr id="78" name="Snip Single Corner Rectangle 77"/>
          <p:cNvSpPr/>
          <p:nvPr/>
        </p:nvSpPr>
        <p:spPr>
          <a:xfrm>
            <a:off x="1371600" y="2133600"/>
            <a:ext cx="609600" cy="3048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solidFill>
                  <a:schemeClr val="tx1"/>
                </a:solidFill>
              </a:rPr>
              <a:t>config</a:t>
            </a:r>
            <a:endParaRPr lang="en-US" sz="1600" dirty="0">
              <a:solidFill>
                <a:schemeClr val="tx1"/>
              </a:solidFill>
            </a:endParaRPr>
          </a:p>
        </p:txBody>
      </p:sp>
      <p:sp>
        <p:nvSpPr>
          <p:cNvPr id="79" name="Rounded Rectangle 78"/>
          <p:cNvSpPr/>
          <p:nvPr/>
        </p:nvSpPr>
        <p:spPr>
          <a:xfrm>
            <a:off x="2209800" y="2667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80" name="Straight Arrow Connector 79"/>
          <p:cNvCxnSpPr>
            <a:stCxn id="46" idx="1"/>
            <a:endCxn id="78" idx="0"/>
          </p:cNvCxnSpPr>
          <p:nvPr/>
        </p:nvCxnSpPr>
        <p:spPr>
          <a:xfrm rot="10800000">
            <a:off x="1981200" y="2286000"/>
            <a:ext cx="3810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2514600" y="2667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87" name="Rectangle 86"/>
          <p:cNvSpPr/>
          <p:nvPr/>
        </p:nvSpPr>
        <p:spPr>
          <a:xfrm>
            <a:off x="1219200" y="3886200"/>
            <a:ext cx="22098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23622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Outlook</a:t>
            </a:r>
            <a:endParaRPr lang="en-US" sz="2000" dirty="0">
              <a:solidFill>
                <a:schemeClr val="tx1"/>
              </a:solidFill>
            </a:endParaRPr>
          </a:p>
        </p:txBody>
      </p:sp>
      <p:sp>
        <p:nvSpPr>
          <p:cNvPr id="89" name="Rounded Rectangle 88"/>
          <p:cNvSpPr/>
          <p:nvPr/>
        </p:nvSpPr>
        <p:spPr>
          <a:xfrm>
            <a:off x="1524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90" name="Rounded Rectangle 89"/>
          <p:cNvSpPr/>
          <p:nvPr/>
        </p:nvSpPr>
        <p:spPr>
          <a:xfrm>
            <a:off x="18288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grpSp>
        <p:nvGrpSpPr>
          <p:cNvPr id="6" name="Group 90"/>
          <p:cNvGrpSpPr/>
          <p:nvPr/>
        </p:nvGrpSpPr>
        <p:grpSpPr>
          <a:xfrm>
            <a:off x="2743200" y="3581400"/>
            <a:ext cx="533400" cy="533400"/>
            <a:chOff x="3352800" y="5486400"/>
            <a:chExt cx="533400" cy="533400"/>
          </a:xfrm>
        </p:grpSpPr>
        <p:pic>
          <p:nvPicPr>
            <p:cNvPr id="92" name="Picture 10" descr="C:\Documents and Settings\ratul\Local Settings\Temporary Internet Files\Content.IE5\WRPY2P70\MCj04414920000[1].png"/>
            <p:cNvPicPr>
              <a:picLocks noChangeAspect="1" noChangeArrowheads="1"/>
            </p:cNvPicPr>
            <p:nvPr/>
          </p:nvPicPr>
          <p:blipFill>
            <a:blip r:embed="rId4" cstate="print"/>
            <a:srcRect/>
            <a:stretch>
              <a:fillRect/>
            </a:stretch>
          </p:blipFill>
          <p:spPr bwMode="auto">
            <a:xfrm>
              <a:off x="3352800" y="5486400"/>
              <a:ext cx="533400" cy="533400"/>
            </a:xfrm>
            <a:prstGeom prst="rect">
              <a:avLst/>
            </a:prstGeom>
            <a:noFill/>
          </p:spPr>
        </p:pic>
        <p:grpSp>
          <p:nvGrpSpPr>
            <p:cNvPr id="7" name="Group 64"/>
            <p:cNvGrpSpPr/>
            <p:nvPr/>
          </p:nvGrpSpPr>
          <p:grpSpPr>
            <a:xfrm>
              <a:off x="3505200" y="5562600"/>
              <a:ext cx="228600" cy="228600"/>
              <a:chOff x="4495800" y="5562600"/>
              <a:chExt cx="228600" cy="228600"/>
            </a:xfrm>
          </p:grpSpPr>
          <p:cxnSp>
            <p:nvCxnSpPr>
              <p:cNvPr id="94" name="Straight Connector 93"/>
              <p:cNvCxnSpPr/>
              <p:nvPr/>
            </p:nvCxnSpPr>
            <p:spPr>
              <a:xfrm rot="16200000" flipH="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4495800" y="5562600"/>
                <a:ext cx="228600" cy="228600"/>
              </a:xfrm>
              <a:prstGeom prst="line">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grpSp>
      </p:grpSp>
      <p:sp>
        <p:nvSpPr>
          <p:cNvPr id="96" name="Snip Single Corner Rectangle 95"/>
          <p:cNvSpPr/>
          <p:nvPr/>
        </p:nvSpPr>
        <p:spPr>
          <a:xfrm>
            <a:off x="1371600" y="4038600"/>
            <a:ext cx="609600" cy="3048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solidFill>
                  <a:schemeClr val="tx1"/>
                </a:solidFill>
              </a:rPr>
              <a:t>config</a:t>
            </a:r>
            <a:endParaRPr lang="en-US" sz="1600" dirty="0">
              <a:solidFill>
                <a:schemeClr val="tx1"/>
              </a:solidFill>
            </a:endParaRPr>
          </a:p>
        </p:txBody>
      </p:sp>
      <p:sp>
        <p:nvSpPr>
          <p:cNvPr id="97" name="Rounded Rectangle 96"/>
          <p:cNvSpPr/>
          <p:nvPr/>
        </p:nvSpPr>
        <p:spPr>
          <a:xfrm>
            <a:off x="22098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98" name="Straight Arrow Connector 97"/>
          <p:cNvCxnSpPr>
            <a:stCxn id="88" idx="1"/>
            <a:endCxn id="96" idx="0"/>
          </p:cNvCxnSpPr>
          <p:nvPr/>
        </p:nvCxnSpPr>
        <p:spPr>
          <a:xfrm rot="10800000">
            <a:off x="1981200" y="4191000"/>
            <a:ext cx="3810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25146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101"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447800" y="1828800"/>
            <a:ext cx="346807" cy="381000"/>
          </a:xfrm>
          <a:prstGeom prst="rect">
            <a:avLst/>
          </a:prstGeom>
          <a:noFill/>
        </p:spPr>
      </p:pic>
      <p:pic>
        <p:nvPicPr>
          <p:cNvPr id="102"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1524000" y="3733800"/>
            <a:ext cx="346807" cy="381000"/>
          </a:xfrm>
          <a:prstGeom prst="rect">
            <a:avLst/>
          </a:prstGeom>
          <a:noFill/>
        </p:spPr>
      </p:pic>
      <p:cxnSp>
        <p:nvCxnSpPr>
          <p:cNvPr id="44" name="Straight Arrow Connector 43"/>
          <p:cNvCxnSpPr/>
          <p:nvPr/>
        </p:nvCxnSpPr>
        <p:spPr>
          <a:xfrm rot="10800000">
            <a:off x="3962400" y="2438400"/>
            <a:ext cx="1143000" cy="5334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86200" y="3886199"/>
            <a:ext cx="1447800" cy="38100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6705600" y="1981200"/>
            <a:ext cx="1066800" cy="1066800"/>
          </a:xfrm>
          <a:prstGeom prst="rect">
            <a:avLst/>
          </a:prstGeom>
          <a:noFill/>
        </p:spPr>
      </p:pic>
      <p:sp>
        <p:nvSpPr>
          <p:cNvPr id="51" name="TextBox 50"/>
          <p:cNvSpPr txBox="1"/>
          <p:nvPr/>
        </p:nvSpPr>
        <p:spPr>
          <a:xfrm>
            <a:off x="4038600" y="4953000"/>
            <a:ext cx="4648200" cy="954107"/>
          </a:xfrm>
          <a:prstGeom prst="rect">
            <a:avLst/>
          </a:prstGeom>
          <a:noFill/>
          <a:ln>
            <a:solidFill>
              <a:schemeClr val="tx2">
                <a:lumMod val="20000"/>
                <a:lumOff val="80000"/>
              </a:schemeClr>
            </a:solidFill>
          </a:ln>
        </p:spPr>
        <p:txBody>
          <a:bodyPr wrap="square" rtlCol="0">
            <a:spAutoFit/>
          </a:bodyPr>
          <a:lstStyle/>
          <a:p>
            <a:pPr algn="ctr"/>
            <a:r>
              <a:rPr lang="en-US" sz="2800" dirty="0" smtClean="0">
                <a:solidFill>
                  <a:srgbClr val="FFC000"/>
                </a:solidFill>
              </a:rPr>
              <a:t>The failure model is too </a:t>
            </a:r>
            <a:r>
              <a:rPr lang="en-US" sz="2800" dirty="0" smtClean="0">
                <a:solidFill>
                  <a:srgbClr val="FFC000"/>
                </a:solidFill>
              </a:rPr>
              <a:t>simple in current formulations</a:t>
            </a:r>
            <a:endParaRPr lang="en-US" sz="2800" dirty="0">
              <a:solidFill>
                <a:srgbClr val="FFC000"/>
              </a:solidFill>
            </a:endParaRPr>
          </a:p>
        </p:txBody>
      </p:sp>
    </p:spTree>
    <p:custDataLst>
      <p:tags r:id="rId1"/>
    </p:custDataLst>
  </p:cSld>
  <p:clrMapOvr>
    <a:masterClrMapping/>
  </p:clrMapOvr>
  <p:transition advTm="31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checkerboard(across)">
                                      <p:cBhvr>
                                        <p:cTn id="10" dur="500"/>
                                        <p:tgtEl>
                                          <p:spTgt spid="4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heckerboard(across)">
                                      <p:cBhvr>
                                        <p:cTn id="13" dur="500"/>
                                        <p:tgtEl>
                                          <p:spTgt spid="41"/>
                                        </p:tgtEl>
                                      </p:cBhvr>
                                    </p:animEffect>
                                  </p:childTnLst>
                                </p:cTn>
                              </p:par>
                              <p:par>
                                <p:cTn id="14" presetID="5"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checkerboard(across)">
                                      <p:cBhvr>
                                        <p:cTn id="16" dur="500"/>
                                        <p:tgtEl>
                                          <p:spTgt spid="47"/>
                                        </p:tgtEl>
                                      </p:cBhvr>
                                    </p:animEffect>
                                  </p:childTnLst>
                                </p:cTn>
                              </p:par>
                              <p:par>
                                <p:cTn id="17" presetID="5" presetClass="entr" presetSubtype="1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checkerboard(across)">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p:cBhvr>
                                        <p:cTn id="23" dur="500" fill="hold"/>
                                        <p:tgtEl>
                                          <p:spTgt spid="42"/>
                                        </p:tgtEl>
                                        <p:attrNameLst>
                                          <p:attrName>fillcolor</p:attrName>
                                        </p:attrNameLst>
                                      </p:cBhvr>
                                      <p:to>
                                        <a:srgbClr val="FF3300"/>
                                      </p:to>
                                    </p:animClr>
                                    <p:set>
                                      <p:cBhvr>
                                        <p:cTn id="24" dur="500" fill="hold"/>
                                        <p:tgtEl>
                                          <p:spTgt spid="42"/>
                                        </p:tgtEl>
                                        <p:attrNameLst>
                                          <p:attrName>fill.type</p:attrName>
                                        </p:attrNameLst>
                                      </p:cBhvr>
                                      <p:to>
                                        <p:strVal val="solid"/>
                                      </p:to>
                                    </p:set>
                                    <p:set>
                                      <p:cBhvr>
                                        <p:cTn id="25" dur="500" fill="hold"/>
                                        <p:tgtEl>
                                          <p:spTgt spid="42"/>
                                        </p:tgtEl>
                                        <p:attrNameLst>
                                          <p:attrName>fill.on</p:attrName>
                                        </p:attrNameLst>
                                      </p:cBhvr>
                                      <p:to>
                                        <p:strVal val="true"/>
                                      </p:to>
                                    </p:set>
                                  </p:childTnLst>
                                </p:cTn>
                              </p:par>
                              <p:par>
                                <p:cTn id="26" presetID="1" presetClass="emph" presetSubtype="2" fill="hold" nodeType="withEffect">
                                  <p:stCondLst>
                                    <p:cond delay="0"/>
                                  </p:stCondLst>
                                  <p:childTnLst>
                                    <p:animClr clrSpc="rgb">
                                      <p:cBhvr>
                                        <p:cTn id="27" dur="500" fill="hold"/>
                                        <p:tgtEl>
                                          <p:spTgt spid="43"/>
                                        </p:tgtEl>
                                        <p:attrNameLst>
                                          <p:attrName>fillcolor</p:attrName>
                                        </p:attrNameLst>
                                      </p:cBhvr>
                                      <p:to>
                                        <a:srgbClr val="FF3300"/>
                                      </p:to>
                                    </p:animClr>
                                    <p:set>
                                      <p:cBhvr>
                                        <p:cTn id="28" dur="500" fill="hold"/>
                                        <p:tgtEl>
                                          <p:spTgt spid="43"/>
                                        </p:tgtEl>
                                        <p:attrNameLst>
                                          <p:attrName>fill.type</p:attrName>
                                        </p:attrNameLst>
                                      </p:cBhvr>
                                      <p:to>
                                        <p:strVal val="solid"/>
                                      </p:to>
                                    </p:set>
                                    <p:set>
                                      <p:cBhvr>
                                        <p:cTn id="29" dur="500" fill="hold"/>
                                        <p:tgtEl>
                                          <p:spTgt spid="43"/>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p:cBhvr>
                                        <p:cTn id="33" dur="500" fill="hold"/>
                                        <p:tgtEl>
                                          <p:spTgt spid="41"/>
                                        </p:tgtEl>
                                        <p:attrNameLst>
                                          <p:attrName>fillcolor</p:attrName>
                                        </p:attrNameLst>
                                      </p:cBhvr>
                                      <p:to>
                                        <a:srgbClr val="FF3300"/>
                                      </p:to>
                                    </p:animClr>
                                    <p:set>
                                      <p:cBhvr>
                                        <p:cTn id="34" dur="500" fill="hold"/>
                                        <p:tgtEl>
                                          <p:spTgt spid="41"/>
                                        </p:tgtEl>
                                        <p:attrNameLst>
                                          <p:attrName>fill.type</p:attrName>
                                        </p:attrNameLst>
                                      </p:cBhvr>
                                      <p:to>
                                        <p:strVal val="solid"/>
                                      </p:to>
                                    </p:set>
                                    <p:set>
                                      <p:cBhvr>
                                        <p:cTn id="35" dur="500" fill="hold"/>
                                        <p:tgtEl>
                                          <p:spTgt spid="41"/>
                                        </p:tgtEl>
                                        <p:attrNameLst>
                                          <p:attrName>fill.on</p:attrName>
                                        </p:attrNameLst>
                                      </p:cBhvr>
                                      <p:to>
                                        <p:strVal val="true"/>
                                      </p:to>
                                    </p:set>
                                  </p:childTnLst>
                                </p:cTn>
                              </p:par>
                              <p:par>
                                <p:cTn id="36" presetID="1"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2" grpId="0" animBg="1"/>
      <p:bldP spid="41"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formulation for detailed diagnosis</a:t>
            </a:r>
            <a:endParaRPr lang="en-US" dirty="0"/>
          </a:p>
        </p:txBody>
      </p:sp>
      <p:sp>
        <p:nvSpPr>
          <p:cNvPr id="134" name="Content Placeholder 133"/>
          <p:cNvSpPr>
            <a:spLocks noGrp="1"/>
          </p:cNvSpPr>
          <p:nvPr>
            <p:ph sz="half" idx="1"/>
          </p:nvPr>
        </p:nvSpPr>
        <p:spPr>
          <a:xfrm>
            <a:off x="152400" y="2590800"/>
            <a:ext cx="3505200" cy="2743200"/>
          </a:xfrm>
        </p:spPr>
        <p:txBody>
          <a:bodyPr>
            <a:noAutofit/>
          </a:bodyPr>
          <a:lstStyle/>
          <a:p>
            <a:pPr>
              <a:buNone/>
            </a:pPr>
            <a:r>
              <a:rPr lang="en-US" sz="2400" dirty="0" smtClean="0">
                <a:solidFill>
                  <a:srgbClr val="FFC000"/>
                </a:solidFill>
              </a:rPr>
              <a:t>Dependency graph of</a:t>
            </a:r>
          </a:p>
          <a:p>
            <a:pPr>
              <a:buNone/>
            </a:pPr>
            <a:r>
              <a:rPr lang="en-US" sz="2400" dirty="0" smtClean="0">
                <a:solidFill>
                  <a:srgbClr val="FFC000"/>
                </a:solidFill>
              </a:rPr>
              <a:t>fine-grained components</a:t>
            </a:r>
          </a:p>
          <a:p>
            <a:pPr>
              <a:buNone/>
            </a:pPr>
            <a:endParaRPr lang="en-US" sz="1400" dirty="0" smtClean="0">
              <a:solidFill>
                <a:srgbClr val="FFC000"/>
              </a:solidFill>
            </a:endParaRPr>
          </a:p>
          <a:p>
            <a:pPr>
              <a:buNone/>
            </a:pPr>
            <a:endParaRPr lang="en-US" sz="1400" dirty="0" smtClean="0">
              <a:solidFill>
                <a:srgbClr val="FFC000"/>
              </a:solidFill>
            </a:endParaRPr>
          </a:p>
          <a:p>
            <a:pPr>
              <a:buNone/>
            </a:pPr>
            <a:r>
              <a:rPr lang="en-US" sz="2400" dirty="0" smtClean="0">
                <a:solidFill>
                  <a:srgbClr val="FFC000"/>
                </a:solidFill>
              </a:rPr>
              <a:t>Component state is a </a:t>
            </a:r>
          </a:p>
          <a:p>
            <a:pPr>
              <a:buNone/>
            </a:pPr>
            <a:r>
              <a:rPr lang="en-US" sz="2400" dirty="0" smtClean="0">
                <a:solidFill>
                  <a:srgbClr val="FFC000"/>
                </a:solidFill>
              </a:rPr>
              <a:t>multi-dimensional vector</a:t>
            </a:r>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6" name="server"/>
          <p:cNvSpPr>
            <a:spLocks noEditPoints="1" noChangeArrowheads="1"/>
          </p:cNvSpPr>
          <p:nvPr/>
        </p:nvSpPr>
        <p:spPr bwMode="auto">
          <a:xfrm>
            <a:off x="7391400" y="3505200"/>
            <a:ext cx="762000" cy="838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computr1"/>
          <p:cNvSpPr>
            <a:spLocks noEditPoints="1" noChangeArrowheads="1"/>
          </p:cNvSpPr>
          <p:nvPr/>
        </p:nvSpPr>
        <p:spPr bwMode="auto">
          <a:xfrm>
            <a:off x="4267200" y="22098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8" name="computr1"/>
          <p:cNvSpPr>
            <a:spLocks noEditPoints="1" noChangeArrowheads="1"/>
          </p:cNvSpPr>
          <p:nvPr/>
        </p:nvSpPr>
        <p:spPr bwMode="auto">
          <a:xfrm>
            <a:off x="4343400" y="45720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9" name="Rounded Rectangle 8"/>
          <p:cNvSpPr/>
          <p:nvPr/>
        </p:nvSpPr>
        <p:spPr>
          <a:xfrm>
            <a:off x="7467600" y="36576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00800" y="3276600"/>
            <a:ext cx="7620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a:t>
            </a:r>
            <a:r>
              <a:rPr lang="en-US" dirty="0" err="1" smtClean="0">
                <a:solidFill>
                  <a:schemeClr val="tx1"/>
                </a:solidFill>
              </a:rPr>
              <a:t>svr</a:t>
            </a:r>
            <a:endParaRPr lang="en-US" dirty="0">
              <a:solidFill>
                <a:schemeClr val="tx1"/>
              </a:solidFill>
            </a:endParaRPr>
          </a:p>
        </p:txBody>
      </p:sp>
      <p:sp>
        <p:nvSpPr>
          <p:cNvPr id="12" name="Oval 11"/>
          <p:cNvSpPr/>
          <p:nvPr/>
        </p:nvSpPr>
        <p:spPr>
          <a:xfrm>
            <a:off x="7162800" y="2819400"/>
            <a:ext cx="990600" cy="5334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Exch.svr</a:t>
            </a:r>
            <a:endParaRPr lang="en-US" dirty="0">
              <a:solidFill>
                <a:schemeClr val="tx1"/>
              </a:solidFill>
            </a:endParaRPr>
          </a:p>
        </p:txBody>
      </p:sp>
      <p:sp>
        <p:nvSpPr>
          <p:cNvPr id="13" name="Oval 12"/>
          <p:cNvSpPr/>
          <p:nvPr/>
        </p:nvSpPr>
        <p:spPr>
          <a:xfrm>
            <a:off x="8305800" y="3124200"/>
            <a:ext cx="685800" cy="6096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IIS </a:t>
            </a:r>
            <a:r>
              <a:rPr lang="en-US" dirty="0" err="1" smtClean="0">
                <a:solidFill>
                  <a:schemeClr val="tx1"/>
                </a:solidFill>
              </a:rPr>
              <a:t>svr</a:t>
            </a:r>
            <a:endParaRPr lang="en-US" dirty="0">
              <a:solidFill>
                <a:schemeClr val="tx1"/>
              </a:solidFill>
            </a:endParaRPr>
          </a:p>
        </p:txBody>
      </p:sp>
      <p:sp>
        <p:nvSpPr>
          <p:cNvPr id="14" name="Snip Single Corner Rectangle 13"/>
          <p:cNvSpPr/>
          <p:nvPr/>
        </p:nvSpPr>
        <p:spPr>
          <a:xfrm>
            <a:off x="7467600" y="4495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ingle Corner Rectangle 14"/>
          <p:cNvSpPr/>
          <p:nvPr/>
        </p:nvSpPr>
        <p:spPr>
          <a:xfrm>
            <a:off x="8153400" y="4191000"/>
            <a:ext cx="914400" cy="609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IIS </a:t>
            </a:r>
            <a:r>
              <a:rPr lang="en-US" dirty="0" err="1" smtClean="0">
                <a:solidFill>
                  <a:schemeClr val="tx1"/>
                </a:solidFill>
              </a:rPr>
              <a:t>config</a:t>
            </a:r>
            <a:endParaRPr lang="en-US" dirty="0">
              <a:solidFill>
                <a:schemeClr val="tx1"/>
              </a:solidFill>
            </a:endParaRPr>
          </a:p>
        </p:txBody>
      </p:sp>
      <p:sp>
        <p:nvSpPr>
          <p:cNvPr id="16" name="Snip Single Corner Rectangle 15"/>
          <p:cNvSpPr/>
          <p:nvPr/>
        </p:nvSpPr>
        <p:spPr>
          <a:xfrm>
            <a:off x="66294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endCxn id="13" idx="2"/>
          </p:cNvCxnSpPr>
          <p:nvPr/>
        </p:nvCxnSpPr>
        <p:spPr>
          <a:xfrm rot="5400000" flipH="1" flipV="1">
            <a:off x="8049302" y="3456898"/>
            <a:ext cx="284396"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9" idx="3"/>
          </p:cNvCxnSpPr>
          <p:nvPr/>
        </p:nvCxnSpPr>
        <p:spPr>
          <a:xfrm rot="5400000">
            <a:off x="8120880" y="3600847"/>
            <a:ext cx="241674" cy="32903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7440661" y="34763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7669261" y="34763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1" idx="6"/>
          </p:cNvCxnSpPr>
          <p:nvPr/>
        </p:nvCxnSpPr>
        <p:spPr>
          <a:xfrm>
            <a:off x="7162800" y="35433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1"/>
            <a:endCxn id="11" idx="5"/>
          </p:cNvCxnSpPr>
          <p:nvPr/>
        </p:nvCxnSpPr>
        <p:spPr>
          <a:xfrm rot="10800000">
            <a:off x="7051208" y="3731886"/>
            <a:ext cx="416392" cy="154315"/>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3"/>
            <a:endCxn id="11" idx="4"/>
          </p:cNvCxnSpPr>
          <p:nvPr/>
        </p:nvCxnSpPr>
        <p:spPr>
          <a:xfrm rot="16200000" flipV="1">
            <a:off x="6648450" y="3943350"/>
            <a:ext cx="381000" cy="114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3"/>
            <a:endCxn id="13" idx="4"/>
          </p:cNvCxnSpPr>
          <p:nvPr/>
        </p:nvCxnSpPr>
        <p:spPr>
          <a:xfrm rot="5400000" flipH="1" flipV="1">
            <a:off x="8401050" y="3943350"/>
            <a:ext cx="4572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3"/>
            <a:endCxn id="9" idx="2"/>
          </p:cNvCxnSpPr>
          <p:nvPr/>
        </p:nvCxnSpPr>
        <p:spPr>
          <a:xfrm rot="5400000" flipH="1" flipV="1">
            <a:off x="7562850" y="42862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6477000" y="5193268"/>
            <a:ext cx="1327113" cy="1055132"/>
            <a:chOff x="7283487" y="2057400"/>
            <a:chExt cx="1327113" cy="1055132"/>
          </a:xfrm>
        </p:grpSpPr>
        <p:sp>
          <p:nvSpPr>
            <p:cNvPr id="61" name="Oval 60"/>
            <p:cNvSpPr/>
            <p:nvPr/>
          </p:nvSpPr>
          <p:spPr>
            <a:xfrm>
              <a:off x="7283487" y="2057400"/>
              <a:ext cx="412713"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716316" y="2057400"/>
              <a:ext cx="894284" cy="369332"/>
            </a:xfrm>
            <a:prstGeom prst="rect">
              <a:avLst/>
            </a:prstGeom>
            <a:noFill/>
          </p:spPr>
          <p:txBody>
            <a:bodyPr wrap="none" rtlCol="0">
              <a:spAutoFit/>
            </a:bodyPr>
            <a:lstStyle/>
            <a:p>
              <a:r>
                <a:rPr lang="en-US" dirty="0" smtClean="0">
                  <a:solidFill>
                    <a:schemeClr val="bg1"/>
                  </a:solidFill>
                </a:rPr>
                <a:t>Process</a:t>
              </a:r>
              <a:endParaRPr lang="en-US" dirty="0">
                <a:solidFill>
                  <a:schemeClr val="bg1"/>
                </a:solidFill>
              </a:endParaRPr>
            </a:p>
          </p:txBody>
        </p:sp>
        <p:sp>
          <p:nvSpPr>
            <p:cNvPr id="63" name="Rounded Rectangle 62"/>
            <p:cNvSpPr/>
            <p:nvPr/>
          </p:nvSpPr>
          <p:spPr>
            <a:xfrm>
              <a:off x="7315200" y="2438400"/>
              <a:ext cx="336513"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696200" y="2373868"/>
              <a:ext cx="442750" cy="369332"/>
            </a:xfrm>
            <a:prstGeom prst="rect">
              <a:avLst/>
            </a:prstGeom>
            <a:noFill/>
          </p:spPr>
          <p:txBody>
            <a:bodyPr wrap="none" rtlCol="0">
              <a:spAutoFit/>
            </a:bodyPr>
            <a:lstStyle/>
            <a:p>
              <a:r>
                <a:rPr lang="en-US" dirty="0" smtClean="0">
                  <a:solidFill>
                    <a:schemeClr val="bg1"/>
                  </a:solidFill>
                </a:rPr>
                <a:t>OS</a:t>
              </a:r>
              <a:endParaRPr lang="en-US" dirty="0">
                <a:solidFill>
                  <a:schemeClr val="bg1"/>
                </a:solidFill>
              </a:endParaRPr>
            </a:p>
          </p:txBody>
        </p:sp>
        <p:sp>
          <p:nvSpPr>
            <p:cNvPr id="66" name="Snip Single Corner Rectangle 65"/>
            <p:cNvSpPr/>
            <p:nvPr/>
          </p:nvSpPr>
          <p:spPr>
            <a:xfrm>
              <a:off x="7315200" y="2807732"/>
              <a:ext cx="381000" cy="228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696200" y="2743200"/>
              <a:ext cx="782843" cy="369332"/>
            </a:xfrm>
            <a:prstGeom prst="rect">
              <a:avLst/>
            </a:prstGeom>
            <a:noFill/>
          </p:spPr>
          <p:txBody>
            <a:bodyPr wrap="none" rtlCol="0">
              <a:spAutoFit/>
            </a:bodyPr>
            <a:lstStyle/>
            <a:p>
              <a:r>
                <a:rPr lang="en-US" dirty="0" err="1" smtClean="0">
                  <a:solidFill>
                    <a:schemeClr val="bg1"/>
                  </a:solidFill>
                </a:rPr>
                <a:t>Config</a:t>
              </a:r>
              <a:endParaRPr lang="en-US" dirty="0">
                <a:solidFill>
                  <a:schemeClr val="bg1"/>
                </a:solidFill>
              </a:endParaRPr>
            </a:p>
          </p:txBody>
        </p:sp>
      </p:grpSp>
      <p:sp>
        <p:nvSpPr>
          <p:cNvPr id="70" name="Rounded Rectangle 69"/>
          <p:cNvSpPr/>
          <p:nvPr/>
        </p:nvSpPr>
        <p:spPr>
          <a:xfrm>
            <a:off x="4495800" y="23622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657600" y="2057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495800" y="1676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181600" y="1752600"/>
            <a:ext cx="9906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client C1</a:t>
            </a:r>
            <a:endParaRPr lang="en-US" dirty="0">
              <a:solidFill>
                <a:schemeClr val="tx1"/>
              </a:solidFill>
            </a:endParaRPr>
          </a:p>
        </p:txBody>
      </p:sp>
      <p:sp>
        <p:nvSpPr>
          <p:cNvPr id="74" name="Snip Single Corner Rectangle 73"/>
          <p:cNvSpPr/>
          <p:nvPr/>
        </p:nvSpPr>
        <p:spPr>
          <a:xfrm>
            <a:off x="4572000" y="32004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nip Single Corner Rectangle 74"/>
          <p:cNvSpPr/>
          <p:nvPr/>
        </p:nvSpPr>
        <p:spPr>
          <a:xfrm>
            <a:off x="54102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nip Single Corner Rectangle 75"/>
          <p:cNvSpPr/>
          <p:nvPr/>
        </p:nvSpPr>
        <p:spPr>
          <a:xfrm>
            <a:off x="36576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a:endCxn id="73" idx="2"/>
          </p:cNvCxnSpPr>
          <p:nvPr/>
        </p:nvCxnSpPr>
        <p:spPr>
          <a:xfrm rot="5400000" flipH="1" flipV="1">
            <a:off x="4867952" y="2256748"/>
            <a:ext cx="398696"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3"/>
            <a:endCxn id="70" idx="3"/>
          </p:cNvCxnSpPr>
          <p:nvPr/>
        </p:nvCxnSpPr>
        <p:spPr>
          <a:xfrm rot="5400000">
            <a:off x="5154660" y="2418789"/>
            <a:ext cx="122751" cy="22127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flipH="1" flipV="1">
            <a:off x="4468861" y="21809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697461" y="21809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6"/>
          </p:cNvCxnSpPr>
          <p:nvPr/>
        </p:nvCxnSpPr>
        <p:spPr>
          <a:xfrm>
            <a:off x="4191000" y="22479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0" idx="1"/>
            <a:endCxn id="71" idx="5"/>
          </p:cNvCxnSpPr>
          <p:nvPr/>
        </p:nvCxnSpPr>
        <p:spPr>
          <a:xfrm rot="10800000">
            <a:off x="4112886" y="23826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6" idx="3"/>
            <a:endCxn id="71" idx="4"/>
          </p:cNvCxnSpPr>
          <p:nvPr/>
        </p:nvCxnSpPr>
        <p:spPr>
          <a:xfrm rot="5400000" flipH="1" flipV="1">
            <a:off x="3695700" y="26670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5" idx="3"/>
            <a:endCxn id="73" idx="4"/>
          </p:cNvCxnSpPr>
          <p:nvPr/>
        </p:nvCxnSpPr>
        <p:spPr>
          <a:xfrm rot="5400000" flipH="1" flipV="1">
            <a:off x="5524500" y="2743200"/>
            <a:ext cx="3048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3"/>
            <a:endCxn id="70" idx="2"/>
          </p:cNvCxnSpPr>
          <p:nvPr/>
        </p:nvCxnSpPr>
        <p:spPr>
          <a:xfrm rot="16200000" flipV="1">
            <a:off x="4629150" y="29908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4572000" y="47244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733800" y="4419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572000" y="4038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5334000" y="4191000"/>
            <a:ext cx="9906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SQL client C2</a:t>
            </a:r>
            <a:endParaRPr lang="en-US" dirty="0">
              <a:solidFill>
                <a:schemeClr val="tx1"/>
              </a:solidFill>
            </a:endParaRPr>
          </a:p>
        </p:txBody>
      </p:sp>
      <p:sp>
        <p:nvSpPr>
          <p:cNvPr id="106" name="Snip Single Corner Rectangle 105"/>
          <p:cNvSpPr/>
          <p:nvPr/>
        </p:nvSpPr>
        <p:spPr>
          <a:xfrm>
            <a:off x="4648200" y="5562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nip Single Corner Rectangle 106"/>
          <p:cNvSpPr/>
          <p:nvPr/>
        </p:nvSpPr>
        <p:spPr>
          <a:xfrm>
            <a:off x="54864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nip Single Corner Rectangle 107"/>
          <p:cNvSpPr/>
          <p:nvPr/>
        </p:nvSpPr>
        <p:spPr>
          <a:xfrm>
            <a:off x="37338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endCxn id="105" idx="2"/>
          </p:cNvCxnSpPr>
          <p:nvPr/>
        </p:nvCxnSpPr>
        <p:spPr>
          <a:xfrm rot="5400000" flipH="1" flipV="1">
            <a:off x="4982252" y="4657048"/>
            <a:ext cx="398696" cy="3048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5" idx="3"/>
            <a:endCxn id="102" idx="3"/>
          </p:cNvCxnSpPr>
          <p:nvPr/>
        </p:nvCxnSpPr>
        <p:spPr>
          <a:xfrm rot="5400000">
            <a:off x="5307060" y="4780989"/>
            <a:ext cx="46551" cy="29747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flipH="1" flipV="1">
            <a:off x="4545061" y="45431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6200000" flipH="1">
            <a:off x="4773661" y="45431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3" idx="6"/>
          </p:cNvCxnSpPr>
          <p:nvPr/>
        </p:nvCxnSpPr>
        <p:spPr>
          <a:xfrm>
            <a:off x="4267200" y="46101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 idx="1"/>
            <a:endCxn id="103" idx="5"/>
          </p:cNvCxnSpPr>
          <p:nvPr/>
        </p:nvCxnSpPr>
        <p:spPr>
          <a:xfrm rot="10800000">
            <a:off x="4189086" y="47448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3"/>
            <a:endCxn id="103" idx="4"/>
          </p:cNvCxnSpPr>
          <p:nvPr/>
        </p:nvCxnSpPr>
        <p:spPr>
          <a:xfrm rot="5400000" flipH="1" flipV="1">
            <a:off x="3771900" y="50292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7" idx="3"/>
            <a:endCxn id="105" idx="4"/>
          </p:cNvCxnSpPr>
          <p:nvPr/>
        </p:nvCxnSpPr>
        <p:spPr>
          <a:xfrm rot="5400000" flipH="1" flipV="1">
            <a:off x="5676900" y="5105400"/>
            <a:ext cx="228600" cy="762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3"/>
            <a:endCxn id="102" idx="2"/>
          </p:cNvCxnSpPr>
          <p:nvPr/>
        </p:nvCxnSpPr>
        <p:spPr>
          <a:xfrm rot="16200000" flipV="1">
            <a:off x="4705350" y="53530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 idx="0"/>
            <a:endCxn id="73" idx="6"/>
          </p:cNvCxnSpPr>
          <p:nvPr/>
        </p:nvCxnSpPr>
        <p:spPr>
          <a:xfrm rot="16200000" flipV="1">
            <a:off x="5924550" y="2419350"/>
            <a:ext cx="1104900" cy="609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3" idx="5"/>
            <a:endCxn id="11" idx="1"/>
          </p:cNvCxnSpPr>
          <p:nvPr/>
        </p:nvCxnSpPr>
        <p:spPr>
          <a:xfrm rot="16200000" flipH="1">
            <a:off x="5826428" y="2668751"/>
            <a:ext cx="886666" cy="485262"/>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2"/>
            <a:endCxn id="105" idx="0"/>
          </p:cNvCxnSpPr>
          <p:nvPr/>
        </p:nvCxnSpPr>
        <p:spPr>
          <a:xfrm rot="10800000" flipV="1">
            <a:off x="5829300" y="3543300"/>
            <a:ext cx="571500" cy="6477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5" idx="7"/>
            <a:endCxn id="11" idx="3"/>
          </p:cNvCxnSpPr>
          <p:nvPr/>
        </p:nvCxnSpPr>
        <p:spPr>
          <a:xfrm rot="5400000" flipH="1" flipV="1">
            <a:off x="6055028" y="3856387"/>
            <a:ext cx="581866" cy="332862"/>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nvGraphicFramePr>
        <p:xfrm>
          <a:off x="6781800" y="1493520"/>
          <a:ext cx="1676400" cy="1097280"/>
        </p:xfrm>
        <a:graphic>
          <a:graphicData uri="http://schemas.openxmlformats.org/drawingml/2006/table">
            <a:tbl>
              <a:tblPr>
                <a:tableStyleId>{5C22544A-7EE6-4342-B048-85BDC9FD1C3A}</a:tableStyleId>
              </a:tblPr>
              <a:tblGrid>
                <a:gridCol w="1676400"/>
              </a:tblGrid>
              <a:tr h="243840">
                <a:tc>
                  <a:txBody>
                    <a:bodyPr/>
                    <a:lstStyle/>
                    <a:p>
                      <a:pPr algn="ctr"/>
                      <a:r>
                        <a:rPr lang="en-US" dirty="0" smtClean="0"/>
                        <a:t>% CPU time</a:t>
                      </a:r>
                      <a:endParaRPr lang="en-US" dirty="0"/>
                    </a:p>
                  </a:txBody>
                  <a:tcPr marL="0" marR="0" marT="0" marB="0">
                    <a:lnB w="12700" cap="flat" cmpd="sng" algn="ctr">
                      <a:solidFill>
                        <a:schemeClr val="tx1"/>
                      </a:solidFill>
                      <a:prstDash val="solid"/>
                      <a:round/>
                      <a:headEnd type="none" w="med" len="med"/>
                      <a:tailEnd type="none" w="med" len="med"/>
                    </a:lnB>
                  </a:tcPr>
                </a:tc>
              </a:tr>
              <a:tr h="243840">
                <a:tc>
                  <a:txBody>
                    <a:bodyPr/>
                    <a:lstStyle/>
                    <a:p>
                      <a:pPr algn="ctr"/>
                      <a:r>
                        <a:rPr lang="en-US" dirty="0" smtClean="0"/>
                        <a:t>IO bytes/sec</a:t>
                      </a:r>
                      <a:endParaRPr lang="en-US" dirty="0"/>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Connections/sec</a:t>
                      </a:r>
                      <a:endParaRPr lang="en-US" dirty="0"/>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404 errors/sec</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cxnSp>
        <p:nvCxnSpPr>
          <p:cNvPr id="90" name="Elbow Connector 89"/>
          <p:cNvCxnSpPr>
            <a:endCxn id="13" idx="0"/>
          </p:cNvCxnSpPr>
          <p:nvPr/>
        </p:nvCxnSpPr>
        <p:spPr>
          <a:xfrm>
            <a:off x="8153400" y="2667000"/>
            <a:ext cx="495300" cy="457200"/>
          </a:xfrm>
          <a:prstGeom prst="bentConnector2">
            <a:avLst/>
          </a:prstGeom>
          <a:ln w="47625">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629400" y="2057400"/>
            <a:ext cx="1981200" cy="609600"/>
          </a:xfrm>
          <a:prstGeom prst="rect">
            <a:avLst/>
          </a:prstGeom>
          <a:solidFill>
            <a:srgbClr val="FFCC99">
              <a:alpha val="2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629400" y="1371600"/>
            <a:ext cx="1981200" cy="685800"/>
          </a:xfrm>
          <a:prstGeom prst="rect">
            <a:avLst/>
          </a:prstGeom>
          <a:solidFill>
            <a:srgbClr val="FFCC99">
              <a:alpha val="2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503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checkerboard(across)">
                                      <p:cBhvr>
                                        <p:cTn id="7" dur="500"/>
                                        <p:tgtEl>
                                          <p:spTgt spid="13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4">
                                            <p:txEl>
                                              <p:pRg st="1" end="1"/>
                                            </p:txEl>
                                          </p:spTgt>
                                        </p:tgtEl>
                                        <p:attrNameLst>
                                          <p:attrName>style.visibility</p:attrName>
                                        </p:attrNameLst>
                                      </p:cBhvr>
                                      <p:to>
                                        <p:strVal val="visible"/>
                                      </p:to>
                                    </p:set>
                                    <p:animEffect transition="in" filter="checkerboard(across)">
                                      <p:cBhvr>
                                        <p:cTn id="10" dur="500"/>
                                        <p:tgtEl>
                                          <p:spTgt spid="134">
                                            <p:txEl>
                                              <p:pRg st="1" end="1"/>
                                            </p:txEl>
                                          </p:spTgt>
                                        </p:tgtEl>
                                      </p:cBhvr>
                                    </p:animEffect>
                                  </p:childTnLst>
                                </p:cTn>
                              </p:par>
                              <p:par>
                                <p:cTn id="11" presetID="5" presetClass="exit" presetSubtype="10" fill="hold" nodeType="withEffect">
                                  <p:stCondLst>
                                    <p:cond delay="0"/>
                                  </p:stCondLst>
                                  <p:childTnLst>
                                    <p:animEffect transition="out" filter="checkerboard(across)">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 presetClass="exit" presetSubtype="10" fill="hold" nodeType="withEffect">
                                  <p:stCondLst>
                                    <p:cond delay="0"/>
                                  </p:stCondLst>
                                  <p:childTnLst>
                                    <p:animEffect transition="out" filter="checkerboard(across)">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5" presetClass="exit" presetSubtype="10" fill="hold" nodeType="withEffect">
                                  <p:stCondLst>
                                    <p:cond delay="0"/>
                                  </p:stCondLst>
                                  <p:childTnLst>
                                    <p:animEffect transition="out" filter="checkerboard(across)">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5"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par>
                                <p:cTn id="29" presetID="5"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heckerboard(across)">
                                      <p:cBhvr>
                                        <p:cTn id="31" dur="500"/>
                                        <p:tgtEl>
                                          <p:spTgt spid="13"/>
                                        </p:tgtEl>
                                      </p:cBhvr>
                                    </p:animEffect>
                                  </p:childTnLst>
                                </p:cTn>
                              </p:par>
                              <p:par>
                                <p:cTn id="32" presetID="5"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par>
                                <p:cTn id="38" presetID="5"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heckerboard(across)">
                                      <p:cBhvr>
                                        <p:cTn id="40" dur="500"/>
                                        <p:tgtEl>
                                          <p:spTgt spid="16"/>
                                        </p:tgtEl>
                                      </p:cBhvr>
                                    </p:animEffect>
                                  </p:childTnLst>
                                </p:cTn>
                              </p:par>
                              <p:par>
                                <p:cTn id="41" presetID="5" presetClass="entr" presetSubtype="1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checkerboard(across)">
                                      <p:cBhvr>
                                        <p:cTn id="43" dur="500"/>
                                        <p:tgtEl>
                                          <p:spTgt spid="71"/>
                                        </p:tgtEl>
                                      </p:cBhvr>
                                    </p:animEffect>
                                  </p:childTnLst>
                                </p:cTn>
                              </p:par>
                              <p:par>
                                <p:cTn id="44" presetID="5" presetClass="entr" presetSubtype="10"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checkerboard(across)">
                                      <p:cBhvr>
                                        <p:cTn id="46" dur="500"/>
                                        <p:tgtEl>
                                          <p:spTgt spid="72"/>
                                        </p:tgtEl>
                                      </p:cBhvr>
                                    </p:animEffect>
                                  </p:childTnLst>
                                </p:cTn>
                              </p:par>
                              <p:par>
                                <p:cTn id="47" presetID="5" presetClass="entr" presetSubtype="1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checkerboard(across)">
                                      <p:cBhvr>
                                        <p:cTn id="49" dur="500"/>
                                        <p:tgtEl>
                                          <p:spTgt spid="70"/>
                                        </p:tgtEl>
                                      </p:cBhvr>
                                    </p:animEffect>
                                  </p:childTnLst>
                                </p:cTn>
                              </p:par>
                              <p:par>
                                <p:cTn id="50" presetID="5" presetClass="entr" presetSubtype="1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checkerboard(across)">
                                      <p:cBhvr>
                                        <p:cTn id="52" dur="500"/>
                                        <p:tgtEl>
                                          <p:spTgt spid="73"/>
                                        </p:tgtEl>
                                      </p:cBhvr>
                                    </p:animEffect>
                                  </p:childTnLst>
                                </p:cTn>
                              </p:par>
                              <p:par>
                                <p:cTn id="53" presetID="5" presetClass="entr" presetSubtype="1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checkerboard(across)">
                                      <p:cBhvr>
                                        <p:cTn id="55" dur="500"/>
                                        <p:tgtEl>
                                          <p:spTgt spid="75"/>
                                        </p:tgtEl>
                                      </p:cBhvr>
                                    </p:animEffect>
                                  </p:childTnLst>
                                </p:cTn>
                              </p:par>
                              <p:par>
                                <p:cTn id="56" presetID="5" presetClass="entr" presetSubtype="1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checkerboard(across)">
                                      <p:cBhvr>
                                        <p:cTn id="58" dur="500"/>
                                        <p:tgtEl>
                                          <p:spTgt spid="74"/>
                                        </p:tgtEl>
                                      </p:cBhvr>
                                    </p:animEffect>
                                  </p:childTnLst>
                                </p:cTn>
                              </p:par>
                              <p:par>
                                <p:cTn id="59" presetID="5" presetClass="entr" presetSubtype="1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checkerboard(across)">
                                      <p:cBhvr>
                                        <p:cTn id="61" dur="500"/>
                                        <p:tgtEl>
                                          <p:spTgt spid="76"/>
                                        </p:tgtEl>
                                      </p:cBhvr>
                                    </p:animEffect>
                                  </p:childTnLst>
                                </p:cTn>
                              </p:par>
                              <p:par>
                                <p:cTn id="62" presetID="5" presetClass="entr" presetSubtype="10" fill="hold" nodeType="with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checkerboard(across)">
                                      <p:cBhvr>
                                        <p:cTn id="64" dur="500"/>
                                        <p:tgtEl>
                                          <p:spTgt spid="103"/>
                                        </p:tgtEl>
                                      </p:cBhvr>
                                    </p:animEffect>
                                  </p:childTnLst>
                                </p:cTn>
                              </p:par>
                              <p:par>
                                <p:cTn id="65" presetID="5" presetClass="entr" presetSubtype="1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checkerboard(across)">
                                      <p:cBhvr>
                                        <p:cTn id="67" dur="500"/>
                                        <p:tgtEl>
                                          <p:spTgt spid="104"/>
                                        </p:tgtEl>
                                      </p:cBhvr>
                                    </p:animEffect>
                                  </p:childTnLst>
                                </p:cTn>
                              </p:par>
                              <p:par>
                                <p:cTn id="68" presetID="5" presetClass="entr" presetSubtype="10" fill="hold" nodeType="with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checkerboard(across)">
                                      <p:cBhvr>
                                        <p:cTn id="70" dur="500"/>
                                        <p:tgtEl>
                                          <p:spTgt spid="102"/>
                                        </p:tgtEl>
                                      </p:cBhvr>
                                    </p:animEffect>
                                  </p:childTnLst>
                                </p:cTn>
                              </p:par>
                              <p:par>
                                <p:cTn id="71" presetID="5" presetClass="entr" presetSubtype="1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checkerboard(across)">
                                      <p:cBhvr>
                                        <p:cTn id="73" dur="500"/>
                                        <p:tgtEl>
                                          <p:spTgt spid="105"/>
                                        </p:tgtEl>
                                      </p:cBhvr>
                                    </p:animEffect>
                                  </p:childTnLst>
                                </p:cTn>
                              </p:par>
                              <p:par>
                                <p:cTn id="74" presetID="5" presetClass="entr" presetSubtype="10" fill="hold"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checkerboard(across)">
                                      <p:cBhvr>
                                        <p:cTn id="76" dur="500"/>
                                        <p:tgtEl>
                                          <p:spTgt spid="107"/>
                                        </p:tgtEl>
                                      </p:cBhvr>
                                    </p:animEffect>
                                  </p:childTnLst>
                                </p:cTn>
                              </p:par>
                              <p:par>
                                <p:cTn id="77" presetID="5" presetClass="entr" presetSubtype="10" fill="hold"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checkerboard(across)">
                                      <p:cBhvr>
                                        <p:cTn id="79" dur="500"/>
                                        <p:tgtEl>
                                          <p:spTgt spid="106"/>
                                        </p:tgtEl>
                                      </p:cBhvr>
                                    </p:animEffect>
                                  </p:childTnLst>
                                </p:cTn>
                              </p:par>
                              <p:par>
                                <p:cTn id="80" presetID="5" presetClass="entr" presetSubtype="1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checkerboard(across)">
                                      <p:cBhvr>
                                        <p:cTn id="82" dur="500"/>
                                        <p:tgtEl>
                                          <p:spTgt spid="108"/>
                                        </p:tgtEl>
                                      </p:cBhvr>
                                    </p:animEffec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checkerboard(across)">
                                      <p:cBhvr>
                                        <p:cTn id="89" dur="500"/>
                                        <p:tgtEl>
                                          <p:spTgt spid="55"/>
                                        </p:tgtEl>
                                      </p:cBhvr>
                                    </p:animEffect>
                                  </p:childTnLst>
                                </p:cTn>
                              </p:par>
                              <p:par>
                                <p:cTn id="90" presetID="5" presetClass="entr" presetSubtype="1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checkerboard(across)">
                                      <p:cBhvr>
                                        <p:cTn id="92" dur="500"/>
                                        <p:tgtEl>
                                          <p:spTgt spid="30"/>
                                        </p:tgtEl>
                                      </p:cBhvr>
                                    </p:animEffect>
                                  </p:childTnLst>
                                </p:cTn>
                              </p:par>
                              <p:par>
                                <p:cTn id="93" presetID="5" presetClass="entr" presetSubtype="1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checkerboard(across)">
                                      <p:cBhvr>
                                        <p:cTn id="95" dur="500"/>
                                        <p:tgtEl>
                                          <p:spTgt spid="29"/>
                                        </p:tgtEl>
                                      </p:cBhvr>
                                    </p:animEffect>
                                  </p:childTnLst>
                                </p:cTn>
                              </p:par>
                              <p:par>
                                <p:cTn id="96" presetID="5" presetClass="entr" presetSubtype="10"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checkerboard(across)">
                                      <p:cBhvr>
                                        <p:cTn id="98" dur="500"/>
                                        <p:tgtEl>
                                          <p:spTgt spid="37"/>
                                        </p:tgtEl>
                                      </p:cBhvr>
                                    </p:animEffect>
                                  </p:childTnLst>
                                </p:cTn>
                              </p:par>
                              <p:par>
                                <p:cTn id="99" presetID="5" presetClass="entr" presetSubtype="1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checkerboard(across)">
                                      <p:cBhvr>
                                        <p:cTn id="101" dur="500"/>
                                        <p:tgtEl>
                                          <p:spTgt spid="36"/>
                                        </p:tgtEl>
                                      </p:cBhvr>
                                    </p:animEffect>
                                  </p:childTnLst>
                                </p:cTn>
                              </p:par>
                              <p:par>
                                <p:cTn id="102" presetID="5" presetClass="entr" presetSubtype="10"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checkerboard(across)">
                                      <p:cBhvr>
                                        <p:cTn id="104" dur="500"/>
                                        <p:tgtEl>
                                          <p:spTgt spid="48"/>
                                        </p:tgtEl>
                                      </p:cBhvr>
                                    </p:animEffect>
                                  </p:childTnLst>
                                </p:cTn>
                              </p:par>
                              <p:par>
                                <p:cTn id="105" presetID="5" presetClass="entr" presetSubtype="1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checkerboard(across)">
                                      <p:cBhvr>
                                        <p:cTn id="107" dur="500"/>
                                        <p:tgtEl>
                                          <p:spTgt spid="49"/>
                                        </p:tgtEl>
                                      </p:cBhvr>
                                    </p:animEffect>
                                  </p:childTnLst>
                                </p:cTn>
                              </p:par>
                              <p:par>
                                <p:cTn id="108" presetID="5" presetClass="entr" presetSubtype="10" fill="hold"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checkerboard(across)">
                                      <p:cBhvr>
                                        <p:cTn id="113" dur="500"/>
                                        <p:tgtEl>
                                          <p:spTgt spid="58"/>
                                        </p:tgtEl>
                                      </p:cBhvr>
                                    </p:animEffect>
                                  </p:childTnLst>
                                </p:cTn>
                              </p:par>
                              <p:par>
                                <p:cTn id="114" presetID="5" presetClass="entr" presetSubtype="10" fill="hold" nodeType="with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checkerboard(across)">
                                      <p:cBhvr>
                                        <p:cTn id="116" dur="500"/>
                                        <p:tgtEl>
                                          <p:spTgt spid="84"/>
                                        </p:tgtEl>
                                      </p:cBhvr>
                                    </p:animEffect>
                                  </p:childTnLst>
                                </p:cTn>
                              </p:par>
                              <p:par>
                                <p:cTn id="117" presetID="5" presetClass="entr" presetSubtype="10" fill="hold"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checkerboard(across)">
                                      <p:cBhvr>
                                        <p:cTn id="119" dur="500"/>
                                        <p:tgtEl>
                                          <p:spTgt spid="78"/>
                                        </p:tgtEl>
                                      </p:cBhvr>
                                    </p:animEffect>
                                  </p:childTnLst>
                                </p:cTn>
                              </p:par>
                              <p:par>
                                <p:cTn id="120" presetID="5" presetClass="entr" presetSubtype="10" fill="hold"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checkerboard(across)">
                                      <p:cBhvr>
                                        <p:cTn id="122" dur="500"/>
                                        <p:tgtEl>
                                          <p:spTgt spid="77"/>
                                        </p:tgtEl>
                                      </p:cBhvr>
                                    </p:animEffect>
                                  </p:childTnLst>
                                </p:cTn>
                              </p:par>
                              <p:par>
                                <p:cTn id="123" presetID="5" presetClass="entr" presetSubtype="10" fill="hold" nodeType="with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checkerboard(across)">
                                      <p:cBhvr>
                                        <p:cTn id="125" dur="500"/>
                                        <p:tgtEl>
                                          <p:spTgt spid="80"/>
                                        </p:tgtEl>
                                      </p:cBhvr>
                                    </p:animEffect>
                                  </p:childTnLst>
                                </p:cTn>
                              </p:par>
                              <p:par>
                                <p:cTn id="126" presetID="5" presetClass="entr" presetSubtype="10" fill="hold" nodeType="withEffect">
                                  <p:stCondLst>
                                    <p:cond delay="0"/>
                                  </p:stCondLst>
                                  <p:childTnLst>
                                    <p:set>
                                      <p:cBhvr>
                                        <p:cTn id="127" dur="1" fill="hold">
                                          <p:stCondLst>
                                            <p:cond delay="0"/>
                                          </p:stCondLst>
                                        </p:cTn>
                                        <p:tgtEl>
                                          <p:spTgt spid="79"/>
                                        </p:tgtEl>
                                        <p:attrNameLst>
                                          <p:attrName>style.visibility</p:attrName>
                                        </p:attrNameLst>
                                      </p:cBhvr>
                                      <p:to>
                                        <p:strVal val="visible"/>
                                      </p:to>
                                    </p:set>
                                    <p:animEffect transition="in" filter="checkerboard(across)">
                                      <p:cBhvr>
                                        <p:cTn id="128" dur="500"/>
                                        <p:tgtEl>
                                          <p:spTgt spid="79"/>
                                        </p:tgtEl>
                                      </p:cBhvr>
                                    </p:animEffect>
                                  </p:childTnLst>
                                </p:cTn>
                              </p:par>
                              <p:par>
                                <p:cTn id="129" presetID="5" presetClass="entr" presetSubtype="10" fill="hold" nodeType="withEffect">
                                  <p:stCondLst>
                                    <p:cond delay="0"/>
                                  </p:stCondLst>
                                  <p:childTnLst>
                                    <p:set>
                                      <p:cBhvr>
                                        <p:cTn id="130" dur="1" fill="hold">
                                          <p:stCondLst>
                                            <p:cond delay="0"/>
                                          </p:stCondLst>
                                        </p:cTn>
                                        <p:tgtEl>
                                          <p:spTgt spid="81"/>
                                        </p:tgtEl>
                                        <p:attrNameLst>
                                          <p:attrName>style.visibility</p:attrName>
                                        </p:attrNameLst>
                                      </p:cBhvr>
                                      <p:to>
                                        <p:strVal val="visible"/>
                                      </p:to>
                                    </p:set>
                                    <p:animEffect transition="in" filter="checkerboard(across)">
                                      <p:cBhvr>
                                        <p:cTn id="131" dur="500"/>
                                        <p:tgtEl>
                                          <p:spTgt spid="81"/>
                                        </p:tgtEl>
                                      </p:cBhvr>
                                    </p:animEffect>
                                  </p:childTnLst>
                                </p:cTn>
                              </p:par>
                              <p:par>
                                <p:cTn id="132" presetID="5" presetClass="entr" presetSubtype="10" fill="hold" nodeType="with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checkerboard(across)">
                                      <p:cBhvr>
                                        <p:cTn id="134" dur="500"/>
                                        <p:tgtEl>
                                          <p:spTgt spid="82"/>
                                        </p:tgtEl>
                                      </p:cBhvr>
                                    </p:animEffect>
                                  </p:childTnLst>
                                </p:cTn>
                              </p:par>
                              <p:par>
                                <p:cTn id="135" presetID="5" presetClass="entr" presetSubtype="1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checkerboard(across)">
                                      <p:cBhvr>
                                        <p:cTn id="137" dur="500"/>
                                        <p:tgtEl>
                                          <p:spTgt spid="83"/>
                                        </p:tgtEl>
                                      </p:cBhvr>
                                    </p:animEffect>
                                  </p:childTnLst>
                                </p:cTn>
                              </p:par>
                              <p:par>
                                <p:cTn id="138" presetID="5" presetClass="entr" presetSubtype="10" fill="hold"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checkerboard(across)">
                                      <p:cBhvr>
                                        <p:cTn id="140" dur="500"/>
                                        <p:tgtEl>
                                          <p:spTgt spid="85"/>
                                        </p:tgtEl>
                                      </p:cBhvr>
                                    </p:animEffect>
                                  </p:childTnLst>
                                </p:cTn>
                              </p:par>
                              <p:par>
                                <p:cTn id="141" presetID="5" presetClass="entr" presetSubtype="10" fill="hold" nodeType="withEffect">
                                  <p:stCondLst>
                                    <p:cond delay="0"/>
                                  </p:stCondLst>
                                  <p:childTnLst>
                                    <p:set>
                                      <p:cBhvr>
                                        <p:cTn id="142" dur="1" fill="hold">
                                          <p:stCondLst>
                                            <p:cond delay="0"/>
                                          </p:stCondLst>
                                        </p:cTn>
                                        <p:tgtEl>
                                          <p:spTgt spid="116"/>
                                        </p:tgtEl>
                                        <p:attrNameLst>
                                          <p:attrName>style.visibility</p:attrName>
                                        </p:attrNameLst>
                                      </p:cBhvr>
                                      <p:to>
                                        <p:strVal val="visible"/>
                                      </p:to>
                                    </p:set>
                                    <p:animEffect transition="in" filter="checkerboard(across)">
                                      <p:cBhvr>
                                        <p:cTn id="143" dur="500"/>
                                        <p:tgtEl>
                                          <p:spTgt spid="116"/>
                                        </p:tgtEl>
                                      </p:cBhvr>
                                    </p:animEffect>
                                  </p:childTnLst>
                                </p:cTn>
                              </p:par>
                              <p:par>
                                <p:cTn id="144" presetID="5" presetClass="entr" presetSubtype="10" fill="hold" nodeType="withEffect">
                                  <p:stCondLst>
                                    <p:cond delay="0"/>
                                  </p:stCondLst>
                                  <p:childTnLst>
                                    <p:set>
                                      <p:cBhvr>
                                        <p:cTn id="145" dur="1" fill="hold">
                                          <p:stCondLst>
                                            <p:cond delay="0"/>
                                          </p:stCondLst>
                                        </p:cTn>
                                        <p:tgtEl>
                                          <p:spTgt spid="110"/>
                                        </p:tgtEl>
                                        <p:attrNameLst>
                                          <p:attrName>style.visibility</p:attrName>
                                        </p:attrNameLst>
                                      </p:cBhvr>
                                      <p:to>
                                        <p:strVal val="visible"/>
                                      </p:to>
                                    </p:set>
                                    <p:animEffect transition="in" filter="checkerboard(across)">
                                      <p:cBhvr>
                                        <p:cTn id="146" dur="500"/>
                                        <p:tgtEl>
                                          <p:spTgt spid="110"/>
                                        </p:tgtEl>
                                      </p:cBhvr>
                                    </p:animEffect>
                                  </p:childTnLst>
                                </p:cTn>
                              </p:par>
                              <p:par>
                                <p:cTn id="147" presetID="5" presetClass="entr" presetSubtype="10" fill="hold" nodeType="with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checkerboard(across)">
                                      <p:cBhvr>
                                        <p:cTn id="149" dur="500"/>
                                        <p:tgtEl>
                                          <p:spTgt spid="109"/>
                                        </p:tgtEl>
                                      </p:cBhvr>
                                    </p:animEffect>
                                  </p:childTnLst>
                                </p:cTn>
                              </p:par>
                              <p:par>
                                <p:cTn id="150" presetID="5" presetClass="entr" presetSubtype="10" fill="hold" nodeType="with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checkerboard(across)">
                                      <p:cBhvr>
                                        <p:cTn id="152" dur="500"/>
                                        <p:tgtEl>
                                          <p:spTgt spid="112"/>
                                        </p:tgtEl>
                                      </p:cBhvr>
                                    </p:animEffect>
                                  </p:childTnLst>
                                </p:cTn>
                              </p:par>
                              <p:par>
                                <p:cTn id="153" presetID="5" presetClass="entr" presetSubtype="10" fill="hold" nodeType="withEffect">
                                  <p:stCondLst>
                                    <p:cond delay="0"/>
                                  </p:stCondLst>
                                  <p:childTnLst>
                                    <p:set>
                                      <p:cBhvr>
                                        <p:cTn id="154" dur="1" fill="hold">
                                          <p:stCondLst>
                                            <p:cond delay="0"/>
                                          </p:stCondLst>
                                        </p:cTn>
                                        <p:tgtEl>
                                          <p:spTgt spid="111"/>
                                        </p:tgtEl>
                                        <p:attrNameLst>
                                          <p:attrName>style.visibility</p:attrName>
                                        </p:attrNameLst>
                                      </p:cBhvr>
                                      <p:to>
                                        <p:strVal val="visible"/>
                                      </p:to>
                                    </p:set>
                                    <p:animEffect transition="in" filter="checkerboard(across)">
                                      <p:cBhvr>
                                        <p:cTn id="155" dur="500"/>
                                        <p:tgtEl>
                                          <p:spTgt spid="111"/>
                                        </p:tgtEl>
                                      </p:cBhvr>
                                    </p:animEffect>
                                  </p:childTnLst>
                                </p:cTn>
                              </p:par>
                              <p:par>
                                <p:cTn id="156" presetID="5" presetClass="entr" presetSubtype="10" fill="hold" nodeType="withEffect">
                                  <p:stCondLst>
                                    <p:cond delay="0"/>
                                  </p:stCondLst>
                                  <p:childTnLst>
                                    <p:set>
                                      <p:cBhvr>
                                        <p:cTn id="157" dur="1" fill="hold">
                                          <p:stCondLst>
                                            <p:cond delay="0"/>
                                          </p:stCondLst>
                                        </p:cTn>
                                        <p:tgtEl>
                                          <p:spTgt spid="113"/>
                                        </p:tgtEl>
                                        <p:attrNameLst>
                                          <p:attrName>style.visibility</p:attrName>
                                        </p:attrNameLst>
                                      </p:cBhvr>
                                      <p:to>
                                        <p:strVal val="visible"/>
                                      </p:to>
                                    </p:set>
                                    <p:animEffect transition="in" filter="checkerboard(across)">
                                      <p:cBhvr>
                                        <p:cTn id="158" dur="500"/>
                                        <p:tgtEl>
                                          <p:spTgt spid="113"/>
                                        </p:tgtEl>
                                      </p:cBhvr>
                                    </p:animEffect>
                                  </p:childTnLst>
                                </p:cTn>
                              </p:par>
                              <p:par>
                                <p:cTn id="159" presetID="5" presetClass="entr" presetSubtype="10" fill="hold" nodeType="withEffect">
                                  <p:stCondLst>
                                    <p:cond delay="0"/>
                                  </p:stCondLst>
                                  <p:childTnLst>
                                    <p:set>
                                      <p:cBhvr>
                                        <p:cTn id="160" dur="1" fill="hold">
                                          <p:stCondLst>
                                            <p:cond delay="0"/>
                                          </p:stCondLst>
                                        </p:cTn>
                                        <p:tgtEl>
                                          <p:spTgt spid="114"/>
                                        </p:tgtEl>
                                        <p:attrNameLst>
                                          <p:attrName>style.visibility</p:attrName>
                                        </p:attrNameLst>
                                      </p:cBhvr>
                                      <p:to>
                                        <p:strVal val="visible"/>
                                      </p:to>
                                    </p:set>
                                    <p:animEffect transition="in" filter="checkerboard(across)">
                                      <p:cBhvr>
                                        <p:cTn id="161" dur="500"/>
                                        <p:tgtEl>
                                          <p:spTgt spid="114"/>
                                        </p:tgtEl>
                                      </p:cBhvr>
                                    </p:animEffect>
                                  </p:childTnLst>
                                </p:cTn>
                              </p:par>
                              <p:par>
                                <p:cTn id="162" presetID="5" presetClass="entr" presetSubtype="10" fill="hold" nodeType="withEffect">
                                  <p:stCondLst>
                                    <p:cond delay="0"/>
                                  </p:stCondLst>
                                  <p:childTnLst>
                                    <p:set>
                                      <p:cBhvr>
                                        <p:cTn id="163" dur="1" fill="hold">
                                          <p:stCondLst>
                                            <p:cond delay="0"/>
                                          </p:stCondLst>
                                        </p:cTn>
                                        <p:tgtEl>
                                          <p:spTgt spid="115"/>
                                        </p:tgtEl>
                                        <p:attrNameLst>
                                          <p:attrName>style.visibility</p:attrName>
                                        </p:attrNameLst>
                                      </p:cBhvr>
                                      <p:to>
                                        <p:strVal val="visible"/>
                                      </p:to>
                                    </p:set>
                                    <p:animEffect transition="in" filter="checkerboard(across)">
                                      <p:cBhvr>
                                        <p:cTn id="164" dur="500"/>
                                        <p:tgtEl>
                                          <p:spTgt spid="115"/>
                                        </p:tgtEl>
                                      </p:cBhvr>
                                    </p:animEffect>
                                  </p:childTnLst>
                                </p:cTn>
                              </p:par>
                              <p:par>
                                <p:cTn id="165" presetID="5" presetClass="entr" presetSubtype="10" fill="hold" nodeType="withEffect">
                                  <p:stCondLst>
                                    <p:cond delay="0"/>
                                  </p:stCondLst>
                                  <p:childTnLst>
                                    <p:set>
                                      <p:cBhvr>
                                        <p:cTn id="166" dur="1" fill="hold">
                                          <p:stCondLst>
                                            <p:cond delay="0"/>
                                          </p:stCondLst>
                                        </p:cTn>
                                        <p:tgtEl>
                                          <p:spTgt spid="117"/>
                                        </p:tgtEl>
                                        <p:attrNameLst>
                                          <p:attrName>style.visibility</p:attrName>
                                        </p:attrNameLst>
                                      </p:cBhvr>
                                      <p:to>
                                        <p:strVal val="visible"/>
                                      </p:to>
                                    </p:set>
                                    <p:animEffect transition="in" filter="checkerboard(across)">
                                      <p:cBhvr>
                                        <p:cTn id="167" dur="500"/>
                                        <p:tgtEl>
                                          <p:spTgt spid="117"/>
                                        </p:tgtEl>
                                      </p:cBhvr>
                                    </p:animEffect>
                                  </p:childTnLst>
                                </p:cTn>
                              </p:par>
                            </p:childTnLst>
                          </p:cTn>
                        </p:par>
                      </p:childTnLst>
                    </p:cTn>
                  </p:par>
                  <p:par>
                    <p:cTn id="168" fill="hold">
                      <p:stCondLst>
                        <p:cond delay="indefinite"/>
                      </p:stCondLst>
                      <p:childTnLst>
                        <p:par>
                          <p:cTn id="169" fill="hold">
                            <p:stCondLst>
                              <p:cond delay="0"/>
                            </p:stCondLst>
                            <p:childTnLst>
                              <p:par>
                                <p:cTn id="170" presetID="5" presetClass="entr" presetSubtype="10" fill="hold" nodeType="clickEffect">
                                  <p:stCondLst>
                                    <p:cond delay="0"/>
                                  </p:stCondLst>
                                  <p:childTnLst>
                                    <p:set>
                                      <p:cBhvr>
                                        <p:cTn id="171" dur="1" fill="hold">
                                          <p:stCondLst>
                                            <p:cond delay="0"/>
                                          </p:stCondLst>
                                        </p:cTn>
                                        <p:tgtEl>
                                          <p:spTgt spid="118"/>
                                        </p:tgtEl>
                                        <p:attrNameLst>
                                          <p:attrName>style.visibility</p:attrName>
                                        </p:attrNameLst>
                                      </p:cBhvr>
                                      <p:to>
                                        <p:strVal val="visible"/>
                                      </p:to>
                                    </p:set>
                                    <p:animEffect transition="in" filter="checkerboard(across)">
                                      <p:cBhvr>
                                        <p:cTn id="172" dur="500"/>
                                        <p:tgtEl>
                                          <p:spTgt spid="118"/>
                                        </p:tgtEl>
                                      </p:cBhvr>
                                    </p:animEffect>
                                  </p:childTnLst>
                                </p:cTn>
                              </p:par>
                              <p:par>
                                <p:cTn id="173" presetID="5" presetClass="entr" presetSubtype="10" fill="hold" nodeType="withEffect">
                                  <p:stCondLst>
                                    <p:cond delay="0"/>
                                  </p:stCondLst>
                                  <p:childTnLst>
                                    <p:set>
                                      <p:cBhvr>
                                        <p:cTn id="174" dur="1" fill="hold">
                                          <p:stCondLst>
                                            <p:cond delay="0"/>
                                          </p:stCondLst>
                                        </p:cTn>
                                        <p:tgtEl>
                                          <p:spTgt spid="121"/>
                                        </p:tgtEl>
                                        <p:attrNameLst>
                                          <p:attrName>style.visibility</p:attrName>
                                        </p:attrNameLst>
                                      </p:cBhvr>
                                      <p:to>
                                        <p:strVal val="visible"/>
                                      </p:to>
                                    </p:set>
                                    <p:animEffect transition="in" filter="checkerboard(across)">
                                      <p:cBhvr>
                                        <p:cTn id="175" dur="500"/>
                                        <p:tgtEl>
                                          <p:spTgt spid="121"/>
                                        </p:tgtEl>
                                      </p:cBhvr>
                                    </p:animEffect>
                                  </p:childTnLst>
                                </p:cTn>
                              </p:par>
                              <p:par>
                                <p:cTn id="176" presetID="5" presetClass="entr" presetSubtype="10" fill="hold" nodeType="with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checkerboard(across)">
                                      <p:cBhvr>
                                        <p:cTn id="178" dur="500"/>
                                        <p:tgtEl>
                                          <p:spTgt spid="128"/>
                                        </p:tgtEl>
                                      </p:cBhvr>
                                    </p:animEffect>
                                  </p:childTnLst>
                                </p:cTn>
                              </p:par>
                              <p:par>
                                <p:cTn id="179" presetID="5" presetClass="entr" presetSubtype="10" fill="hold" nodeType="withEffect">
                                  <p:stCondLst>
                                    <p:cond delay="0"/>
                                  </p:stCondLst>
                                  <p:childTnLst>
                                    <p:set>
                                      <p:cBhvr>
                                        <p:cTn id="180" dur="1" fill="hold">
                                          <p:stCondLst>
                                            <p:cond delay="0"/>
                                          </p:stCondLst>
                                        </p:cTn>
                                        <p:tgtEl>
                                          <p:spTgt spid="129"/>
                                        </p:tgtEl>
                                        <p:attrNameLst>
                                          <p:attrName>style.visibility</p:attrName>
                                        </p:attrNameLst>
                                      </p:cBhvr>
                                      <p:to>
                                        <p:strVal val="visible"/>
                                      </p:to>
                                    </p:set>
                                    <p:animEffect transition="in" filter="checkerboard(across)">
                                      <p:cBhvr>
                                        <p:cTn id="181" dur="500"/>
                                        <p:tgtEl>
                                          <p:spTgt spid="129"/>
                                        </p:tgtEl>
                                      </p:cBhvr>
                                    </p:animEffect>
                                  </p:childTnLst>
                                </p:cTn>
                              </p:par>
                            </p:childTnLst>
                          </p:cTn>
                        </p:par>
                      </p:childTnLst>
                    </p:cTn>
                  </p:par>
                  <p:par>
                    <p:cTn id="182" fill="hold">
                      <p:stCondLst>
                        <p:cond delay="indefinite"/>
                      </p:stCondLst>
                      <p:childTnLst>
                        <p:par>
                          <p:cTn id="183" fill="hold">
                            <p:stCondLst>
                              <p:cond delay="0"/>
                            </p:stCondLst>
                            <p:childTnLst>
                              <p:par>
                                <p:cTn id="184" presetID="5" presetClass="entr" presetSubtype="10" fill="hold" grpId="0" nodeType="clickEffect">
                                  <p:stCondLst>
                                    <p:cond delay="0"/>
                                  </p:stCondLst>
                                  <p:childTnLst>
                                    <p:set>
                                      <p:cBhvr>
                                        <p:cTn id="185" dur="1" fill="hold">
                                          <p:stCondLst>
                                            <p:cond delay="0"/>
                                          </p:stCondLst>
                                        </p:cTn>
                                        <p:tgtEl>
                                          <p:spTgt spid="134">
                                            <p:txEl>
                                              <p:pRg st="4" end="4"/>
                                            </p:txEl>
                                          </p:spTgt>
                                        </p:tgtEl>
                                        <p:attrNameLst>
                                          <p:attrName>style.visibility</p:attrName>
                                        </p:attrNameLst>
                                      </p:cBhvr>
                                      <p:to>
                                        <p:strVal val="visible"/>
                                      </p:to>
                                    </p:set>
                                    <p:animEffect transition="in" filter="checkerboard(across)">
                                      <p:cBhvr>
                                        <p:cTn id="186" dur="500"/>
                                        <p:tgtEl>
                                          <p:spTgt spid="134">
                                            <p:txEl>
                                              <p:pRg st="4" end="4"/>
                                            </p:txEl>
                                          </p:spTgt>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134">
                                            <p:txEl>
                                              <p:pRg st="5" end="5"/>
                                            </p:txEl>
                                          </p:spTgt>
                                        </p:tgtEl>
                                        <p:attrNameLst>
                                          <p:attrName>style.visibility</p:attrName>
                                        </p:attrNameLst>
                                      </p:cBhvr>
                                      <p:to>
                                        <p:strVal val="visible"/>
                                      </p:to>
                                    </p:set>
                                    <p:animEffect transition="in" filter="checkerboard(across)">
                                      <p:cBhvr>
                                        <p:cTn id="189" dur="500"/>
                                        <p:tgtEl>
                                          <p:spTgt spid="134">
                                            <p:txEl>
                                              <p:pRg st="5" end="5"/>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nodeType="clickEffect">
                                  <p:stCondLst>
                                    <p:cond delay="0"/>
                                  </p:stCondLst>
                                  <p:childTnLst>
                                    <p:set>
                                      <p:cBhvr>
                                        <p:cTn id="193" dur="1" fill="hold">
                                          <p:stCondLst>
                                            <p:cond delay="0"/>
                                          </p:stCondLst>
                                        </p:cTn>
                                        <p:tgtEl>
                                          <p:spTgt spid="86"/>
                                        </p:tgtEl>
                                        <p:attrNameLst>
                                          <p:attrName>style.visibility</p:attrName>
                                        </p:attrNameLst>
                                      </p:cBhvr>
                                      <p:to>
                                        <p:strVal val="visible"/>
                                      </p:to>
                                    </p:set>
                                    <p:animEffect transition="in" filter="checkerboard(across)">
                                      <p:cBhvr>
                                        <p:cTn id="194" dur="500"/>
                                        <p:tgtEl>
                                          <p:spTgt spid="86"/>
                                        </p:tgtEl>
                                      </p:cBhvr>
                                    </p:animEffect>
                                  </p:childTnLst>
                                </p:cTn>
                              </p:par>
                              <p:par>
                                <p:cTn id="195" presetID="5" presetClass="entr" presetSubtype="1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animEffect transition="in" filter="checkerboard(across)">
                                      <p:cBhvr>
                                        <p:cTn id="197" dur="500"/>
                                        <p:tgtEl>
                                          <p:spTgt spid="90"/>
                                        </p:tgtEl>
                                      </p:cBhvr>
                                    </p:animEffec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87"/>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88"/>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87"/>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uiExpand="1" build="p"/>
      <p:bldP spid="88" grpId="0" uiExpand="1" animBg="1"/>
      <p:bldP spid="88" grpId="1" uiExpand="1" animBg="1"/>
      <p:bldP spid="87" grpId="0" uiExpand="1" animBg="1"/>
      <p:bldP spid="87" grpId="1" uiExpan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goal of diagnosis</a:t>
            </a:r>
            <a:endParaRPr lang="en-US" dirty="0"/>
          </a:p>
        </p:txBody>
      </p:sp>
      <p:sp>
        <p:nvSpPr>
          <p:cNvPr id="5" name="Date Placeholder 4"/>
          <p:cNvSpPr>
            <a:spLocks noGrp="1"/>
          </p:cNvSpPr>
          <p:nvPr>
            <p:ph type="dt" sz="half" idx="10"/>
          </p:nvPr>
        </p:nvSpPr>
        <p:spPr/>
        <p:txBody>
          <a:bodyPr/>
          <a:lstStyle/>
          <a:p>
            <a:r>
              <a:rPr lang="en-US" smtClean="0"/>
              <a:t>ratul | gatech | '09</a:t>
            </a:r>
            <a:endParaRPr lang="en-US" dirty="0"/>
          </a:p>
        </p:txBody>
      </p:sp>
      <p:sp>
        <p:nvSpPr>
          <p:cNvPr id="11" name="Rounded Rectangle 10"/>
          <p:cNvSpPr/>
          <p:nvPr/>
        </p:nvSpPr>
        <p:spPr>
          <a:xfrm>
            <a:off x="7239000" y="36576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24600" y="33528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Svr</a:t>
            </a:r>
            <a:endParaRPr lang="en-US" dirty="0">
              <a:solidFill>
                <a:schemeClr val="tx1"/>
              </a:solidFill>
            </a:endParaRPr>
          </a:p>
        </p:txBody>
      </p:sp>
      <p:sp>
        <p:nvSpPr>
          <p:cNvPr id="13" name="Oval 12"/>
          <p:cNvSpPr/>
          <p:nvPr/>
        </p:nvSpPr>
        <p:spPr>
          <a:xfrm>
            <a:off x="7239000" y="29718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53400" y="33528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ingle Corner Rectangle 14"/>
          <p:cNvSpPr/>
          <p:nvPr/>
        </p:nvSpPr>
        <p:spPr>
          <a:xfrm>
            <a:off x="7315200" y="4495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Single Corner Rectangle 15"/>
          <p:cNvSpPr/>
          <p:nvPr/>
        </p:nvSpPr>
        <p:spPr>
          <a:xfrm>
            <a:off x="81534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Rectangle 16"/>
          <p:cNvSpPr/>
          <p:nvPr/>
        </p:nvSpPr>
        <p:spPr>
          <a:xfrm>
            <a:off x="6400800" y="41910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4" idx="2"/>
          </p:cNvCxnSpPr>
          <p:nvPr/>
        </p:nvCxnSpPr>
        <p:spPr>
          <a:xfrm flipV="1">
            <a:off x="7848600" y="35433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1" idx="3"/>
          </p:cNvCxnSpPr>
          <p:nvPr/>
        </p:nvCxnSpPr>
        <p:spPr>
          <a:xfrm rot="5400000">
            <a:off x="7935960" y="3590645"/>
            <a:ext cx="208196" cy="382915"/>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7212061" y="34763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7440661" y="34763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p:cNvCxnSpPr>
          <p:nvPr/>
        </p:nvCxnSpPr>
        <p:spPr>
          <a:xfrm>
            <a:off x="7010400" y="3543300"/>
            <a:ext cx="2266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2" idx="5"/>
          </p:cNvCxnSpPr>
          <p:nvPr/>
        </p:nvCxnSpPr>
        <p:spPr>
          <a:xfrm rot="10800000">
            <a:off x="6909968" y="3678004"/>
            <a:ext cx="329033"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3"/>
            <a:endCxn id="12" idx="4"/>
          </p:cNvCxnSpPr>
          <p:nvPr/>
        </p:nvCxnSpPr>
        <p:spPr>
          <a:xfrm rot="5400000" flipH="1" flipV="1">
            <a:off x="6438900" y="39624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4" idx="4"/>
          </p:cNvCxnSpPr>
          <p:nvPr/>
        </p:nvCxnSpPr>
        <p:spPr>
          <a:xfrm rot="5400000" flipH="1" flipV="1">
            <a:off x="8191500" y="39624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a:endCxn id="11" idx="2"/>
          </p:cNvCxnSpPr>
          <p:nvPr/>
        </p:nvCxnSpPr>
        <p:spPr>
          <a:xfrm rot="16200000" flipV="1">
            <a:off x="7372350" y="42862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267200" y="23622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429000" y="2057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267200" y="16764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81600" y="2057400"/>
            <a:ext cx="6096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C1</a:t>
            </a:r>
            <a:endParaRPr lang="en-US" dirty="0">
              <a:solidFill>
                <a:schemeClr val="tx1"/>
              </a:solidFill>
            </a:endParaRPr>
          </a:p>
        </p:txBody>
      </p:sp>
      <p:sp>
        <p:nvSpPr>
          <p:cNvPr id="31" name="Snip Single Corner Rectangle 30"/>
          <p:cNvSpPr/>
          <p:nvPr/>
        </p:nvSpPr>
        <p:spPr>
          <a:xfrm>
            <a:off x="4343400" y="32004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ingle Corner Rectangle 31"/>
          <p:cNvSpPr/>
          <p:nvPr/>
        </p:nvSpPr>
        <p:spPr>
          <a:xfrm>
            <a:off x="51816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32"/>
          <p:cNvSpPr/>
          <p:nvPr/>
        </p:nvSpPr>
        <p:spPr>
          <a:xfrm>
            <a:off x="3429000" y="2895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0" idx="2"/>
          </p:cNvCxnSpPr>
          <p:nvPr/>
        </p:nvCxnSpPr>
        <p:spPr>
          <a:xfrm flipV="1">
            <a:off x="4876800" y="22479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7" idx="3"/>
          </p:cNvCxnSpPr>
          <p:nvPr/>
        </p:nvCxnSpPr>
        <p:spPr>
          <a:xfrm rot="5400000">
            <a:off x="4969739" y="2289665"/>
            <a:ext cx="208196" cy="394074"/>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4240261" y="21809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4468861" y="21809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6"/>
          </p:cNvCxnSpPr>
          <p:nvPr/>
        </p:nvCxnSpPr>
        <p:spPr>
          <a:xfrm>
            <a:off x="3962400" y="22479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1"/>
            <a:endCxn id="28" idx="5"/>
          </p:cNvCxnSpPr>
          <p:nvPr/>
        </p:nvCxnSpPr>
        <p:spPr>
          <a:xfrm rot="10800000">
            <a:off x="3884286" y="23826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3"/>
            <a:endCxn id="28" idx="4"/>
          </p:cNvCxnSpPr>
          <p:nvPr/>
        </p:nvCxnSpPr>
        <p:spPr>
          <a:xfrm rot="5400000" flipH="1" flipV="1">
            <a:off x="3467100" y="26670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0" idx="4"/>
          </p:cNvCxnSpPr>
          <p:nvPr/>
        </p:nvCxnSpPr>
        <p:spPr>
          <a:xfrm rot="5400000" flipH="1" flipV="1">
            <a:off x="5238750" y="2647950"/>
            <a:ext cx="4572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3"/>
            <a:endCxn id="27" idx="2"/>
          </p:cNvCxnSpPr>
          <p:nvPr/>
        </p:nvCxnSpPr>
        <p:spPr>
          <a:xfrm rot="16200000" flipV="1">
            <a:off x="4400550" y="29908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343400" y="4724400"/>
            <a:ext cx="6096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05200" y="4419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343400" y="403860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257800" y="44196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C2</a:t>
            </a:r>
            <a:endParaRPr lang="en-US" dirty="0">
              <a:solidFill>
                <a:schemeClr val="tx1"/>
              </a:solidFill>
            </a:endParaRPr>
          </a:p>
        </p:txBody>
      </p:sp>
      <p:sp>
        <p:nvSpPr>
          <p:cNvPr id="47" name="Snip Single Corner Rectangle 46"/>
          <p:cNvSpPr/>
          <p:nvPr/>
        </p:nvSpPr>
        <p:spPr>
          <a:xfrm>
            <a:off x="4419600" y="55626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nip Single Corner Rectangle 47"/>
          <p:cNvSpPr/>
          <p:nvPr/>
        </p:nvSpPr>
        <p:spPr>
          <a:xfrm>
            <a:off x="52578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ingle Corner Rectangle 48"/>
          <p:cNvSpPr/>
          <p:nvPr/>
        </p:nvSpPr>
        <p:spPr>
          <a:xfrm>
            <a:off x="3505200" y="5257800"/>
            <a:ext cx="533400" cy="3810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endCxn id="46" idx="2"/>
          </p:cNvCxnSpPr>
          <p:nvPr/>
        </p:nvCxnSpPr>
        <p:spPr>
          <a:xfrm flipV="1">
            <a:off x="4953000" y="4610100"/>
            <a:ext cx="304800" cy="1700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3"/>
            <a:endCxn id="43" idx="3"/>
          </p:cNvCxnSpPr>
          <p:nvPr/>
        </p:nvCxnSpPr>
        <p:spPr>
          <a:xfrm rot="5400000">
            <a:off x="5051519" y="4646286"/>
            <a:ext cx="208196" cy="40523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flipV="1">
            <a:off x="4316461" y="4543147"/>
            <a:ext cx="360595" cy="191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545061" y="4543143"/>
            <a:ext cx="360596" cy="19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6"/>
          </p:cNvCxnSpPr>
          <p:nvPr/>
        </p:nvCxnSpPr>
        <p:spPr>
          <a:xfrm>
            <a:off x="4038600" y="4610100"/>
            <a:ext cx="302884" cy="152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1"/>
            <a:endCxn id="44" idx="5"/>
          </p:cNvCxnSpPr>
          <p:nvPr/>
        </p:nvCxnSpPr>
        <p:spPr>
          <a:xfrm rot="10800000">
            <a:off x="3960486" y="4744804"/>
            <a:ext cx="382915" cy="20819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9" idx="3"/>
            <a:endCxn id="44" idx="4"/>
          </p:cNvCxnSpPr>
          <p:nvPr/>
        </p:nvCxnSpPr>
        <p:spPr>
          <a:xfrm rot="5400000" flipH="1" flipV="1">
            <a:off x="3543300" y="5029200"/>
            <a:ext cx="4572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6" idx="4"/>
          </p:cNvCxnSpPr>
          <p:nvPr/>
        </p:nvCxnSpPr>
        <p:spPr>
          <a:xfrm rot="5400000" flipH="1" flipV="1">
            <a:off x="5334000" y="4991100"/>
            <a:ext cx="457200" cy="762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3"/>
            <a:endCxn id="43" idx="2"/>
          </p:cNvCxnSpPr>
          <p:nvPr/>
        </p:nvCxnSpPr>
        <p:spPr>
          <a:xfrm rot="16200000" flipV="1">
            <a:off x="4476750" y="5353050"/>
            <a:ext cx="381000" cy="381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0"/>
            <a:endCxn id="30" idx="6"/>
          </p:cNvCxnSpPr>
          <p:nvPr/>
        </p:nvCxnSpPr>
        <p:spPr>
          <a:xfrm rot="16200000" flipV="1">
            <a:off x="5676900" y="2362200"/>
            <a:ext cx="1104900" cy="876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5"/>
            <a:endCxn id="12" idx="1"/>
          </p:cNvCxnSpPr>
          <p:nvPr/>
        </p:nvCxnSpPr>
        <p:spPr>
          <a:xfrm rot="16200000" flipH="1">
            <a:off x="5550483" y="2534046"/>
            <a:ext cx="1025992" cy="72310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2" idx="2"/>
            <a:endCxn id="46" idx="0"/>
          </p:cNvCxnSpPr>
          <p:nvPr/>
        </p:nvCxnSpPr>
        <p:spPr>
          <a:xfrm rot="10800000" flipV="1">
            <a:off x="5600700" y="3543300"/>
            <a:ext cx="723900" cy="8763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7"/>
            <a:endCxn id="12" idx="3"/>
          </p:cNvCxnSpPr>
          <p:nvPr/>
        </p:nvCxnSpPr>
        <p:spPr>
          <a:xfrm rot="5400000" flipH="1" flipV="1">
            <a:off x="5735404" y="3785767"/>
            <a:ext cx="797392" cy="58186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descr="C:\Documents and Settings\ratul\Local Settings\Temporary Internet Files\Content.IE5\ZSA3IJOT\MCj04077340000[1].wmf"/>
          <p:cNvPicPr>
            <a:picLocks noChangeAspect="1" noChangeArrowheads="1"/>
          </p:cNvPicPr>
          <p:nvPr/>
        </p:nvPicPr>
        <p:blipFill>
          <a:blip r:embed="rId4" cstate="print"/>
          <a:srcRect/>
          <a:stretch>
            <a:fillRect/>
          </a:stretch>
        </p:blipFill>
        <p:spPr bwMode="auto">
          <a:xfrm>
            <a:off x="5638800" y="2057400"/>
            <a:ext cx="228600" cy="228600"/>
          </a:xfrm>
          <a:prstGeom prst="rect">
            <a:avLst/>
          </a:prstGeom>
          <a:noFill/>
        </p:spPr>
      </p:pic>
      <p:pic>
        <p:nvPicPr>
          <p:cNvPr id="77" name="Picture 10" descr="C:\Documents and Settings\ratul\Local Settings\Temporary Internet Files\Content.IE5\U3T2JBVL\MCj04370790000[1].png"/>
          <p:cNvPicPr>
            <a:picLocks noChangeAspect="1" noChangeArrowheads="1"/>
          </p:cNvPicPr>
          <p:nvPr/>
        </p:nvPicPr>
        <p:blipFill>
          <a:blip r:embed="rId5" cstate="print">
            <a:grayscl/>
          </a:blip>
          <a:srcRect/>
          <a:stretch>
            <a:fillRect/>
          </a:stretch>
        </p:blipFill>
        <p:spPr bwMode="auto">
          <a:xfrm>
            <a:off x="5791200" y="4419600"/>
            <a:ext cx="457200" cy="457200"/>
          </a:xfrm>
          <a:prstGeom prst="rect">
            <a:avLst/>
          </a:prstGeom>
          <a:noFill/>
        </p:spPr>
      </p:pic>
      <p:sp>
        <p:nvSpPr>
          <p:cNvPr id="80" name="TextBox 79"/>
          <p:cNvSpPr txBox="1"/>
          <p:nvPr/>
        </p:nvSpPr>
        <p:spPr>
          <a:xfrm>
            <a:off x="228600" y="2057400"/>
            <a:ext cx="3124200" cy="3416320"/>
          </a:xfrm>
          <a:prstGeom prst="rect">
            <a:avLst/>
          </a:prstGeom>
          <a:noFill/>
        </p:spPr>
        <p:txBody>
          <a:bodyPr wrap="square" rtlCol="0">
            <a:spAutoFit/>
          </a:bodyPr>
          <a:lstStyle/>
          <a:p>
            <a:r>
              <a:rPr lang="en-US" sz="2400" dirty="0" smtClean="0">
                <a:solidFill>
                  <a:srgbClr val="FFC000"/>
                </a:solidFill>
              </a:rPr>
              <a:t>Identify likely culprits for components of interest</a:t>
            </a:r>
          </a:p>
          <a:p>
            <a:endParaRPr lang="en-US" sz="2400" dirty="0" smtClean="0">
              <a:solidFill>
                <a:srgbClr val="FFC000"/>
              </a:solidFill>
            </a:endParaRPr>
          </a:p>
          <a:p>
            <a:r>
              <a:rPr lang="en-US" sz="2400" dirty="0" smtClean="0">
                <a:solidFill>
                  <a:srgbClr val="FFC000"/>
                </a:solidFill>
              </a:rPr>
              <a:t>Without using semantics of state variables</a:t>
            </a:r>
          </a:p>
          <a:p>
            <a:r>
              <a:rPr lang="en-US" sz="2400" dirty="0" smtClean="0">
                <a:solidFill>
                  <a:srgbClr val="FFC000"/>
                </a:solidFill>
                <a:sym typeface="Wingdings" pitchFamily="2" charset="2"/>
              </a:rPr>
              <a:t> </a:t>
            </a:r>
            <a:r>
              <a:rPr lang="en-US" sz="2400" dirty="0" smtClean="0">
                <a:solidFill>
                  <a:srgbClr val="FFC000"/>
                </a:solidFill>
              </a:rPr>
              <a:t>No application knowledge</a:t>
            </a:r>
          </a:p>
        </p:txBody>
      </p:sp>
      <p:sp>
        <p:nvSpPr>
          <p:cNvPr id="66" name="Freeform 65"/>
          <p:cNvSpPr/>
          <p:nvPr/>
        </p:nvSpPr>
        <p:spPr>
          <a:xfrm>
            <a:off x="5486400" y="2667000"/>
            <a:ext cx="682625" cy="1581150"/>
          </a:xfrm>
          <a:custGeom>
            <a:avLst/>
            <a:gdLst>
              <a:gd name="connsiteX0" fmla="*/ 0 w 682625"/>
              <a:gd name="connsiteY0" fmla="*/ 1581150 h 1581150"/>
              <a:gd name="connsiteX1" fmla="*/ 647700 w 682625"/>
              <a:gd name="connsiteY1" fmla="*/ 819150 h 1581150"/>
              <a:gd name="connsiteX2" fmla="*/ 209550 w 682625"/>
              <a:gd name="connsiteY2" fmla="*/ 0 h 1581150"/>
            </a:gdLst>
            <a:ahLst/>
            <a:cxnLst>
              <a:cxn ang="0">
                <a:pos x="connsiteX0" y="connsiteY0"/>
              </a:cxn>
              <a:cxn ang="0">
                <a:pos x="connsiteX1" y="connsiteY1"/>
              </a:cxn>
              <a:cxn ang="0">
                <a:pos x="connsiteX2" y="connsiteY2"/>
              </a:cxn>
            </a:cxnLst>
            <a:rect l="l" t="t" r="r" b="b"/>
            <a:pathLst>
              <a:path w="682625" h="1581150">
                <a:moveTo>
                  <a:pt x="0" y="1581150"/>
                </a:moveTo>
                <a:cubicBezTo>
                  <a:pt x="306387" y="1331912"/>
                  <a:pt x="612775" y="1082675"/>
                  <a:pt x="647700" y="819150"/>
                </a:cubicBezTo>
                <a:cubicBezTo>
                  <a:pt x="682625" y="555625"/>
                  <a:pt x="209550" y="0"/>
                  <a:pt x="209550" y="0"/>
                </a:cubicBezTo>
              </a:path>
            </a:pathLst>
          </a:custGeom>
          <a:ln w="3810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6" name="Group 85"/>
          <p:cNvGrpSpPr/>
          <p:nvPr/>
        </p:nvGrpSpPr>
        <p:grpSpPr>
          <a:xfrm>
            <a:off x="6477000" y="5193268"/>
            <a:ext cx="1327113" cy="1055132"/>
            <a:chOff x="7283487" y="2057400"/>
            <a:chExt cx="1327113" cy="1055132"/>
          </a:xfrm>
        </p:grpSpPr>
        <p:sp>
          <p:nvSpPr>
            <p:cNvPr id="87" name="Oval 86"/>
            <p:cNvSpPr/>
            <p:nvPr/>
          </p:nvSpPr>
          <p:spPr>
            <a:xfrm>
              <a:off x="7283487" y="2057400"/>
              <a:ext cx="412713"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716316" y="2057400"/>
              <a:ext cx="894284" cy="369332"/>
            </a:xfrm>
            <a:prstGeom prst="rect">
              <a:avLst/>
            </a:prstGeom>
            <a:noFill/>
          </p:spPr>
          <p:txBody>
            <a:bodyPr wrap="none" rtlCol="0">
              <a:spAutoFit/>
            </a:bodyPr>
            <a:lstStyle/>
            <a:p>
              <a:r>
                <a:rPr lang="en-US" dirty="0" smtClean="0">
                  <a:solidFill>
                    <a:schemeClr val="bg1"/>
                  </a:solidFill>
                </a:rPr>
                <a:t>Process</a:t>
              </a:r>
              <a:endParaRPr lang="en-US" dirty="0">
                <a:solidFill>
                  <a:schemeClr val="bg1"/>
                </a:solidFill>
              </a:endParaRPr>
            </a:p>
          </p:txBody>
        </p:sp>
        <p:sp>
          <p:nvSpPr>
            <p:cNvPr id="89" name="Rounded Rectangle 88"/>
            <p:cNvSpPr/>
            <p:nvPr/>
          </p:nvSpPr>
          <p:spPr>
            <a:xfrm>
              <a:off x="7315200" y="2438400"/>
              <a:ext cx="336513"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696200" y="2373868"/>
              <a:ext cx="442750" cy="369332"/>
            </a:xfrm>
            <a:prstGeom prst="rect">
              <a:avLst/>
            </a:prstGeom>
            <a:noFill/>
          </p:spPr>
          <p:txBody>
            <a:bodyPr wrap="none" rtlCol="0">
              <a:spAutoFit/>
            </a:bodyPr>
            <a:lstStyle/>
            <a:p>
              <a:r>
                <a:rPr lang="en-US" dirty="0" smtClean="0">
                  <a:solidFill>
                    <a:schemeClr val="bg1"/>
                  </a:solidFill>
                </a:rPr>
                <a:t>OS</a:t>
              </a:r>
              <a:endParaRPr lang="en-US" dirty="0">
                <a:solidFill>
                  <a:schemeClr val="bg1"/>
                </a:solidFill>
              </a:endParaRPr>
            </a:p>
          </p:txBody>
        </p:sp>
        <p:sp>
          <p:nvSpPr>
            <p:cNvPr id="91" name="Snip Single Corner Rectangle 90"/>
            <p:cNvSpPr/>
            <p:nvPr/>
          </p:nvSpPr>
          <p:spPr>
            <a:xfrm>
              <a:off x="7315200" y="2807732"/>
              <a:ext cx="381000" cy="228600"/>
            </a:xfrm>
            <a:prstGeom prst="snip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696200" y="2743200"/>
              <a:ext cx="782843" cy="369332"/>
            </a:xfrm>
            <a:prstGeom prst="rect">
              <a:avLst/>
            </a:prstGeom>
            <a:noFill/>
          </p:spPr>
          <p:txBody>
            <a:bodyPr wrap="none" rtlCol="0">
              <a:spAutoFit/>
            </a:bodyPr>
            <a:lstStyle/>
            <a:p>
              <a:r>
                <a:rPr lang="en-US" dirty="0" err="1" smtClean="0">
                  <a:solidFill>
                    <a:schemeClr val="bg1"/>
                  </a:solidFill>
                </a:rPr>
                <a:t>Config</a:t>
              </a:r>
              <a:endParaRPr lang="en-US" dirty="0">
                <a:solidFill>
                  <a:schemeClr val="bg1"/>
                </a:solidFill>
              </a:endParaRPr>
            </a:p>
          </p:txBody>
        </p:sp>
      </p:grpSp>
    </p:spTree>
    <p:custDataLst>
      <p:tags r:id="rId1"/>
    </p:custDataLst>
  </p:cSld>
  <p:clrMapOvr>
    <a:masterClrMapping/>
  </p:clrMapOvr>
  <p:transition advTm="838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checkerboard(across)">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checkerboard(across)">
                                      <p:cBhvr>
                                        <p:cTn id="12" dur="500"/>
                                        <p:tgtEl>
                                          <p:spTgt spid="7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checkerboard(across)">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p:cBhvr>
                                        <p:cTn id="19" dur="500" fill="hold"/>
                                        <p:tgtEl>
                                          <p:spTgt spid="62"/>
                                        </p:tgtEl>
                                        <p:attrNameLst>
                                          <p:attrName>stroke.color</p:attrName>
                                        </p:attrNameLst>
                                      </p:cBhvr>
                                      <p:to>
                                        <a:srgbClr val="FF3300"/>
                                      </p:to>
                                    </p:animClr>
                                    <p:set>
                                      <p:cBhvr>
                                        <p:cTn id="20" dur="500" fill="hold"/>
                                        <p:tgtEl>
                                          <p:spTgt spid="62"/>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p:cBhvr>
                                        <p:cTn id="24" dur="500" fill="hold"/>
                                        <p:tgtEl>
                                          <p:spTgt spid="59"/>
                                        </p:tgtEl>
                                        <p:attrNameLst>
                                          <p:attrName>stroke.color</p:attrName>
                                        </p:attrNameLst>
                                      </p:cBhvr>
                                      <p:to>
                                        <a:srgbClr val="FF3300"/>
                                      </p:to>
                                    </p:animClr>
                                    <p:set>
                                      <p:cBhvr>
                                        <p:cTn id="25" dur="500" fill="hold"/>
                                        <p:tgtEl>
                                          <p:spTgt spid="59"/>
                                        </p:tgtEl>
                                        <p:attrNameLst>
                                          <p:attrName>stroke.on</p:attrName>
                                        </p:attrNameLst>
                                      </p:cBhvr>
                                      <p:to>
                                        <p:strVal val="true"/>
                                      </p:to>
                                    </p:set>
                                  </p:childTnLst>
                                </p:cTn>
                              </p:par>
                              <p:par>
                                <p:cTn id="26" presetID="1" presetClass="entr" presetSubtype="0" fill="hold" nodeType="withEffect">
                                  <p:stCondLst>
                                    <p:cond delay="0"/>
                                  </p:stCondLst>
                                  <p:childTnLst>
                                    <p:set>
                                      <p:cBhvr>
                                        <p:cTn id="2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1143000"/>
          </a:xfrm>
        </p:spPr>
        <p:txBody>
          <a:bodyPr>
            <a:noAutofit/>
          </a:bodyPr>
          <a:lstStyle/>
          <a:p>
            <a:r>
              <a:rPr lang="en-US" sz="3200" dirty="0" smtClean="0"/>
              <a:t>Using joint historical behavior to estimate impact</a:t>
            </a:r>
            <a:endParaRPr lang="en-US" sz="3200"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Oval 4"/>
          <p:cNvSpPr/>
          <p:nvPr/>
        </p:nvSpPr>
        <p:spPr>
          <a:xfrm>
            <a:off x="3200400" y="338328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6" name="Oval 5"/>
          <p:cNvSpPr/>
          <p:nvPr/>
        </p:nvSpPr>
        <p:spPr>
          <a:xfrm>
            <a:off x="5486400" y="3383280"/>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8" name="Straight Arrow Connector 7"/>
          <p:cNvCxnSpPr>
            <a:stCxn id="6" idx="2"/>
            <a:endCxn id="5" idx="6"/>
          </p:cNvCxnSpPr>
          <p:nvPr/>
        </p:nvCxnSpPr>
        <p:spPr>
          <a:xfrm rot="10800000">
            <a:off x="3733800" y="3573780"/>
            <a:ext cx="17526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2895600" y="3916680"/>
          <a:ext cx="1295400" cy="274320"/>
        </p:xfrm>
        <a:graphic>
          <a:graphicData uri="http://schemas.openxmlformats.org/drawingml/2006/table">
            <a:tbl>
              <a:tblPr>
                <a:tableStyleId>{5C22544A-7EE6-4342-B048-85BDC9FD1C3A}</a:tableStyleId>
              </a:tblPr>
              <a:tblGrid>
                <a:gridCol w="431800"/>
                <a:gridCol w="431800"/>
                <a:gridCol w="431800"/>
              </a:tblGrid>
              <a:tr h="228600">
                <a:tc>
                  <a:txBody>
                    <a:bodyPr/>
                    <a:lstStyle/>
                    <a:p>
                      <a:pPr algn="ctr"/>
                      <a:r>
                        <a:rPr lang="en-US" sz="1800" dirty="0" smtClean="0"/>
                        <a:t>d</a:t>
                      </a:r>
                      <a:r>
                        <a:rPr lang="en-US" sz="1800" baseline="-25000" dirty="0" smtClean="0"/>
                        <a:t>0</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tcPr>
                </a:tc>
                <a:tc>
                  <a:txBody>
                    <a:bodyPr/>
                    <a:lstStyle/>
                    <a:p>
                      <a:pPr algn="ctr"/>
                      <a:r>
                        <a:rPr lang="en-US" sz="1800" dirty="0" smtClean="0"/>
                        <a:t>d</a:t>
                      </a:r>
                      <a:r>
                        <a:rPr lang="en-US" sz="1800" baseline="-25000" dirty="0" smtClean="0"/>
                        <a:t>0</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dirty="0" smtClean="0"/>
                        <a:t>d</a:t>
                      </a:r>
                      <a:r>
                        <a:rPr lang="en-US" sz="1800" baseline="-25000" dirty="0" smtClean="0"/>
                        <a:t>0</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tcPr>
                </a:tc>
              </a:tr>
            </a:tbl>
          </a:graphicData>
        </a:graphic>
      </p:graphicFrame>
      <p:graphicFrame>
        <p:nvGraphicFramePr>
          <p:cNvPr id="11" name="Table 10"/>
          <p:cNvGraphicFramePr>
            <a:graphicFrameLocks noGrp="1"/>
          </p:cNvGraphicFramePr>
          <p:nvPr/>
        </p:nvGraphicFramePr>
        <p:xfrm>
          <a:off x="4953000" y="3916680"/>
          <a:ext cx="1346200" cy="274320"/>
        </p:xfrm>
        <a:graphic>
          <a:graphicData uri="http://schemas.openxmlformats.org/drawingml/2006/table">
            <a:tbl>
              <a:tblPr>
                <a:tableStyleId>{5C22544A-7EE6-4342-B048-85BDC9FD1C3A}</a:tableStyleId>
              </a:tblPr>
              <a:tblGrid>
                <a:gridCol w="336550"/>
                <a:gridCol w="336550"/>
                <a:gridCol w="336550"/>
                <a:gridCol w="336550"/>
              </a:tblGrid>
              <a:tr h="228600">
                <a:tc>
                  <a:txBody>
                    <a:bodyPr/>
                    <a:lstStyle/>
                    <a:p>
                      <a:pPr algn="ctr"/>
                      <a:r>
                        <a:rPr lang="en-US" sz="1800" baseline="0" dirty="0" smtClean="0"/>
                        <a:t>s</a:t>
                      </a:r>
                      <a:r>
                        <a:rPr lang="en-US" sz="1800" baseline="-25000" dirty="0" smtClean="0"/>
                        <a:t>0</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aseline="0" dirty="0" smtClean="0"/>
                        <a:t>s</a:t>
                      </a:r>
                      <a:r>
                        <a:rPr lang="en-US" sz="1800" baseline="-25000" dirty="0" smtClean="0"/>
                        <a:t>0</a:t>
                      </a:r>
                      <a:r>
                        <a:rPr lang="en-US" sz="1800" baseline="30000" dirty="0" smtClean="0"/>
                        <a:t>d</a:t>
                      </a:r>
                      <a:endParaRPr lang="en-US" sz="1800" dirty="0"/>
                    </a:p>
                  </a:txBody>
                  <a:tcPr marL="0" marR="0" marT="0" marB="0">
                    <a:lnL w="12700" cap="flat" cmpd="sng" algn="ctr">
                      <a:solidFill>
                        <a:schemeClr val="tx1"/>
                      </a:solidFill>
                      <a:prstDash val="solid"/>
                      <a:round/>
                      <a:headEnd type="none" w="med" len="med"/>
                      <a:tailEnd type="none" w="med" len="med"/>
                    </a:lnL>
                  </a:tcPr>
                </a:tc>
              </a:tr>
            </a:tbl>
          </a:graphicData>
        </a:graphic>
      </p:graphicFrame>
      <p:graphicFrame>
        <p:nvGraphicFramePr>
          <p:cNvPr id="32" name="Table 31"/>
          <p:cNvGraphicFramePr>
            <a:graphicFrameLocks noGrp="1"/>
          </p:cNvGraphicFramePr>
          <p:nvPr/>
        </p:nvGraphicFramePr>
        <p:xfrm>
          <a:off x="2819400" y="1310640"/>
          <a:ext cx="1295400" cy="1920240"/>
        </p:xfrm>
        <a:graphic>
          <a:graphicData uri="http://schemas.openxmlformats.org/drawingml/2006/table">
            <a:tbl>
              <a:tblPr>
                <a:tableStyleId>{5C22544A-7EE6-4342-B048-85BDC9FD1C3A}</a:tableStyleId>
              </a:tblPr>
              <a:tblGrid>
                <a:gridCol w="431800"/>
                <a:gridCol w="431800"/>
                <a:gridCol w="431800"/>
              </a:tblGrid>
              <a:tr h="228600">
                <a:tc>
                  <a:txBody>
                    <a:bodyPr/>
                    <a:lstStyle/>
                    <a:p>
                      <a:pPr algn="ctr"/>
                      <a:r>
                        <a:rPr lang="en-US" sz="1800" dirty="0" err="1" smtClean="0"/>
                        <a:t>d</a:t>
                      </a:r>
                      <a:r>
                        <a:rPr lang="en-US" sz="1800" baseline="-25000" dirty="0" err="1" smtClean="0"/>
                        <a:t>n</a:t>
                      </a:r>
                      <a:r>
                        <a:rPr lang="en-US" sz="1800" baseline="30000" dirty="0" err="1"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d</a:t>
                      </a:r>
                      <a:r>
                        <a:rPr lang="en-US" sz="1800" baseline="-25000" dirty="0" err="1" smtClean="0"/>
                        <a:t>n</a:t>
                      </a:r>
                      <a:r>
                        <a:rPr lang="en-US" sz="1800" baseline="30000" dirty="0" err="1"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dirty="0" err="1" smtClean="0"/>
                        <a:t>d</a:t>
                      </a:r>
                      <a:r>
                        <a:rPr lang="en-US" sz="1800" baseline="-25000" dirty="0" err="1" smtClean="0"/>
                        <a:t>n</a:t>
                      </a:r>
                      <a:r>
                        <a:rPr lang="en-US" sz="1800" baseline="30000" dirty="0" err="1" smtClean="0"/>
                        <a:t>c</a:t>
                      </a:r>
                      <a:endParaRPr lang="en-US" sz="18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d</a:t>
                      </a:r>
                      <a:r>
                        <a:rPr lang="en-US" sz="1800" baseline="-25000" dirty="0" smtClean="0"/>
                        <a:t>1</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smtClean="0"/>
                        <a:t>d</a:t>
                      </a:r>
                      <a:r>
                        <a:rPr lang="en-US" sz="1800" baseline="-25000" dirty="0" smtClean="0"/>
                        <a:t>1</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smtClean="0"/>
                        <a:t>d</a:t>
                      </a:r>
                      <a:r>
                        <a:rPr lang="en-US" sz="1800" baseline="-25000" dirty="0" smtClean="0"/>
                        <a:t>1</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graphicFrame>
        <p:nvGraphicFramePr>
          <p:cNvPr id="33" name="Table 32"/>
          <p:cNvGraphicFramePr>
            <a:graphicFrameLocks noGrp="1"/>
          </p:cNvGraphicFramePr>
          <p:nvPr/>
        </p:nvGraphicFramePr>
        <p:xfrm>
          <a:off x="4953000" y="1295400"/>
          <a:ext cx="1524000" cy="1920240"/>
        </p:xfrm>
        <a:graphic>
          <a:graphicData uri="http://schemas.openxmlformats.org/drawingml/2006/table">
            <a:tbl>
              <a:tblPr>
                <a:tableStyleId>{5C22544A-7EE6-4342-B048-85BDC9FD1C3A}</a:tableStyleId>
              </a:tblPr>
              <a:tblGrid>
                <a:gridCol w="381000"/>
                <a:gridCol w="381000"/>
                <a:gridCol w="381000"/>
                <a:gridCol w="381000"/>
              </a:tblGrid>
              <a:tr h="228600">
                <a:tc>
                  <a:txBody>
                    <a:bodyPr/>
                    <a:lstStyle/>
                    <a:p>
                      <a:pPr algn="ctr"/>
                      <a:r>
                        <a:rPr lang="en-US" sz="1800" baseline="0" dirty="0" err="1" smtClean="0"/>
                        <a:t>s</a:t>
                      </a:r>
                      <a:r>
                        <a:rPr lang="en-US" sz="1800" baseline="-25000" dirty="0" err="1" smtClean="0"/>
                        <a:t>n</a:t>
                      </a:r>
                      <a:r>
                        <a:rPr lang="en-US" sz="1800" baseline="30000" dirty="0" err="1"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aseline="0" dirty="0" err="1" smtClean="0"/>
                        <a:t>s</a:t>
                      </a:r>
                      <a:r>
                        <a:rPr lang="en-US" sz="1800" baseline="-25000" dirty="0" err="1" smtClean="0"/>
                        <a:t>n</a:t>
                      </a:r>
                      <a:r>
                        <a:rPr lang="en-US" sz="1800" baseline="30000" dirty="0" err="1" smtClean="0"/>
                        <a:t>d</a:t>
                      </a:r>
                      <a:endParaRPr lang="en-US" sz="18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smtClean="0"/>
                        <a:t>.</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1800" baseline="0" dirty="0" smtClean="0"/>
                        <a:t>s</a:t>
                      </a:r>
                      <a:r>
                        <a:rPr lang="en-US" sz="1800" baseline="-25000" dirty="0" smtClean="0"/>
                        <a:t>1</a:t>
                      </a:r>
                      <a:r>
                        <a:rPr lang="en-US" sz="1800" baseline="30000" dirty="0" smtClean="0"/>
                        <a:t>a</a:t>
                      </a:r>
                      <a:endParaRPr lang="en-US" sz="1800" baseline="30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b</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c</a:t>
                      </a:r>
                      <a:endParaRPr lang="en-US" sz="1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aseline="0" dirty="0" smtClean="0"/>
                        <a:t>s</a:t>
                      </a:r>
                      <a:r>
                        <a:rPr lang="en-US" sz="1800" baseline="-25000" dirty="0" smtClean="0"/>
                        <a:t>1</a:t>
                      </a:r>
                      <a:r>
                        <a:rPr lang="en-US" sz="1800" baseline="30000" dirty="0" smtClean="0"/>
                        <a:t>d</a:t>
                      </a:r>
                      <a:endParaRPr lang="en-US" sz="18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cxnSp>
        <p:nvCxnSpPr>
          <p:cNvPr id="53" name="Elbow Connector 52"/>
          <p:cNvCxnSpPr/>
          <p:nvPr/>
        </p:nvCxnSpPr>
        <p:spPr>
          <a:xfrm rot="5400000" flipH="1" flipV="1">
            <a:off x="5341620" y="2446020"/>
            <a:ext cx="2575560" cy="609600"/>
          </a:xfrm>
          <a:prstGeom prst="bentConnector3">
            <a:avLst>
              <a:gd name="adj1" fmla="val 33"/>
            </a:avLst>
          </a:prstGeom>
          <a:ln w="38100">
            <a:solidFill>
              <a:srgbClr val="FFC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6477000" y="146304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6477000" y="199644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6477000" y="2833051"/>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4267200" y="150876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4267200" y="2042160"/>
            <a:ext cx="4572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4267200" y="2804160"/>
            <a:ext cx="533400" cy="1588"/>
          </a:xfrm>
          <a:prstGeom prst="straightConnector1">
            <a:avLst/>
          </a:prstGeom>
          <a:ln w="381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6200000" flipV="1">
            <a:off x="1341120" y="2484120"/>
            <a:ext cx="2575560" cy="533400"/>
          </a:xfrm>
          <a:prstGeom prst="bentConnector3">
            <a:avLst>
              <a:gd name="adj1" fmla="val -844"/>
            </a:avLst>
          </a:prstGeom>
          <a:ln w="38100">
            <a:solidFill>
              <a:srgbClr val="FFC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2362200" y="1463040"/>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2362200" y="1996440"/>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2362200" y="2833052"/>
            <a:ext cx="457200" cy="1588"/>
          </a:xfrm>
          <a:prstGeom prst="straightConnector1">
            <a:avLst/>
          </a:prstGeom>
          <a:ln w="38100">
            <a:solidFill>
              <a:srgbClr val="FFC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86600" y="1923871"/>
            <a:ext cx="1752600" cy="1323439"/>
          </a:xfrm>
          <a:prstGeom prst="rect">
            <a:avLst/>
          </a:prstGeom>
          <a:noFill/>
        </p:spPr>
        <p:txBody>
          <a:bodyPr wrap="square" rtlCol="0">
            <a:spAutoFit/>
          </a:bodyPr>
          <a:lstStyle/>
          <a:p>
            <a:r>
              <a:rPr lang="en-US" sz="2000" dirty="0" smtClean="0">
                <a:solidFill>
                  <a:srgbClr val="FFC000"/>
                </a:solidFill>
              </a:rPr>
              <a:t>Identify time periods when state of S was “similar”</a:t>
            </a:r>
            <a:endParaRPr lang="en-US" sz="2000" baseline="-25000" dirty="0">
              <a:solidFill>
                <a:srgbClr val="FFC000"/>
              </a:solidFill>
            </a:endParaRPr>
          </a:p>
        </p:txBody>
      </p:sp>
      <p:sp>
        <p:nvSpPr>
          <p:cNvPr id="26" name="TextBox 25"/>
          <p:cNvSpPr txBox="1"/>
          <p:nvPr/>
        </p:nvSpPr>
        <p:spPr>
          <a:xfrm>
            <a:off x="381000" y="1923871"/>
            <a:ext cx="1905000" cy="1323439"/>
          </a:xfrm>
          <a:prstGeom prst="rect">
            <a:avLst/>
          </a:prstGeom>
          <a:noFill/>
        </p:spPr>
        <p:txBody>
          <a:bodyPr wrap="square" rtlCol="0">
            <a:spAutoFit/>
          </a:bodyPr>
          <a:lstStyle/>
          <a:p>
            <a:r>
              <a:rPr lang="en-US" sz="2000" dirty="0" smtClean="0">
                <a:solidFill>
                  <a:srgbClr val="FFC000"/>
                </a:solidFill>
              </a:rPr>
              <a:t>How “similar” on average states of D are at those times</a:t>
            </a:r>
          </a:p>
        </p:txBody>
      </p:sp>
      <p:sp>
        <p:nvSpPr>
          <p:cNvPr id="65" name="Oval 64"/>
          <p:cNvSpPr/>
          <p:nvPr/>
        </p:nvSpPr>
        <p:spPr>
          <a:xfrm>
            <a:off x="4114800" y="5017532"/>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Svr</a:t>
            </a:r>
            <a:endParaRPr lang="en-US" dirty="0">
              <a:solidFill>
                <a:schemeClr val="tx1"/>
              </a:solidFill>
            </a:endParaRPr>
          </a:p>
        </p:txBody>
      </p:sp>
      <p:sp>
        <p:nvSpPr>
          <p:cNvPr id="66" name="Oval 65"/>
          <p:cNvSpPr/>
          <p:nvPr/>
        </p:nvSpPr>
        <p:spPr>
          <a:xfrm>
            <a:off x="2971800" y="4648200"/>
            <a:ext cx="6858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C1</a:t>
            </a:r>
            <a:endParaRPr lang="en-US" dirty="0">
              <a:solidFill>
                <a:schemeClr val="tx1"/>
              </a:solidFill>
            </a:endParaRPr>
          </a:p>
        </p:txBody>
      </p:sp>
      <p:sp>
        <p:nvSpPr>
          <p:cNvPr id="70" name="Oval 69"/>
          <p:cNvSpPr/>
          <p:nvPr/>
        </p:nvSpPr>
        <p:spPr>
          <a:xfrm>
            <a:off x="3048000" y="5562600"/>
            <a:ext cx="6096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C2</a:t>
            </a:r>
            <a:endParaRPr lang="en-US" dirty="0">
              <a:solidFill>
                <a:schemeClr val="tx1"/>
              </a:solidFill>
            </a:endParaRPr>
          </a:p>
        </p:txBody>
      </p:sp>
      <p:cxnSp>
        <p:nvCxnSpPr>
          <p:cNvPr id="71" name="Straight Arrow Connector 70"/>
          <p:cNvCxnSpPr>
            <a:stCxn id="65" idx="1"/>
            <a:endCxn id="66" idx="6"/>
          </p:cNvCxnSpPr>
          <p:nvPr/>
        </p:nvCxnSpPr>
        <p:spPr>
          <a:xfrm rot="16200000" flipV="1">
            <a:off x="3819103" y="4677197"/>
            <a:ext cx="234628" cy="55763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6" idx="5"/>
            <a:endCxn id="65" idx="2"/>
          </p:cNvCxnSpPr>
          <p:nvPr/>
        </p:nvCxnSpPr>
        <p:spPr>
          <a:xfrm rot="16200000" flipH="1">
            <a:off x="3718669" y="4811901"/>
            <a:ext cx="234628" cy="55763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4"/>
            <a:endCxn id="70" idx="6"/>
          </p:cNvCxnSpPr>
          <p:nvPr/>
        </p:nvCxnSpPr>
        <p:spPr>
          <a:xfrm rot="5400000">
            <a:off x="3880366" y="5175766"/>
            <a:ext cx="354568" cy="8001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0" idx="7"/>
            <a:endCxn id="65" idx="3"/>
          </p:cNvCxnSpPr>
          <p:nvPr/>
        </p:nvCxnSpPr>
        <p:spPr>
          <a:xfrm rot="5400000" flipH="1" flipV="1">
            <a:off x="3753949" y="5157113"/>
            <a:ext cx="275660" cy="64690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79" name="Picture 2" descr="C:\Documents and Settings\ratul\Local Settings\Temporary Internet Files\Content.IE5\VVXDGZBC\MCj04238480000[1].wmf"/>
          <p:cNvPicPr>
            <a:picLocks noChangeAspect="1" noChangeArrowheads="1"/>
          </p:cNvPicPr>
          <p:nvPr/>
        </p:nvPicPr>
        <p:blipFill>
          <a:blip r:embed="rId4" cstate="print"/>
          <a:srcRect/>
          <a:stretch>
            <a:fillRect/>
          </a:stretch>
        </p:blipFill>
        <p:spPr bwMode="auto">
          <a:xfrm>
            <a:off x="3048000" y="5791200"/>
            <a:ext cx="346807" cy="381000"/>
          </a:xfrm>
          <a:prstGeom prst="rect">
            <a:avLst/>
          </a:prstGeom>
          <a:noFill/>
        </p:spPr>
      </p:pic>
      <p:graphicFrame>
        <p:nvGraphicFramePr>
          <p:cNvPr id="80" name="Table 79"/>
          <p:cNvGraphicFramePr>
            <a:graphicFrameLocks noGrp="1"/>
          </p:cNvGraphicFramePr>
          <p:nvPr/>
        </p:nvGraphicFramePr>
        <p:xfrm>
          <a:off x="609600" y="4697492"/>
          <a:ext cx="2133600" cy="548640"/>
        </p:xfrm>
        <a:graphic>
          <a:graphicData uri="http://schemas.openxmlformats.org/drawingml/2006/table">
            <a:tbl>
              <a:tblPr>
                <a:tableStyleId>{5C22544A-7EE6-4342-B048-85BDC9FD1C3A}</a:tableStyleId>
              </a:tblPr>
              <a:tblGrid>
                <a:gridCol w="2133600"/>
              </a:tblGrid>
              <a:tr h="266700">
                <a:tc>
                  <a:txBody>
                    <a:bodyPr/>
                    <a:lstStyle/>
                    <a:p>
                      <a:pPr algn="ctr"/>
                      <a:r>
                        <a:rPr lang="en-US" dirty="0" smtClean="0"/>
                        <a:t>Request rate (low)</a:t>
                      </a:r>
                      <a:endParaRPr lang="en-US" dirty="0"/>
                    </a:p>
                  </a:txBody>
                  <a:tcPr marL="0" marR="0" marT="0" marB="0">
                    <a:lnB w="12700" cap="flat" cmpd="sng" algn="ctr">
                      <a:solidFill>
                        <a:schemeClr val="tx1"/>
                      </a:solidFill>
                      <a:prstDash val="solid"/>
                      <a:round/>
                      <a:headEnd type="none" w="med" len="med"/>
                      <a:tailEnd type="none" w="med" len="med"/>
                    </a:lnB>
                  </a:tcPr>
                </a:tc>
              </a:tr>
              <a:tr h="266700">
                <a:tc>
                  <a:txBody>
                    <a:bodyPr/>
                    <a:lstStyle/>
                    <a:p>
                      <a:pPr algn="ctr"/>
                      <a:r>
                        <a:rPr lang="en-US" dirty="0" smtClean="0"/>
                        <a:t>Response time (high)</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graphicFrame>
        <p:nvGraphicFramePr>
          <p:cNvPr id="81" name="Table 80"/>
          <p:cNvGraphicFramePr>
            <a:graphicFrameLocks noGrp="1"/>
          </p:cNvGraphicFramePr>
          <p:nvPr/>
        </p:nvGraphicFramePr>
        <p:xfrm>
          <a:off x="609600" y="5429012"/>
          <a:ext cx="2133600" cy="579120"/>
        </p:xfrm>
        <a:graphic>
          <a:graphicData uri="http://schemas.openxmlformats.org/drawingml/2006/table">
            <a:tbl>
              <a:tblPr>
                <a:tableStyleId>{5C22544A-7EE6-4342-B048-85BDC9FD1C3A}</a:tableStyleId>
              </a:tblPr>
              <a:tblGrid>
                <a:gridCol w="2133600"/>
              </a:tblGrid>
              <a:tr h="289560">
                <a:tc>
                  <a:txBody>
                    <a:bodyPr/>
                    <a:lstStyle/>
                    <a:p>
                      <a:pPr algn="ctr"/>
                      <a:r>
                        <a:rPr lang="en-US" dirty="0" smtClean="0"/>
                        <a:t>Request rate (high)</a:t>
                      </a:r>
                      <a:endParaRPr lang="en-US" dirty="0"/>
                    </a:p>
                  </a:txBody>
                  <a:tcPr marL="0" marR="0" marT="0" marB="0">
                    <a:lnB w="12700" cap="flat" cmpd="sng" algn="ctr">
                      <a:solidFill>
                        <a:schemeClr val="tx1"/>
                      </a:solidFill>
                      <a:prstDash val="solid"/>
                      <a:round/>
                      <a:headEnd type="none" w="med" len="med"/>
                      <a:tailEnd type="none" w="med" len="med"/>
                    </a:lnB>
                  </a:tcPr>
                </a:tc>
              </a:tr>
              <a:tr h="289560">
                <a:tc>
                  <a:txBody>
                    <a:bodyPr/>
                    <a:lstStyle/>
                    <a:p>
                      <a:pPr algn="ctr"/>
                      <a:r>
                        <a:rPr lang="en-US" dirty="0" smtClean="0"/>
                        <a:t>Response time (high)</a:t>
                      </a:r>
                      <a:endParaRPr lang="en-US" dirty="0"/>
                    </a:p>
                  </a:txBody>
                  <a:tcPr marL="0" marR="0" marT="0" marB="0">
                    <a:lnT w="12700" cap="flat" cmpd="sng" algn="ctr">
                      <a:solidFill>
                        <a:schemeClr val="tx1"/>
                      </a:solidFill>
                      <a:prstDash val="solid"/>
                      <a:round/>
                      <a:headEnd type="none" w="med" len="med"/>
                      <a:tailEnd type="none" w="med" len="med"/>
                    </a:lnT>
                  </a:tcPr>
                </a:tc>
              </a:tr>
            </a:tbl>
          </a:graphicData>
        </a:graphic>
      </p:graphicFrame>
      <p:graphicFrame>
        <p:nvGraphicFramePr>
          <p:cNvPr id="82" name="Table 81"/>
          <p:cNvGraphicFramePr>
            <a:graphicFrameLocks noGrp="1"/>
          </p:cNvGraphicFramePr>
          <p:nvPr/>
        </p:nvGraphicFramePr>
        <p:xfrm>
          <a:off x="4953000" y="5093732"/>
          <a:ext cx="1828800" cy="294640"/>
        </p:xfrm>
        <a:graphic>
          <a:graphicData uri="http://schemas.openxmlformats.org/drawingml/2006/table">
            <a:tbl>
              <a:tblPr>
                <a:tableStyleId>{5C22544A-7EE6-4342-B048-85BDC9FD1C3A}</a:tableStyleId>
              </a:tblPr>
              <a:tblGrid>
                <a:gridCol w="1828800"/>
              </a:tblGrid>
              <a:tr h="294640">
                <a:tc>
                  <a:txBody>
                    <a:bodyPr/>
                    <a:lstStyle/>
                    <a:p>
                      <a:pPr algn="ctr"/>
                      <a:r>
                        <a:rPr lang="en-US" dirty="0" smtClean="0"/>
                        <a:t>Request rate (high)</a:t>
                      </a:r>
                      <a:endParaRPr lang="en-US" dirty="0"/>
                    </a:p>
                  </a:txBody>
                  <a:tcPr marL="0" marR="0" marT="0" marB="0"/>
                </a:tc>
              </a:tr>
            </a:tbl>
          </a:graphicData>
        </a:graphic>
      </p:graphicFrame>
      <p:sp>
        <p:nvSpPr>
          <p:cNvPr id="83" name="TextBox 82"/>
          <p:cNvSpPr txBox="1"/>
          <p:nvPr/>
        </p:nvSpPr>
        <p:spPr>
          <a:xfrm>
            <a:off x="3810000" y="4648200"/>
            <a:ext cx="304800" cy="369332"/>
          </a:xfrm>
          <a:prstGeom prst="rect">
            <a:avLst/>
          </a:prstGeom>
          <a:noFill/>
        </p:spPr>
        <p:txBody>
          <a:bodyPr wrap="square" rtlCol="0">
            <a:spAutoFit/>
          </a:bodyPr>
          <a:lstStyle/>
          <a:p>
            <a:r>
              <a:rPr lang="en-US" dirty="0" smtClean="0">
                <a:solidFill>
                  <a:srgbClr val="FF0000"/>
                </a:solidFill>
              </a:rPr>
              <a:t>H</a:t>
            </a:r>
            <a:endParaRPr lang="en-US" dirty="0">
              <a:solidFill>
                <a:srgbClr val="FF0000"/>
              </a:solidFill>
            </a:endParaRPr>
          </a:p>
        </p:txBody>
      </p:sp>
      <p:sp>
        <p:nvSpPr>
          <p:cNvPr id="84" name="TextBox 83"/>
          <p:cNvSpPr txBox="1"/>
          <p:nvPr/>
        </p:nvSpPr>
        <p:spPr>
          <a:xfrm>
            <a:off x="3429000" y="5269468"/>
            <a:ext cx="304800" cy="369332"/>
          </a:xfrm>
          <a:prstGeom prst="rect">
            <a:avLst/>
          </a:prstGeom>
          <a:noFill/>
        </p:spPr>
        <p:txBody>
          <a:bodyPr wrap="square" rtlCol="0">
            <a:spAutoFit/>
          </a:bodyPr>
          <a:lstStyle/>
          <a:p>
            <a:r>
              <a:rPr lang="en-US" dirty="0" smtClean="0">
                <a:solidFill>
                  <a:srgbClr val="FF0000"/>
                </a:solidFill>
              </a:rPr>
              <a:t>H</a:t>
            </a:r>
            <a:endParaRPr lang="en-US" dirty="0">
              <a:solidFill>
                <a:srgbClr val="FF0000"/>
              </a:solidFill>
            </a:endParaRPr>
          </a:p>
        </p:txBody>
      </p:sp>
      <p:sp>
        <p:nvSpPr>
          <p:cNvPr id="86" name="TextBox 85"/>
          <p:cNvSpPr txBox="1"/>
          <p:nvPr/>
        </p:nvSpPr>
        <p:spPr>
          <a:xfrm>
            <a:off x="3962400" y="5550932"/>
            <a:ext cx="228600" cy="369332"/>
          </a:xfrm>
          <a:prstGeom prst="rect">
            <a:avLst/>
          </a:prstGeom>
          <a:noFill/>
        </p:spPr>
        <p:txBody>
          <a:bodyPr wrap="square" rtlCol="0">
            <a:spAutoFit/>
          </a:bodyPr>
          <a:lstStyle/>
          <a:p>
            <a:r>
              <a:rPr lang="en-US" dirty="0" smtClean="0">
                <a:solidFill>
                  <a:srgbClr val="00FF00"/>
                </a:solidFill>
              </a:rPr>
              <a:t>L</a:t>
            </a:r>
            <a:endParaRPr lang="en-US" dirty="0">
              <a:solidFill>
                <a:srgbClr val="00FF00"/>
              </a:solidFill>
            </a:endParaRPr>
          </a:p>
        </p:txBody>
      </p:sp>
      <p:pic>
        <p:nvPicPr>
          <p:cNvPr id="43" name="Picture 5" descr="C:\Documents and Settings\ratul\Local Settings\Temporary Internet Files\Content.IE5\ZSA3IJOT\MCj04077340000[1].wmf"/>
          <p:cNvPicPr>
            <a:picLocks noChangeAspect="1" noChangeArrowheads="1"/>
          </p:cNvPicPr>
          <p:nvPr/>
        </p:nvPicPr>
        <p:blipFill>
          <a:blip r:embed="rId5" cstate="print"/>
          <a:srcRect/>
          <a:stretch>
            <a:fillRect/>
          </a:stretch>
        </p:blipFill>
        <p:spPr bwMode="auto">
          <a:xfrm>
            <a:off x="2819400" y="4648200"/>
            <a:ext cx="381000" cy="381000"/>
          </a:xfrm>
          <a:prstGeom prst="rect">
            <a:avLst/>
          </a:prstGeom>
          <a:noFill/>
        </p:spPr>
      </p:pic>
    </p:spTree>
    <p:custDataLst>
      <p:tags r:id="rId1"/>
    </p:custDataLst>
  </p:cSld>
  <p:clrMapOvr>
    <a:masterClrMapping/>
  </p:clrMapOvr>
  <p:transition advTm="2006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par>
                                <p:cTn id="8" presetID="5"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heckerboard(across)">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amond(in)">
                                      <p:cBhvr>
                                        <p:cTn id="15" dur="500"/>
                                        <p:tgtEl>
                                          <p:spTgt spid="53"/>
                                        </p:tgtEl>
                                      </p:cBhvr>
                                    </p:animEffect>
                                  </p:childTnLst>
                                </p:cTn>
                              </p:par>
                              <p:par>
                                <p:cTn id="16" presetID="8" presetClass="entr" presetSubtype="16"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diamond(in)">
                                      <p:cBhvr>
                                        <p:cTn id="18" dur="500"/>
                                        <p:tgtEl>
                                          <p:spTgt spid="60"/>
                                        </p:tgtEl>
                                      </p:cBhvr>
                                    </p:animEffect>
                                  </p:childTnLst>
                                </p:cTn>
                              </p:par>
                              <p:par>
                                <p:cTn id="19" presetID="8" presetClass="entr" presetSubtype="16"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diamond(in)">
                                      <p:cBhvr>
                                        <p:cTn id="21" dur="500"/>
                                        <p:tgtEl>
                                          <p:spTgt spid="62"/>
                                        </p:tgtEl>
                                      </p:cBhvr>
                                    </p:animEffect>
                                  </p:childTnLst>
                                </p:cTn>
                              </p:par>
                              <p:par>
                                <p:cTn id="22" presetID="8" presetClass="entr" presetSubtype="16" fill="hold"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diamond(in)">
                                      <p:cBhvr>
                                        <p:cTn id="24" dur="500"/>
                                        <p:tgtEl>
                                          <p:spTgt spid="6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diamond(in)">
                                      <p:cBhvr>
                                        <p:cTn id="31" dur="500"/>
                                        <p:tgtEl>
                                          <p:spTgt spid="67"/>
                                        </p:tgtEl>
                                      </p:cBhvr>
                                    </p:animEffect>
                                  </p:childTnLst>
                                </p:cTn>
                              </p:par>
                              <p:par>
                                <p:cTn id="32" presetID="8" presetClass="entr" presetSubtype="16"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diamond(in)">
                                      <p:cBhvr>
                                        <p:cTn id="34" dur="500"/>
                                        <p:tgtEl>
                                          <p:spTgt spid="68"/>
                                        </p:tgtEl>
                                      </p:cBhvr>
                                    </p:animEffect>
                                  </p:childTnLst>
                                </p:cTn>
                              </p:par>
                              <p:par>
                                <p:cTn id="35" presetID="8" presetClass="entr" presetSubtype="16"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diamond(in)">
                                      <p:cBhvr>
                                        <p:cTn id="37" dur="500"/>
                                        <p:tgtEl>
                                          <p:spTgt spid="69"/>
                                        </p:tgtEl>
                                      </p:cBhvr>
                                    </p:animEffect>
                                  </p:childTnLst>
                                </p:cTn>
                              </p:par>
                              <p:par>
                                <p:cTn id="38" presetID="8" presetClass="entr" presetSubtype="16"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diamond(in)">
                                      <p:cBhvr>
                                        <p:cTn id="40" dur="500"/>
                                        <p:tgtEl>
                                          <p:spTgt spid="73"/>
                                        </p:tgtEl>
                                      </p:cBhvr>
                                    </p:animEffect>
                                  </p:childTnLst>
                                </p:cTn>
                              </p:par>
                              <p:par>
                                <p:cTn id="41" presetID="8" presetClass="entr" presetSubtype="16"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diamond(in)">
                                      <p:cBhvr>
                                        <p:cTn id="43" dur="500"/>
                                        <p:tgtEl>
                                          <p:spTgt spid="76"/>
                                        </p:tgtEl>
                                      </p:cBhvr>
                                    </p:animEffect>
                                  </p:childTnLst>
                                </p:cTn>
                              </p:par>
                              <p:par>
                                <p:cTn id="44" presetID="8" presetClass="entr" presetSubtype="16"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diamond(in)">
                                      <p:cBhvr>
                                        <p:cTn id="46" dur="500"/>
                                        <p:tgtEl>
                                          <p:spTgt spid="75"/>
                                        </p:tgtEl>
                                      </p:cBhvr>
                                    </p:animEffect>
                                  </p:childTnLst>
                                </p:cTn>
                              </p:par>
                              <p:par>
                                <p:cTn id="47" presetID="8" presetClass="entr" presetSubtype="16"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diamond(in)">
                                      <p:cBhvr>
                                        <p:cTn id="49" dur="500"/>
                                        <p:tgtEl>
                                          <p:spTgt spid="74"/>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checkerboard(across)">
                                      <p:cBhvr>
                                        <p:cTn id="56" dur="500"/>
                                        <p:tgtEl>
                                          <p:spTgt spid="6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checkerboard(across)">
                                      <p:cBhvr>
                                        <p:cTn id="59" dur="500"/>
                                        <p:tgtEl>
                                          <p:spTgt spid="6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checkerboard(across)">
                                      <p:cBhvr>
                                        <p:cTn id="62" dur="500"/>
                                        <p:tgtEl>
                                          <p:spTgt spid="70"/>
                                        </p:tgtEl>
                                      </p:cBhvr>
                                    </p:animEffect>
                                  </p:childTnLst>
                                </p:cTn>
                              </p:par>
                              <p:par>
                                <p:cTn id="63" presetID="5" presetClass="entr" presetSubtype="1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checkerboard(across)">
                                      <p:cBhvr>
                                        <p:cTn id="65" dur="500"/>
                                        <p:tgtEl>
                                          <p:spTgt spid="71"/>
                                        </p:tgtEl>
                                      </p:cBhvr>
                                    </p:animEffect>
                                  </p:childTnLst>
                                </p:cTn>
                              </p:par>
                              <p:par>
                                <p:cTn id="66" presetID="5" presetClass="entr" presetSubtype="1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checkerboard(across)">
                                      <p:cBhvr>
                                        <p:cTn id="68" dur="500"/>
                                        <p:tgtEl>
                                          <p:spTgt spid="72"/>
                                        </p:tgtEl>
                                      </p:cBhvr>
                                    </p:animEffect>
                                  </p:childTnLst>
                                </p:cTn>
                              </p:par>
                              <p:par>
                                <p:cTn id="69" presetID="5" presetClass="entr" presetSubtype="1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checkerboard(across)">
                                      <p:cBhvr>
                                        <p:cTn id="71" dur="500"/>
                                        <p:tgtEl>
                                          <p:spTgt spid="77"/>
                                        </p:tgtEl>
                                      </p:cBhvr>
                                    </p:animEffect>
                                  </p:childTnLst>
                                </p:cTn>
                              </p:par>
                              <p:par>
                                <p:cTn id="72" presetID="5" presetClass="entr" presetSubtype="1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checkerboard(across)">
                                      <p:cBhvr>
                                        <p:cTn id="74" dur="500"/>
                                        <p:tgtEl>
                                          <p:spTgt spid="78"/>
                                        </p:tgtEl>
                                      </p:cBhvr>
                                    </p:animEffect>
                                  </p:childTnLst>
                                </p:cTn>
                              </p:par>
                              <p:par>
                                <p:cTn id="75" presetID="5" presetClass="entr" presetSubtype="1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checkerboard(across)">
                                      <p:cBhvr>
                                        <p:cTn id="77" dur="500"/>
                                        <p:tgtEl>
                                          <p:spTgt spid="79"/>
                                        </p:tgtEl>
                                      </p:cBhvr>
                                    </p:animEffect>
                                  </p:childTnLst>
                                </p:cTn>
                              </p:par>
                              <p:par>
                                <p:cTn id="78" presetID="5" presetClass="entr" presetSubtype="10"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checkerboard(across)">
                                      <p:cBhvr>
                                        <p:cTn id="80" dur="500"/>
                                        <p:tgtEl>
                                          <p:spTgt spid="81"/>
                                        </p:tgtEl>
                                      </p:cBhvr>
                                    </p:animEffect>
                                  </p:childTnLst>
                                </p:cTn>
                              </p:par>
                              <p:par>
                                <p:cTn id="81" presetID="5" presetClass="entr" presetSubtype="10"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checkerboard(across)">
                                      <p:cBhvr>
                                        <p:cTn id="83" dur="500"/>
                                        <p:tgtEl>
                                          <p:spTgt spid="80"/>
                                        </p:tgtEl>
                                      </p:cBhvr>
                                    </p:animEffect>
                                  </p:childTnLst>
                                </p:cTn>
                              </p:par>
                              <p:par>
                                <p:cTn id="84" presetID="5" presetClass="entr" presetSubtype="10" fill="hold" nodeType="with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checkerboard(across)">
                                      <p:cBhvr>
                                        <p:cTn id="86" dur="500"/>
                                        <p:tgtEl>
                                          <p:spTgt spid="82"/>
                                        </p:tgtEl>
                                      </p:cBhvr>
                                    </p:animEffect>
                                  </p:childTnLst>
                                </p:cTn>
                              </p:par>
                              <p:par>
                                <p:cTn id="87" presetID="5" presetClass="entr" presetSubtype="1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checkerboard(across)">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7" presetClass="emph" presetSubtype="2" fill="hold" nodeType="clickEffect">
                                  <p:stCondLst>
                                    <p:cond delay="0"/>
                                  </p:stCondLst>
                                  <p:childTnLst>
                                    <p:animClr clrSpc="rgb">
                                      <p:cBhvr>
                                        <p:cTn id="93" dur="500" fill="hold"/>
                                        <p:tgtEl>
                                          <p:spTgt spid="71"/>
                                        </p:tgtEl>
                                        <p:attrNameLst>
                                          <p:attrName>stroke.color</p:attrName>
                                        </p:attrNameLst>
                                      </p:cBhvr>
                                      <p:to>
                                        <a:srgbClr val="FF3300"/>
                                      </p:to>
                                    </p:animClr>
                                    <p:set>
                                      <p:cBhvr>
                                        <p:cTn id="94" dur="500" fill="hold"/>
                                        <p:tgtEl>
                                          <p:spTgt spid="71"/>
                                        </p:tgtEl>
                                        <p:attrNameLst>
                                          <p:attrName>stroke.on</p:attrName>
                                        </p:attrNameLst>
                                      </p:cBhvr>
                                      <p:to>
                                        <p:strVal val="true"/>
                                      </p:to>
                                    </p:set>
                                  </p:childTnLst>
                                </p:cTn>
                              </p:par>
                              <p:par>
                                <p:cTn id="95" presetID="5" presetClass="entr" presetSubtype="1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checkerboard(across)">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7" presetClass="emph" presetSubtype="2" fill="hold" nodeType="clickEffect">
                                  <p:stCondLst>
                                    <p:cond delay="0"/>
                                  </p:stCondLst>
                                  <p:childTnLst>
                                    <p:animClr clrSpc="rgb">
                                      <p:cBhvr>
                                        <p:cTn id="101" dur="500" fill="hold"/>
                                        <p:tgtEl>
                                          <p:spTgt spid="78"/>
                                        </p:tgtEl>
                                        <p:attrNameLst>
                                          <p:attrName>stroke.color</p:attrName>
                                        </p:attrNameLst>
                                      </p:cBhvr>
                                      <p:to>
                                        <a:srgbClr val="FF3300"/>
                                      </p:to>
                                    </p:animClr>
                                    <p:set>
                                      <p:cBhvr>
                                        <p:cTn id="102" dur="500" fill="hold"/>
                                        <p:tgtEl>
                                          <p:spTgt spid="78"/>
                                        </p:tgtEl>
                                        <p:attrNameLst>
                                          <p:attrName>stroke.on</p:attrName>
                                        </p:attrNameLst>
                                      </p:cBhvr>
                                      <p:to>
                                        <p:strVal val="true"/>
                                      </p:to>
                                    </p:set>
                                  </p:childTnLst>
                                </p:cTn>
                              </p:par>
                              <p:par>
                                <p:cTn id="103" presetID="5" presetClass="entr" presetSubtype="10"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checkerboard(across)">
                                      <p:cBhvr>
                                        <p:cTn id="105" dur="500"/>
                                        <p:tgtEl>
                                          <p:spTgt spid="84"/>
                                        </p:tgtEl>
                                      </p:cBhvr>
                                    </p:animEffect>
                                  </p:childTnLst>
                                </p:cTn>
                              </p:par>
                            </p:childTnLst>
                          </p:cTn>
                        </p:par>
                      </p:childTnLst>
                    </p:cTn>
                  </p:par>
                  <p:par>
                    <p:cTn id="106" fill="hold">
                      <p:stCondLst>
                        <p:cond delay="indefinite"/>
                      </p:stCondLst>
                      <p:childTnLst>
                        <p:par>
                          <p:cTn id="107" fill="hold">
                            <p:stCondLst>
                              <p:cond delay="0"/>
                            </p:stCondLst>
                            <p:childTnLst>
                              <p:par>
                                <p:cTn id="108" presetID="7" presetClass="emph" presetSubtype="2" fill="hold" nodeType="clickEffect">
                                  <p:stCondLst>
                                    <p:cond delay="0"/>
                                  </p:stCondLst>
                                  <p:childTnLst>
                                    <p:animClr clrSpc="rgb">
                                      <p:cBhvr>
                                        <p:cTn id="109" dur="2000" fill="hold"/>
                                        <p:tgtEl>
                                          <p:spTgt spid="77"/>
                                        </p:tgtEl>
                                        <p:attrNameLst>
                                          <p:attrName>stroke.color</p:attrName>
                                        </p:attrNameLst>
                                      </p:cBhvr>
                                      <p:to>
                                        <a:srgbClr val="00FF00"/>
                                      </p:to>
                                    </p:animClr>
                                    <p:set>
                                      <p:cBhvr>
                                        <p:cTn id="110" dur="2000" fill="hold"/>
                                        <p:tgtEl>
                                          <p:spTgt spid="77"/>
                                        </p:tgtEl>
                                        <p:attrNameLst>
                                          <p:attrName>stroke.on</p:attrName>
                                        </p:attrNameLst>
                                      </p:cBhvr>
                                      <p:to>
                                        <p:strVal val="true"/>
                                      </p:to>
                                    </p:set>
                                  </p:childTnLst>
                                </p:cTn>
                              </p:par>
                              <p:par>
                                <p:cTn id="111" presetID="5" presetClass="entr" presetSubtype="10" fill="hold" grpId="0" nodeType="withEffect">
                                  <p:stCondLst>
                                    <p:cond delay="0"/>
                                  </p:stCondLst>
                                  <p:childTnLst>
                                    <p:set>
                                      <p:cBhvr>
                                        <p:cTn id="112" dur="1" fill="hold">
                                          <p:stCondLst>
                                            <p:cond delay="0"/>
                                          </p:stCondLst>
                                        </p:cTn>
                                        <p:tgtEl>
                                          <p:spTgt spid="86"/>
                                        </p:tgtEl>
                                        <p:attrNameLst>
                                          <p:attrName>style.visibility</p:attrName>
                                        </p:attrNameLst>
                                      </p:cBhvr>
                                      <p:to>
                                        <p:strVal val="visible"/>
                                      </p:to>
                                    </p:set>
                                    <p:animEffect transition="in" filter="checkerboard(across)">
                                      <p:cBhvr>
                                        <p:cTn id="11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65" grpId="0" animBg="1"/>
      <p:bldP spid="66" grpId="0" animBg="1"/>
      <p:bldP spid="70" grpId="0" animBg="1"/>
      <p:bldP spid="83" grpId="0"/>
      <p:bldP spid="84" grpId="0"/>
      <p:bldP spid="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3600" dirty="0" smtClean="0"/>
              <a:t>Robust </a:t>
            </a:r>
            <a:r>
              <a:rPr lang="en-US" sz="3600" dirty="0" smtClean="0"/>
              <a:t>impact </a:t>
            </a:r>
            <a:r>
              <a:rPr lang="en-US" sz="3600" dirty="0" smtClean="0"/>
              <a:t>estimation</a:t>
            </a:r>
            <a:endParaRPr lang="en-US" sz="3600" dirty="0"/>
          </a:p>
        </p:txBody>
      </p:sp>
      <p:sp>
        <p:nvSpPr>
          <p:cNvPr id="3" name="Content Placeholder 2"/>
          <p:cNvSpPr>
            <a:spLocks noGrp="1"/>
          </p:cNvSpPr>
          <p:nvPr>
            <p:ph idx="1"/>
          </p:nvPr>
        </p:nvSpPr>
        <p:spPr/>
        <p:txBody>
          <a:bodyPr>
            <a:normAutofit/>
          </a:bodyPr>
          <a:lstStyle/>
          <a:p>
            <a:pPr marL="514350" indent="-514350">
              <a:buFont typeface="Arial" pitchFamily="34" charset="0"/>
              <a:buChar char="•"/>
            </a:pPr>
            <a:r>
              <a:rPr lang="en-US" sz="2800" dirty="0" smtClean="0"/>
              <a:t>Ignore state variables that represent redundant info</a:t>
            </a:r>
          </a:p>
          <a:p>
            <a:pPr marL="514350" indent="-514350">
              <a:buFont typeface="Arial" pitchFamily="34" charset="0"/>
              <a:buChar char="•"/>
            </a:pPr>
            <a:r>
              <a:rPr lang="en-US" sz="2800" dirty="0" smtClean="0"/>
              <a:t>Place higher weight on state variables likely related to </a:t>
            </a:r>
            <a:r>
              <a:rPr lang="en-US" sz="2800" dirty="0" smtClean="0"/>
              <a:t>fault </a:t>
            </a:r>
            <a:r>
              <a:rPr lang="en-US" sz="2800" dirty="0" smtClean="0"/>
              <a:t>being diagnosed</a:t>
            </a:r>
          </a:p>
          <a:p>
            <a:pPr marL="514350" indent="-514350">
              <a:buFont typeface="Arial" pitchFamily="34" charset="0"/>
              <a:buChar char="•"/>
            </a:pPr>
            <a:r>
              <a:rPr lang="en-US" sz="2800" dirty="0" smtClean="0">
                <a:solidFill>
                  <a:schemeClr val="bg1">
                    <a:lumMod val="65000"/>
                  </a:schemeClr>
                </a:solidFill>
              </a:rPr>
              <a:t>Ignore state variables irrelevant to interaction with neighbor</a:t>
            </a:r>
          </a:p>
          <a:p>
            <a:pPr marL="514350" indent="-514350">
              <a:buFont typeface="Arial" pitchFamily="34" charset="0"/>
              <a:buChar char="•"/>
            </a:pPr>
            <a:r>
              <a:rPr lang="en-US" sz="2800" dirty="0" smtClean="0">
                <a:solidFill>
                  <a:schemeClr val="bg1">
                    <a:lumMod val="65000"/>
                  </a:schemeClr>
                </a:solidFill>
              </a:rPr>
              <a:t>Account for aggregate relationships  among state variables of neighboring components</a:t>
            </a:r>
          </a:p>
          <a:p>
            <a:pPr marL="514350" indent="-514350">
              <a:buFont typeface="Arial" pitchFamily="34" charset="0"/>
              <a:buChar char="•"/>
            </a:pPr>
            <a:r>
              <a:rPr lang="en-US" sz="2800" dirty="0" smtClean="0">
                <a:solidFill>
                  <a:schemeClr val="bg1">
                    <a:lumMod val="65000"/>
                  </a:schemeClr>
                </a:solidFill>
              </a:rPr>
              <a:t>Account for disparate ranges of state variables</a:t>
            </a:r>
          </a:p>
        </p:txBody>
      </p:sp>
      <p:sp>
        <p:nvSpPr>
          <p:cNvPr id="4" name="Date Placeholder 3"/>
          <p:cNvSpPr>
            <a:spLocks noGrp="1"/>
          </p:cNvSpPr>
          <p:nvPr>
            <p:ph type="dt" sz="half" idx="10"/>
          </p:nvPr>
        </p:nvSpPr>
        <p:spPr/>
        <p:txBody>
          <a:bodyPr/>
          <a:lstStyle/>
          <a:p>
            <a:r>
              <a:rPr lang="en-US" smtClean="0"/>
              <a:t>ratul | gatech | '09</a:t>
            </a:r>
            <a:endParaRPr lang="en-US" dirty="0"/>
          </a:p>
        </p:txBody>
      </p:sp>
    </p:spTree>
  </p:cSld>
  <p:clrMapOvr>
    <a:masterClrMapping/>
  </p:clrMapOvr>
  <p:transition advTm="5272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likely culprits</a:t>
            </a:r>
            <a:endParaRPr lang="en-US"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Oval 4"/>
          <p:cNvSpPr/>
          <p:nvPr/>
        </p:nvSpPr>
        <p:spPr>
          <a:xfrm>
            <a:off x="2238462" y="2111929"/>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638262" y="2111929"/>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7" name="Straight Arrow Connector 6"/>
          <p:cNvCxnSpPr>
            <a:stCxn id="6" idx="6"/>
            <a:endCxn id="5" idx="2"/>
          </p:cNvCxnSpPr>
          <p:nvPr/>
        </p:nvCxnSpPr>
        <p:spPr>
          <a:xfrm>
            <a:off x="1171662" y="2302429"/>
            <a:ext cx="10668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38262" y="3178729"/>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2" name="Straight Arrow Connector 11"/>
          <p:cNvCxnSpPr>
            <a:stCxn id="11" idx="1"/>
            <a:endCxn id="6" idx="3"/>
          </p:cNvCxnSpPr>
          <p:nvPr/>
        </p:nvCxnSpPr>
        <p:spPr>
          <a:xfrm rot="5400000" flipH="1" flipV="1">
            <a:off x="317681" y="2835829"/>
            <a:ext cx="797392"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38462" y="3178729"/>
            <a:ext cx="5334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pic>
        <p:nvPicPr>
          <p:cNvPr id="23" name="Picture 5" descr="C:\Documents and Settings\ratul\Local Settings\Temporary Internet Files\Content.IE5\ZSA3IJOT\MCj04077340000[1].wmf"/>
          <p:cNvPicPr>
            <a:picLocks noChangeAspect="1" noChangeArrowheads="1"/>
          </p:cNvPicPr>
          <p:nvPr/>
        </p:nvPicPr>
        <p:blipFill>
          <a:blip r:embed="rId4" cstate="print"/>
          <a:srcRect/>
          <a:stretch>
            <a:fillRect/>
          </a:stretch>
        </p:blipFill>
        <p:spPr bwMode="auto">
          <a:xfrm>
            <a:off x="2619462" y="2226229"/>
            <a:ext cx="228600" cy="228600"/>
          </a:xfrm>
          <a:prstGeom prst="rect">
            <a:avLst/>
          </a:prstGeom>
          <a:noFill/>
        </p:spPr>
      </p:pic>
      <p:pic>
        <p:nvPicPr>
          <p:cNvPr id="24"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485862" y="3254929"/>
            <a:ext cx="277446" cy="304800"/>
          </a:xfrm>
          <a:prstGeom prst="rect">
            <a:avLst/>
          </a:prstGeom>
          <a:noFill/>
        </p:spPr>
      </p:pic>
      <p:cxnSp>
        <p:nvCxnSpPr>
          <p:cNvPr id="30" name="Straight Arrow Connector 29"/>
          <p:cNvCxnSpPr>
            <a:stCxn id="15" idx="0"/>
            <a:endCxn id="5" idx="4"/>
          </p:cNvCxnSpPr>
          <p:nvPr/>
        </p:nvCxnSpPr>
        <p:spPr>
          <a:xfrm rot="5400000" flipH="1" flipV="1">
            <a:off x="2162262" y="2835829"/>
            <a:ext cx="6858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 idx="5"/>
            <a:endCxn id="11" idx="7"/>
          </p:cNvCxnSpPr>
          <p:nvPr/>
        </p:nvCxnSpPr>
        <p:spPr>
          <a:xfrm rot="5400000">
            <a:off x="694851" y="2835829"/>
            <a:ext cx="797392"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086600" y="24001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90" name="Oval 89"/>
          <p:cNvSpPr/>
          <p:nvPr/>
        </p:nvSpPr>
        <p:spPr>
          <a:xfrm>
            <a:off x="7086600" y="33145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91" name="Straight Arrow Connector 90"/>
          <p:cNvCxnSpPr>
            <a:stCxn id="90" idx="7"/>
            <a:endCxn id="95" idx="2"/>
          </p:cNvCxnSpPr>
          <p:nvPr/>
        </p:nvCxnSpPr>
        <p:spPr>
          <a:xfrm rot="5400000" flipH="1" flipV="1">
            <a:off x="7648294" y="3170071"/>
            <a:ext cx="93896" cy="306715"/>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848600" y="30859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97" name="Oval 96"/>
          <p:cNvSpPr/>
          <p:nvPr/>
        </p:nvSpPr>
        <p:spPr>
          <a:xfrm>
            <a:off x="7848600" y="35431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98" name="Straight Arrow Connector 97"/>
          <p:cNvCxnSpPr>
            <a:stCxn id="90" idx="5"/>
            <a:endCxn id="97" idx="2"/>
          </p:cNvCxnSpPr>
          <p:nvPr/>
        </p:nvCxnSpPr>
        <p:spPr>
          <a:xfrm rot="16200000" flipH="1">
            <a:off x="7648294" y="3533374"/>
            <a:ext cx="93896" cy="306715"/>
          </a:xfrm>
          <a:prstGeom prst="straightConnector1">
            <a:avLst/>
          </a:prstGeom>
          <a:ln w="25400">
            <a:solidFill>
              <a:srgbClr val="00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13" idx="6"/>
            <a:endCxn id="114" idx="2"/>
          </p:cNvCxnSpPr>
          <p:nvPr/>
        </p:nvCxnSpPr>
        <p:spPr>
          <a:xfrm>
            <a:off x="7696200" y="5714880"/>
            <a:ext cx="304800" cy="1588"/>
          </a:xfrm>
          <a:prstGeom prst="straightConnector1">
            <a:avLst/>
          </a:prstGeom>
          <a:ln w="25400">
            <a:solidFill>
              <a:srgbClr val="00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7162800" y="44575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06" name="Straight Arrow Connector 105"/>
          <p:cNvCxnSpPr>
            <a:stCxn id="105" idx="5"/>
            <a:endCxn id="107" idx="2"/>
          </p:cNvCxnSpPr>
          <p:nvPr/>
        </p:nvCxnSpPr>
        <p:spPr>
          <a:xfrm rot="16200000" flipH="1">
            <a:off x="7724494" y="4676374"/>
            <a:ext cx="93896" cy="306715"/>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924800" y="46861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8" name="Oval 107"/>
          <p:cNvSpPr/>
          <p:nvPr/>
        </p:nvSpPr>
        <p:spPr>
          <a:xfrm>
            <a:off x="7924800" y="42289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10" name="Straight Arrow Connector 109"/>
          <p:cNvCxnSpPr>
            <a:stCxn id="105" idx="7"/>
            <a:endCxn id="108" idx="2"/>
          </p:cNvCxnSpPr>
          <p:nvPr/>
        </p:nvCxnSpPr>
        <p:spPr>
          <a:xfrm rot="5400000" flipH="1" flipV="1">
            <a:off x="7724494" y="4313071"/>
            <a:ext cx="93896" cy="306715"/>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7162800" y="5524380"/>
            <a:ext cx="533400" cy="381000"/>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14" name="Oval 113"/>
          <p:cNvSpPr/>
          <p:nvPr/>
        </p:nvSpPr>
        <p:spPr>
          <a:xfrm>
            <a:off x="8001000" y="552438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8" name="TextBox 117"/>
          <p:cNvSpPr txBox="1"/>
          <p:nvPr/>
        </p:nvSpPr>
        <p:spPr>
          <a:xfrm>
            <a:off x="104862" y="2645329"/>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19" name="Freeform 118"/>
          <p:cNvSpPr/>
          <p:nvPr/>
        </p:nvSpPr>
        <p:spPr>
          <a:xfrm>
            <a:off x="1143000" y="2362200"/>
            <a:ext cx="1037438" cy="1030448"/>
          </a:xfrm>
          <a:custGeom>
            <a:avLst/>
            <a:gdLst>
              <a:gd name="connsiteX0" fmla="*/ 148205 w 1037438"/>
              <a:gd name="connsiteY0" fmla="*/ 1030448 h 1030448"/>
              <a:gd name="connsiteX1" fmla="*/ 148205 w 1037438"/>
              <a:gd name="connsiteY1" fmla="*/ 149604 h 1030448"/>
              <a:gd name="connsiteX2" fmla="*/ 1037438 w 1037438"/>
              <a:gd name="connsiteY2" fmla="*/ 132826 h 1030448"/>
            </a:gdLst>
            <a:ahLst/>
            <a:cxnLst>
              <a:cxn ang="0">
                <a:pos x="connsiteX0" y="connsiteY0"/>
              </a:cxn>
              <a:cxn ang="0">
                <a:pos x="connsiteX1" y="connsiteY1"/>
              </a:cxn>
              <a:cxn ang="0">
                <a:pos x="connsiteX2" y="connsiteY2"/>
              </a:cxn>
            </a:cxnLst>
            <a:rect l="l" t="t" r="r" b="b"/>
            <a:pathLst>
              <a:path w="1037438" h="1030448">
                <a:moveTo>
                  <a:pt x="148205" y="1030448"/>
                </a:moveTo>
                <a:cubicBezTo>
                  <a:pt x="74102" y="664828"/>
                  <a:pt x="0" y="299208"/>
                  <a:pt x="148205" y="149604"/>
                </a:cubicBezTo>
                <a:cubicBezTo>
                  <a:pt x="296410" y="0"/>
                  <a:pt x="666924" y="66413"/>
                  <a:pt x="1037438" y="132826"/>
                </a:cubicBezTo>
              </a:path>
            </a:pathLst>
          </a:cu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TextBox 119"/>
          <p:cNvSpPr txBox="1"/>
          <p:nvPr/>
        </p:nvSpPr>
        <p:spPr>
          <a:xfrm>
            <a:off x="1400262" y="1883329"/>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21" name="TextBox 120"/>
          <p:cNvSpPr txBox="1"/>
          <p:nvPr/>
        </p:nvSpPr>
        <p:spPr>
          <a:xfrm>
            <a:off x="1171662" y="2645329"/>
            <a:ext cx="533400" cy="400110"/>
          </a:xfrm>
          <a:prstGeom prst="rect">
            <a:avLst/>
          </a:prstGeom>
          <a:noFill/>
        </p:spPr>
        <p:txBody>
          <a:bodyPr wrap="square" rtlCol="0">
            <a:spAutoFit/>
          </a:bodyPr>
          <a:lstStyle/>
          <a:p>
            <a:r>
              <a:rPr lang="en-US" sz="2000" dirty="0" smtClean="0">
                <a:solidFill>
                  <a:schemeClr val="bg1"/>
                </a:solidFill>
              </a:rPr>
              <a:t>0.2</a:t>
            </a:r>
            <a:endParaRPr lang="en-US" sz="2000" dirty="0">
              <a:solidFill>
                <a:schemeClr val="bg1"/>
              </a:solidFill>
            </a:endParaRPr>
          </a:p>
        </p:txBody>
      </p:sp>
      <p:sp>
        <p:nvSpPr>
          <p:cNvPr id="122" name="TextBox 121"/>
          <p:cNvSpPr txBox="1"/>
          <p:nvPr/>
        </p:nvSpPr>
        <p:spPr>
          <a:xfrm>
            <a:off x="2543262" y="2645329"/>
            <a:ext cx="533400" cy="400110"/>
          </a:xfrm>
          <a:prstGeom prst="rect">
            <a:avLst/>
          </a:prstGeom>
          <a:noFill/>
        </p:spPr>
        <p:txBody>
          <a:bodyPr wrap="square" rtlCol="0">
            <a:spAutoFit/>
          </a:bodyPr>
          <a:lstStyle/>
          <a:p>
            <a:r>
              <a:rPr lang="en-US" sz="2000" dirty="0" smtClean="0">
                <a:solidFill>
                  <a:schemeClr val="bg1"/>
                </a:solidFill>
              </a:rPr>
              <a:t>0.2</a:t>
            </a:r>
            <a:endParaRPr lang="en-US" sz="2000" dirty="0">
              <a:solidFill>
                <a:schemeClr val="bg1"/>
              </a:solidFill>
            </a:endParaRPr>
          </a:p>
        </p:txBody>
      </p:sp>
      <p:sp>
        <p:nvSpPr>
          <p:cNvPr id="126" name="Oval 125"/>
          <p:cNvSpPr/>
          <p:nvPr/>
        </p:nvSpPr>
        <p:spPr>
          <a:xfrm>
            <a:off x="4267200" y="241929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27" name="Oval 126"/>
          <p:cNvSpPr/>
          <p:nvPr/>
        </p:nvSpPr>
        <p:spPr>
          <a:xfrm>
            <a:off x="4267200" y="333369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8" name="Oval 127"/>
          <p:cNvSpPr/>
          <p:nvPr/>
        </p:nvSpPr>
        <p:spPr>
          <a:xfrm>
            <a:off x="4267200" y="441960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0" name="Oval 129"/>
          <p:cNvSpPr/>
          <p:nvPr/>
        </p:nvSpPr>
        <p:spPr>
          <a:xfrm>
            <a:off x="4267200" y="5543490"/>
            <a:ext cx="533400" cy="381000"/>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31" name="Oval 130"/>
          <p:cNvSpPr/>
          <p:nvPr/>
        </p:nvSpPr>
        <p:spPr>
          <a:xfrm>
            <a:off x="5181600" y="241929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32" name="Straight Arrow Connector 131"/>
          <p:cNvCxnSpPr>
            <a:stCxn id="126" idx="6"/>
            <a:endCxn id="131" idx="2"/>
          </p:cNvCxnSpPr>
          <p:nvPr/>
        </p:nvCxnSpPr>
        <p:spPr>
          <a:xfrm>
            <a:off x="4800600" y="2609790"/>
            <a:ext cx="3810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5105400" y="333369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36" name="Straight Arrow Connector 135"/>
          <p:cNvCxnSpPr>
            <a:stCxn id="127" idx="6"/>
            <a:endCxn id="135" idx="2"/>
          </p:cNvCxnSpPr>
          <p:nvPr/>
        </p:nvCxnSpPr>
        <p:spPr>
          <a:xfrm>
            <a:off x="4800600" y="3524190"/>
            <a:ext cx="3048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5105400" y="441960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38" name="Straight Arrow Connector 137"/>
          <p:cNvCxnSpPr>
            <a:stCxn id="128" idx="6"/>
            <a:endCxn id="137" idx="2"/>
          </p:cNvCxnSpPr>
          <p:nvPr/>
        </p:nvCxnSpPr>
        <p:spPr>
          <a:xfrm>
            <a:off x="4800600" y="4610100"/>
            <a:ext cx="3048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5105400" y="554349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0" name="Straight Arrow Connector 139"/>
          <p:cNvCxnSpPr>
            <a:stCxn id="130" idx="6"/>
            <a:endCxn id="139" idx="2"/>
          </p:cNvCxnSpPr>
          <p:nvPr/>
        </p:nvCxnSpPr>
        <p:spPr>
          <a:xfrm>
            <a:off x="4800600" y="5733990"/>
            <a:ext cx="304800" cy="1588"/>
          </a:xfrm>
          <a:prstGeom prst="straightConnector1">
            <a:avLst/>
          </a:prstGeom>
          <a:ln w="25400">
            <a:solidFill>
              <a:srgbClr val="00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10000" y="2419290"/>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45" name="TextBox 144"/>
          <p:cNvSpPr txBox="1"/>
          <p:nvPr/>
        </p:nvSpPr>
        <p:spPr>
          <a:xfrm>
            <a:off x="3810000" y="3333690"/>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46" name="TextBox 145"/>
          <p:cNvSpPr txBox="1"/>
          <p:nvPr/>
        </p:nvSpPr>
        <p:spPr>
          <a:xfrm>
            <a:off x="3810000" y="4419600"/>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47" name="TextBox 146"/>
          <p:cNvSpPr txBox="1"/>
          <p:nvPr/>
        </p:nvSpPr>
        <p:spPr>
          <a:xfrm>
            <a:off x="3810000" y="5543490"/>
            <a:ext cx="533400" cy="400110"/>
          </a:xfrm>
          <a:prstGeom prst="rect">
            <a:avLst/>
          </a:prstGeom>
          <a:noFill/>
        </p:spPr>
        <p:txBody>
          <a:bodyPr wrap="square" rtlCol="0">
            <a:spAutoFit/>
          </a:bodyPr>
          <a:lstStyle/>
          <a:p>
            <a:r>
              <a:rPr lang="en-US" sz="2000" dirty="0" smtClean="0">
                <a:solidFill>
                  <a:schemeClr val="bg1"/>
                </a:solidFill>
              </a:rPr>
              <a:t>0.2</a:t>
            </a:r>
            <a:endParaRPr lang="en-US" sz="2000" dirty="0">
              <a:solidFill>
                <a:schemeClr val="bg1"/>
              </a:solidFill>
            </a:endParaRPr>
          </a:p>
        </p:txBody>
      </p:sp>
      <p:sp>
        <p:nvSpPr>
          <p:cNvPr id="169" name="TextBox 168"/>
          <p:cNvSpPr txBox="1"/>
          <p:nvPr/>
        </p:nvSpPr>
        <p:spPr>
          <a:xfrm>
            <a:off x="6629400" y="3314580"/>
            <a:ext cx="533400" cy="400110"/>
          </a:xfrm>
          <a:prstGeom prst="rect">
            <a:avLst/>
          </a:prstGeom>
          <a:noFill/>
        </p:spPr>
        <p:txBody>
          <a:bodyPr wrap="square" rtlCol="0">
            <a:spAutoFit/>
          </a:bodyPr>
          <a:lstStyle/>
          <a:p>
            <a:r>
              <a:rPr lang="en-US" sz="2000" dirty="0" smtClean="0">
                <a:solidFill>
                  <a:schemeClr val="bg1"/>
                </a:solidFill>
              </a:rPr>
              <a:t>1.8</a:t>
            </a:r>
            <a:endParaRPr lang="en-US" sz="2000" dirty="0">
              <a:solidFill>
                <a:schemeClr val="bg1"/>
              </a:solidFill>
            </a:endParaRPr>
          </a:p>
        </p:txBody>
      </p:sp>
      <p:sp>
        <p:nvSpPr>
          <p:cNvPr id="170" name="TextBox 169"/>
          <p:cNvSpPr txBox="1"/>
          <p:nvPr/>
        </p:nvSpPr>
        <p:spPr>
          <a:xfrm>
            <a:off x="6629400" y="2400180"/>
            <a:ext cx="533400" cy="400110"/>
          </a:xfrm>
          <a:prstGeom prst="rect">
            <a:avLst/>
          </a:prstGeom>
          <a:noFill/>
        </p:spPr>
        <p:txBody>
          <a:bodyPr wrap="square" rtlCol="0">
            <a:spAutoFit/>
          </a:bodyPr>
          <a:lstStyle/>
          <a:p>
            <a:r>
              <a:rPr lang="en-US" sz="2000" dirty="0" smtClean="0">
                <a:solidFill>
                  <a:schemeClr val="bg1"/>
                </a:solidFill>
              </a:rPr>
              <a:t>0.8</a:t>
            </a:r>
            <a:endParaRPr lang="en-US" sz="2000" dirty="0">
              <a:solidFill>
                <a:schemeClr val="bg1"/>
              </a:solidFill>
            </a:endParaRPr>
          </a:p>
        </p:txBody>
      </p:sp>
      <p:sp>
        <p:nvSpPr>
          <p:cNvPr id="171" name="TextBox 170"/>
          <p:cNvSpPr txBox="1"/>
          <p:nvPr/>
        </p:nvSpPr>
        <p:spPr>
          <a:xfrm>
            <a:off x="6705600" y="4457580"/>
            <a:ext cx="533400" cy="400110"/>
          </a:xfrm>
          <a:prstGeom prst="rect">
            <a:avLst/>
          </a:prstGeom>
          <a:noFill/>
        </p:spPr>
        <p:txBody>
          <a:bodyPr wrap="square" rtlCol="0">
            <a:spAutoFit/>
          </a:bodyPr>
          <a:lstStyle/>
          <a:p>
            <a:r>
              <a:rPr lang="en-US" sz="2000" dirty="0" smtClean="0">
                <a:solidFill>
                  <a:schemeClr val="bg1"/>
                </a:solidFill>
              </a:rPr>
              <a:t>2.6</a:t>
            </a:r>
            <a:endParaRPr lang="en-US" sz="2000" dirty="0">
              <a:solidFill>
                <a:schemeClr val="bg1"/>
              </a:solidFill>
            </a:endParaRPr>
          </a:p>
        </p:txBody>
      </p:sp>
      <p:sp>
        <p:nvSpPr>
          <p:cNvPr id="173" name="TextBox 172"/>
          <p:cNvSpPr txBox="1"/>
          <p:nvPr/>
        </p:nvSpPr>
        <p:spPr>
          <a:xfrm>
            <a:off x="6705600" y="5524380"/>
            <a:ext cx="533400" cy="400110"/>
          </a:xfrm>
          <a:prstGeom prst="rect">
            <a:avLst/>
          </a:prstGeom>
          <a:noFill/>
        </p:spPr>
        <p:txBody>
          <a:bodyPr wrap="square" rtlCol="0">
            <a:spAutoFit/>
          </a:bodyPr>
          <a:lstStyle/>
          <a:p>
            <a:r>
              <a:rPr lang="en-US" sz="2000" dirty="0" smtClean="0">
                <a:solidFill>
                  <a:schemeClr val="bg1"/>
                </a:solidFill>
              </a:rPr>
              <a:t>0.4</a:t>
            </a:r>
            <a:endParaRPr lang="en-US" sz="2000" dirty="0">
              <a:solidFill>
                <a:schemeClr val="bg1"/>
              </a:solidFill>
            </a:endParaRPr>
          </a:p>
        </p:txBody>
      </p:sp>
      <p:sp>
        <p:nvSpPr>
          <p:cNvPr id="177" name="TextBox 176"/>
          <p:cNvSpPr txBox="1"/>
          <p:nvPr/>
        </p:nvSpPr>
        <p:spPr>
          <a:xfrm>
            <a:off x="4114800" y="1752600"/>
            <a:ext cx="1752600" cy="461665"/>
          </a:xfrm>
          <a:prstGeom prst="rect">
            <a:avLst/>
          </a:prstGeom>
          <a:noFill/>
        </p:spPr>
        <p:txBody>
          <a:bodyPr wrap="square" rtlCol="0">
            <a:spAutoFit/>
          </a:bodyPr>
          <a:lstStyle/>
          <a:p>
            <a:r>
              <a:rPr lang="en-US" sz="2400" dirty="0" smtClean="0">
                <a:solidFill>
                  <a:srgbClr val="FFC000"/>
                </a:solidFill>
              </a:rPr>
              <a:t>Path weight</a:t>
            </a:r>
            <a:endParaRPr lang="en-US" sz="2400" dirty="0">
              <a:solidFill>
                <a:srgbClr val="FFC000"/>
              </a:solidFill>
            </a:endParaRPr>
          </a:p>
        </p:txBody>
      </p:sp>
      <p:sp>
        <p:nvSpPr>
          <p:cNvPr id="178" name="TextBox 177"/>
          <p:cNvSpPr txBox="1"/>
          <p:nvPr/>
        </p:nvSpPr>
        <p:spPr>
          <a:xfrm>
            <a:off x="6858000" y="1752600"/>
            <a:ext cx="1905000" cy="461665"/>
          </a:xfrm>
          <a:prstGeom prst="rect">
            <a:avLst/>
          </a:prstGeom>
          <a:noFill/>
        </p:spPr>
        <p:txBody>
          <a:bodyPr wrap="square" rtlCol="0">
            <a:spAutoFit/>
          </a:bodyPr>
          <a:lstStyle/>
          <a:p>
            <a:r>
              <a:rPr lang="en-US" sz="2400" dirty="0" smtClean="0">
                <a:solidFill>
                  <a:srgbClr val="FFC000"/>
                </a:solidFill>
              </a:rPr>
              <a:t>Global impact</a:t>
            </a:r>
            <a:endParaRPr lang="en-US" sz="2400" dirty="0">
              <a:solidFill>
                <a:srgbClr val="FFC000"/>
              </a:solidFill>
            </a:endParaRPr>
          </a:p>
        </p:txBody>
      </p:sp>
      <p:graphicFrame>
        <p:nvGraphicFramePr>
          <p:cNvPr id="179" name="Table 178"/>
          <p:cNvGraphicFramePr>
            <a:graphicFrameLocks noGrp="1"/>
          </p:cNvGraphicFramePr>
          <p:nvPr/>
        </p:nvGraphicFramePr>
        <p:xfrm>
          <a:off x="762000" y="4267200"/>
          <a:ext cx="1143000" cy="1981200"/>
        </p:xfrm>
        <a:graphic>
          <a:graphicData uri="http://schemas.openxmlformats.org/drawingml/2006/table">
            <a:tbl>
              <a:tblPr>
                <a:tableStyleId>{5C22544A-7EE6-4342-B048-85BDC9FD1C3A}</a:tableStyleId>
              </a:tblPr>
              <a:tblGrid>
                <a:gridCol w="1143000"/>
              </a:tblGrid>
              <a:tr h="495300">
                <a:tc>
                  <a:txBody>
                    <a:bodyPr/>
                    <a:lstStyle/>
                    <a:p>
                      <a:endParaRPr lang="en-US" dirty="0"/>
                    </a:p>
                  </a:txBody>
                  <a:tcPr/>
                </a:tc>
              </a:tr>
              <a:tr h="495300">
                <a:tc>
                  <a:txBody>
                    <a:bodyPr/>
                    <a:lstStyle/>
                    <a:p>
                      <a:endParaRPr lang="en-US" dirty="0"/>
                    </a:p>
                  </a:txBody>
                  <a:tcPr/>
                </a:tc>
              </a:tr>
              <a:tr h="495300">
                <a:tc>
                  <a:txBody>
                    <a:bodyPr/>
                    <a:lstStyle/>
                    <a:p>
                      <a:endParaRPr lang="en-US" dirty="0"/>
                    </a:p>
                  </a:txBody>
                  <a:tcPr/>
                </a:tc>
              </a:tr>
              <a:tr h="495300">
                <a:tc>
                  <a:txBody>
                    <a:bodyPr/>
                    <a:lstStyle/>
                    <a:p>
                      <a:endParaRPr lang="en-US" dirty="0"/>
                    </a:p>
                  </a:txBody>
                  <a:tcPr/>
                </a:tc>
              </a:tr>
            </a:tbl>
          </a:graphicData>
        </a:graphic>
      </p:graphicFrame>
      <p:pic>
        <p:nvPicPr>
          <p:cNvPr id="180" name="Picture 10" descr="C:\Documents and Settings\ratul\Local Settings\Temporary Internet Files\Content.IE5\U3T2JBVL\MCj04370790000[1].png"/>
          <p:cNvPicPr>
            <a:picLocks noChangeAspect="1" noChangeArrowheads="1"/>
          </p:cNvPicPr>
          <p:nvPr/>
        </p:nvPicPr>
        <p:blipFill>
          <a:blip r:embed="rId6" cstate="print">
            <a:grayscl/>
          </a:blip>
          <a:srcRect/>
          <a:stretch>
            <a:fillRect/>
          </a:stretch>
        </p:blipFill>
        <p:spPr bwMode="auto">
          <a:xfrm>
            <a:off x="1676400" y="4038600"/>
            <a:ext cx="762000" cy="762000"/>
          </a:xfrm>
          <a:prstGeom prst="rect">
            <a:avLst/>
          </a:prstGeom>
          <a:noFill/>
        </p:spPr>
      </p:pic>
      <p:sp>
        <p:nvSpPr>
          <p:cNvPr id="181" name="Oval 180"/>
          <p:cNvSpPr/>
          <p:nvPr/>
        </p:nvSpPr>
        <p:spPr>
          <a:xfrm>
            <a:off x="1066800" y="434340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82" name="Oval 181"/>
          <p:cNvSpPr/>
          <p:nvPr/>
        </p:nvSpPr>
        <p:spPr>
          <a:xfrm>
            <a:off x="1066800" y="480060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83" name="Oval 182"/>
          <p:cNvSpPr/>
          <p:nvPr/>
        </p:nvSpPr>
        <p:spPr>
          <a:xfrm>
            <a:off x="1066800" y="5334000"/>
            <a:ext cx="5334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4" name="Oval 183"/>
          <p:cNvSpPr/>
          <p:nvPr/>
        </p:nvSpPr>
        <p:spPr>
          <a:xfrm>
            <a:off x="1066800" y="5791200"/>
            <a:ext cx="533400" cy="381000"/>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Tree>
    <p:custDataLst>
      <p:tags r:id="rId1"/>
    </p:custDataLst>
  </p:cSld>
  <p:clrMapOvr>
    <a:masterClrMapping/>
  </p:clrMapOvr>
  <p:transition advTm="1324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checkerboard(across)">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p:cBhvr>
                                        <p:cTn id="11" dur="500" fill="hold"/>
                                        <p:tgtEl>
                                          <p:spTgt spid="11"/>
                                        </p:tgtEl>
                                        <p:attrNameLst>
                                          <p:attrName>fillcolor</p:attrName>
                                        </p:attrNameLst>
                                      </p:cBhvr>
                                      <p:to>
                                        <a:srgbClr val="FF3300"/>
                                      </p:to>
                                    </p:animClr>
                                    <p:set>
                                      <p:cBhvr>
                                        <p:cTn id="12" dur="500" fill="hold"/>
                                        <p:tgtEl>
                                          <p:spTgt spid="11"/>
                                        </p:tgtEl>
                                        <p:attrNameLst>
                                          <p:attrName>fill.type</p:attrName>
                                        </p:attrNameLst>
                                      </p:cBhvr>
                                      <p:to>
                                        <p:strVal val="solid"/>
                                      </p:to>
                                    </p:set>
                                    <p:set>
                                      <p:cBhvr>
                                        <p:cTn id="13" dur="500" fill="hold"/>
                                        <p:tgtEl>
                                          <p:spTgt spid="11"/>
                                        </p:tgtEl>
                                        <p:attrNameLst>
                                          <p:attrName>fill.on</p:attrName>
                                        </p:attrNameLst>
                                      </p:cBhvr>
                                      <p:to>
                                        <p:strVal val="true"/>
                                      </p:to>
                                    </p:set>
                                  </p:childTnLst>
                                </p:cTn>
                              </p:par>
                              <p:par>
                                <p:cTn id="14" presetID="1" presetClass="emph" presetSubtype="2" fill="hold" nodeType="withEffect">
                                  <p:stCondLst>
                                    <p:cond delay="0"/>
                                  </p:stCondLst>
                                  <p:childTnLst>
                                    <p:animClr clrSpc="rgb">
                                      <p:cBhvr>
                                        <p:cTn id="15" dur="500" fill="hold"/>
                                        <p:tgtEl>
                                          <p:spTgt spid="6"/>
                                        </p:tgtEl>
                                        <p:attrNameLst>
                                          <p:attrName>fillcolor</p:attrName>
                                        </p:attrNameLst>
                                      </p:cBhvr>
                                      <p:to>
                                        <a:srgbClr val="FF3300"/>
                                      </p:to>
                                    </p:animClr>
                                    <p:set>
                                      <p:cBhvr>
                                        <p:cTn id="16" dur="500" fill="hold"/>
                                        <p:tgtEl>
                                          <p:spTgt spid="6"/>
                                        </p:tgtEl>
                                        <p:attrNameLst>
                                          <p:attrName>fill.type</p:attrName>
                                        </p:attrNameLst>
                                      </p:cBhvr>
                                      <p:to>
                                        <p:strVal val="solid"/>
                                      </p:to>
                                    </p:set>
                                    <p:set>
                                      <p:cBhvr>
                                        <p:cTn id="17" dur="500" fill="hold"/>
                                        <p:tgtEl>
                                          <p:spTgt spid="6"/>
                                        </p:tgtEl>
                                        <p:attrNameLst>
                                          <p:attrName>fill.on</p:attrName>
                                        </p:attrNameLst>
                                      </p:cBhvr>
                                      <p:to>
                                        <p:strVal val="true"/>
                                      </p:to>
                                    </p:set>
                                  </p:childTnLst>
                                </p:cTn>
                              </p:par>
                              <p:par>
                                <p:cTn id="18" presetID="1" presetClass="emph" presetSubtype="2" fill="hold" nodeType="withEffect">
                                  <p:stCondLst>
                                    <p:cond delay="0"/>
                                  </p:stCondLst>
                                  <p:childTnLst>
                                    <p:animClr clrSpc="rgb">
                                      <p:cBhvr>
                                        <p:cTn id="19" dur="500" fill="hold"/>
                                        <p:tgtEl>
                                          <p:spTgt spid="5"/>
                                        </p:tgtEl>
                                        <p:attrNameLst>
                                          <p:attrName>fillcolor</p:attrName>
                                        </p:attrNameLst>
                                      </p:cBhvr>
                                      <p:to>
                                        <a:srgbClr val="FF3300"/>
                                      </p:to>
                                    </p:animClr>
                                    <p:set>
                                      <p:cBhvr>
                                        <p:cTn id="20" dur="500" fill="hold"/>
                                        <p:tgtEl>
                                          <p:spTgt spid="5"/>
                                        </p:tgtEl>
                                        <p:attrNameLst>
                                          <p:attrName>fill.type</p:attrName>
                                        </p:attrNameLst>
                                      </p:cBhvr>
                                      <p:to>
                                        <p:strVal val="solid"/>
                                      </p:to>
                                    </p:set>
                                    <p:set>
                                      <p:cBhvr>
                                        <p:cTn id="21" dur="500" fill="hold"/>
                                        <p:tgtEl>
                                          <p:spTgt spid="5"/>
                                        </p:tgtEl>
                                        <p:attrNameLst>
                                          <p:attrName>fill.on</p:attrName>
                                        </p:attrNameLst>
                                      </p:cBhvr>
                                      <p:to>
                                        <p:strVal val="true"/>
                                      </p:to>
                                    </p:set>
                                  </p:childTnLst>
                                </p:cTn>
                              </p:par>
                              <p:par>
                                <p:cTn id="22" presetID="1" presetClass="emph" presetSubtype="2" fill="hold" nodeType="withEffect">
                                  <p:stCondLst>
                                    <p:cond delay="0"/>
                                  </p:stCondLst>
                                  <p:childTnLst>
                                    <p:animClr clrSpc="rgb">
                                      <p:cBhvr>
                                        <p:cTn id="23" dur="500" fill="hold"/>
                                        <p:tgtEl>
                                          <p:spTgt spid="15"/>
                                        </p:tgtEl>
                                        <p:attrNameLst>
                                          <p:attrName>fillcolor</p:attrName>
                                        </p:attrNameLst>
                                      </p:cBhvr>
                                      <p:to>
                                        <a:srgbClr val="00FF00"/>
                                      </p:to>
                                    </p:animClr>
                                    <p:set>
                                      <p:cBhvr>
                                        <p:cTn id="24" dur="500" fill="hold"/>
                                        <p:tgtEl>
                                          <p:spTgt spid="15"/>
                                        </p:tgtEl>
                                        <p:attrNameLst>
                                          <p:attrName>fill.type</p:attrName>
                                        </p:attrNameLst>
                                      </p:cBhvr>
                                      <p:to>
                                        <p:strVal val="solid"/>
                                      </p:to>
                                    </p:set>
                                    <p:set>
                                      <p:cBhvr>
                                        <p:cTn id="25" dur="500" fill="hold"/>
                                        <p:tgtEl>
                                          <p:spTgt spid="15"/>
                                        </p:tgtEl>
                                        <p:attrNameLst>
                                          <p:attrName>fill.on</p:attrName>
                                        </p:attrNameLst>
                                      </p:cBhvr>
                                      <p:to>
                                        <p:strVal val="true"/>
                                      </p:to>
                                    </p:set>
                                  </p:childTnLst>
                                </p:cTn>
                              </p:par>
                              <p:par>
                                <p:cTn id="26" presetID="7" presetClass="emph" presetSubtype="2" fill="hold" nodeType="withEffect">
                                  <p:stCondLst>
                                    <p:cond delay="0"/>
                                  </p:stCondLst>
                                  <p:childTnLst>
                                    <p:animClr clrSpc="rgb">
                                      <p:cBhvr>
                                        <p:cTn id="27" dur="500" fill="hold"/>
                                        <p:tgtEl>
                                          <p:spTgt spid="12"/>
                                        </p:tgtEl>
                                        <p:attrNameLst>
                                          <p:attrName>stroke.color</p:attrName>
                                        </p:attrNameLst>
                                      </p:cBhvr>
                                      <p:to>
                                        <a:srgbClr val="FF3300"/>
                                      </p:to>
                                    </p:animClr>
                                    <p:set>
                                      <p:cBhvr>
                                        <p:cTn id="28" dur="500" fill="hold"/>
                                        <p:tgtEl>
                                          <p:spTgt spid="12"/>
                                        </p:tgtEl>
                                        <p:attrNameLst>
                                          <p:attrName>stroke.on</p:attrName>
                                        </p:attrNameLst>
                                      </p:cBhvr>
                                      <p:to>
                                        <p:strVal val="true"/>
                                      </p:to>
                                    </p:set>
                                  </p:childTnLst>
                                </p:cTn>
                              </p:par>
                              <p:par>
                                <p:cTn id="29" presetID="7" presetClass="emph" presetSubtype="2" fill="hold" nodeType="withEffect">
                                  <p:stCondLst>
                                    <p:cond delay="0"/>
                                  </p:stCondLst>
                                  <p:childTnLst>
                                    <p:animClr clrSpc="rgb">
                                      <p:cBhvr>
                                        <p:cTn id="30" dur="500" fill="hold"/>
                                        <p:tgtEl>
                                          <p:spTgt spid="7"/>
                                        </p:tgtEl>
                                        <p:attrNameLst>
                                          <p:attrName>stroke.color</p:attrName>
                                        </p:attrNameLst>
                                      </p:cBhvr>
                                      <p:to>
                                        <a:srgbClr val="FF3300"/>
                                      </p:to>
                                    </p:animClr>
                                    <p:set>
                                      <p:cBhvr>
                                        <p:cTn id="31" dur="500" fill="hold"/>
                                        <p:tgtEl>
                                          <p:spTgt spid="7"/>
                                        </p:tgtEl>
                                        <p:attrNameLst>
                                          <p:attrName>stroke.on</p:attrName>
                                        </p:attrNameLst>
                                      </p:cBhvr>
                                      <p:to>
                                        <p:strVal val="true"/>
                                      </p:to>
                                    </p:set>
                                  </p:childTnLst>
                                </p:cTn>
                              </p:par>
                              <p:par>
                                <p:cTn id="32" presetID="7" presetClass="emph" presetSubtype="2" fill="hold" nodeType="withEffect">
                                  <p:stCondLst>
                                    <p:cond delay="0"/>
                                  </p:stCondLst>
                                  <p:childTnLst>
                                    <p:animClr clrSpc="rgb">
                                      <p:cBhvr>
                                        <p:cTn id="33" dur="500" fill="hold"/>
                                        <p:tgtEl>
                                          <p:spTgt spid="30"/>
                                        </p:tgtEl>
                                        <p:attrNameLst>
                                          <p:attrName>stroke.color</p:attrName>
                                        </p:attrNameLst>
                                      </p:cBhvr>
                                      <p:to>
                                        <a:srgbClr val="00FF00"/>
                                      </p:to>
                                    </p:animClr>
                                    <p:set>
                                      <p:cBhvr>
                                        <p:cTn id="34" dur="500" fill="hold"/>
                                        <p:tgtEl>
                                          <p:spTgt spid="30"/>
                                        </p:tgtEl>
                                        <p:attrNameLst>
                                          <p:attrName>stroke.on</p:attrName>
                                        </p:attrNameLst>
                                      </p:cBhvr>
                                      <p:to>
                                        <p:strVal val="true"/>
                                      </p:to>
                                    </p:set>
                                  </p:childTnLst>
                                </p:cTn>
                              </p:par>
                              <p:par>
                                <p:cTn id="35" presetID="7" presetClass="emph" presetSubtype="2" fill="hold" nodeType="withEffect">
                                  <p:stCondLst>
                                    <p:cond delay="0"/>
                                  </p:stCondLst>
                                  <p:childTnLst>
                                    <p:animClr clrSpc="rgb">
                                      <p:cBhvr>
                                        <p:cTn id="36" dur="500" fill="hold"/>
                                        <p:tgtEl>
                                          <p:spTgt spid="85"/>
                                        </p:tgtEl>
                                        <p:attrNameLst>
                                          <p:attrName>stroke.color</p:attrName>
                                        </p:attrNameLst>
                                      </p:cBhvr>
                                      <p:to>
                                        <a:srgbClr val="00FF00"/>
                                      </p:to>
                                    </p:animClr>
                                    <p:set>
                                      <p:cBhvr>
                                        <p:cTn id="37" dur="500" fill="hold"/>
                                        <p:tgtEl>
                                          <p:spTgt spid="85"/>
                                        </p:tgtEl>
                                        <p:attrNameLst>
                                          <p:attrName>stroke.on</p:attrName>
                                        </p:attrNameLst>
                                      </p:cBhvr>
                                      <p:to>
                                        <p:strVal val="true"/>
                                      </p:to>
                                    </p:set>
                                  </p:childTnLst>
                                </p:cTn>
                              </p:par>
                              <p:par>
                                <p:cTn id="38" presetID="1" presetClass="exit"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hidden"/>
                                      </p:to>
                                    </p:set>
                                  </p:childTnLst>
                                </p:cTn>
                              </p:par>
                              <p:par>
                                <p:cTn id="40" presetID="5" presetClass="entr" presetSubtype="10" fill="hold" grpId="0"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checkerboard(across)">
                                      <p:cBhvr>
                                        <p:cTn id="42" dur="500"/>
                                        <p:tgtEl>
                                          <p:spTgt spid="118"/>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22"/>
                                        </p:tgtEl>
                                        <p:attrNameLst>
                                          <p:attrName>style.visibility</p:attrName>
                                        </p:attrNameLst>
                                      </p:cBhvr>
                                      <p:to>
                                        <p:strVal val="visible"/>
                                      </p:to>
                                    </p:set>
                                    <p:animEffect transition="in" filter="checkerboard(across)">
                                      <p:cBhvr>
                                        <p:cTn id="45" dur="500"/>
                                        <p:tgtEl>
                                          <p:spTgt spid="122"/>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checkerboard(across)">
                                      <p:cBhvr>
                                        <p:cTn id="48" dur="500"/>
                                        <p:tgtEl>
                                          <p:spTgt spid="120"/>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checkerboard(across)">
                                      <p:cBhvr>
                                        <p:cTn id="51" dur="500"/>
                                        <p:tgtEl>
                                          <p:spTgt spid="12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26"/>
                                        </p:tgtEl>
                                        <p:attrNameLst>
                                          <p:attrName>style.visibility</p:attrName>
                                        </p:attrNameLst>
                                      </p:cBhvr>
                                      <p:to>
                                        <p:strVal val="visible"/>
                                      </p:to>
                                    </p:set>
                                    <p:animEffect transition="in" filter="checkerboard(across)">
                                      <p:cBhvr>
                                        <p:cTn id="56" dur="500"/>
                                        <p:tgtEl>
                                          <p:spTgt spid="126"/>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27"/>
                                        </p:tgtEl>
                                        <p:attrNameLst>
                                          <p:attrName>style.visibility</p:attrName>
                                        </p:attrNameLst>
                                      </p:cBhvr>
                                      <p:to>
                                        <p:strVal val="visible"/>
                                      </p:to>
                                    </p:set>
                                    <p:animEffect transition="in" filter="checkerboard(across)">
                                      <p:cBhvr>
                                        <p:cTn id="59" dur="500"/>
                                        <p:tgtEl>
                                          <p:spTgt spid="127"/>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checkerboard(across)">
                                      <p:cBhvr>
                                        <p:cTn id="62" dur="500"/>
                                        <p:tgtEl>
                                          <p:spTgt spid="128"/>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animEffect transition="in" filter="checkerboard(across)">
                                      <p:cBhvr>
                                        <p:cTn id="65" dur="500"/>
                                        <p:tgtEl>
                                          <p:spTgt spid="130"/>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31"/>
                                        </p:tgtEl>
                                        <p:attrNameLst>
                                          <p:attrName>style.visibility</p:attrName>
                                        </p:attrNameLst>
                                      </p:cBhvr>
                                      <p:to>
                                        <p:strVal val="visible"/>
                                      </p:to>
                                    </p:set>
                                    <p:animEffect transition="in" filter="checkerboard(across)">
                                      <p:cBhvr>
                                        <p:cTn id="68" dur="500"/>
                                        <p:tgtEl>
                                          <p:spTgt spid="131"/>
                                        </p:tgtEl>
                                      </p:cBhvr>
                                    </p:animEffect>
                                  </p:childTnLst>
                                </p:cTn>
                              </p:par>
                              <p:par>
                                <p:cTn id="69" presetID="5" presetClass="entr" presetSubtype="10" fill="hold" nodeType="with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checkerboard(across)">
                                      <p:cBhvr>
                                        <p:cTn id="71" dur="500"/>
                                        <p:tgtEl>
                                          <p:spTgt spid="132"/>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35"/>
                                        </p:tgtEl>
                                        <p:attrNameLst>
                                          <p:attrName>style.visibility</p:attrName>
                                        </p:attrNameLst>
                                      </p:cBhvr>
                                      <p:to>
                                        <p:strVal val="visible"/>
                                      </p:to>
                                    </p:set>
                                    <p:animEffect transition="in" filter="checkerboard(across)">
                                      <p:cBhvr>
                                        <p:cTn id="74" dur="500"/>
                                        <p:tgtEl>
                                          <p:spTgt spid="135"/>
                                        </p:tgtEl>
                                      </p:cBhvr>
                                    </p:animEffect>
                                  </p:childTnLst>
                                </p:cTn>
                              </p:par>
                              <p:par>
                                <p:cTn id="75" presetID="5" presetClass="entr" presetSubtype="10" fill="hold" nodeType="with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checkerboard(across)">
                                      <p:cBhvr>
                                        <p:cTn id="77" dur="500"/>
                                        <p:tgtEl>
                                          <p:spTgt spid="136"/>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checkerboard(across)">
                                      <p:cBhvr>
                                        <p:cTn id="80" dur="500"/>
                                        <p:tgtEl>
                                          <p:spTgt spid="137"/>
                                        </p:tgtEl>
                                      </p:cBhvr>
                                    </p:animEffect>
                                  </p:childTnLst>
                                </p:cTn>
                              </p:par>
                              <p:par>
                                <p:cTn id="81" presetID="5" presetClass="entr" presetSubtype="10" fill="hold"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checkerboard(across)">
                                      <p:cBhvr>
                                        <p:cTn id="83" dur="500"/>
                                        <p:tgtEl>
                                          <p:spTgt spid="138"/>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checkerboard(across)">
                                      <p:cBhvr>
                                        <p:cTn id="86" dur="500"/>
                                        <p:tgtEl>
                                          <p:spTgt spid="139"/>
                                        </p:tgtEl>
                                      </p:cBhvr>
                                    </p:animEffect>
                                  </p:childTnLst>
                                </p:cTn>
                              </p:par>
                              <p:par>
                                <p:cTn id="87" presetID="5" presetClass="entr" presetSubtype="10" fill="hold" nodeType="withEffect">
                                  <p:stCondLst>
                                    <p:cond delay="0"/>
                                  </p:stCondLst>
                                  <p:childTnLst>
                                    <p:set>
                                      <p:cBhvr>
                                        <p:cTn id="88" dur="1" fill="hold">
                                          <p:stCondLst>
                                            <p:cond delay="0"/>
                                          </p:stCondLst>
                                        </p:cTn>
                                        <p:tgtEl>
                                          <p:spTgt spid="140"/>
                                        </p:tgtEl>
                                        <p:attrNameLst>
                                          <p:attrName>style.visibility</p:attrName>
                                        </p:attrNameLst>
                                      </p:cBhvr>
                                      <p:to>
                                        <p:strVal val="visible"/>
                                      </p:to>
                                    </p:set>
                                    <p:animEffect transition="in" filter="checkerboard(across)">
                                      <p:cBhvr>
                                        <p:cTn id="89" dur="500"/>
                                        <p:tgtEl>
                                          <p:spTgt spid="140"/>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144"/>
                                        </p:tgtEl>
                                        <p:attrNameLst>
                                          <p:attrName>style.visibility</p:attrName>
                                        </p:attrNameLst>
                                      </p:cBhvr>
                                      <p:to>
                                        <p:strVal val="visible"/>
                                      </p:to>
                                    </p:set>
                                    <p:animEffect transition="in" filter="checkerboard(across)">
                                      <p:cBhvr>
                                        <p:cTn id="92" dur="500"/>
                                        <p:tgtEl>
                                          <p:spTgt spid="144"/>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145"/>
                                        </p:tgtEl>
                                        <p:attrNameLst>
                                          <p:attrName>style.visibility</p:attrName>
                                        </p:attrNameLst>
                                      </p:cBhvr>
                                      <p:to>
                                        <p:strVal val="visible"/>
                                      </p:to>
                                    </p:set>
                                    <p:animEffect transition="in" filter="checkerboard(across)">
                                      <p:cBhvr>
                                        <p:cTn id="95" dur="500"/>
                                        <p:tgtEl>
                                          <p:spTgt spid="145"/>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146"/>
                                        </p:tgtEl>
                                        <p:attrNameLst>
                                          <p:attrName>style.visibility</p:attrName>
                                        </p:attrNameLst>
                                      </p:cBhvr>
                                      <p:to>
                                        <p:strVal val="visible"/>
                                      </p:to>
                                    </p:set>
                                    <p:animEffect transition="in" filter="checkerboard(across)">
                                      <p:cBhvr>
                                        <p:cTn id="98" dur="500"/>
                                        <p:tgtEl>
                                          <p:spTgt spid="146"/>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checkerboard(across)">
                                      <p:cBhvr>
                                        <p:cTn id="101" dur="500"/>
                                        <p:tgtEl>
                                          <p:spTgt spid="147"/>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checkerboard(across)">
                                      <p:cBhvr>
                                        <p:cTn id="104" dur="500"/>
                                        <p:tgtEl>
                                          <p:spTgt spid="177"/>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89"/>
                                        </p:tgtEl>
                                        <p:attrNameLst>
                                          <p:attrName>style.visibility</p:attrName>
                                        </p:attrNameLst>
                                      </p:cBhvr>
                                      <p:to>
                                        <p:strVal val="visible"/>
                                      </p:to>
                                    </p:set>
                                    <p:animEffect transition="in" filter="checkerboard(across)">
                                      <p:cBhvr>
                                        <p:cTn id="109" dur="500"/>
                                        <p:tgtEl>
                                          <p:spTgt spid="89"/>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90"/>
                                        </p:tgtEl>
                                        <p:attrNameLst>
                                          <p:attrName>style.visibility</p:attrName>
                                        </p:attrNameLst>
                                      </p:cBhvr>
                                      <p:to>
                                        <p:strVal val="visible"/>
                                      </p:to>
                                    </p:set>
                                    <p:animEffect transition="in" filter="checkerboard(across)">
                                      <p:cBhvr>
                                        <p:cTn id="112" dur="500"/>
                                        <p:tgtEl>
                                          <p:spTgt spid="90"/>
                                        </p:tgtEl>
                                      </p:cBhvr>
                                    </p:animEffect>
                                  </p:childTnLst>
                                </p:cTn>
                              </p:par>
                              <p:par>
                                <p:cTn id="113" presetID="5" presetClass="entr" presetSubtype="10" fill="hold" nodeType="withEffect">
                                  <p:stCondLst>
                                    <p:cond delay="0"/>
                                  </p:stCondLst>
                                  <p:childTnLst>
                                    <p:set>
                                      <p:cBhvr>
                                        <p:cTn id="114" dur="1" fill="hold">
                                          <p:stCondLst>
                                            <p:cond delay="0"/>
                                          </p:stCondLst>
                                        </p:cTn>
                                        <p:tgtEl>
                                          <p:spTgt spid="91"/>
                                        </p:tgtEl>
                                        <p:attrNameLst>
                                          <p:attrName>style.visibility</p:attrName>
                                        </p:attrNameLst>
                                      </p:cBhvr>
                                      <p:to>
                                        <p:strVal val="visible"/>
                                      </p:to>
                                    </p:set>
                                    <p:animEffect transition="in" filter="checkerboard(across)">
                                      <p:cBhvr>
                                        <p:cTn id="115" dur="500"/>
                                        <p:tgtEl>
                                          <p:spTgt spid="91"/>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checkerboard(across)">
                                      <p:cBhvr>
                                        <p:cTn id="118" dur="500"/>
                                        <p:tgtEl>
                                          <p:spTgt spid="95"/>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97"/>
                                        </p:tgtEl>
                                        <p:attrNameLst>
                                          <p:attrName>style.visibility</p:attrName>
                                        </p:attrNameLst>
                                      </p:cBhvr>
                                      <p:to>
                                        <p:strVal val="visible"/>
                                      </p:to>
                                    </p:set>
                                    <p:animEffect transition="in" filter="checkerboard(across)">
                                      <p:cBhvr>
                                        <p:cTn id="121" dur="500"/>
                                        <p:tgtEl>
                                          <p:spTgt spid="97"/>
                                        </p:tgtEl>
                                      </p:cBhvr>
                                    </p:animEffect>
                                  </p:childTnLst>
                                </p:cTn>
                              </p:par>
                              <p:par>
                                <p:cTn id="122" presetID="5" presetClass="entr" presetSubtype="10" fill="hold" nodeType="withEffect">
                                  <p:stCondLst>
                                    <p:cond delay="0"/>
                                  </p:stCondLst>
                                  <p:childTnLst>
                                    <p:set>
                                      <p:cBhvr>
                                        <p:cTn id="123" dur="1" fill="hold">
                                          <p:stCondLst>
                                            <p:cond delay="0"/>
                                          </p:stCondLst>
                                        </p:cTn>
                                        <p:tgtEl>
                                          <p:spTgt spid="98"/>
                                        </p:tgtEl>
                                        <p:attrNameLst>
                                          <p:attrName>style.visibility</p:attrName>
                                        </p:attrNameLst>
                                      </p:cBhvr>
                                      <p:to>
                                        <p:strVal val="visible"/>
                                      </p:to>
                                    </p:set>
                                    <p:animEffect transition="in" filter="checkerboard(across)">
                                      <p:cBhvr>
                                        <p:cTn id="124" dur="500"/>
                                        <p:tgtEl>
                                          <p:spTgt spid="98"/>
                                        </p:tgtEl>
                                      </p:cBhvr>
                                    </p:animEffect>
                                  </p:childTnLst>
                                </p:cTn>
                              </p:par>
                              <p:par>
                                <p:cTn id="125" presetID="5" presetClass="entr" presetSubtype="10" fill="hold" nodeType="withEffect">
                                  <p:stCondLst>
                                    <p:cond delay="0"/>
                                  </p:stCondLst>
                                  <p:childTnLst>
                                    <p:set>
                                      <p:cBhvr>
                                        <p:cTn id="126" dur="1" fill="hold">
                                          <p:stCondLst>
                                            <p:cond delay="0"/>
                                          </p:stCondLst>
                                        </p:cTn>
                                        <p:tgtEl>
                                          <p:spTgt spid="101"/>
                                        </p:tgtEl>
                                        <p:attrNameLst>
                                          <p:attrName>style.visibility</p:attrName>
                                        </p:attrNameLst>
                                      </p:cBhvr>
                                      <p:to>
                                        <p:strVal val="visible"/>
                                      </p:to>
                                    </p:set>
                                    <p:animEffect transition="in" filter="checkerboard(across)">
                                      <p:cBhvr>
                                        <p:cTn id="127" dur="500"/>
                                        <p:tgtEl>
                                          <p:spTgt spid="101"/>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105"/>
                                        </p:tgtEl>
                                        <p:attrNameLst>
                                          <p:attrName>style.visibility</p:attrName>
                                        </p:attrNameLst>
                                      </p:cBhvr>
                                      <p:to>
                                        <p:strVal val="visible"/>
                                      </p:to>
                                    </p:set>
                                    <p:animEffect transition="in" filter="checkerboard(across)">
                                      <p:cBhvr>
                                        <p:cTn id="130" dur="500"/>
                                        <p:tgtEl>
                                          <p:spTgt spid="105"/>
                                        </p:tgtEl>
                                      </p:cBhvr>
                                    </p:animEffect>
                                  </p:childTnLst>
                                </p:cTn>
                              </p:par>
                              <p:par>
                                <p:cTn id="131" presetID="5" presetClass="entr" presetSubtype="10" fill="hold" nodeType="withEffect">
                                  <p:stCondLst>
                                    <p:cond delay="0"/>
                                  </p:stCondLst>
                                  <p:childTnLst>
                                    <p:set>
                                      <p:cBhvr>
                                        <p:cTn id="132" dur="1" fill="hold">
                                          <p:stCondLst>
                                            <p:cond delay="0"/>
                                          </p:stCondLst>
                                        </p:cTn>
                                        <p:tgtEl>
                                          <p:spTgt spid="106"/>
                                        </p:tgtEl>
                                        <p:attrNameLst>
                                          <p:attrName>style.visibility</p:attrName>
                                        </p:attrNameLst>
                                      </p:cBhvr>
                                      <p:to>
                                        <p:strVal val="visible"/>
                                      </p:to>
                                    </p:set>
                                    <p:animEffect transition="in" filter="checkerboard(across)">
                                      <p:cBhvr>
                                        <p:cTn id="133" dur="500"/>
                                        <p:tgtEl>
                                          <p:spTgt spid="106"/>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107"/>
                                        </p:tgtEl>
                                        <p:attrNameLst>
                                          <p:attrName>style.visibility</p:attrName>
                                        </p:attrNameLst>
                                      </p:cBhvr>
                                      <p:to>
                                        <p:strVal val="visible"/>
                                      </p:to>
                                    </p:set>
                                    <p:animEffect transition="in" filter="checkerboard(across)">
                                      <p:cBhvr>
                                        <p:cTn id="136" dur="500"/>
                                        <p:tgtEl>
                                          <p:spTgt spid="107"/>
                                        </p:tgtEl>
                                      </p:cBhvr>
                                    </p:animEffect>
                                  </p:childTnLst>
                                </p:cTn>
                              </p:par>
                              <p:par>
                                <p:cTn id="137" presetID="5" presetClass="entr" presetSubtype="10" fill="hold" grpId="0" nodeType="withEffect">
                                  <p:stCondLst>
                                    <p:cond delay="0"/>
                                  </p:stCondLst>
                                  <p:childTnLst>
                                    <p:set>
                                      <p:cBhvr>
                                        <p:cTn id="138" dur="1" fill="hold">
                                          <p:stCondLst>
                                            <p:cond delay="0"/>
                                          </p:stCondLst>
                                        </p:cTn>
                                        <p:tgtEl>
                                          <p:spTgt spid="108"/>
                                        </p:tgtEl>
                                        <p:attrNameLst>
                                          <p:attrName>style.visibility</p:attrName>
                                        </p:attrNameLst>
                                      </p:cBhvr>
                                      <p:to>
                                        <p:strVal val="visible"/>
                                      </p:to>
                                    </p:set>
                                    <p:animEffect transition="in" filter="checkerboard(across)">
                                      <p:cBhvr>
                                        <p:cTn id="139" dur="500"/>
                                        <p:tgtEl>
                                          <p:spTgt spid="108"/>
                                        </p:tgtEl>
                                      </p:cBhvr>
                                    </p:animEffect>
                                  </p:childTnLst>
                                </p:cTn>
                              </p:par>
                              <p:par>
                                <p:cTn id="140" presetID="5" presetClass="entr" presetSubtype="10" fill="hold" nodeType="withEffect">
                                  <p:stCondLst>
                                    <p:cond delay="0"/>
                                  </p:stCondLst>
                                  <p:childTnLst>
                                    <p:set>
                                      <p:cBhvr>
                                        <p:cTn id="141" dur="1" fill="hold">
                                          <p:stCondLst>
                                            <p:cond delay="0"/>
                                          </p:stCondLst>
                                        </p:cTn>
                                        <p:tgtEl>
                                          <p:spTgt spid="110"/>
                                        </p:tgtEl>
                                        <p:attrNameLst>
                                          <p:attrName>style.visibility</p:attrName>
                                        </p:attrNameLst>
                                      </p:cBhvr>
                                      <p:to>
                                        <p:strVal val="visible"/>
                                      </p:to>
                                    </p:set>
                                    <p:animEffect transition="in" filter="checkerboard(across)">
                                      <p:cBhvr>
                                        <p:cTn id="142" dur="500"/>
                                        <p:tgtEl>
                                          <p:spTgt spid="110"/>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113"/>
                                        </p:tgtEl>
                                        <p:attrNameLst>
                                          <p:attrName>style.visibility</p:attrName>
                                        </p:attrNameLst>
                                      </p:cBhvr>
                                      <p:to>
                                        <p:strVal val="visible"/>
                                      </p:to>
                                    </p:set>
                                    <p:animEffect transition="in" filter="checkerboard(across)">
                                      <p:cBhvr>
                                        <p:cTn id="145" dur="500"/>
                                        <p:tgtEl>
                                          <p:spTgt spid="113"/>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114"/>
                                        </p:tgtEl>
                                        <p:attrNameLst>
                                          <p:attrName>style.visibility</p:attrName>
                                        </p:attrNameLst>
                                      </p:cBhvr>
                                      <p:to>
                                        <p:strVal val="visible"/>
                                      </p:to>
                                    </p:set>
                                    <p:animEffect transition="in" filter="checkerboard(across)">
                                      <p:cBhvr>
                                        <p:cTn id="148" dur="500"/>
                                        <p:tgtEl>
                                          <p:spTgt spid="114"/>
                                        </p:tgtEl>
                                      </p:cBhvr>
                                    </p:animEffect>
                                  </p:childTnLst>
                                </p:cTn>
                              </p:par>
                              <p:par>
                                <p:cTn id="149" presetID="5" presetClass="entr" presetSubtype="10" fill="hold" grpId="0" nodeType="withEffect">
                                  <p:stCondLst>
                                    <p:cond delay="0"/>
                                  </p:stCondLst>
                                  <p:childTnLst>
                                    <p:set>
                                      <p:cBhvr>
                                        <p:cTn id="150" dur="1" fill="hold">
                                          <p:stCondLst>
                                            <p:cond delay="0"/>
                                          </p:stCondLst>
                                        </p:cTn>
                                        <p:tgtEl>
                                          <p:spTgt spid="169"/>
                                        </p:tgtEl>
                                        <p:attrNameLst>
                                          <p:attrName>style.visibility</p:attrName>
                                        </p:attrNameLst>
                                      </p:cBhvr>
                                      <p:to>
                                        <p:strVal val="visible"/>
                                      </p:to>
                                    </p:set>
                                    <p:animEffect transition="in" filter="checkerboard(across)">
                                      <p:cBhvr>
                                        <p:cTn id="151" dur="500"/>
                                        <p:tgtEl>
                                          <p:spTgt spid="169"/>
                                        </p:tgtEl>
                                      </p:cBhvr>
                                    </p:animEffect>
                                  </p:childTnLst>
                                </p:cTn>
                              </p:par>
                              <p:par>
                                <p:cTn id="152" presetID="5" presetClass="entr" presetSubtype="10" fill="hold" grpId="0" nodeType="withEffect">
                                  <p:stCondLst>
                                    <p:cond delay="0"/>
                                  </p:stCondLst>
                                  <p:childTnLst>
                                    <p:set>
                                      <p:cBhvr>
                                        <p:cTn id="153" dur="1" fill="hold">
                                          <p:stCondLst>
                                            <p:cond delay="0"/>
                                          </p:stCondLst>
                                        </p:cTn>
                                        <p:tgtEl>
                                          <p:spTgt spid="170"/>
                                        </p:tgtEl>
                                        <p:attrNameLst>
                                          <p:attrName>style.visibility</p:attrName>
                                        </p:attrNameLst>
                                      </p:cBhvr>
                                      <p:to>
                                        <p:strVal val="visible"/>
                                      </p:to>
                                    </p:set>
                                    <p:animEffect transition="in" filter="checkerboard(across)">
                                      <p:cBhvr>
                                        <p:cTn id="154" dur="500"/>
                                        <p:tgtEl>
                                          <p:spTgt spid="170"/>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171"/>
                                        </p:tgtEl>
                                        <p:attrNameLst>
                                          <p:attrName>style.visibility</p:attrName>
                                        </p:attrNameLst>
                                      </p:cBhvr>
                                      <p:to>
                                        <p:strVal val="visible"/>
                                      </p:to>
                                    </p:set>
                                    <p:animEffect transition="in" filter="checkerboard(across)">
                                      <p:cBhvr>
                                        <p:cTn id="157" dur="500"/>
                                        <p:tgtEl>
                                          <p:spTgt spid="171"/>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173"/>
                                        </p:tgtEl>
                                        <p:attrNameLst>
                                          <p:attrName>style.visibility</p:attrName>
                                        </p:attrNameLst>
                                      </p:cBhvr>
                                      <p:to>
                                        <p:strVal val="visible"/>
                                      </p:to>
                                    </p:set>
                                    <p:animEffect transition="in" filter="checkerboard(across)">
                                      <p:cBhvr>
                                        <p:cTn id="160" dur="500"/>
                                        <p:tgtEl>
                                          <p:spTgt spid="173"/>
                                        </p:tgtEl>
                                      </p:cBhvr>
                                    </p:animEffect>
                                  </p:childTnLst>
                                </p:cTn>
                              </p:par>
                              <p:par>
                                <p:cTn id="161" presetID="1" presetClass="entr" presetSubtype="0" fill="hold" grpId="0" nodeType="withEffect">
                                  <p:stCondLst>
                                    <p:cond delay="0"/>
                                  </p:stCondLst>
                                  <p:childTnLst>
                                    <p:set>
                                      <p:cBhvr>
                                        <p:cTn id="162" dur="1" fill="hold">
                                          <p:stCondLst>
                                            <p:cond delay="0"/>
                                          </p:stCondLst>
                                        </p:cTn>
                                        <p:tgtEl>
                                          <p:spTgt spid="17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5" presetClass="entr" presetSubtype="10" fill="hold" nodeType="clickEffect">
                                  <p:stCondLst>
                                    <p:cond delay="0"/>
                                  </p:stCondLst>
                                  <p:childTnLst>
                                    <p:set>
                                      <p:cBhvr>
                                        <p:cTn id="166" dur="1" fill="hold">
                                          <p:stCondLst>
                                            <p:cond delay="0"/>
                                          </p:stCondLst>
                                        </p:cTn>
                                        <p:tgtEl>
                                          <p:spTgt spid="179"/>
                                        </p:tgtEl>
                                        <p:attrNameLst>
                                          <p:attrName>style.visibility</p:attrName>
                                        </p:attrNameLst>
                                      </p:cBhvr>
                                      <p:to>
                                        <p:strVal val="visible"/>
                                      </p:to>
                                    </p:set>
                                    <p:animEffect transition="in" filter="checkerboard(across)">
                                      <p:cBhvr>
                                        <p:cTn id="167" dur="500"/>
                                        <p:tgtEl>
                                          <p:spTgt spid="179"/>
                                        </p:tgtEl>
                                      </p:cBhvr>
                                    </p:animEffect>
                                  </p:childTnLst>
                                </p:cTn>
                              </p:par>
                              <p:par>
                                <p:cTn id="168" presetID="5" presetClass="entr" presetSubtype="10" fill="hold" nodeType="withEffect">
                                  <p:stCondLst>
                                    <p:cond delay="0"/>
                                  </p:stCondLst>
                                  <p:childTnLst>
                                    <p:set>
                                      <p:cBhvr>
                                        <p:cTn id="169" dur="1" fill="hold">
                                          <p:stCondLst>
                                            <p:cond delay="0"/>
                                          </p:stCondLst>
                                        </p:cTn>
                                        <p:tgtEl>
                                          <p:spTgt spid="180"/>
                                        </p:tgtEl>
                                        <p:attrNameLst>
                                          <p:attrName>style.visibility</p:attrName>
                                        </p:attrNameLst>
                                      </p:cBhvr>
                                      <p:to>
                                        <p:strVal val="visible"/>
                                      </p:to>
                                    </p:set>
                                    <p:animEffect transition="in" filter="checkerboard(across)">
                                      <p:cBhvr>
                                        <p:cTn id="170" dur="500"/>
                                        <p:tgtEl>
                                          <p:spTgt spid="180"/>
                                        </p:tgtEl>
                                      </p:cBhvr>
                                    </p:animEffect>
                                  </p:childTnLst>
                                </p:cTn>
                              </p:par>
                              <p:par>
                                <p:cTn id="171" presetID="5" presetClass="entr" presetSubtype="10" fill="hold" grpId="0" nodeType="withEffect">
                                  <p:stCondLst>
                                    <p:cond delay="0"/>
                                  </p:stCondLst>
                                  <p:childTnLst>
                                    <p:set>
                                      <p:cBhvr>
                                        <p:cTn id="172" dur="1" fill="hold">
                                          <p:stCondLst>
                                            <p:cond delay="0"/>
                                          </p:stCondLst>
                                        </p:cTn>
                                        <p:tgtEl>
                                          <p:spTgt spid="181"/>
                                        </p:tgtEl>
                                        <p:attrNameLst>
                                          <p:attrName>style.visibility</p:attrName>
                                        </p:attrNameLst>
                                      </p:cBhvr>
                                      <p:to>
                                        <p:strVal val="visible"/>
                                      </p:to>
                                    </p:set>
                                    <p:animEffect transition="in" filter="checkerboard(across)">
                                      <p:cBhvr>
                                        <p:cTn id="173" dur="500"/>
                                        <p:tgtEl>
                                          <p:spTgt spid="181"/>
                                        </p:tgtEl>
                                      </p:cBhvr>
                                    </p:animEffect>
                                  </p:childTnLst>
                                </p:cTn>
                              </p:par>
                              <p:par>
                                <p:cTn id="174" presetID="5" presetClass="entr" presetSubtype="10" fill="hold" grpId="0" nodeType="withEffect">
                                  <p:stCondLst>
                                    <p:cond delay="0"/>
                                  </p:stCondLst>
                                  <p:childTnLst>
                                    <p:set>
                                      <p:cBhvr>
                                        <p:cTn id="175" dur="1" fill="hold">
                                          <p:stCondLst>
                                            <p:cond delay="0"/>
                                          </p:stCondLst>
                                        </p:cTn>
                                        <p:tgtEl>
                                          <p:spTgt spid="182"/>
                                        </p:tgtEl>
                                        <p:attrNameLst>
                                          <p:attrName>style.visibility</p:attrName>
                                        </p:attrNameLst>
                                      </p:cBhvr>
                                      <p:to>
                                        <p:strVal val="visible"/>
                                      </p:to>
                                    </p:set>
                                    <p:animEffect transition="in" filter="checkerboard(across)">
                                      <p:cBhvr>
                                        <p:cTn id="176" dur="500"/>
                                        <p:tgtEl>
                                          <p:spTgt spid="182"/>
                                        </p:tgtEl>
                                      </p:cBhvr>
                                    </p:animEffect>
                                  </p:childTnLst>
                                </p:cTn>
                              </p:par>
                              <p:par>
                                <p:cTn id="177" presetID="5" presetClass="entr" presetSubtype="10" fill="hold" grpId="0" nodeType="withEffect">
                                  <p:stCondLst>
                                    <p:cond delay="0"/>
                                  </p:stCondLst>
                                  <p:childTnLst>
                                    <p:set>
                                      <p:cBhvr>
                                        <p:cTn id="178" dur="1" fill="hold">
                                          <p:stCondLst>
                                            <p:cond delay="0"/>
                                          </p:stCondLst>
                                        </p:cTn>
                                        <p:tgtEl>
                                          <p:spTgt spid="183"/>
                                        </p:tgtEl>
                                        <p:attrNameLst>
                                          <p:attrName>style.visibility</p:attrName>
                                        </p:attrNameLst>
                                      </p:cBhvr>
                                      <p:to>
                                        <p:strVal val="visible"/>
                                      </p:to>
                                    </p:set>
                                    <p:animEffect transition="in" filter="checkerboard(across)">
                                      <p:cBhvr>
                                        <p:cTn id="179" dur="500"/>
                                        <p:tgtEl>
                                          <p:spTgt spid="183"/>
                                        </p:tgtEl>
                                      </p:cBhvr>
                                    </p:animEffect>
                                  </p:childTnLst>
                                </p:cTn>
                              </p:par>
                              <p:par>
                                <p:cTn id="180" presetID="5" presetClass="entr" presetSubtype="10" fill="hold" grpId="0" nodeType="withEffect">
                                  <p:stCondLst>
                                    <p:cond delay="0"/>
                                  </p:stCondLst>
                                  <p:childTnLst>
                                    <p:set>
                                      <p:cBhvr>
                                        <p:cTn id="181" dur="1" fill="hold">
                                          <p:stCondLst>
                                            <p:cond delay="0"/>
                                          </p:stCondLst>
                                        </p:cTn>
                                        <p:tgtEl>
                                          <p:spTgt spid="184"/>
                                        </p:tgtEl>
                                        <p:attrNameLst>
                                          <p:attrName>style.visibility</p:attrName>
                                        </p:attrNameLst>
                                      </p:cBhvr>
                                      <p:to>
                                        <p:strVal val="visible"/>
                                      </p:to>
                                    </p:set>
                                    <p:animEffect transition="in" filter="checkerboard(across)">
                                      <p:cBhvr>
                                        <p:cTn id="18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5" grpId="0" animBg="1"/>
      <p:bldP spid="97" grpId="0" animBg="1"/>
      <p:bldP spid="105" grpId="0" animBg="1"/>
      <p:bldP spid="107" grpId="0" animBg="1"/>
      <p:bldP spid="108" grpId="0" animBg="1"/>
      <p:bldP spid="113" grpId="0" animBg="1"/>
      <p:bldP spid="114" grpId="0" animBg="1"/>
      <p:bldP spid="118" grpId="0"/>
      <p:bldP spid="119" grpId="0" animBg="1"/>
      <p:bldP spid="119" grpId="1" animBg="1"/>
      <p:bldP spid="120" grpId="0"/>
      <p:bldP spid="121" grpId="0"/>
      <p:bldP spid="122" grpId="0"/>
      <p:bldP spid="126" grpId="0" animBg="1"/>
      <p:bldP spid="127" grpId="0" animBg="1"/>
      <p:bldP spid="128" grpId="0" animBg="1"/>
      <p:bldP spid="130" grpId="0" animBg="1"/>
      <p:bldP spid="131" grpId="0" animBg="1"/>
      <p:bldP spid="135" grpId="0" animBg="1"/>
      <p:bldP spid="137" grpId="0" animBg="1"/>
      <p:bldP spid="139" grpId="0" animBg="1"/>
      <p:bldP spid="144" grpId="0"/>
      <p:bldP spid="145" grpId="0"/>
      <p:bldP spid="146" grpId="0"/>
      <p:bldP spid="147" grpId="0"/>
      <p:bldP spid="169" grpId="0"/>
      <p:bldP spid="170" grpId="0"/>
      <p:bldP spid="171" grpId="0"/>
      <p:bldP spid="173" grpId="0"/>
      <p:bldP spid="177" grpId="0"/>
      <p:bldP spid="178" grpId="0"/>
      <p:bldP spid="181" grpId="0" animBg="1"/>
      <p:bldP spid="182" grpId="0" animBg="1"/>
      <p:bldP spid="183" grpId="0" animBg="1"/>
      <p:bldP spid="1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Network </a:t>
            </a:r>
            <a:r>
              <a:rPr lang="en-US" sz="3600" dirty="0" smtClean="0"/>
              <a:t>diagnosis explains faulty behavior</a:t>
            </a:r>
            <a:endParaRPr lang="en-US" sz="3600" dirty="0"/>
          </a:p>
        </p:txBody>
      </p:sp>
      <p:sp>
        <p:nvSpPr>
          <p:cNvPr id="4" name="Date Placeholder 3"/>
          <p:cNvSpPr>
            <a:spLocks noGrp="1"/>
          </p:cNvSpPr>
          <p:nvPr>
            <p:ph type="dt" sz="half" idx="10"/>
          </p:nvPr>
        </p:nvSpPr>
        <p:spPr/>
        <p:txBody>
          <a:bodyPr/>
          <a:lstStyle/>
          <a:p>
            <a:r>
              <a:rPr lang="en-US" smtClean="0"/>
              <a:t>ratul | gatech | '09</a:t>
            </a:r>
            <a:endParaRPr lang="en-US" dirty="0"/>
          </a:p>
        </p:txBody>
      </p:sp>
      <p:pic>
        <p:nvPicPr>
          <p:cNvPr id="5" name="Picture 10" descr="C:\Documents and Settings\ratul\Local Settings\Temporary Internet Files\Content.IE5\VVXDGZBC\MCj03118440000[1].wmf"/>
          <p:cNvPicPr>
            <a:picLocks noChangeAspect="1" noChangeArrowheads="1"/>
          </p:cNvPicPr>
          <p:nvPr/>
        </p:nvPicPr>
        <p:blipFill>
          <a:blip r:embed="rId4" cstate="print"/>
          <a:srcRect/>
          <a:stretch>
            <a:fillRect/>
          </a:stretch>
        </p:blipFill>
        <p:spPr bwMode="auto">
          <a:xfrm>
            <a:off x="5334000" y="5029200"/>
            <a:ext cx="1618426" cy="1295400"/>
          </a:xfrm>
          <a:prstGeom prst="rect">
            <a:avLst/>
          </a:prstGeom>
          <a:noFill/>
        </p:spPr>
      </p:pic>
      <p:pic>
        <p:nvPicPr>
          <p:cNvPr id="6" name="Picture 2" descr="C:\Documents and Settings\ratul\Local Settings\Temporary Internet Files\Content.IE5\5AM956F1\MCj04415130000[1].wmf"/>
          <p:cNvPicPr>
            <a:picLocks noChangeAspect="1" noChangeArrowheads="1"/>
          </p:cNvPicPr>
          <p:nvPr/>
        </p:nvPicPr>
        <p:blipFill>
          <a:blip r:embed="rId5" cstate="print"/>
          <a:srcRect/>
          <a:stretch>
            <a:fillRect/>
          </a:stretch>
        </p:blipFill>
        <p:spPr bwMode="auto">
          <a:xfrm>
            <a:off x="2209800" y="5105400"/>
            <a:ext cx="1828800" cy="1058460"/>
          </a:xfrm>
          <a:prstGeom prst="rect">
            <a:avLst/>
          </a:prstGeom>
          <a:noFill/>
        </p:spPr>
      </p:pic>
      <p:pic>
        <p:nvPicPr>
          <p:cNvPr id="7" name="Picture 4" descr="C:\Documents and Settings\ratul\Local Settings\Temporary Internet Files\Content.IE5\6B2X1A4K\MCPE01487_0000[1].wmf"/>
          <p:cNvPicPr>
            <a:picLocks noChangeAspect="1" noChangeArrowheads="1"/>
          </p:cNvPicPr>
          <p:nvPr/>
        </p:nvPicPr>
        <p:blipFill>
          <a:blip r:embed="rId6" cstate="print"/>
          <a:srcRect/>
          <a:stretch>
            <a:fillRect/>
          </a:stretch>
        </p:blipFill>
        <p:spPr bwMode="auto">
          <a:xfrm>
            <a:off x="3886200" y="4953000"/>
            <a:ext cx="1606994" cy="1295400"/>
          </a:xfrm>
          <a:prstGeom prst="rect">
            <a:avLst/>
          </a:prstGeom>
          <a:noFill/>
        </p:spPr>
      </p:pic>
      <p:sp>
        <p:nvSpPr>
          <p:cNvPr id="8" name="Content Placeholder 2"/>
          <p:cNvSpPr txBox="1">
            <a:spLocks/>
          </p:cNvSpPr>
          <p:nvPr/>
        </p:nvSpPr>
        <p:spPr>
          <a:xfrm>
            <a:off x="457200" y="1600201"/>
            <a:ext cx="84582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Starts with problem symptoms and ends at likely culprits</a:t>
            </a:r>
            <a:endParaRPr kumimoji="0" lang="en-US" sz="2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Folded Corner 8"/>
          <p:cNvSpPr/>
          <p:nvPr/>
        </p:nvSpPr>
        <p:spPr bwMode="auto">
          <a:xfrm>
            <a:off x="381000" y="3255020"/>
            <a:ext cx="1472750" cy="533400"/>
          </a:xfrm>
          <a:prstGeom prst="foldedCorner">
            <a:avLst/>
          </a:prstGeom>
          <a:solidFill>
            <a:schemeClr val="accent1">
              <a:lumMod val="5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rtlCol="0" anchor="t" compatLnSpc="1"/>
          <a:lstStyle/>
          <a:p>
            <a:pPr marL="0" marR="0" indent="0" algn="ctr" defTabSz="914400" rtl="0" eaLnBrk="1" fontAlgn="base" latinLnBrk="0" hangingPunct="1">
              <a:lnSpc>
                <a:spcPct val="100000"/>
              </a:lnSpc>
              <a:spcBef>
                <a:spcPct val="0"/>
              </a:spcBef>
              <a:spcAft>
                <a:spcPct val="0"/>
              </a:spcAft>
              <a:buNone/>
              <a:tabLst/>
            </a:pPr>
            <a:r>
              <a:rPr kumimoji="0" lang="en-US" sz="1800" b="0" i="0" u="none" strike="noStrike" baseline="0" dirty="0" smtClean="0">
                <a:solidFill>
                  <a:schemeClr val="bg1"/>
                </a:solidFill>
                <a:effectLst/>
                <a:latin typeface="Gill Sans MT" pitchFamily="34" charset="0"/>
                <a:cs typeface="Times New Roman"/>
              </a:rPr>
              <a:t>Configuration</a:t>
            </a:r>
          </a:p>
        </p:txBody>
      </p:sp>
      <p:graphicFrame>
        <p:nvGraphicFramePr>
          <p:cNvPr id="10" name="Object 7"/>
          <p:cNvGraphicFramePr>
            <a:graphicFrameLocks noChangeAspect="1"/>
          </p:cNvGraphicFramePr>
          <p:nvPr/>
        </p:nvGraphicFramePr>
        <p:xfrm>
          <a:off x="2971800" y="2721620"/>
          <a:ext cx="696454" cy="990600"/>
        </p:xfrm>
        <a:graphic>
          <a:graphicData uri="http://schemas.openxmlformats.org/presentationml/2006/ole">
            <p:oleObj spid="_x0000_s1026" name="Visio" r:id="rId7" imgW="2333625" imgH="3313176" progId="">
              <p:embed/>
            </p:oleObj>
          </a:graphicData>
        </a:graphic>
      </p:graphicFrame>
      <p:sp>
        <p:nvSpPr>
          <p:cNvPr id="11" name="Oval 10"/>
          <p:cNvSpPr/>
          <p:nvPr/>
        </p:nvSpPr>
        <p:spPr>
          <a:xfrm>
            <a:off x="1295400" y="2340620"/>
            <a:ext cx="1374299" cy="618366"/>
          </a:xfrm>
          <a:prstGeom prst="ellipse">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latin typeface="Gill Sans MT" pitchFamily="34" charset="0"/>
              </a:rPr>
              <a:t>File server</a:t>
            </a:r>
            <a:endParaRPr lang="en-US" sz="1800" dirty="0">
              <a:latin typeface="Gill Sans MT" pitchFamily="34" charset="0"/>
            </a:endParaRPr>
          </a:p>
        </p:txBody>
      </p:sp>
      <p:graphicFrame>
        <p:nvGraphicFramePr>
          <p:cNvPr id="12" name="Object 7"/>
          <p:cNvGraphicFramePr>
            <a:graphicFrameLocks noChangeAspect="1"/>
          </p:cNvGraphicFramePr>
          <p:nvPr/>
        </p:nvGraphicFramePr>
        <p:xfrm>
          <a:off x="4572000" y="2645420"/>
          <a:ext cx="750027" cy="1066800"/>
        </p:xfrm>
        <a:graphic>
          <a:graphicData uri="http://schemas.openxmlformats.org/presentationml/2006/ole">
            <p:oleObj spid="_x0000_s1027" name="Visio" r:id="rId8" imgW="2333625" imgH="3313176" progId="">
              <p:embed/>
            </p:oleObj>
          </a:graphicData>
        </a:graphic>
      </p:graphicFrame>
      <p:pic>
        <p:nvPicPr>
          <p:cNvPr id="13" name="Picture 13" descr="C:\Users\srkandul\AppData\Local\Microsoft\Windows\Temporary Internet Files\Content.IE5\ZS4DOQGA\MCj02308110000[1].wmf"/>
          <p:cNvPicPr>
            <a:picLocks noChangeAspect="1" noChangeArrowheads="1"/>
          </p:cNvPicPr>
          <p:nvPr/>
        </p:nvPicPr>
        <p:blipFill>
          <a:blip r:embed="rId9" cstate="print"/>
          <a:srcRect/>
          <a:stretch>
            <a:fillRect/>
          </a:stretch>
        </p:blipFill>
        <p:spPr bwMode="auto">
          <a:xfrm>
            <a:off x="7493606" y="2569220"/>
            <a:ext cx="1040794" cy="942763"/>
          </a:xfrm>
          <a:prstGeom prst="rect">
            <a:avLst/>
          </a:prstGeom>
          <a:noFill/>
        </p:spPr>
      </p:pic>
      <p:sp>
        <p:nvSpPr>
          <p:cNvPr id="14" name="Rounded Rectangle 13"/>
          <p:cNvSpPr/>
          <p:nvPr/>
        </p:nvSpPr>
        <p:spPr bwMode="auto">
          <a:xfrm>
            <a:off x="6171525" y="3733800"/>
            <a:ext cx="1905675" cy="631180"/>
          </a:xfrm>
          <a:prstGeom prst="roundRect">
            <a:avLst/>
          </a:prstGeom>
          <a:solidFill>
            <a:schemeClr val="bg1">
              <a:lumMod val="85000"/>
            </a:schemeClr>
          </a:solidFill>
          <a:ln w="25400" cap="flat" cmpd="sng" algn="ctr">
            <a:noFill/>
            <a:prstDash val="solid"/>
            <a:round/>
            <a:headEnd type="none" w="med" len="med"/>
            <a:tailEnd type="none" w="med" len="med"/>
          </a:ln>
          <a:effectLst/>
        </p:spPr>
        <p:txBody>
          <a:bodyPr vert="horz" wrap="none" lIns="0" tIns="0" rIns="0" bIns="0" rtlCol="0" anchor="t" compatLnSpc="1"/>
          <a:lstStyle/>
          <a:p>
            <a:pPr marL="0" marR="0" indent="0" algn="ctr" defTabSz="914400" rtl="0" eaLnBrk="1" fontAlgn="base" latinLnBrk="0" hangingPunct="1">
              <a:lnSpc>
                <a:spcPct val="100000"/>
              </a:lnSpc>
              <a:spcBef>
                <a:spcPct val="0"/>
              </a:spcBef>
              <a:spcAft>
                <a:spcPct val="0"/>
              </a:spcAft>
              <a:buNone/>
              <a:tabLst/>
            </a:pPr>
            <a:r>
              <a:rPr kumimoji="0" lang="en-US" sz="1800" b="0" i="0" u="none" strike="noStrike" baseline="0" dirty="0" smtClean="0">
                <a:solidFill>
                  <a:schemeClr val="tx1">
                    <a:alpha val="100000"/>
                  </a:schemeClr>
                </a:solidFill>
                <a:effectLst/>
                <a:latin typeface="Gill Sans MT" pitchFamily="34" charset="0"/>
                <a:cs typeface="Times New Roman"/>
              </a:rPr>
              <a:t>User cannot access</a:t>
            </a:r>
            <a:br>
              <a:rPr kumimoji="0" lang="en-US" sz="1800" b="0" i="0" u="none" strike="noStrike" baseline="0" dirty="0" smtClean="0">
                <a:solidFill>
                  <a:schemeClr val="tx1">
                    <a:alpha val="100000"/>
                  </a:schemeClr>
                </a:solidFill>
                <a:effectLst/>
                <a:latin typeface="Gill Sans MT" pitchFamily="34" charset="0"/>
                <a:cs typeface="Times New Roman"/>
              </a:rPr>
            </a:br>
            <a:r>
              <a:rPr kumimoji="0" lang="en-US" sz="1800" b="0" i="0" u="none" strike="noStrike" baseline="0" dirty="0" smtClean="0">
                <a:solidFill>
                  <a:schemeClr val="tx1">
                    <a:alpha val="100000"/>
                  </a:schemeClr>
                </a:solidFill>
                <a:effectLst/>
                <a:latin typeface="Gill Sans MT" pitchFamily="34" charset="0"/>
                <a:cs typeface="Times New Roman"/>
              </a:rPr>
              <a:t>a remote folder</a:t>
            </a:r>
            <a:endParaRPr kumimoji="0" lang="en-US" sz="1800" b="0" i="0" u="none" strike="noStrike" baseline="0" dirty="0">
              <a:solidFill>
                <a:schemeClr val="tx1">
                  <a:alpha val="100000"/>
                </a:schemeClr>
              </a:solidFill>
              <a:effectLst/>
              <a:latin typeface="Gill Sans MT" pitchFamily="34" charset="0"/>
              <a:cs typeface="Times New Roman"/>
            </a:endParaRPr>
          </a:p>
        </p:txBody>
      </p:sp>
      <p:sp>
        <p:nvSpPr>
          <p:cNvPr id="15" name="Rounded Rectangle 14"/>
          <p:cNvSpPr/>
          <p:nvPr/>
        </p:nvSpPr>
        <p:spPr bwMode="auto">
          <a:xfrm>
            <a:off x="609600" y="3962400"/>
            <a:ext cx="2133600" cy="631180"/>
          </a:xfrm>
          <a:prstGeom prst="roundRect">
            <a:avLst/>
          </a:prstGeom>
          <a:solidFill>
            <a:schemeClr val="bg1">
              <a:lumMod val="85000"/>
            </a:schemeClr>
          </a:solidFill>
          <a:ln w="25400" cap="flat" cmpd="sng" algn="ctr">
            <a:noFill/>
            <a:prstDash val="solid"/>
            <a:round/>
            <a:headEnd type="none" w="med" len="med"/>
            <a:tailEnd type="none" w="med" len="med"/>
          </a:ln>
          <a:effectLst/>
        </p:spPr>
        <p:txBody>
          <a:bodyPr vert="horz" wrap="none" lIns="0" tIns="0" rIns="0" bIns="0" rtlCol="0" anchor="t" compatLnSpc="1"/>
          <a:lstStyle/>
          <a:p>
            <a:pPr marL="0" marR="0" indent="0" algn="ctr" defTabSz="914400" rtl="0" eaLnBrk="1" fontAlgn="base" latinLnBrk="0" hangingPunct="1">
              <a:lnSpc>
                <a:spcPct val="100000"/>
              </a:lnSpc>
              <a:spcBef>
                <a:spcPct val="0"/>
              </a:spcBef>
              <a:spcAft>
                <a:spcPct val="0"/>
              </a:spcAft>
              <a:buNone/>
              <a:tabLst/>
            </a:pPr>
            <a:r>
              <a:rPr kumimoji="0" lang="en-US" sz="1800" b="0" i="0" u="none" strike="noStrike" baseline="0" dirty="0" smtClean="0">
                <a:solidFill>
                  <a:schemeClr val="tx1">
                    <a:alpha val="100000"/>
                  </a:schemeClr>
                </a:solidFill>
                <a:effectLst/>
                <a:latin typeface="Gill Sans MT" pitchFamily="34" charset="0"/>
                <a:cs typeface="Times New Roman"/>
              </a:rPr>
              <a:t>Configuration</a:t>
            </a:r>
            <a:r>
              <a:rPr kumimoji="0" lang="en-US" sz="1800" b="0" i="0" u="none" strike="noStrike" dirty="0" smtClean="0">
                <a:solidFill>
                  <a:schemeClr val="tx1">
                    <a:alpha val="100000"/>
                  </a:schemeClr>
                </a:solidFill>
                <a:effectLst/>
                <a:latin typeface="Gill Sans MT" pitchFamily="34" charset="0"/>
                <a:cs typeface="Times New Roman"/>
              </a:rPr>
              <a:t> change </a:t>
            </a:r>
            <a:br>
              <a:rPr kumimoji="0" lang="en-US" sz="1800" b="0" i="0" u="none" strike="noStrike" dirty="0" smtClean="0">
                <a:solidFill>
                  <a:schemeClr val="tx1">
                    <a:alpha val="100000"/>
                  </a:schemeClr>
                </a:solidFill>
                <a:effectLst/>
                <a:latin typeface="Gill Sans MT" pitchFamily="34" charset="0"/>
                <a:cs typeface="Times New Roman"/>
              </a:rPr>
            </a:br>
            <a:r>
              <a:rPr kumimoji="0" lang="en-US" sz="1800" b="0" i="0" u="none" strike="noStrike" dirty="0" smtClean="0">
                <a:solidFill>
                  <a:schemeClr val="tx1">
                    <a:alpha val="100000"/>
                  </a:schemeClr>
                </a:solidFill>
                <a:effectLst/>
                <a:latin typeface="Gill Sans MT" pitchFamily="34" charset="0"/>
                <a:cs typeface="Times New Roman"/>
              </a:rPr>
              <a:t>denies permission</a:t>
            </a:r>
            <a:endParaRPr kumimoji="0" lang="en-US" sz="1800" b="0" i="0" u="none" strike="noStrike" baseline="0" dirty="0">
              <a:solidFill>
                <a:schemeClr val="tx1">
                  <a:alpha val="100000"/>
                </a:schemeClr>
              </a:solidFill>
              <a:effectLst/>
              <a:latin typeface="Gill Sans MT" pitchFamily="34" charset="0"/>
              <a:cs typeface="Times New Roman"/>
            </a:endParaRPr>
          </a:p>
        </p:txBody>
      </p:sp>
      <p:sp>
        <p:nvSpPr>
          <p:cNvPr id="16" name="Oval 15"/>
          <p:cNvSpPr/>
          <p:nvPr/>
        </p:nvSpPr>
        <p:spPr>
          <a:xfrm>
            <a:off x="5638800" y="2797820"/>
            <a:ext cx="1524000" cy="685800"/>
          </a:xfrm>
          <a:prstGeom prst="ellipse">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latin typeface="Gill Sans MT" pitchFamily="34" charset="0"/>
              </a:rPr>
              <a:t>Photo viewer</a:t>
            </a:r>
            <a:endParaRPr lang="en-US" sz="1800" dirty="0">
              <a:latin typeface="Gill Sans MT" pitchFamily="34" charset="0"/>
            </a:endParaRPr>
          </a:p>
        </p:txBody>
      </p:sp>
      <p:cxnSp>
        <p:nvCxnSpPr>
          <p:cNvPr id="18" name="Straight Arrow Connector 17"/>
          <p:cNvCxnSpPr>
            <a:stCxn id="9" idx="0"/>
            <a:endCxn id="11" idx="3"/>
          </p:cNvCxnSpPr>
          <p:nvPr/>
        </p:nvCxnSpPr>
        <p:spPr>
          <a:xfrm rot="5400000" flipH="1" flipV="1">
            <a:off x="1113722" y="2872081"/>
            <a:ext cx="386592" cy="37928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p:cNvCxnSpPr>
          <p:nvPr/>
        </p:nvCxnSpPr>
        <p:spPr>
          <a:xfrm>
            <a:off x="2669699" y="2649803"/>
            <a:ext cx="302101" cy="30041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57600" y="3026420"/>
            <a:ext cx="914400" cy="158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334000" y="2874020"/>
            <a:ext cx="304800" cy="1905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162800" y="2797820"/>
            <a:ext cx="304800" cy="2667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1521204" y="2947426"/>
            <a:ext cx="310392" cy="304797"/>
          </a:xfrm>
          <a:prstGeom prst="straightConnector1">
            <a:avLst/>
          </a:prstGeom>
          <a:ln w="25400">
            <a:solidFill>
              <a:srgbClr val="FF0000"/>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93499" y="2878403"/>
            <a:ext cx="302101" cy="300417"/>
          </a:xfrm>
          <a:prstGeom prst="straightConnector1">
            <a:avLst/>
          </a:prstGeom>
          <a:ln w="25400">
            <a:solidFill>
              <a:srgbClr val="FF0000"/>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657600" y="3276600"/>
            <a:ext cx="914400" cy="1588"/>
          </a:xfrm>
          <a:prstGeom prst="straightConnector1">
            <a:avLst/>
          </a:prstGeom>
          <a:ln w="25400">
            <a:solidFill>
              <a:srgbClr val="FF0000"/>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34000" y="3102620"/>
            <a:ext cx="304800" cy="190500"/>
          </a:xfrm>
          <a:prstGeom prst="straightConnector1">
            <a:avLst/>
          </a:prstGeom>
          <a:ln w="25400">
            <a:solidFill>
              <a:srgbClr val="FF0000"/>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88426" y="3026420"/>
            <a:ext cx="304800" cy="266700"/>
          </a:xfrm>
          <a:prstGeom prst="straightConnector1">
            <a:avLst/>
          </a:prstGeom>
          <a:ln w="25400">
            <a:solidFill>
              <a:srgbClr val="FF0000"/>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73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heckerboard(across)">
                                      <p:cBhvr>
                                        <p:cTn id="11" dur="500"/>
                                        <p:tgtEl>
                                          <p:spTgt spid="18"/>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heckerboard(across)">
                                      <p:cBhvr>
                                        <p:cTn id="15" dur="500"/>
                                        <p:tgtEl>
                                          <p:spTgt spid="19"/>
                                        </p:tgtEl>
                                      </p:cBhvr>
                                    </p:animEffect>
                                  </p:childTnLst>
                                </p:cTn>
                              </p:par>
                            </p:childTnLst>
                          </p:cTn>
                        </p:par>
                        <p:par>
                          <p:cTn id="16" fill="hold">
                            <p:stCondLst>
                              <p:cond delay="1000"/>
                            </p:stCondLst>
                            <p:childTnLst>
                              <p:par>
                                <p:cTn id="17" presetID="5"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childTnLst>
                          </p:cTn>
                        </p:par>
                        <p:par>
                          <p:cTn id="20" fill="hold">
                            <p:stCondLst>
                              <p:cond delay="1500"/>
                            </p:stCondLst>
                            <p:childTnLst>
                              <p:par>
                                <p:cTn id="21" presetID="5" presetClass="entr" presetSubtype="1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childTnLst>
                          </p:cTn>
                        </p:par>
                        <p:par>
                          <p:cTn id="24" fill="hold">
                            <p:stCondLst>
                              <p:cond delay="2000"/>
                            </p:stCondLst>
                            <p:childTnLst>
                              <p:par>
                                <p:cTn id="25" presetID="5" presetClass="entr" presetSubtype="1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heckerboard(across)">
                                      <p:cBhvr>
                                        <p:cTn id="27" dur="500"/>
                                        <p:tgtEl>
                                          <p:spTgt spid="22"/>
                                        </p:tgtEl>
                                      </p:cBhvr>
                                    </p:animEffect>
                                  </p:childTnLst>
                                </p:cTn>
                              </p:par>
                            </p:childTnLst>
                          </p:cTn>
                        </p:par>
                        <p:par>
                          <p:cTn id="28" fill="hold">
                            <p:stCondLst>
                              <p:cond delay="2500"/>
                            </p:stCondLst>
                            <p:childTnLst>
                              <p:par>
                                <p:cTn id="29" presetID="5" presetClass="entr" presetSubtype="1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checkerboard(across)">
                                      <p:cBhvr>
                                        <p:cTn id="36" dur="500"/>
                                        <p:tgtEl>
                                          <p:spTgt spid="27"/>
                                        </p:tgtEl>
                                      </p:cBhvr>
                                    </p:animEffect>
                                  </p:childTnLst>
                                </p:cTn>
                              </p:par>
                            </p:childTnLst>
                          </p:cTn>
                        </p:par>
                        <p:par>
                          <p:cTn id="37" fill="hold">
                            <p:stCondLst>
                              <p:cond delay="500"/>
                            </p:stCondLst>
                            <p:childTnLst>
                              <p:par>
                                <p:cTn id="38" presetID="5" presetClass="entr" presetSubtype="1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checkerboard(across)">
                                      <p:cBhvr>
                                        <p:cTn id="40" dur="500"/>
                                        <p:tgtEl>
                                          <p:spTgt spid="26"/>
                                        </p:tgtEl>
                                      </p:cBhvr>
                                    </p:animEffect>
                                  </p:childTnLst>
                                </p:cTn>
                              </p:par>
                            </p:childTnLst>
                          </p:cTn>
                        </p:par>
                        <p:par>
                          <p:cTn id="41" fill="hold">
                            <p:stCondLst>
                              <p:cond delay="1000"/>
                            </p:stCondLst>
                            <p:childTnLst>
                              <p:par>
                                <p:cTn id="42" presetID="5" presetClass="entr" presetSubtype="10"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childTnLst>
                          </p:cTn>
                        </p:par>
                        <p:par>
                          <p:cTn id="45" fill="hold">
                            <p:stCondLst>
                              <p:cond delay="1500"/>
                            </p:stCondLst>
                            <p:childTnLst>
                              <p:par>
                                <p:cTn id="46" presetID="5" presetClass="entr" presetSubtype="1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checkerboard(across)">
                                      <p:cBhvr>
                                        <p:cTn id="48" dur="500"/>
                                        <p:tgtEl>
                                          <p:spTgt spid="24"/>
                                        </p:tgtEl>
                                      </p:cBhvr>
                                    </p:animEffect>
                                  </p:childTnLst>
                                </p:cTn>
                              </p:par>
                            </p:childTnLst>
                          </p:cTn>
                        </p:par>
                        <p:par>
                          <p:cTn id="49" fill="hold">
                            <p:stCondLst>
                              <p:cond delay="2000"/>
                            </p:stCondLst>
                            <p:childTnLst>
                              <p:par>
                                <p:cTn id="50" presetID="5" presetClass="entr" presetSubtype="10"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667000" y="2819400"/>
            <a:ext cx="3200400" cy="1219200"/>
          </a:xfrm>
          <a:prstGeom prst="roundRect">
            <a:avLst/>
          </a:prstGeom>
          <a:solidFill>
            <a:srgbClr val="FFC000"/>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457200" indent="-457200"/>
            <a:r>
              <a:rPr lang="en-US" sz="2400" u="sng" dirty="0" smtClean="0"/>
              <a:t>Diagnose</a:t>
            </a:r>
            <a:r>
              <a:rPr lang="en-US" sz="2400" dirty="0" smtClean="0"/>
              <a:t> </a:t>
            </a:r>
          </a:p>
          <a:p>
            <a:pPr marL="457200" indent="-457200">
              <a:buFont typeface="+mj-lt"/>
              <a:buAutoNum type="alphaLcPeriod"/>
            </a:pPr>
            <a:r>
              <a:rPr lang="en-US" sz="2400" dirty="0" smtClean="0"/>
              <a:t>edge impact</a:t>
            </a:r>
          </a:p>
          <a:p>
            <a:pPr marL="457200" indent="-457200">
              <a:buFont typeface="+mj-lt"/>
              <a:buAutoNum type="alphaLcPeriod"/>
            </a:pPr>
            <a:r>
              <a:rPr lang="en-US" sz="2400" dirty="0" smtClean="0"/>
              <a:t>path impact</a:t>
            </a:r>
          </a:p>
        </p:txBody>
      </p:sp>
      <p:sp>
        <p:nvSpPr>
          <p:cNvPr id="2" name="Title 1"/>
          <p:cNvSpPr>
            <a:spLocks noGrp="1"/>
          </p:cNvSpPr>
          <p:nvPr>
            <p:ph type="title"/>
          </p:nvPr>
        </p:nvSpPr>
        <p:spPr>
          <a:xfrm>
            <a:off x="457200" y="76200"/>
            <a:ext cx="8229600" cy="1143000"/>
          </a:xfrm>
        </p:spPr>
        <p:txBody>
          <a:bodyPr/>
          <a:lstStyle/>
          <a:p>
            <a:r>
              <a:rPr lang="en-US" dirty="0" smtClean="0"/>
              <a:t>Implementation of NetMedic</a:t>
            </a:r>
            <a:endParaRPr lang="en-US" dirty="0"/>
          </a:p>
        </p:txBody>
      </p:sp>
      <p:sp>
        <p:nvSpPr>
          <p:cNvPr id="4" name="Date Placeholder 3"/>
          <p:cNvSpPr>
            <a:spLocks noGrp="1"/>
          </p:cNvSpPr>
          <p:nvPr>
            <p:ph type="dt" sz="half" idx="10"/>
          </p:nvPr>
        </p:nvSpPr>
        <p:spPr>
          <a:xfrm>
            <a:off x="457200" y="6340475"/>
            <a:ext cx="2819400" cy="365125"/>
          </a:xfrm>
        </p:spPr>
        <p:txBody>
          <a:bodyPr/>
          <a:lstStyle/>
          <a:p>
            <a:r>
              <a:rPr lang="en-US" smtClean="0"/>
              <a:t>ratul | gatech | '09</a:t>
            </a:r>
            <a:endParaRPr lang="en-US" dirty="0"/>
          </a:p>
        </p:txBody>
      </p:sp>
      <p:sp>
        <p:nvSpPr>
          <p:cNvPr id="7" name="Parallelogram 6"/>
          <p:cNvSpPr/>
          <p:nvPr/>
        </p:nvSpPr>
        <p:spPr>
          <a:xfrm>
            <a:off x="6248400" y="2819400"/>
            <a:ext cx="2743200" cy="1219200"/>
          </a:xfrm>
          <a:prstGeom prst="parallelogram">
            <a:avLst/>
          </a:prstGeom>
          <a:solidFill>
            <a:schemeClr val="accent3">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marL="342900" indent="-342900"/>
            <a:r>
              <a:rPr lang="en-US" sz="2000" dirty="0" smtClean="0"/>
              <a:t>Target components</a:t>
            </a:r>
          </a:p>
          <a:p>
            <a:pPr marL="342900" indent="-342900"/>
            <a:r>
              <a:rPr lang="en-US" sz="2000" dirty="0" smtClean="0"/>
              <a:t>Diagnosis time</a:t>
            </a:r>
          </a:p>
          <a:p>
            <a:pPr marL="342900" indent="-342900"/>
            <a:r>
              <a:rPr lang="en-US" sz="2000" dirty="0" smtClean="0"/>
              <a:t>Reference time</a:t>
            </a:r>
          </a:p>
        </p:txBody>
      </p:sp>
      <p:sp>
        <p:nvSpPr>
          <p:cNvPr id="8" name="Rounded Rectangle 7"/>
          <p:cNvSpPr/>
          <p:nvPr/>
        </p:nvSpPr>
        <p:spPr>
          <a:xfrm>
            <a:off x="304800" y="1524000"/>
            <a:ext cx="1981200" cy="914400"/>
          </a:xfrm>
          <a:prstGeom prst="roundRect">
            <a:avLst/>
          </a:prstGeom>
          <a:solidFill>
            <a:srgbClr val="FFC000"/>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Monitor components</a:t>
            </a:r>
            <a:endParaRPr lang="en-US" sz="2400" dirty="0"/>
          </a:p>
        </p:txBody>
      </p:sp>
      <p:sp>
        <p:nvSpPr>
          <p:cNvPr id="13" name="Flowchart: Stored Data 12"/>
          <p:cNvSpPr/>
          <p:nvPr/>
        </p:nvSpPr>
        <p:spPr>
          <a:xfrm>
            <a:off x="381000" y="3048000"/>
            <a:ext cx="1828800" cy="762000"/>
          </a:xfrm>
          <a:prstGeom prst="flowChartOnlineStorage">
            <a:avLst/>
          </a:prstGeom>
          <a:solidFill>
            <a:schemeClr val="accent1">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000" dirty="0" smtClean="0"/>
              <a:t>Component states</a:t>
            </a:r>
            <a:endParaRPr lang="en-US" sz="2000" dirty="0"/>
          </a:p>
        </p:txBody>
      </p:sp>
      <p:sp>
        <p:nvSpPr>
          <p:cNvPr id="15" name="Flowchart: Multidocument 14"/>
          <p:cNvSpPr/>
          <p:nvPr/>
        </p:nvSpPr>
        <p:spPr>
          <a:xfrm>
            <a:off x="3048000" y="4572000"/>
            <a:ext cx="2133600" cy="1371600"/>
          </a:xfrm>
          <a:prstGeom prst="flowChartMultidocument">
            <a:avLst/>
          </a:prstGeom>
          <a:solidFill>
            <a:schemeClr val="accent1">
              <a:lumMod val="20000"/>
              <a:lumOff val="80000"/>
            </a:schemeClr>
          </a:solidFill>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400" dirty="0" smtClean="0"/>
              <a:t>Ranked list of likely culprits</a:t>
            </a:r>
            <a:endParaRPr lang="en-US" sz="2400" dirty="0"/>
          </a:p>
        </p:txBody>
      </p:sp>
      <p:cxnSp>
        <p:nvCxnSpPr>
          <p:cNvPr id="21" name="Shape 20"/>
          <p:cNvCxnSpPr>
            <a:stCxn id="7" idx="5"/>
            <a:endCxn id="9" idx="3"/>
          </p:cNvCxnSpPr>
          <p:nvPr/>
        </p:nvCxnSpPr>
        <p:spPr>
          <a:xfrm rot="10800000">
            <a:off x="5867400" y="3429000"/>
            <a:ext cx="5334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13" idx="0"/>
          </p:cNvCxnSpPr>
          <p:nvPr/>
        </p:nvCxnSpPr>
        <p:spPr>
          <a:xfrm rot="5400000">
            <a:off x="990600" y="2743200"/>
            <a:ext cx="6096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2"/>
            <a:endCxn id="15" idx="0"/>
          </p:cNvCxnSpPr>
          <p:nvPr/>
        </p:nvCxnSpPr>
        <p:spPr>
          <a:xfrm rot="5400000">
            <a:off x="3997692" y="4302492"/>
            <a:ext cx="533400" cy="5616"/>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3"/>
            <a:endCxn id="9" idx="1"/>
          </p:cNvCxnSpPr>
          <p:nvPr/>
        </p:nvCxnSpPr>
        <p:spPr>
          <a:xfrm>
            <a:off x="1905000" y="3429000"/>
            <a:ext cx="762000" cy="1588"/>
          </a:xfrm>
          <a:prstGeom prst="bentConnector3">
            <a:avLst>
              <a:gd name="adj1" fmla="val 50000"/>
            </a:avLst>
          </a:prstGeom>
          <a:ln w="508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5" name="Picture 10" descr="C:\Documents and Settings\ratul\Local Settings\Temporary Internet Files\Content.IE5\U3T2JBVL\MCj04370790000[1].png"/>
          <p:cNvPicPr>
            <a:picLocks noChangeAspect="1" noChangeArrowheads="1"/>
          </p:cNvPicPr>
          <p:nvPr/>
        </p:nvPicPr>
        <p:blipFill>
          <a:blip r:embed="rId4" cstate="print">
            <a:grayscl/>
          </a:blip>
          <a:srcRect/>
          <a:stretch>
            <a:fillRect/>
          </a:stretch>
        </p:blipFill>
        <p:spPr bwMode="auto">
          <a:xfrm>
            <a:off x="4572000" y="4343400"/>
            <a:ext cx="762000" cy="762000"/>
          </a:xfrm>
          <a:prstGeom prst="rect">
            <a:avLst/>
          </a:prstGeom>
          <a:noFill/>
        </p:spPr>
      </p:pic>
    </p:spTree>
    <p:custDataLst>
      <p:tags r:id="rId1"/>
    </p:custDataLst>
  </p:cSld>
  <p:clrMapOvr>
    <a:masterClrMapping/>
  </p:clrMapOvr>
  <p:transition advTm="5213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checkerboard(across)">
                                      <p:cBhvr>
                                        <p:cTn id="13" dur="500"/>
                                        <p:tgtEl>
                                          <p:spTgt spid="3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7" presetClass="emph" presetSubtype="2" fill="hold" nodeType="withEffect">
                                  <p:stCondLst>
                                    <p:cond delay="0"/>
                                  </p:stCondLst>
                                  <p:childTnLst>
                                    <p:animClr clrSpc="rgb">
                                      <p:cBhvr>
                                        <p:cTn id="18" dur="500" fill="hold"/>
                                        <p:tgtEl>
                                          <p:spTgt spid="27"/>
                                        </p:tgtEl>
                                        <p:attrNameLst>
                                          <p:attrName>stroke.color</p:attrName>
                                        </p:attrNameLst>
                                      </p:cBhvr>
                                      <p:to>
                                        <a:srgbClr val="666699"/>
                                      </p:to>
                                    </p:animClr>
                                    <p:set>
                                      <p:cBhvr>
                                        <p:cTn id="19" dur="500" fill="hold"/>
                                        <p:tgtEl>
                                          <p:spTgt spid="27"/>
                                        </p:tgtEl>
                                        <p:attrNameLst>
                                          <p:attrName>stroke.on</p:attrName>
                                        </p:attrNameLst>
                                      </p:cBhvr>
                                      <p:to>
                                        <p:strVal val="true"/>
                                      </p:to>
                                    </p:set>
                                  </p:childTnLst>
                                </p:cTn>
                              </p:par>
                              <p:par>
                                <p:cTn id="20" presetID="1"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setup</a:t>
            </a:r>
            <a:endParaRPr lang="en-US"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6" name="TextBox 5"/>
          <p:cNvSpPr txBox="1"/>
          <p:nvPr/>
        </p:nvSpPr>
        <p:spPr>
          <a:xfrm>
            <a:off x="3657600" y="1905000"/>
            <a:ext cx="1752600" cy="830997"/>
          </a:xfrm>
          <a:prstGeom prst="rect">
            <a:avLst/>
          </a:prstGeom>
          <a:noFill/>
        </p:spPr>
        <p:txBody>
          <a:bodyPr wrap="square" rtlCol="0">
            <a:spAutoFit/>
          </a:bodyPr>
          <a:lstStyle/>
          <a:p>
            <a:r>
              <a:rPr lang="en-US" sz="2400" dirty="0" smtClean="0">
                <a:solidFill>
                  <a:srgbClr val="FFC000"/>
                </a:solidFill>
              </a:rPr>
              <a:t>IIS, SQL, Exchange, …</a:t>
            </a:r>
            <a:endParaRPr lang="en-US" sz="2400" dirty="0">
              <a:solidFill>
                <a:srgbClr val="FFC000"/>
              </a:solidFill>
            </a:endParaRPr>
          </a:p>
        </p:txBody>
      </p:sp>
      <p:sp>
        <p:nvSpPr>
          <p:cNvPr id="8" name="computr1"/>
          <p:cNvSpPr>
            <a:spLocks noEditPoints="1" noChangeArrowheads="1"/>
          </p:cNvSpPr>
          <p:nvPr/>
        </p:nvSpPr>
        <p:spPr bwMode="auto">
          <a:xfrm>
            <a:off x="1905000" y="38862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62706" y="2577405"/>
            <a:ext cx="228600" cy="1384995"/>
          </a:xfrm>
          <a:prstGeom prst="rect">
            <a:avLst/>
          </a:prstGeom>
          <a:noFill/>
        </p:spPr>
        <p:txBody>
          <a:bodyPr wrap="square" rtlCol="0">
            <a:spAutoFit/>
          </a:bodyPr>
          <a:lstStyle/>
          <a:p>
            <a:r>
              <a:rPr lang="en-US" sz="2800" dirty="0" smtClean="0">
                <a:solidFill>
                  <a:srgbClr val="FFFFCC"/>
                </a:solidFill>
              </a:rPr>
              <a:t>.</a:t>
            </a:r>
          </a:p>
          <a:p>
            <a:r>
              <a:rPr lang="en-US" sz="2800" dirty="0" smtClean="0">
                <a:solidFill>
                  <a:srgbClr val="FFFFCC"/>
                </a:solidFill>
              </a:rPr>
              <a:t>.</a:t>
            </a:r>
          </a:p>
          <a:p>
            <a:r>
              <a:rPr lang="en-US" sz="2800" dirty="0" smtClean="0">
                <a:solidFill>
                  <a:srgbClr val="FFFFCC"/>
                </a:solidFill>
              </a:rPr>
              <a:t>.</a:t>
            </a:r>
            <a:endParaRPr lang="en-US" sz="2800" dirty="0">
              <a:solidFill>
                <a:srgbClr val="FFFFCC"/>
              </a:solidFill>
            </a:endParaRPr>
          </a:p>
        </p:txBody>
      </p:sp>
      <p:sp>
        <p:nvSpPr>
          <p:cNvPr id="2050" name="Cloud"/>
          <p:cNvSpPr>
            <a:spLocks noChangeAspect="1" noEditPoints="1" noChangeArrowheads="1"/>
          </p:cNvSpPr>
          <p:nvPr/>
        </p:nvSpPr>
        <p:spPr bwMode="auto">
          <a:xfrm>
            <a:off x="304800" y="1600200"/>
            <a:ext cx="5257800" cy="35546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FFC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2" name="computr1"/>
          <p:cNvSpPr>
            <a:spLocks noEditPoints="1" noChangeArrowheads="1"/>
          </p:cNvSpPr>
          <p:nvPr/>
        </p:nvSpPr>
        <p:spPr bwMode="auto">
          <a:xfrm>
            <a:off x="685800" y="28194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805506" y="2895600"/>
            <a:ext cx="1981200" cy="830997"/>
          </a:xfrm>
          <a:prstGeom prst="rect">
            <a:avLst/>
          </a:prstGeom>
          <a:noFill/>
        </p:spPr>
        <p:txBody>
          <a:bodyPr wrap="square" rtlCol="0">
            <a:spAutoFit/>
          </a:bodyPr>
          <a:lstStyle/>
          <a:p>
            <a:r>
              <a:rPr lang="en-US" sz="2400" dirty="0" smtClean="0">
                <a:solidFill>
                  <a:srgbClr val="FFC000"/>
                </a:solidFill>
              </a:rPr>
              <a:t>10 actively used desktops</a:t>
            </a:r>
            <a:endParaRPr lang="en-US" sz="2400" dirty="0">
              <a:solidFill>
                <a:srgbClr val="FFC000"/>
              </a:solidFill>
            </a:endParaRPr>
          </a:p>
        </p:txBody>
      </p:sp>
      <p:pic>
        <p:nvPicPr>
          <p:cNvPr id="2051" name="Picture 3" descr="C:\Documents and Settings\ratul\Local Settings\Temporary Internet Files\Content.IE5\ZSA3IJOT\MCj04417350000[1].png"/>
          <p:cNvPicPr>
            <a:picLocks noChangeAspect="1" noChangeArrowheads="1"/>
          </p:cNvPicPr>
          <p:nvPr/>
        </p:nvPicPr>
        <p:blipFill>
          <a:blip r:embed="rId4" cstate="print"/>
          <a:srcRect/>
          <a:stretch>
            <a:fillRect/>
          </a:stretch>
        </p:blipFill>
        <p:spPr bwMode="auto">
          <a:xfrm rot="17072367">
            <a:off x="3503443" y="3960643"/>
            <a:ext cx="1375597" cy="1375597"/>
          </a:xfrm>
          <a:prstGeom prst="rect">
            <a:avLst/>
          </a:prstGeom>
          <a:noFill/>
        </p:spPr>
      </p:pic>
      <p:sp>
        <p:nvSpPr>
          <p:cNvPr id="16" name="TextBox 15"/>
          <p:cNvSpPr txBox="1"/>
          <p:nvPr/>
        </p:nvSpPr>
        <p:spPr>
          <a:xfrm>
            <a:off x="1905000" y="5257800"/>
            <a:ext cx="5257800" cy="461665"/>
          </a:xfrm>
          <a:prstGeom prst="rect">
            <a:avLst/>
          </a:prstGeom>
          <a:noFill/>
        </p:spPr>
        <p:txBody>
          <a:bodyPr wrap="square" rtlCol="0">
            <a:spAutoFit/>
          </a:bodyPr>
          <a:lstStyle/>
          <a:p>
            <a:r>
              <a:rPr lang="en-US" sz="2400" dirty="0" smtClean="0">
                <a:solidFill>
                  <a:srgbClr val="FFC000"/>
                </a:solidFill>
              </a:rPr>
              <a:t>Diverse set of faults observed in the logs</a:t>
            </a:r>
            <a:endParaRPr lang="en-US" sz="2400" dirty="0">
              <a:solidFill>
                <a:srgbClr val="FFC000"/>
              </a:solidFill>
            </a:endParaRPr>
          </a:p>
        </p:txBody>
      </p:sp>
      <p:sp>
        <p:nvSpPr>
          <p:cNvPr id="5" name="server"/>
          <p:cNvSpPr>
            <a:spLocks noEditPoints="1" noChangeArrowheads="1"/>
          </p:cNvSpPr>
          <p:nvPr/>
        </p:nvSpPr>
        <p:spPr bwMode="auto">
          <a:xfrm>
            <a:off x="4167706" y="2819400"/>
            <a:ext cx="838200" cy="9144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computr1"/>
          <p:cNvSpPr>
            <a:spLocks noEditPoints="1" noChangeArrowheads="1"/>
          </p:cNvSpPr>
          <p:nvPr/>
        </p:nvSpPr>
        <p:spPr bwMode="auto">
          <a:xfrm>
            <a:off x="1905000" y="2057400"/>
            <a:ext cx="990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aphicFrame>
        <p:nvGraphicFramePr>
          <p:cNvPr id="14" name="Table 13"/>
          <p:cNvGraphicFramePr>
            <a:graphicFrameLocks noGrp="1"/>
          </p:cNvGraphicFramePr>
          <p:nvPr/>
        </p:nvGraphicFramePr>
        <p:xfrm>
          <a:off x="5791200" y="2651760"/>
          <a:ext cx="3124200" cy="1158240"/>
        </p:xfrm>
        <a:graphic>
          <a:graphicData uri="http://schemas.openxmlformats.org/drawingml/2006/table">
            <a:tbl>
              <a:tblPr bandRow="1">
                <a:tableStyleId>{5C22544A-7EE6-4342-B048-85BDC9FD1C3A}</a:tableStyleId>
              </a:tblPr>
              <a:tblGrid>
                <a:gridCol w="2279822"/>
                <a:gridCol w="844378"/>
              </a:tblGrid>
              <a:tr h="457200">
                <a:tc>
                  <a:txBody>
                    <a:bodyPr/>
                    <a:lstStyle/>
                    <a:p>
                      <a:r>
                        <a:rPr lang="en-US" sz="2000" dirty="0" smtClean="0"/>
                        <a:t>#components</a:t>
                      </a:r>
                      <a:endParaRPr lang="en-US" sz="2000" dirty="0"/>
                    </a:p>
                  </a:txBody>
                  <a:tcPr/>
                </a:tc>
                <a:tc>
                  <a:txBody>
                    <a:bodyPr/>
                    <a:lstStyle/>
                    <a:p>
                      <a:pPr algn="r"/>
                      <a:r>
                        <a:rPr lang="en-US" sz="2000" dirty="0" smtClean="0"/>
                        <a:t>~1000</a:t>
                      </a:r>
                      <a:endParaRPr lang="en-US" sz="2000" dirty="0"/>
                    </a:p>
                  </a:txBody>
                  <a:tcPr/>
                </a:tc>
              </a:tr>
              <a:tr h="548640">
                <a:tc>
                  <a:txBody>
                    <a:bodyPr/>
                    <a:lstStyle/>
                    <a:p>
                      <a:r>
                        <a:rPr lang="en-US" sz="2000" dirty="0" smtClean="0"/>
                        <a:t>#dimensions per</a:t>
                      </a:r>
                      <a:r>
                        <a:rPr lang="en-US" sz="2000" baseline="0" dirty="0" smtClean="0"/>
                        <a:t> component (</a:t>
                      </a:r>
                      <a:r>
                        <a:rPr lang="en-US" sz="2000" baseline="0" dirty="0" err="1" smtClean="0"/>
                        <a:t>avg</a:t>
                      </a:r>
                      <a:r>
                        <a:rPr lang="en-US" sz="2000" baseline="0" dirty="0" smtClean="0"/>
                        <a:t>)</a:t>
                      </a:r>
                      <a:endParaRPr lang="en-US" sz="2000" dirty="0"/>
                    </a:p>
                  </a:txBody>
                  <a:tcPr/>
                </a:tc>
                <a:tc>
                  <a:txBody>
                    <a:bodyPr/>
                    <a:lstStyle/>
                    <a:p>
                      <a:pPr algn="r"/>
                      <a:r>
                        <a:rPr lang="en-US" sz="2000" dirty="0" smtClean="0"/>
                        <a:t>35</a:t>
                      </a:r>
                      <a:endParaRPr lang="en-US" sz="2000" dirty="0"/>
                    </a:p>
                  </a:txBody>
                  <a:tcPr/>
                </a:tc>
              </a:tr>
            </a:tbl>
          </a:graphicData>
        </a:graphic>
      </p:graphicFrame>
    </p:spTree>
    <p:custDataLst>
      <p:tags r:id="rId1"/>
    </p:custDataLst>
  </p:cSld>
  <p:clrMapOvr>
    <a:masterClrMapping/>
  </p:clrMapOvr>
  <p:transition advTm="87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NetMedic assigns low ranks to actual culprits</a:t>
            </a:r>
            <a:endParaRPr lang="en-US" sz="3600" dirty="0"/>
          </a:p>
        </p:txBody>
      </p:sp>
      <p:sp>
        <p:nvSpPr>
          <p:cNvPr id="4" name="Date Placeholder 3"/>
          <p:cNvSpPr>
            <a:spLocks noGrp="1"/>
          </p:cNvSpPr>
          <p:nvPr>
            <p:ph type="dt" sz="half" idx="10"/>
          </p:nvPr>
        </p:nvSpPr>
        <p:spPr/>
        <p:txBody>
          <a:bodyPr/>
          <a:lstStyle/>
          <a:p>
            <a:r>
              <a:rPr lang="en-US" smtClean="0"/>
              <a:t>ratul | gatech | '09</a:t>
            </a:r>
            <a:endParaRPr lang="en-US" dirty="0"/>
          </a:p>
        </p:txBody>
      </p:sp>
      <p:cxnSp>
        <p:nvCxnSpPr>
          <p:cNvPr id="6" name="Straight Connector 5"/>
          <p:cNvCxnSpPr/>
          <p:nvPr/>
        </p:nvCxnSpPr>
        <p:spPr>
          <a:xfrm rot="16200000" flipH="1">
            <a:off x="4914901" y="3467100"/>
            <a:ext cx="3124198" cy="1"/>
          </a:xfrm>
          <a:prstGeom prst="line">
            <a:avLst/>
          </a:prstGeom>
          <a:ln w="444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aphicFrame>
        <p:nvGraphicFramePr>
          <p:cNvPr id="9" name="Content Placeholder 4"/>
          <p:cNvGraphicFramePr>
            <a:graphicFrameLocks noGrp="1"/>
          </p:cNvGraphicFramePr>
          <p:nvPr>
            <p:ph idx="1"/>
          </p:nvPr>
        </p:nvGraphicFramePr>
        <p:xfrm>
          <a:off x="990600" y="1752599"/>
          <a:ext cx="7162800" cy="41148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5814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4800" y="274638"/>
            <a:ext cx="8534400" cy="1143000"/>
          </a:xfrm>
        </p:spPr>
        <p:txBody>
          <a:bodyPr>
            <a:normAutofit fontScale="90000"/>
          </a:bodyPr>
          <a:lstStyle/>
          <a:p>
            <a:r>
              <a:rPr lang="en-US" dirty="0" err="1" smtClean="0"/>
              <a:t>NetMedic</a:t>
            </a:r>
            <a:r>
              <a:rPr lang="en-US" dirty="0" smtClean="0"/>
              <a:t> handles concurrent faults well</a:t>
            </a:r>
            <a:endParaRPr lang="en-US" dirty="0"/>
          </a:p>
        </p:txBody>
      </p:sp>
      <p:sp>
        <p:nvSpPr>
          <p:cNvPr id="7" name="Date Placeholder 6"/>
          <p:cNvSpPr>
            <a:spLocks noGrp="1"/>
          </p:cNvSpPr>
          <p:nvPr>
            <p:ph type="dt" sz="half" idx="10"/>
          </p:nvPr>
        </p:nvSpPr>
        <p:spPr/>
        <p:txBody>
          <a:bodyPr/>
          <a:lstStyle/>
          <a:p>
            <a:r>
              <a:rPr lang="en-US" smtClean="0"/>
              <a:t>ratul | gatech | '09</a:t>
            </a:r>
            <a:endParaRPr lang="en-US" dirty="0"/>
          </a:p>
        </p:txBody>
      </p:sp>
      <p:sp>
        <p:nvSpPr>
          <p:cNvPr id="5" name="TextBox 4"/>
          <p:cNvSpPr txBox="1"/>
          <p:nvPr/>
        </p:nvSpPr>
        <p:spPr>
          <a:xfrm>
            <a:off x="3124200" y="5710535"/>
            <a:ext cx="3048000" cy="461665"/>
          </a:xfrm>
          <a:prstGeom prst="rect">
            <a:avLst/>
          </a:prstGeom>
          <a:noFill/>
        </p:spPr>
        <p:txBody>
          <a:bodyPr wrap="square" rtlCol="0">
            <a:spAutoFit/>
          </a:bodyPr>
          <a:lstStyle/>
          <a:p>
            <a:r>
              <a:rPr lang="en-US" sz="2400" dirty="0" smtClean="0">
                <a:solidFill>
                  <a:srgbClr val="FFC000"/>
                </a:solidFill>
              </a:rPr>
              <a:t>2 simultaneous faults</a:t>
            </a:r>
            <a:endParaRPr lang="en-US" sz="2400" dirty="0">
              <a:solidFill>
                <a:srgbClr val="FFC000"/>
              </a:solidFill>
            </a:endParaRPr>
          </a:p>
        </p:txBody>
      </p:sp>
      <p:graphicFrame>
        <p:nvGraphicFramePr>
          <p:cNvPr id="9" name="Content Placeholder 9"/>
          <p:cNvGraphicFramePr>
            <a:graphicFrameLocks noGrp="1"/>
          </p:cNvGraphicFramePr>
          <p:nvPr>
            <p:ph idx="1"/>
          </p:nvPr>
        </p:nvGraphicFramePr>
        <p:xfrm>
          <a:off x="1066800" y="1752599"/>
          <a:ext cx="7010400" cy="3962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2168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Other </a:t>
            </a:r>
            <a:r>
              <a:rPr lang="en-US" dirty="0" smtClean="0"/>
              <a:t>empirical results</a:t>
            </a:r>
            <a:endParaRPr lang="en-US" dirty="0"/>
          </a:p>
        </p:txBody>
      </p:sp>
      <p:sp>
        <p:nvSpPr>
          <p:cNvPr id="9" name="Content Placeholder 8"/>
          <p:cNvSpPr>
            <a:spLocks noGrp="1"/>
          </p:cNvSpPr>
          <p:nvPr>
            <p:ph idx="1"/>
          </p:nvPr>
        </p:nvSpPr>
        <p:spPr>
          <a:xfrm>
            <a:off x="457200" y="1600201"/>
            <a:ext cx="8229600" cy="3733800"/>
          </a:xfrm>
        </p:spPr>
        <p:txBody>
          <a:bodyPr>
            <a:normAutofit/>
          </a:bodyPr>
          <a:lstStyle/>
          <a:p>
            <a:r>
              <a:rPr lang="en-US" sz="2800" dirty="0" err="1" smtClean="0"/>
              <a:t>Netmedic</a:t>
            </a:r>
            <a:r>
              <a:rPr lang="en-US" sz="2800" dirty="0" smtClean="0"/>
              <a:t> needs a modest amount (~60 </a:t>
            </a:r>
            <a:r>
              <a:rPr lang="en-US" sz="2800" dirty="0" err="1" smtClean="0"/>
              <a:t>mins</a:t>
            </a:r>
            <a:r>
              <a:rPr lang="en-US" sz="2800" dirty="0" smtClean="0"/>
              <a:t>) of history </a:t>
            </a:r>
          </a:p>
          <a:p>
            <a:endParaRPr lang="en-US" sz="2800" dirty="0" smtClean="0"/>
          </a:p>
          <a:p>
            <a:r>
              <a:rPr lang="en-US" sz="2800" dirty="0" smtClean="0"/>
              <a:t>The key to effectiveness is correctly identifying many low impact edges</a:t>
            </a:r>
          </a:p>
          <a:p>
            <a:endParaRPr lang="en-US" sz="2800" dirty="0" smtClean="0"/>
          </a:p>
          <a:p>
            <a:r>
              <a:rPr lang="en-US" sz="2800" dirty="0" smtClean="0"/>
              <a:t>It compares favorably with a method that understands variable </a:t>
            </a:r>
            <a:r>
              <a:rPr lang="en-US" sz="2800" dirty="0" smtClean="0"/>
              <a:t>semantics</a:t>
            </a:r>
          </a:p>
          <a:p>
            <a:endParaRPr lang="en-US" sz="2800" dirty="0" smtClean="0"/>
          </a:p>
        </p:txBody>
      </p:sp>
      <p:sp>
        <p:nvSpPr>
          <p:cNvPr id="7" name="Date Placeholder 6"/>
          <p:cNvSpPr>
            <a:spLocks noGrp="1"/>
          </p:cNvSpPr>
          <p:nvPr>
            <p:ph type="dt" sz="half" idx="10"/>
          </p:nvPr>
        </p:nvSpPr>
        <p:spPr/>
        <p:txBody>
          <a:bodyPr/>
          <a:lstStyle/>
          <a:p>
            <a:r>
              <a:rPr lang="en-US" smtClean="0"/>
              <a:t>ratul | gatech | '09</a:t>
            </a:r>
            <a:endParaRPr lang="en-US" dirty="0"/>
          </a:p>
        </p:txBody>
      </p:sp>
    </p:spTree>
  </p:cSld>
  <p:clrMapOvr>
    <a:masterClrMapping/>
  </p:clrMapOvr>
  <p:transition advTm="5023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Unleashing </a:t>
            </a:r>
            <a:r>
              <a:rPr lang="en-US" sz="3600" dirty="0" smtClean="0"/>
              <a:t>(systems like) </a:t>
            </a:r>
            <a:r>
              <a:rPr lang="en-US" sz="3600" dirty="0" err="1" smtClean="0"/>
              <a:t>NetMedic</a:t>
            </a:r>
            <a:r>
              <a:rPr lang="en-US" sz="3600" dirty="0" smtClean="0"/>
              <a:t> </a:t>
            </a:r>
            <a:r>
              <a:rPr lang="en-US" sz="3600" dirty="0" smtClean="0"/>
              <a:t>on </a:t>
            </a:r>
            <a:r>
              <a:rPr lang="en-US" sz="3600" dirty="0" err="1" smtClean="0"/>
              <a:t>admins</a:t>
            </a:r>
            <a:endParaRPr lang="en-US" sz="3600" dirty="0"/>
          </a:p>
        </p:txBody>
      </p:sp>
      <p:sp>
        <p:nvSpPr>
          <p:cNvPr id="3" name="Content Placeholder 2"/>
          <p:cNvSpPr>
            <a:spLocks noGrp="1"/>
          </p:cNvSpPr>
          <p:nvPr>
            <p:ph idx="1"/>
          </p:nvPr>
        </p:nvSpPr>
        <p:spPr>
          <a:xfrm>
            <a:off x="381000" y="1600200"/>
            <a:ext cx="8458200" cy="4525963"/>
          </a:xfrm>
        </p:spPr>
        <p:txBody>
          <a:bodyPr>
            <a:normAutofit/>
          </a:bodyPr>
          <a:lstStyle/>
          <a:p>
            <a:r>
              <a:rPr lang="en-US" dirty="0" smtClean="0"/>
              <a:t>How </a:t>
            </a:r>
            <a:r>
              <a:rPr lang="en-US" dirty="0" smtClean="0"/>
              <a:t>to present the </a:t>
            </a:r>
            <a:r>
              <a:rPr lang="en-US" dirty="0" smtClean="0"/>
              <a:t>analysis results</a:t>
            </a:r>
            <a:r>
              <a:rPr lang="en-US" dirty="0" smtClean="0"/>
              <a:t>?</a:t>
            </a:r>
            <a:endParaRPr lang="en-US" dirty="0" smtClean="0"/>
          </a:p>
          <a:p>
            <a:pPr lvl="1">
              <a:buFont typeface="Arial" pitchFamily="34" charset="0"/>
              <a:buChar char="•"/>
            </a:pPr>
            <a:r>
              <a:rPr lang="en-US" dirty="0" smtClean="0"/>
              <a:t>Need human verification</a:t>
            </a:r>
          </a:p>
          <a:p>
            <a:r>
              <a:rPr lang="en-US" dirty="0" smtClean="0"/>
              <a:t>(</a:t>
            </a:r>
            <a:r>
              <a:rPr lang="en-US" dirty="0" smtClean="0"/>
              <a:t>F</a:t>
            </a:r>
            <a:r>
              <a:rPr lang="en-US" dirty="0" smtClean="0"/>
              <a:t>undamental?) trade-off between coverage and accuracy</a:t>
            </a:r>
            <a:endParaRPr lang="en-US" dirty="0" smtClean="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gatech</a:t>
            </a:r>
            <a:r>
              <a:rPr lang="en-US" dirty="0" smtClean="0"/>
              <a:t> | '09</a:t>
            </a:r>
            <a:endParaRPr lang="en-US" dirty="0"/>
          </a:p>
        </p:txBody>
      </p:sp>
      <p:grpSp>
        <p:nvGrpSpPr>
          <p:cNvPr id="9" name="Group 8"/>
          <p:cNvGrpSpPr/>
          <p:nvPr/>
        </p:nvGrpSpPr>
        <p:grpSpPr>
          <a:xfrm>
            <a:off x="2743200" y="3352800"/>
            <a:ext cx="3448110" cy="2838511"/>
            <a:chOff x="5162490" y="1219200"/>
            <a:chExt cx="3448110" cy="2838511"/>
          </a:xfrm>
        </p:grpSpPr>
        <p:cxnSp>
          <p:nvCxnSpPr>
            <p:cNvPr id="10" name="Straight Arrow Connector 9"/>
            <p:cNvCxnSpPr/>
            <p:nvPr/>
          </p:nvCxnSpPr>
          <p:spPr>
            <a:xfrm rot="5400000" flipH="1" flipV="1">
              <a:off x="4420394" y="2436812"/>
              <a:ext cx="2436812"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638800" y="3655218"/>
              <a:ext cx="29718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4714845" y="2199452"/>
              <a:ext cx="1295400" cy="400110"/>
            </a:xfrm>
            <a:prstGeom prst="rect">
              <a:avLst/>
            </a:prstGeom>
            <a:noFill/>
          </p:spPr>
          <p:txBody>
            <a:bodyPr wrap="square" rtlCol="0">
              <a:spAutoFit/>
            </a:bodyPr>
            <a:lstStyle/>
            <a:p>
              <a:r>
                <a:rPr lang="en-US" sz="2000" dirty="0" smtClean="0">
                  <a:solidFill>
                    <a:srgbClr val="FFC000"/>
                  </a:solidFill>
                </a:rPr>
                <a:t>Accuracy</a:t>
              </a:r>
              <a:endParaRPr lang="en-US" sz="2000" dirty="0">
                <a:solidFill>
                  <a:srgbClr val="FFC000"/>
                </a:solidFill>
              </a:endParaRPr>
            </a:p>
          </p:txBody>
        </p:sp>
        <p:sp>
          <p:nvSpPr>
            <p:cNvPr id="13" name="TextBox 12"/>
            <p:cNvSpPr txBox="1"/>
            <p:nvPr/>
          </p:nvSpPr>
          <p:spPr>
            <a:xfrm>
              <a:off x="6172200" y="3657601"/>
              <a:ext cx="1752600" cy="400110"/>
            </a:xfrm>
            <a:prstGeom prst="rect">
              <a:avLst/>
            </a:prstGeom>
            <a:noFill/>
          </p:spPr>
          <p:txBody>
            <a:bodyPr wrap="square" rtlCol="0">
              <a:spAutoFit/>
            </a:bodyPr>
            <a:lstStyle/>
            <a:p>
              <a:r>
                <a:rPr lang="en-US" sz="2000" dirty="0" smtClean="0">
                  <a:solidFill>
                    <a:srgbClr val="FFC000"/>
                  </a:solidFill>
                </a:rPr>
                <a:t>Fault coverage</a:t>
              </a:r>
              <a:endParaRPr lang="en-US" sz="2000" dirty="0">
                <a:solidFill>
                  <a:srgbClr val="FFC000"/>
                </a:solidFill>
              </a:endParaRPr>
            </a:p>
          </p:txBody>
        </p:sp>
        <p:sp>
          <p:nvSpPr>
            <p:cNvPr id="14" name="TextBox 13"/>
            <p:cNvSpPr txBox="1"/>
            <p:nvPr/>
          </p:nvSpPr>
          <p:spPr>
            <a:xfrm>
              <a:off x="5867400" y="1371601"/>
              <a:ext cx="533400" cy="492443"/>
            </a:xfrm>
            <a:prstGeom prst="rect">
              <a:avLst/>
            </a:prstGeom>
            <a:solidFill>
              <a:schemeClr val="accent6"/>
            </a:solidFill>
            <a:ln>
              <a:solidFill>
                <a:schemeClr val="tx2"/>
              </a:solidFill>
            </a:ln>
          </p:spPr>
          <p:txBody>
            <a:bodyPr wrap="square" lIns="0" tIns="0" rIns="0" bIns="0" rtlCol="0">
              <a:spAutoFit/>
            </a:bodyPr>
            <a:lstStyle/>
            <a:p>
              <a:pPr algn="ctr"/>
              <a:r>
                <a:rPr lang="en-US" sz="1600" dirty="0" smtClean="0"/>
                <a:t>Rule based </a:t>
              </a:r>
              <a:endParaRPr lang="en-US" sz="1600" dirty="0"/>
            </a:p>
          </p:txBody>
        </p:sp>
        <p:sp>
          <p:nvSpPr>
            <p:cNvPr id="15" name="TextBox 14"/>
            <p:cNvSpPr txBox="1"/>
            <p:nvPr/>
          </p:nvSpPr>
          <p:spPr>
            <a:xfrm>
              <a:off x="7296090" y="1828007"/>
              <a:ext cx="838200" cy="492443"/>
            </a:xfrm>
            <a:prstGeom prst="rect">
              <a:avLst/>
            </a:prstGeom>
            <a:solidFill>
              <a:schemeClr val="accent6"/>
            </a:solidFill>
            <a:ln>
              <a:solidFill>
                <a:schemeClr val="tx2"/>
              </a:solidFill>
            </a:ln>
          </p:spPr>
          <p:txBody>
            <a:bodyPr wrap="square" lIns="0" tIns="0" rIns="0" bIns="0" rtlCol="0">
              <a:spAutoFit/>
            </a:bodyPr>
            <a:lstStyle/>
            <a:p>
              <a:pPr algn="ctr"/>
              <a:r>
                <a:rPr lang="en-US" sz="1600" dirty="0" smtClean="0"/>
                <a:t>Inference based</a:t>
              </a:r>
              <a:endParaRPr lang="en-US" sz="1600" dirty="0"/>
            </a:p>
          </p:txBody>
        </p:sp>
        <p:sp>
          <p:nvSpPr>
            <p:cNvPr id="17" name="TextBox 16"/>
            <p:cNvSpPr txBox="1"/>
            <p:nvPr/>
          </p:nvSpPr>
          <p:spPr>
            <a:xfrm>
              <a:off x="5715000" y="2438400"/>
              <a:ext cx="934134" cy="923330"/>
            </a:xfrm>
            <a:prstGeom prst="rect">
              <a:avLst/>
            </a:prstGeom>
            <a:noFill/>
          </p:spPr>
          <p:txBody>
            <a:bodyPr wrap="square" rtlCol="0">
              <a:spAutoFit/>
            </a:bodyPr>
            <a:lstStyle/>
            <a:p>
              <a:pPr algn="ctr"/>
              <a:r>
                <a:rPr lang="en-US" dirty="0" smtClean="0">
                  <a:solidFill>
                    <a:schemeClr val="bg1"/>
                  </a:solidFill>
                </a:rPr>
                <a:t>State </a:t>
              </a:r>
              <a:br>
                <a:rPr lang="en-US" dirty="0" smtClean="0">
                  <a:solidFill>
                    <a:schemeClr val="bg1"/>
                  </a:solidFill>
                </a:rPr>
              </a:br>
              <a:r>
                <a:rPr lang="en-US" dirty="0" smtClean="0">
                  <a:solidFill>
                    <a:schemeClr val="bg1"/>
                  </a:solidFill>
                </a:rPr>
                <a:t>of the practice</a:t>
              </a:r>
              <a:endParaRPr lang="en-US" dirty="0">
                <a:solidFill>
                  <a:schemeClr val="bg1"/>
                </a:solidFill>
              </a:endParaRPr>
            </a:p>
          </p:txBody>
        </p:sp>
        <p:sp>
          <p:nvSpPr>
            <p:cNvPr id="18" name="TextBox 17"/>
            <p:cNvSpPr txBox="1"/>
            <p:nvPr/>
          </p:nvSpPr>
          <p:spPr>
            <a:xfrm>
              <a:off x="6858000" y="2602468"/>
              <a:ext cx="1752600" cy="646331"/>
            </a:xfrm>
            <a:prstGeom prst="rect">
              <a:avLst/>
            </a:prstGeom>
            <a:noFill/>
          </p:spPr>
          <p:txBody>
            <a:bodyPr wrap="square" rtlCol="0">
              <a:spAutoFit/>
            </a:bodyPr>
            <a:lstStyle/>
            <a:p>
              <a:pPr algn="ctr"/>
              <a:r>
                <a:rPr lang="en-US" dirty="0" smtClean="0">
                  <a:solidFill>
                    <a:schemeClr val="bg1"/>
                  </a:solidFill>
                </a:rPr>
                <a:t>Research </a:t>
              </a:r>
              <a:endParaRPr lang="en-US" dirty="0" smtClean="0">
                <a:solidFill>
                  <a:schemeClr val="bg1"/>
                </a:solidFill>
              </a:endParaRPr>
            </a:p>
            <a:p>
              <a:pPr algn="ctr"/>
              <a:r>
                <a:rPr lang="en-US" dirty="0" smtClean="0">
                  <a:solidFill>
                    <a:schemeClr val="bg1"/>
                  </a:solidFill>
                </a:rPr>
                <a:t>a</a:t>
              </a:r>
              <a:r>
                <a:rPr lang="en-US" dirty="0" smtClean="0">
                  <a:solidFill>
                    <a:schemeClr val="bg1"/>
                  </a:solidFill>
                </a:rPr>
                <a:t>ctivity</a:t>
              </a:r>
              <a:endParaRPr 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understandability challenge</a:t>
            </a:r>
            <a:endParaRPr lang="en-US" dirty="0"/>
          </a:p>
        </p:txBody>
      </p:sp>
      <p:sp>
        <p:nvSpPr>
          <p:cNvPr id="3" name="Content Placeholder 2"/>
          <p:cNvSpPr>
            <a:spLocks noGrp="1"/>
          </p:cNvSpPr>
          <p:nvPr>
            <p:ph idx="1"/>
          </p:nvPr>
        </p:nvSpPr>
        <p:spPr>
          <a:xfrm>
            <a:off x="457200" y="1676401"/>
            <a:ext cx="8458200" cy="4572000"/>
          </a:xfrm>
        </p:spPr>
        <p:txBody>
          <a:bodyPr>
            <a:noAutofit/>
          </a:bodyPr>
          <a:lstStyle/>
          <a:p>
            <a:r>
              <a:rPr lang="en-US" dirty="0" err="1" smtClean="0"/>
              <a:t>Admins</a:t>
            </a:r>
            <a:r>
              <a:rPr lang="en-US" dirty="0" smtClean="0"/>
              <a:t> should be able to verify the correctness of the analysis</a:t>
            </a:r>
          </a:p>
          <a:p>
            <a:pPr lvl="1">
              <a:buFont typeface="Arial" pitchFamily="34" charset="0"/>
              <a:buChar char="•"/>
            </a:pPr>
            <a:r>
              <a:rPr lang="en-US" dirty="0" smtClean="0"/>
              <a:t>Identify culprits themselves if analysis is incorrect</a:t>
            </a:r>
            <a:r>
              <a:rPr lang="en-US" sz="3200" dirty="0" smtClean="0"/>
              <a:t> </a:t>
            </a:r>
          </a:p>
          <a:p>
            <a:pPr lvl="3">
              <a:buFont typeface="Arial" pitchFamily="34" charset="0"/>
              <a:buChar char="•"/>
            </a:pPr>
            <a:endParaRPr lang="en-US" dirty="0" smtClean="0"/>
          </a:p>
          <a:p>
            <a:r>
              <a:rPr lang="en-US" dirty="0" smtClean="0"/>
              <a:t>Two </a:t>
            </a:r>
            <a:r>
              <a:rPr lang="en-US" dirty="0" smtClean="0"/>
              <a:t>sub-problems at the intersection </a:t>
            </a:r>
            <a:r>
              <a:rPr lang="en-US" dirty="0" smtClean="0"/>
              <a:t>with HCI</a:t>
            </a:r>
            <a:endParaRPr lang="en-US" dirty="0" smtClean="0"/>
          </a:p>
          <a:p>
            <a:pPr lvl="1">
              <a:buFont typeface="Arial" pitchFamily="34" charset="0"/>
              <a:buChar char="•"/>
            </a:pPr>
            <a:r>
              <a:rPr lang="en-US" dirty="0" smtClean="0"/>
              <a:t>Visualizing complex analysis (</a:t>
            </a:r>
            <a:r>
              <a:rPr lang="en-US" dirty="0" err="1" smtClean="0"/>
              <a:t>NetClinic</a:t>
            </a:r>
            <a:r>
              <a:rPr lang="en-US" dirty="0" smtClean="0"/>
              <a:t>)</a:t>
            </a:r>
            <a:endParaRPr lang="en-US" dirty="0" smtClean="0"/>
          </a:p>
          <a:p>
            <a:pPr lvl="1">
              <a:buFont typeface="Arial" pitchFamily="34" charset="0"/>
              <a:buChar char="•"/>
            </a:pPr>
            <a:r>
              <a:rPr lang="en-US" dirty="0" smtClean="0"/>
              <a:t>Intuitiveness of </a:t>
            </a:r>
            <a:r>
              <a:rPr lang="en-US" dirty="0" smtClean="0"/>
              <a:t>analysis (ongoing work)</a:t>
            </a:r>
            <a:endParaRPr lang="en-US" dirty="0" smtClean="0"/>
          </a:p>
        </p:txBody>
      </p:sp>
      <p:sp>
        <p:nvSpPr>
          <p:cNvPr id="4" name="Date Placeholder 3"/>
          <p:cNvSpPr>
            <a:spLocks noGrp="1"/>
          </p:cNvSpPr>
          <p:nvPr>
            <p:ph type="dt" sz="half" idx="10"/>
          </p:nvPr>
        </p:nvSpPr>
        <p:spPr/>
        <p:txBody>
          <a:bodyPr/>
          <a:lstStyle/>
          <a:p>
            <a:r>
              <a:rPr lang="en-US" smtClean="0"/>
              <a:t>ratul | gatech | '09</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NetClinic</a:t>
            </a:r>
            <a:r>
              <a:rPr lang="en-US" sz="3600" dirty="0" smtClean="0"/>
              <a:t>: Visualizing diagnostic analysis</a:t>
            </a:r>
            <a:endParaRPr lang="en-US" sz="3600" dirty="0"/>
          </a:p>
        </p:txBody>
      </p:sp>
      <p:sp>
        <p:nvSpPr>
          <p:cNvPr id="3" name="Content Placeholder 2"/>
          <p:cNvSpPr>
            <a:spLocks noGrp="1"/>
          </p:cNvSpPr>
          <p:nvPr>
            <p:ph idx="1"/>
          </p:nvPr>
        </p:nvSpPr>
        <p:spPr/>
        <p:txBody>
          <a:bodyPr>
            <a:normAutofit/>
          </a:bodyPr>
          <a:lstStyle/>
          <a:p>
            <a:pPr marL="342900" lvl="1" indent="-342900"/>
            <a:r>
              <a:rPr lang="en-US" dirty="0" smtClean="0"/>
              <a:t>Underlying </a:t>
            </a:r>
            <a:r>
              <a:rPr lang="en-US" dirty="0" smtClean="0"/>
              <a:t>assumption: </a:t>
            </a:r>
            <a:r>
              <a:rPr lang="en-US" dirty="0" err="1" smtClean="0"/>
              <a:t>A</a:t>
            </a:r>
            <a:r>
              <a:rPr lang="en-US" dirty="0" err="1" smtClean="0"/>
              <a:t>dmins</a:t>
            </a:r>
            <a:r>
              <a:rPr lang="en-US" dirty="0" smtClean="0"/>
              <a:t> </a:t>
            </a:r>
            <a:r>
              <a:rPr lang="en-US" dirty="0" smtClean="0"/>
              <a:t>can </a:t>
            </a:r>
            <a:r>
              <a:rPr lang="en-US" dirty="0" smtClean="0"/>
              <a:t>verify </a:t>
            </a:r>
            <a:r>
              <a:rPr lang="en-US" dirty="0" smtClean="0"/>
              <a:t>analysis if information is presented </a:t>
            </a:r>
            <a:r>
              <a:rPr lang="en-US" dirty="0" smtClean="0"/>
              <a:t>appropriately</a:t>
            </a:r>
          </a:p>
          <a:p>
            <a:pPr marL="742950" lvl="2" indent="-342900">
              <a:buFont typeface="Arial" pitchFamily="34" charset="0"/>
              <a:buChar char="•"/>
            </a:pPr>
            <a:r>
              <a:rPr lang="en-US" dirty="0" smtClean="0"/>
              <a:t>They have expert, out-of-band information</a:t>
            </a:r>
          </a:p>
          <a:p>
            <a:pPr marL="1200150" lvl="3" indent="-342900">
              <a:buFont typeface="Arial" pitchFamily="34" charset="0"/>
              <a:buChar char="•"/>
            </a:pPr>
            <a:endParaRPr lang="en-US" dirty="0" smtClean="0"/>
          </a:p>
          <a:p>
            <a:r>
              <a:rPr lang="en-US" sz="2800" dirty="0" smtClean="0"/>
              <a:t>Views diagnosis as multi-level analysis</a:t>
            </a:r>
            <a:endParaRPr lang="en-US" sz="2400" dirty="0" smtClean="0"/>
          </a:p>
          <a:p>
            <a:r>
              <a:rPr lang="en-US" sz="2800" dirty="0" smtClean="0"/>
              <a:t>Makes results at all levels accessible on top of a semantic graph layout</a:t>
            </a:r>
          </a:p>
          <a:p>
            <a:r>
              <a:rPr lang="en-US" sz="2800" dirty="0" smtClean="0"/>
              <a:t>Allows top-down and bottom-up navigation across levels while retaining context</a:t>
            </a:r>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gatech</a:t>
            </a:r>
            <a:r>
              <a:rPr lang="en-US" dirty="0" smtClean="0"/>
              <a:t> | '09</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smtClean="0"/>
              <a:t>ratul | gatech | '09</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381000" y="160020"/>
            <a:ext cx="8458200" cy="61850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gatech | '09</a:t>
            </a:r>
            <a:endParaRPr lang="en-US"/>
          </a:p>
        </p:txBody>
      </p:sp>
      <p:pic>
        <p:nvPicPr>
          <p:cNvPr id="19458" name="Picture 2"/>
          <p:cNvPicPr>
            <a:picLocks noChangeAspect="1" noChangeArrowheads="1"/>
          </p:cNvPicPr>
          <p:nvPr/>
        </p:nvPicPr>
        <p:blipFill>
          <a:blip r:embed="rId2" cstate="print"/>
          <a:srcRect/>
          <a:stretch>
            <a:fillRect/>
          </a:stretch>
        </p:blipFill>
        <p:spPr bwMode="auto">
          <a:xfrm>
            <a:off x="381000" y="160020"/>
            <a:ext cx="8534400" cy="6240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r>
              <a:rPr lang="en-US" dirty="0" smtClean="0"/>
              <a:t>Current landscape of </a:t>
            </a:r>
            <a:br>
              <a:rPr lang="en-US" dirty="0" smtClean="0"/>
            </a:br>
            <a:r>
              <a:rPr lang="en-US" dirty="0" smtClean="0"/>
              <a:t>network diagnosis systems</a:t>
            </a:r>
            <a:endParaRPr lang="en-US"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18" name="Cloud"/>
          <p:cNvSpPr>
            <a:spLocks noChangeAspect="1" noEditPoints="1" noChangeArrowheads="1"/>
          </p:cNvSpPr>
          <p:nvPr/>
        </p:nvSpPr>
        <p:spPr bwMode="auto">
          <a:xfrm>
            <a:off x="228600" y="2246293"/>
            <a:ext cx="3352800" cy="20936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0" tIns="0" rIns="0" bIns="0" numCol="1" anchor="ctr" anchorCtr="0" compatLnSpc="1">
            <a:prstTxWarp prst="textNoShape">
              <a:avLst/>
            </a:prstTxWarp>
          </a:bodyPr>
          <a:lstStyle/>
          <a:p>
            <a:pPr algn="ctr"/>
            <a:r>
              <a:rPr lang="en-US" sz="2800" dirty="0" smtClean="0"/>
              <a:t>Big enterprises</a:t>
            </a:r>
          </a:p>
          <a:p>
            <a:pPr algn="ctr"/>
            <a:r>
              <a:rPr lang="en-US" sz="2800" dirty="0" smtClean="0"/>
              <a:t>Large ISPs</a:t>
            </a:r>
            <a:endParaRPr lang="en-US" sz="2800" dirty="0"/>
          </a:p>
        </p:txBody>
      </p:sp>
      <p:sp>
        <p:nvSpPr>
          <p:cNvPr id="19" name="Cloud"/>
          <p:cNvSpPr>
            <a:spLocks noChangeAspect="1" noEditPoints="1" noChangeArrowheads="1"/>
          </p:cNvSpPr>
          <p:nvPr/>
        </p:nvSpPr>
        <p:spPr bwMode="auto">
          <a:xfrm>
            <a:off x="7162800" y="2932093"/>
            <a:ext cx="1143000" cy="765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cxnSp>
        <p:nvCxnSpPr>
          <p:cNvPr id="20" name="Straight Arrow Connector 19"/>
          <p:cNvCxnSpPr>
            <a:stCxn id="18" idx="2"/>
            <a:endCxn id="19" idx="0"/>
          </p:cNvCxnSpPr>
          <p:nvPr/>
        </p:nvCxnSpPr>
        <p:spPr>
          <a:xfrm>
            <a:off x="3578606" y="3293117"/>
            <a:ext cx="3587739" cy="21961"/>
          </a:xfrm>
          <a:prstGeom prst="straightConnector1">
            <a:avLst/>
          </a:prstGeom>
          <a:ln w="50800">
            <a:solidFill>
              <a:schemeClr val="bg1">
                <a:lumMod val="7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62400" y="3313093"/>
            <a:ext cx="2667000" cy="584775"/>
          </a:xfrm>
          <a:prstGeom prst="rect">
            <a:avLst/>
          </a:prstGeom>
          <a:noFill/>
        </p:spPr>
        <p:txBody>
          <a:bodyPr wrap="square" rtlCol="0">
            <a:spAutoFit/>
          </a:bodyPr>
          <a:lstStyle/>
          <a:p>
            <a:pPr algn="ctr"/>
            <a:r>
              <a:rPr lang="en-US" sz="3200" dirty="0" smtClean="0">
                <a:solidFill>
                  <a:srgbClr val="FF6600"/>
                </a:solidFill>
              </a:rPr>
              <a:t>Network size</a:t>
            </a:r>
            <a:endParaRPr lang="en-US" sz="3200" dirty="0">
              <a:solidFill>
                <a:srgbClr val="FF6600"/>
              </a:solidFill>
            </a:endParaRPr>
          </a:p>
        </p:txBody>
      </p:sp>
      <p:sp>
        <p:nvSpPr>
          <p:cNvPr id="22" name="TextBox 21"/>
          <p:cNvSpPr txBox="1"/>
          <p:nvPr/>
        </p:nvSpPr>
        <p:spPr>
          <a:xfrm>
            <a:off x="6324600" y="2514600"/>
            <a:ext cx="2438400" cy="461665"/>
          </a:xfrm>
          <a:prstGeom prst="rect">
            <a:avLst/>
          </a:prstGeom>
          <a:noFill/>
        </p:spPr>
        <p:txBody>
          <a:bodyPr wrap="square" rtlCol="0">
            <a:spAutoFit/>
          </a:bodyPr>
          <a:lstStyle/>
          <a:p>
            <a:r>
              <a:rPr lang="en-US" sz="2400" dirty="0" smtClean="0">
                <a:solidFill>
                  <a:schemeClr val="bg1"/>
                </a:solidFill>
              </a:rPr>
              <a:t>Small enterprises</a:t>
            </a:r>
          </a:p>
        </p:txBody>
      </p:sp>
      <p:sp>
        <p:nvSpPr>
          <p:cNvPr id="1026" name="Documents"/>
          <p:cNvSpPr>
            <a:spLocks noEditPoints="1" noChangeArrowheads="1"/>
          </p:cNvSpPr>
          <p:nvPr/>
        </p:nvSpPr>
        <p:spPr bwMode="auto">
          <a:xfrm>
            <a:off x="685800" y="4495800"/>
            <a:ext cx="762000" cy="1219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1028" name="Picture 4" descr="C:\Documents and Settings\ratul\Local Settings\Temporary Internet Files\Content.IE5\ZSA3IJOT\MCj04403950000[1].png"/>
          <p:cNvPicPr>
            <a:picLocks noChangeAspect="1" noChangeArrowheads="1"/>
          </p:cNvPicPr>
          <p:nvPr/>
        </p:nvPicPr>
        <p:blipFill>
          <a:blip r:embed="rId4" cstate="print"/>
          <a:srcRect/>
          <a:stretch>
            <a:fillRect/>
          </a:stretch>
        </p:blipFill>
        <p:spPr bwMode="auto">
          <a:xfrm>
            <a:off x="1447800" y="4572000"/>
            <a:ext cx="1143000" cy="1143000"/>
          </a:xfrm>
          <a:prstGeom prst="rect">
            <a:avLst/>
          </a:prstGeom>
          <a:noFill/>
        </p:spPr>
      </p:pic>
      <p:sp>
        <p:nvSpPr>
          <p:cNvPr id="1029" name="Document"/>
          <p:cNvSpPr>
            <a:spLocks noEditPoints="1" noChangeArrowheads="1"/>
          </p:cNvSpPr>
          <p:nvPr/>
        </p:nvSpPr>
        <p:spPr bwMode="auto">
          <a:xfrm>
            <a:off x="7467600" y="4191000"/>
            <a:ext cx="533400" cy="9144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3200" dirty="0" smtClean="0"/>
              <a:t>?</a:t>
            </a:r>
            <a:endParaRPr lang="en-US" sz="3200" dirty="0"/>
          </a:p>
        </p:txBody>
      </p:sp>
      <p:sp>
        <p:nvSpPr>
          <p:cNvPr id="16" name="Documents"/>
          <p:cNvSpPr>
            <a:spLocks noEditPoints="1" noChangeArrowheads="1"/>
          </p:cNvSpPr>
          <p:nvPr/>
        </p:nvSpPr>
        <p:spPr bwMode="auto">
          <a:xfrm>
            <a:off x="2590800" y="4495800"/>
            <a:ext cx="762000" cy="1219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cSld>
  <p:clrMapOvr>
    <a:masterClrMapping/>
  </p:clrMapOvr>
  <p:transition advTm="506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checkerboard(across)">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1029"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ratul | gatech | '09</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481856" y="228600"/>
            <a:ext cx="8204944"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ratul | gatech | '09</a:t>
            </a:r>
            <a:endParaRPr lang="en-US"/>
          </a:p>
        </p:txBody>
      </p:sp>
      <p:pic>
        <p:nvPicPr>
          <p:cNvPr id="2051" name="Picture 3"/>
          <p:cNvPicPr>
            <a:picLocks noChangeAspect="1" noChangeArrowheads="1"/>
          </p:cNvPicPr>
          <p:nvPr/>
        </p:nvPicPr>
        <p:blipFill>
          <a:blip r:embed="rId2" cstate="print"/>
          <a:srcRect/>
          <a:stretch>
            <a:fillRect/>
          </a:stretch>
        </p:blipFill>
        <p:spPr bwMode="auto">
          <a:xfrm>
            <a:off x="152400" y="1066800"/>
            <a:ext cx="8839200" cy="48281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NetClinic</a:t>
            </a:r>
            <a:r>
              <a:rPr lang="en-US" dirty="0" smtClean="0"/>
              <a:t> user study</a:t>
            </a:r>
            <a:endParaRPr lang="en-US" dirty="0"/>
          </a:p>
        </p:txBody>
      </p:sp>
      <p:sp>
        <p:nvSpPr>
          <p:cNvPr id="3" name="Content Placeholder 2"/>
          <p:cNvSpPr>
            <a:spLocks noGrp="1"/>
          </p:cNvSpPr>
          <p:nvPr>
            <p:ph idx="1"/>
          </p:nvPr>
        </p:nvSpPr>
        <p:spPr/>
        <p:txBody>
          <a:bodyPr/>
          <a:lstStyle/>
          <a:p>
            <a:r>
              <a:rPr lang="en-US" dirty="0" smtClean="0"/>
              <a:t>11 participants with knowledge of computer networks but not of </a:t>
            </a:r>
            <a:r>
              <a:rPr lang="en-US" i="1" dirty="0" err="1" smtClean="0"/>
              <a:t>NetMedic</a:t>
            </a:r>
            <a:endParaRPr lang="en-US" i="1" dirty="0" smtClean="0"/>
          </a:p>
          <a:p>
            <a:pPr lvl="2">
              <a:buFont typeface="Arial" pitchFamily="34" charset="0"/>
              <a:buChar char="•"/>
            </a:pPr>
            <a:endParaRPr lang="en-US" dirty="0" smtClean="0"/>
          </a:p>
          <a:p>
            <a:r>
              <a:rPr lang="en-US" dirty="0" smtClean="0"/>
              <a:t>Given 3 diagnostic tasks each after training</a:t>
            </a:r>
            <a:endParaRPr lang="en-US" dirty="0" smtClean="0"/>
          </a:p>
          <a:p>
            <a:pPr lvl="1">
              <a:buFont typeface="Arial" pitchFamily="34" charset="0"/>
              <a:buChar char="•"/>
            </a:pPr>
            <a:r>
              <a:rPr lang="en-US" dirty="0" smtClean="0"/>
              <a:t>88% task completion rate</a:t>
            </a:r>
          </a:p>
          <a:p>
            <a:pPr lvl="3">
              <a:buFont typeface="Arial" pitchFamily="34" charset="0"/>
              <a:buChar char="•"/>
            </a:pPr>
            <a:endParaRPr lang="en-US" dirty="0" smtClean="0"/>
          </a:p>
          <a:p>
            <a:r>
              <a:rPr lang="en-US" dirty="0" smtClean="0"/>
              <a:t>Uncovered a rich mix of user strategies that the  visualization must support</a:t>
            </a:r>
            <a:endParaRPr lang="en-US"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Intuitiveness of analysis</a:t>
            </a:r>
            <a:endParaRPr lang="en-US" dirty="0"/>
          </a:p>
        </p:txBody>
      </p:sp>
      <p:sp>
        <p:nvSpPr>
          <p:cNvPr id="3" name="Content Placeholder 2"/>
          <p:cNvSpPr>
            <a:spLocks noGrp="1"/>
          </p:cNvSpPr>
          <p:nvPr>
            <p:ph idx="1"/>
          </p:nvPr>
        </p:nvSpPr>
        <p:spPr>
          <a:xfrm>
            <a:off x="457200" y="1600200"/>
            <a:ext cx="8077200" cy="2133599"/>
          </a:xfrm>
        </p:spPr>
        <p:txBody>
          <a:bodyPr>
            <a:normAutofit/>
          </a:bodyPr>
          <a:lstStyle/>
          <a:p>
            <a:r>
              <a:rPr lang="en-US" sz="2800" dirty="0" smtClean="0"/>
              <a:t>What if you could modify the analysis itself to make it more </a:t>
            </a:r>
            <a:r>
              <a:rPr lang="en-US" sz="2800" dirty="0" smtClean="0"/>
              <a:t>accessible </a:t>
            </a:r>
            <a:r>
              <a:rPr lang="en-US" sz="2800" dirty="0" smtClean="0"/>
              <a:t>to</a:t>
            </a:r>
            <a:r>
              <a:rPr lang="en-US" sz="2800" dirty="0" smtClean="0"/>
              <a:t> humans?</a:t>
            </a:r>
            <a:endParaRPr lang="en-US" sz="2800" dirty="0" smtClean="0"/>
          </a:p>
          <a:p>
            <a:pPr lvl="1">
              <a:buFont typeface="Arial" pitchFamily="34" charset="0"/>
              <a:buChar char="•"/>
            </a:pPr>
            <a:r>
              <a:rPr lang="en-US" sz="2400" dirty="0" smtClean="0"/>
              <a:t>Counters </a:t>
            </a:r>
            <a:r>
              <a:rPr lang="en-US" sz="2400" dirty="0" smtClean="0"/>
              <a:t>the tendency </a:t>
            </a:r>
            <a:r>
              <a:rPr lang="en-US" sz="2400" dirty="0" smtClean="0"/>
              <a:t>to</a:t>
            </a:r>
            <a:r>
              <a:rPr lang="en-US" sz="2400" dirty="0" smtClean="0"/>
              <a:t> “optimize” for </a:t>
            </a:r>
            <a:r>
              <a:rPr lang="en-US" sz="2400" dirty="0" smtClean="0"/>
              <a:t>incremental </a:t>
            </a:r>
            <a:r>
              <a:rPr lang="en-US" sz="2400" dirty="0" smtClean="0"/>
              <a:t>gains in accuracy</a:t>
            </a:r>
            <a:endParaRPr lang="en-US" sz="2400" dirty="0" smtClean="0"/>
          </a:p>
        </p:txBody>
      </p:sp>
      <p:sp>
        <p:nvSpPr>
          <p:cNvPr id="4" name="Date Placeholder 3"/>
          <p:cNvSpPr>
            <a:spLocks noGrp="1"/>
          </p:cNvSpPr>
          <p:nvPr>
            <p:ph type="dt" sz="half" idx="10"/>
          </p:nvPr>
        </p:nvSpPr>
        <p:spPr/>
        <p:txBody>
          <a:bodyPr/>
          <a:lstStyle/>
          <a:p>
            <a:r>
              <a:rPr lang="en-US" smtClean="0"/>
              <a:t>ratul | gatech | '09</a:t>
            </a:r>
            <a:endParaRPr lang="en-US"/>
          </a:p>
        </p:txBody>
      </p:sp>
      <p:grpSp>
        <p:nvGrpSpPr>
          <p:cNvPr id="10" name="Group 9"/>
          <p:cNvGrpSpPr/>
          <p:nvPr/>
        </p:nvGrpSpPr>
        <p:grpSpPr>
          <a:xfrm>
            <a:off x="4419600" y="3429000"/>
            <a:ext cx="2743200" cy="2438400"/>
            <a:chOff x="3124200" y="3505200"/>
            <a:chExt cx="2743200" cy="2438400"/>
          </a:xfrm>
        </p:grpSpPr>
        <p:sp>
          <p:nvSpPr>
            <p:cNvPr id="9" name="Rectangle 8"/>
            <p:cNvSpPr/>
            <p:nvPr/>
          </p:nvSpPr>
          <p:spPr>
            <a:xfrm>
              <a:off x="3124200" y="3505200"/>
              <a:ext cx="2743200" cy="2438400"/>
            </a:xfrm>
            <a:prstGeom prst="rect">
              <a:avLst/>
            </a:prstGeom>
            <a:solidFill>
              <a:schemeClr val="bg1"/>
            </a:solidFill>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pic>
          <p:nvPicPr>
            <p:cNvPr id="6" name="Picture 2"/>
            <p:cNvPicPr>
              <a:picLocks noChangeAspect="1" noChangeArrowheads="1"/>
            </p:cNvPicPr>
            <p:nvPr/>
          </p:nvPicPr>
          <p:blipFill>
            <a:blip r:embed="rId3" cstate="print"/>
            <a:srcRect/>
            <a:stretch>
              <a:fillRect/>
            </a:stretch>
          </p:blipFill>
          <p:spPr bwMode="auto">
            <a:xfrm>
              <a:off x="3352800" y="3810000"/>
              <a:ext cx="2146774" cy="1981199"/>
            </a:xfrm>
            <a:prstGeom prst="rect">
              <a:avLst/>
            </a:prstGeom>
            <a:noFill/>
            <a:ln w="9525">
              <a:noFill/>
              <a:miter lim="800000"/>
              <a:headEnd/>
              <a:tailEnd/>
            </a:ln>
            <a:effectLst/>
          </p:spPr>
        </p:pic>
        <p:sp>
          <p:nvSpPr>
            <p:cNvPr id="7" name="Rectangle 6"/>
            <p:cNvSpPr/>
            <p:nvPr/>
          </p:nvSpPr>
          <p:spPr>
            <a:xfrm>
              <a:off x="3657600" y="53340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rot="16200000">
              <a:off x="2438401" y="4495800"/>
              <a:ext cx="190499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Understandability</a:t>
              </a:r>
              <a:endParaRPr lang="en-US" dirty="0">
                <a:solidFill>
                  <a:schemeClr val="tx1"/>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Intuitiveness of analysis (2)</a:t>
            </a:r>
            <a:endParaRPr lang="en-US" dirty="0"/>
          </a:p>
        </p:txBody>
      </p:sp>
      <p:sp>
        <p:nvSpPr>
          <p:cNvPr id="3" name="Content Placeholder 2"/>
          <p:cNvSpPr>
            <a:spLocks noGrp="1"/>
          </p:cNvSpPr>
          <p:nvPr>
            <p:ph idx="1"/>
          </p:nvPr>
        </p:nvSpPr>
        <p:spPr/>
        <p:txBody>
          <a:bodyPr/>
          <a:lstStyle/>
          <a:p>
            <a:r>
              <a:rPr lang="en-US" dirty="0" smtClean="0"/>
              <a:t>Goal: Go from mechanical measures to more human centric measures</a:t>
            </a:r>
          </a:p>
          <a:p>
            <a:pPr lvl="1">
              <a:buFont typeface="Arial" pitchFamily="34" charset="0"/>
              <a:buChar char="•"/>
            </a:pPr>
            <a:r>
              <a:rPr lang="en-US" dirty="0" smtClean="0"/>
              <a:t>Example: </a:t>
            </a:r>
            <a:r>
              <a:rPr lang="en-US" dirty="0" err="1" smtClean="0"/>
              <a:t>MoS</a:t>
            </a:r>
            <a:r>
              <a:rPr lang="en-US" dirty="0" smtClean="0"/>
              <a:t> measure for VoIP</a:t>
            </a:r>
          </a:p>
          <a:p>
            <a:pPr lvl="4">
              <a:buFont typeface="Arial" pitchFamily="34" charset="0"/>
              <a:buChar char="•"/>
            </a:pPr>
            <a:endParaRPr lang="en-US" dirty="0" smtClean="0"/>
          </a:p>
          <a:p>
            <a:r>
              <a:rPr lang="en-US" dirty="0" smtClean="0"/>
              <a:t>Factors </a:t>
            </a:r>
            <a:r>
              <a:rPr lang="en-US" dirty="0" smtClean="0"/>
              <a:t>to consider</a:t>
            </a:r>
          </a:p>
          <a:p>
            <a:pPr lvl="1">
              <a:buFont typeface="Arial" pitchFamily="34" charset="0"/>
              <a:buChar char="•"/>
            </a:pPr>
            <a:r>
              <a:rPr lang="en-US" dirty="0" smtClean="0"/>
              <a:t>What information is used? E.g., Local vs. global</a:t>
            </a:r>
          </a:p>
          <a:p>
            <a:pPr lvl="1">
              <a:buFont typeface="Arial" pitchFamily="34" charset="0"/>
              <a:buChar char="•"/>
            </a:pPr>
            <a:r>
              <a:rPr lang="en-US" dirty="0" smtClean="0"/>
              <a:t>What </a:t>
            </a:r>
            <a:r>
              <a:rPr lang="en-US" dirty="0" smtClean="0"/>
              <a:t>operations are used? </a:t>
            </a:r>
            <a:r>
              <a:rPr lang="en-US" dirty="0" smtClean="0"/>
              <a:t>E.g</a:t>
            </a:r>
            <a:r>
              <a:rPr lang="en-US" dirty="0" smtClean="0"/>
              <a:t>., </a:t>
            </a:r>
            <a:r>
              <a:rPr lang="en-US" dirty="0" smtClean="0"/>
              <a:t>Arithmetic </a:t>
            </a:r>
            <a:r>
              <a:rPr lang="en-US" dirty="0" smtClean="0"/>
              <a:t>vs. geometric means</a:t>
            </a:r>
            <a:endParaRPr lang="en-US" dirty="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gatech</a:t>
            </a:r>
            <a:r>
              <a:rPr lang="en-US" dirty="0" smtClean="0"/>
              <a:t> | '09</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95400" y="3200400"/>
            <a:ext cx="228600" cy="1143000"/>
          </a:xfrm>
          <a:prstGeom prst="rect">
            <a:avLst/>
          </a:prstGeom>
          <a:solidFill>
            <a:schemeClr val="bg1">
              <a:lumMod val="85000"/>
            </a:schemeClr>
          </a:solidFill>
          <a:ln w="25400">
            <a:no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343400" y="4876800"/>
            <a:ext cx="4724400" cy="1600200"/>
          </a:xfrm>
        </p:spPr>
        <p:txBody>
          <a:bodyPr>
            <a:normAutofit/>
          </a:bodyPr>
          <a:lstStyle/>
          <a:p>
            <a:pPr algn="ctr"/>
            <a:r>
              <a:rPr lang="en-US" sz="2400" dirty="0" err="1" smtClean="0"/>
              <a:t>NetClinic</a:t>
            </a:r>
            <a:r>
              <a:rPr lang="en-US" sz="2400" dirty="0" smtClean="0"/>
              <a:t> enables </a:t>
            </a:r>
            <a:r>
              <a:rPr lang="en-US" sz="2400" dirty="0" err="1" smtClean="0"/>
              <a:t>admins</a:t>
            </a:r>
            <a:r>
              <a:rPr lang="en-US" sz="2400" dirty="0" smtClean="0"/>
              <a:t> to understand and verify complex diagnostic analyses</a:t>
            </a:r>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Rectangle 4"/>
          <p:cNvSpPr/>
          <p:nvPr/>
        </p:nvSpPr>
        <p:spPr>
          <a:xfrm>
            <a:off x="6569338" y="3124200"/>
            <a:ext cx="12192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2227103">
            <a:off x="5951669" y="2928040"/>
            <a:ext cx="1295400" cy="461665"/>
          </a:xfrm>
          <a:prstGeom prst="rect">
            <a:avLst/>
          </a:prstGeom>
          <a:noFill/>
        </p:spPr>
        <p:txBody>
          <a:bodyPr wrap="square" rtlCol="0">
            <a:spAutoFit/>
          </a:bodyPr>
          <a:lstStyle/>
          <a:p>
            <a:r>
              <a:rPr lang="en-US" sz="2400" dirty="0" smtClean="0">
                <a:solidFill>
                  <a:srgbClr val="FF0000"/>
                </a:solidFill>
              </a:rPr>
              <a:t>Accuracy  </a:t>
            </a:r>
            <a:endParaRPr lang="en-US" sz="2400" dirty="0">
              <a:solidFill>
                <a:srgbClr val="FF0000"/>
              </a:solidFill>
            </a:endParaRPr>
          </a:p>
        </p:txBody>
      </p:sp>
      <p:sp>
        <p:nvSpPr>
          <p:cNvPr id="7" name="TextBox 6"/>
          <p:cNvSpPr txBox="1"/>
          <p:nvPr/>
        </p:nvSpPr>
        <p:spPr>
          <a:xfrm rot="2449280">
            <a:off x="7146017" y="3822829"/>
            <a:ext cx="1052131" cy="461665"/>
          </a:xfrm>
          <a:prstGeom prst="rect">
            <a:avLst/>
          </a:prstGeom>
          <a:noFill/>
        </p:spPr>
        <p:txBody>
          <a:bodyPr wrap="square" rtlCol="0">
            <a:spAutoFit/>
          </a:bodyPr>
          <a:lstStyle/>
          <a:p>
            <a:r>
              <a:rPr lang="en-US" sz="2400" dirty="0" smtClean="0">
                <a:solidFill>
                  <a:srgbClr val="FF0000"/>
                </a:solidFill>
              </a:rPr>
              <a:t>Detail</a:t>
            </a:r>
            <a:endParaRPr lang="en-US" sz="2400" dirty="0">
              <a:solidFill>
                <a:srgbClr val="FF0000"/>
              </a:solidFill>
            </a:endParaRPr>
          </a:p>
        </p:txBody>
      </p:sp>
      <p:sp>
        <p:nvSpPr>
          <p:cNvPr id="8" name="TextBox 7"/>
          <p:cNvSpPr txBox="1"/>
          <p:nvPr/>
        </p:nvSpPr>
        <p:spPr>
          <a:xfrm rot="18768959">
            <a:off x="6715348" y="2528241"/>
            <a:ext cx="2524166" cy="461665"/>
          </a:xfrm>
          <a:prstGeom prst="rect">
            <a:avLst/>
          </a:prstGeom>
          <a:noFill/>
        </p:spPr>
        <p:txBody>
          <a:bodyPr wrap="square" rtlCol="0">
            <a:spAutoFit/>
          </a:bodyPr>
          <a:lstStyle/>
          <a:p>
            <a:pPr algn="ctr"/>
            <a:r>
              <a:rPr lang="en-US" sz="2400" dirty="0" smtClean="0">
                <a:solidFill>
                  <a:srgbClr val="FF0000"/>
                </a:solidFill>
              </a:rPr>
              <a:t>Understandability  </a:t>
            </a:r>
            <a:endParaRPr lang="en-US" sz="2400" dirty="0">
              <a:solidFill>
                <a:srgbClr val="FF0000"/>
              </a:solidFill>
            </a:endParaRPr>
          </a:p>
        </p:txBody>
      </p:sp>
      <p:sp>
        <p:nvSpPr>
          <p:cNvPr id="9" name="Isosceles Triangle 8"/>
          <p:cNvSpPr/>
          <p:nvPr/>
        </p:nvSpPr>
        <p:spPr>
          <a:xfrm>
            <a:off x="3733801" y="3200401"/>
            <a:ext cx="1343454" cy="1066799"/>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3769668" y="2931468"/>
            <a:ext cx="1295400" cy="461665"/>
          </a:xfrm>
          <a:prstGeom prst="rect">
            <a:avLst/>
          </a:prstGeom>
          <a:noFill/>
        </p:spPr>
        <p:txBody>
          <a:bodyPr wrap="square" rtlCol="0">
            <a:spAutoFit/>
          </a:bodyPr>
          <a:lstStyle/>
          <a:p>
            <a:r>
              <a:rPr lang="en-US" sz="2400" dirty="0" smtClean="0">
                <a:solidFill>
                  <a:srgbClr val="C00000"/>
                </a:solidFill>
              </a:rPr>
              <a:t>Accuracy  </a:t>
            </a:r>
            <a:endParaRPr lang="en-US" sz="2400" dirty="0">
              <a:solidFill>
                <a:srgbClr val="C00000"/>
              </a:solidFill>
            </a:endParaRPr>
          </a:p>
        </p:txBody>
      </p:sp>
      <p:sp>
        <p:nvSpPr>
          <p:cNvPr id="11" name="TextBox 10"/>
          <p:cNvSpPr txBox="1"/>
          <p:nvPr/>
        </p:nvSpPr>
        <p:spPr>
          <a:xfrm rot="19469382">
            <a:off x="3130728" y="4013016"/>
            <a:ext cx="1371600" cy="461665"/>
          </a:xfrm>
          <a:prstGeom prst="rect">
            <a:avLst/>
          </a:prstGeom>
          <a:noFill/>
        </p:spPr>
        <p:txBody>
          <a:bodyPr wrap="square" rtlCol="0">
            <a:spAutoFit/>
          </a:bodyPr>
          <a:lstStyle/>
          <a:p>
            <a:r>
              <a:rPr lang="en-US" sz="2400" dirty="0" smtClean="0">
                <a:solidFill>
                  <a:srgbClr val="C00000"/>
                </a:solidFill>
              </a:rPr>
              <a:t>Coverage  </a:t>
            </a:r>
            <a:endParaRPr lang="en-US" sz="2400" dirty="0">
              <a:solidFill>
                <a:srgbClr val="C00000"/>
              </a:solidFill>
            </a:endParaRPr>
          </a:p>
        </p:txBody>
      </p:sp>
      <p:sp>
        <p:nvSpPr>
          <p:cNvPr id="12" name="TextBox 11"/>
          <p:cNvSpPr txBox="1"/>
          <p:nvPr/>
        </p:nvSpPr>
        <p:spPr>
          <a:xfrm rot="2188534">
            <a:off x="4505228" y="4028875"/>
            <a:ext cx="1058619" cy="461665"/>
          </a:xfrm>
          <a:prstGeom prst="rect">
            <a:avLst/>
          </a:prstGeom>
          <a:noFill/>
        </p:spPr>
        <p:txBody>
          <a:bodyPr wrap="square" rtlCol="0">
            <a:spAutoFit/>
          </a:bodyPr>
          <a:lstStyle/>
          <a:p>
            <a:r>
              <a:rPr lang="en-US" sz="2400" dirty="0" smtClean="0">
                <a:solidFill>
                  <a:srgbClr val="C00000"/>
                </a:solidFill>
              </a:rPr>
              <a:t>Detail</a:t>
            </a:r>
            <a:r>
              <a:rPr lang="en-US" sz="2400" dirty="0" smtClean="0">
                <a:solidFill>
                  <a:srgbClr val="C00000"/>
                </a:solidFill>
              </a:rPr>
              <a:t>  </a:t>
            </a:r>
            <a:endParaRPr lang="en-US" sz="2400" dirty="0">
              <a:solidFill>
                <a:srgbClr val="C00000"/>
              </a:solidFill>
            </a:endParaRPr>
          </a:p>
        </p:txBody>
      </p:sp>
      <p:sp>
        <p:nvSpPr>
          <p:cNvPr id="13" name="TextBox 12"/>
          <p:cNvSpPr txBox="1"/>
          <p:nvPr/>
        </p:nvSpPr>
        <p:spPr>
          <a:xfrm rot="18966915">
            <a:off x="6004433" y="3839940"/>
            <a:ext cx="1371600" cy="461665"/>
          </a:xfrm>
          <a:prstGeom prst="rect">
            <a:avLst/>
          </a:prstGeom>
          <a:noFill/>
        </p:spPr>
        <p:txBody>
          <a:bodyPr wrap="square" rtlCol="0">
            <a:spAutoFit/>
          </a:bodyPr>
          <a:lstStyle/>
          <a:p>
            <a:r>
              <a:rPr lang="en-US" sz="2400" dirty="0" smtClean="0">
                <a:solidFill>
                  <a:srgbClr val="FF0000"/>
                </a:solidFill>
              </a:rPr>
              <a:t>Coverage  </a:t>
            </a:r>
            <a:endParaRPr lang="en-US" sz="2400" dirty="0">
              <a:solidFill>
                <a:srgbClr val="FF0000"/>
              </a:solidFill>
            </a:endParaRPr>
          </a:p>
        </p:txBody>
      </p:sp>
      <p:sp>
        <p:nvSpPr>
          <p:cNvPr id="14" name="Right Arrow 13"/>
          <p:cNvSpPr/>
          <p:nvPr/>
        </p:nvSpPr>
        <p:spPr>
          <a:xfrm>
            <a:off x="5410200" y="3505200"/>
            <a:ext cx="609600" cy="26172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62000" y="4038600"/>
            <a:ext cx="1371600" cy="461665"/>
          </a:xfrm>
          <a:prstGeom prst="rect">
            <a:avLst/>
          </a:prstGeom>
          <a:noFill/>
        </p:spPr>
        <p:txBody>
          <a:bodyPr wrap="square" rtlCol="0">
            <a:spAutoFit/>
          </a:bodyPr>
          <a:lstStyle/>
          <a:p>
            <a:r>
              <a:rPr lang="en-US" sz="2400" dirty="0" smtClean="0">
                <a:solidFill>
                  <a:srgbClr val="C00000"/>
                </a:solidFill>
              </a:rPr>
              <a:t>Coverage  </a:t>
            </a:r>
            <a:endParaRPr lang="en-US" sz="2400" dirty="0">
              <a:solidFill>
                <a:srgbClr val="C00000"/>
              </a:solidFill>
            </a:endParaRPr>
          </a:p>
        </p:txBody>
      </p:sp>
      <p:sp>
        <p:nvSpPr>
          <p:cNvPr id="17" name="TextBox 16"/>
          <p:cNvSpPr txBox="1"/>
          <p:nvPr/>
        </p:nvSpPr>
        <p:spPr>
          <a:xfrm>
            <a:off x="838200" y="2967335"/>
            <a:ext cx="1295400" cy="461665"/>
          </a:xfrm>
          <a:prstGeom prst="rect">
            <a:avLst/>
          </a:prstGeom>
          <a:noFill/>
        </p:spPr>
        <p:txBody>
          <a:bodyPr wrap="square" rtlCol="0">
            <a:spAutoFit/>
          </a:bodyPr>
          <a:lstStyle/>
          <a:p>
            <a:r>
              <a:rPr lang="en-US" sz="2400" dirty="0" smtClean="0">
                <a:solidFill>
                  <a:srgbClr val="C00000"/>
                </a:solidFill>
              </a:rPr>
              <a:t>Accuracy  </a:t>
            </a:r>
            <a:endParaRPr lang="en-US" sz="2400" dirty="0">
              <a:solidFill>
                <a:srgbClr val="C00000"/>
              </a:solidFill>
            </a:endParaRPr>
          </a:p>
        </p:txBody>
      </p:sp>
      <p:sp>
        <p:nvSpPr>
          <p:cNvPr id="18" name="Right Arrow 17"/>
          <p:cNvSpPr/>
          <p:nvPr/>
        </p:nvSpPr>
        <p:spPr>
          <a:xfrm>
            <a:off x="2438400" y="3505200"/>
            <a:ext cx="609600" cy="26172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0" y="4876800"/>
            <a:ext cx="4724400" cy="1524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bg1"/>
                </a:solidFill>
                <a:effectLst/>
                <a:uLnTx/>
                <a:uFillTx/>
                <a:latin typeface="+mn-lt"/>
                <a:ea typeface="+mn-ea"/>
                <a:cs typeface="+mn-cs"/>
              </a:rPr>
              <a:t>NetMedic</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 enables detailed diagnosis in enterprise networks w/o application knowledge</a:t>
            </a:r>
          </a:p>
        </p:txBody>
      </p:sp>
      <p:sp>
        <p:nvSpPr>
          <p:cNvPr id="20" name="Content Placeholder 2"/>
          <p:cNvSpPr txBox="1">
            <a:spLocks/>
          </p:cNvSpPr>
          <p:nvPr/>
        </p:nvSpPr>
        <p:spPr>
          <a:xfrm>
            <a:off x="381000" y="1570037"/>
            <a:ext cx="8534400" cy="71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Thinking small (networks) can provide new perspectives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325562"/>
          </a:xfrm>
        </p:spPr>
        <p:txBody>
          <a:bodyPr>
            <a:normAutofit fontScale="90000"/>
          </a:bodyPr>
          <a:lstStyle/>
          <a:p>
            <a:r>
              <a:rPr lang="en-US" dirty="0" smtClean="0"/>
              <a:t>Why study small enterprise networks separately?</a:t>
            </a:r>
            <a:endParaRPr lang="en-US" dirty="0"/>
          </a:p>
        </p:txBody>
      </p:sp>
      <p:sp>
        <p:nvSpPr>
          <p:cNvPr id="4" name="Date Placeholder 3"/>
          <p:cNvSpPr>
            <a:spLocks noGrp="1"/>
          </p:cNvSpPr>
          <p:nvPr>
            <p:ph type="dt" sz="half" idx="10"/>
          </p:nvPr>
        </p:nvSpPr>
        <p:spPr/>
        <p:txBody>
          <a:bodyPr/>
          <a:lstStyle/>
          <a:p>
            <a:r>
              <a:rPr lang="en-US" smtClean="0"/>
              <a:t>ratul | gatech | '09</a:t>
            </a:r>
            <a:endParaRPr lang="en-US" dirty="0"/>
          </a:p>
        </p:txBody>
      </p:sp>
      <p:sp>
        <p:nvSpPr>
          <p:cNvPr id="5" name="Cloud"/>
          <p:cNvSpPr>
            <a:spLocks noChangeAspect="1" noEditPoints="1" noChangeArrowheads="1"/>
          </p:cNvSpPr>
          <p:nvPr/>
        </p:nvSpPr>
        <p:spPr bwMode="auto">
          <a:xfrm>
            <a:off x="457200" y="1828800"/>
            <a:ext cx="3352800" cy="20936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0" tIns="0" rIns="0" bIns="0" numCol="1" anchor="ctr" anchorCtr="0" compatLnSpc="1">
            <a:prstTxWarp prst="textNoShape">
              <a:avLst/>
            </a:prstTxWarp>
          </a:bodyPr>
          <a:lstStyle/>
          <a:p>
            <a:pPr algn="ctr"/>
            <a:r>
              <a:rPr lang="en-US" sz="2800" dirty="0" smtClean="0"/>
              <a:t>Big enterprises</a:t>
            </a:r>
          </a:p>
          <a:p>
            <a:pPr algn="ctr"/>
            <a:r>
              <a:rPr lang="en-US" sz="2800" dirty="0" smtClean="0"/>
              <a:t>Large ISPs</a:t>
            </a:r>
            <a:endParaRPr lang="en-US" sz="2800" dirty="0"/>
          </a:p>
        </p:txBody>
      </p:sp>
      <p:sp>
        <p:nvSpPr>
          <p:cNvPr id="6" name="Cloud"/>
          <p:cNvSpPr>
            <a:spLocks noChangeAspect="1" noEditPoints="1" noChangeArrowheads="1"/>
          </p:cNvSpPr>
          <p:nvPr/>
        </p:nvSpPr>
        <p:spPr bwMode="auto">
          <a:xfrm>
            <a:off x="7086600" y="2514600"/>
            <a:ext cx="1143000" cy="765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6477000" y="2129135"/>
            <a:ext cx="2438400" cy="461665"/>
          </a:xfrm>
          <a:prstGeom prst="rect">
            <a:avLst/>
          </a:prstGeom>
          <a:noFill/>
        </p:spPr>
        <p:txBody>
          <a:bodyPr wrap="square" rtlCol="0">
            <a:spAutoFit/>
          </a:bodyPr>
          <a:lstStyle/>
          <a:p>
            <a:pPr algn="r"/>
            <a:r>
              <a:rPr lang="en-US" sz="2400" dirty="0" smtClean="0">
                <a:solidFill>
                  <a:schemeClr val="bg1"/>
                </a:solidFill>
              </a:rPr>
              <a:t>Small enterprises</a:t>
            </a:r>
            <a:endParaRPr lang="en-US" sz="2400" dirty="0">
              <a:solidFill>
                <a:schemeClr val="bg1"/>
              </a:solidFill>
            </a:endParaRPr>
          </a:p>
        </p:txBody>
      </p:sp>
      <p:graphicFrame>
        <p:nvGraphicFramePr>
          <p:cNvPr id="11" name="Table 10"/>
          <p:cNvGraphicFramePr>
            <a:graphicFrameLocks noGrp="1"/>
          </p:cNvGraphicFramePr>
          <p:nvPr/>
        </p:nvGraphicFramePr>
        <p:xfrm>
          <a:off x="5334000" y="3505200"/>
          <a:ext cx="3581400" cy="1371600"/>
        </p:xfrm>
        <a:graphic>
          <a:graphicData uri="http://schemas.openxmlformats.org/drawingml/2006/table">
            <a:tbl>
              <a:tblPr>
                <a:tableStyleId>{5C22544A-7EE6-4342-B048-85BDC9FD1C3A}</a:tableStyleId>
              </a:tblPr>
              <a:tblGrid>
                <a:gridCol w="35814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Less sophisticated</a:t>
                      </a:r>
                      <a:r>
                        <a:rPr lang="en-US" sz="2400" baseline="0" dirty="0" smtClean="0"/>
                        <a:t> </a:t>
                      </a:r>
                      <a:r>
                        <a:rPr lang="en-US" sz="2400" baseline="0" dirty="0" err="1" smtClean="0"/>
                        <a:t>admins</a:t>
                      </a:r>
                      <a:endParaRPr lang="en-US" sz="2400" dirty="0" smtClean="0"/>
                    </a:p>
                  </a:txBody>
                  <a:tcPr>
                    <a:lnB w="12700" cap="flat" cmpd="sng" algn="ctr">
                      <a:solidFill>
                        <a:schemeClr val="tx1"/>
                      </a:solidFill>
                      <a:prstDash val="solid"/>
                      <a:round/>
                      <a:headEnd type="none" w="med" len="med"/>
                      <a:tailEnd type="none" w="med" len="med"/>
                    </a:lnB>
                  </a:tcPr>
                </a:tc>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Less rich connectivity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Many shared</a:t>
                      </a:r>
                      <a:r>
                        <a:rPr lang="en-US" sz="2400" baseline="0" dirty="0" smtClean="0"/>
                        <a:t> components</a:t>
                      </a:r>
                      <a:endParaRPr lang="en-US" sz="24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Right Arrow 15"/>
          <p:cNvSpPr/>
          <p:nvPr/>
        </p:nvSpPr>
        <p:spPr>
          <a:xfrm>
            <a:off x="4572000" y="2667000"/>
            <a:ext cx="1295400" cy="381000"/>
          </a:xfrm>
          <a:prstGeom prst="rightArrow">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cxnSp>
        <p:nvCxnSpPr>
          <p:cNvPr id="18" name="Straight Connector 17"/>
          <p:cNvCxnSpPr/>
          <p:nvPr/>
        </p:nvCxnSpPr>
        <p:spPr>
          <a:xfrm rot="5400000">
            <a:off x="4724400" y="2743200"/>
            <a:ext cx="762000" cy="3048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V="1">
            <a:off x="4762500" y="2552700"/>
            <a:ext cx="685800" cy="6096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81800" y="5105400"/>
            <a:ext cx="2057400" cy="830997"/>
          </a:xfrm>
          <a:prstGeom prst="rect">
            <a:avLst/>
          </a:prstGeom>
          <a:noFill/>
        </p:spPr>
        <p:txBody>
          <a:bodyPr wrap="square" rtlCol="0">
            <a:spAutoFit/>
          </a:bodyPr>
          <a:lstStyle/>
          <a:p>
            <a:r>
              <a:rPr lang="en-US" sz="2400" dirty="0" smtClean="0">
                <a:solidFill>
                  <a:srgbClr val="FFC000"/>
                </a:solidFill>
              </a:rPr>
              <a:t>IIS, SQL, Exchange, …</a:t>
            </a:r>
            <a:endParaRPr lang="en-US" sz="2400" dirty="0">
              <a:solidFill>
                <a:srgbClr val="FFC000"/>
              </a:solidFill>
            </a:endParaRPr>
          </a:p>
        </p:txBody>
      </p:sp>
      <p:sp>
        <p:nvSpPr>
          <p:cNvPr id="13" name="computr1"/>
          <p:cNvSpPr>
            <a:spLocks noEditPoints="1" noChangeArrowheads="1"/>
          </p:cNvSpPr>
          <p:nvPr/>
        </p:nvSpPr>
        <p:spPr bwMode="auto">
          <a:xfrm>
            <a:off x="4267200" y="57912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5" name="server"/>
          <p:cNvSpPr>
            <a:spLocks noEditPoints="1" noChangeArrowheads="1"/>
          </p:cNvSpPr>
          <p:nvPr/>
        </p:nvSpPr>
        <p:spPr bwMode="auto">
          <a:xfrm>
            <a:off x="5791200" y="5181600"/>
            <a:ext cx="685800" cy="6096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computr1"/>
          <p:cNvSpPr>
            <a:spLocks noEditPoints="1" noChangeArrowheads="1"/>
          </p:cNvSpPr>
          <p:nvPr/>
        </p:nvSpPr>
        <p:spPr bwMode="auto">
          <a:xfrm>
            <a:off x="4038600" y="44196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pic>
        <p:nvPicPr>
          <p:cNvPr id="20" name="Picture 4"/>
          <p:cNvPicPr>
            <a:picLocks noChangeAspect="1" noChangeArrowheads="1"/>
          </p:cNvPicPr>
          <p:nvPr/>
        </p:nvPicPr>
        <p:blipFill>
          <a:blip r:embed="rId4" cstate="print"/>
          <a:srcRect/>
          <a:stretch>
            <a:fillRect/>
          </a:stretch>
        </p:blipFill>
        <p:spPr bwMode="auto">
          <a:xfrm>
            <a:off x="4572000" y="5176520"/>
            <a:ext cx="914400" cy="386080"/>
          </a:xfrm>
          <a:prstGeom prst="rect">
            <a:avLst/>
          </a:prstGeom>
          <a:noFill/>
          <a:ln w="9525">
            <a:noFill/>
            <a:miter lim="800000"/>
            <a:headEnd/>
            <a:tailEnd/>
          </a:ln>
        </p:spPr>
      </p:pic>
      <p:cxnSp>
        <p:nvCxnSpPr>
          <p:cNvPr id="21" name="Straight Connector 20"/>
          <p:cNvCxnSpPr>
            <a:stCxn id="17" idx="6"/>
            <a:endCxn id="20" idx="0"/>
          </p:cNvCxnSpPr>
          <p:nvPr/>
        </p:nvCxnSpPr>
        <p:spPr>
          <a:xfrm>
            <a:off x="4724400" y="4953000"/>
            <a:ext cx="304800" cy="22352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11"/>
            <a:endCxn id="20" idx="2"/>
          </p:cNvCxnSpPr>
          <p:nvPr/>
        </p:nvCxnSpPr>
        <p:spPr>
          <a:xfrm flipV="1">
            <a:off x="4887436" y="5562600"/>
            <a:ext cx="141764" cy="39593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3"/>
            <a:endCxn id="15" idx="7"/>
          </p:cNvCxnSpPr>
          <p:nvPr/>
        </p:nvCxnSpPr>
        <p:spPr>
          <a:xfrm>
            <a:off x="5486400" y="5369560"/>
            <a:ext cx="304800" cy="11684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4" name="computr1"/>
          <p:cNvSpPr>
            <a:spLocks noEditPoints="1" noChangeArrowheads="1"/>
          </p:cNvSpPr>
          <p:nvPr/>
        </p:nvSpPr>
        <p:spPr bwMode="auto">
          <a:xfrm>
            <a:off x="3505200" y="5181600"/>
            <a:ext cx="6858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cxnSp>
        <p:nvCxnSpPr>
          <p:cNvPr id="25" name="Straight Connector 24"/>
          <p:cNvCxnSpPr>
            <a:stCxn id="24" idx="11"/>
            <a:endCxn id="20" idx="1"/>
          </p:cNvCxnSpPr>
          <p:nvPr/>
        </p:nvCxnSpPr>
        <p:spPr>
          <a:xfrm>
            <a:off x="4125436" y="5348930"/>
            <a:ext cx="446564" cy="20630"/>
          </a:xfrm>
          <a:prstGeom prst="line">
            <a:avLst/>
          </a:prstGeom>
          <a:ln w="38100">
            <a:solidFill>
              <a:schemeClr val="bg1"/>
            </a:solidFill>
            <a:prstDash val="solid"/>
            <a:tailEnd type="non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738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par>
                                <p:cTn id="14" presetID="5"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5"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checkerboard(across)">
                                      <p:cBhvr>
                                        <p:cTn id="31" dur="500"/>
                                        <p:tgtEl>
                                          <p:spTgt spid="2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animBg="1"/>
      <p:bldP spid="17"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Content Placeholder 2"/>
          <p:cNvSpPr>
            <a:spLocks noGrp="1"/>
          </p:cNvSpPr>
          <p:nvPr>
            <p:ph idx="1"/>
          </p:nvPr>
        </p:nvSpPr>
        <p:spPr>
          <a:xfrm>
            <a:off x="304800" y="1752600"/>
            <a:ext cx="8610600" cy="4114800"/>
          </a:xfrm>
        </p:spPr>
        <p:txBody>
          <a:bodyPr>
            <a:normAutofit/>
          </a:bodyPr>
          <a:lstStyle/>
          <a:p>
            <a:pPr marL="514350" indent="-514350">
              <a:buFont typeface="+mj-lt"/>
              <a:buAutoNum type="arabicPeriod"/>
            </a:pPr>
            <a:r>
              <a:rPr lang="en-US" sz="2800" dirty="0" smtClean="0"/>
              <a:t>Uncovers the need for detailed and understandable diagnosis</a:t>
            </a:r>
            <a:endParaRPr lang="en-US" sz="2400" dirty="0" smtClean="0"/>
          </a:p>
          <a:p>
            <a:pPr marL="2228850" lvl="4" indent="-514350">
              <a:buNone/>
            </a:pPr>
            <a:endParaRPr lang="en-US" sz="1600" dirty="0" smtClean="0"/>
          </a:p>
          <a:p>
            <a:pPr marL="514350" indent="-514350">
              <a:buFont typeface="+mj-lt"/>
              <a:buAutoNum type="arabicPeriod"/>
            </a:pPr>
            <a:r>
              <a:rPr lang="en-US" sz="2800" dirty="0" smtClean="0"/>
              <a:t>Develops </a:t>
            </a:r>
            <a:r>
              <a:rPr lang="en-US" sz="2800" i="1" dirty="0" err="1" smtClean="0"/>
              <a:t>NetMedic</a:t>
            </a:r>
            <a:r>
              <a:rPr lang="en-US" sz="2800" dirty="0" smtClean="0"/>
              <a:t> for detailed </a:t>
            </a:r>
            <a:r>
              <a:rPr lang="en-US" sz="2800" dirty="0" smtClean="0"/>
              <a:t>diagnosis</a:t>
            </a:r>
          </a:p>
          <a:p>
            <a:pPr marL="914400" lvl="2" indent="-514350">
              <a:buFont typeface="Arial" pitchFamily="34" charset="0"/>
              <a:buChar char="•"/>
            </a:pPr>
            <a:r>
              <a:rPr lang="en-US" dirty="0" smtClean="0"/>
              <a:t>Diagnoses application faults without application knowledge</a:t>
            </a:r>
            <a:endParaRPr lang="en-US" sz="2800" dirty="0" smtClean="0"/>
          </a:p>
          <a:p>
            <a:pPr marL="1314450" lvl="2" indent="-514350">
              <a:buFont typeface="+mj-lt"/>
              <a:buAutoNum type="arabicPeriod"/>
            </a:pPr>
            <a:endParaRPr lang="en-US" sz="1600" dirty="0" smtClean="0"/>
          </a:p>
          <a:p>
            <a:pPr marL="514350" indent="-514350">
              <a:buFont typeface="+mj-lt"/>
              <a:buAutoNum type="arabicPeriod"/>
            </a:pPr>
            <a:r>
              <a:rPr lang="en-US" sz="2800" dirty="0" smtClean="0"/>
              <a:t>Develops </a:t>
            </a:r>
            <a:r>
              <a:rPr lang="en-US" sz="2800" i="1" dirty="0" err="1" smtClean="0"/>
              <a:t>NetClinic</a:t>
            </a:r>
            <a:r>
              <a:rPr lang="en-US" sz="2800" dirty="0" smtClean="0"/>
              <a:t> </a:t>
            </a:r>
            <a:r>
              <a:rPr lang="en-US" sz="2800" dirty="0" smtClean="0"/>
              <a:t>for explaining </a:t>
            </a:r>
            <a:r>
              <a:rPr lang="en-US" sz="2800" dirty="0" smtClean="0"/>
              <a:t>diagnostic analysis</a:t>
            </a:r>
            <a:endParaRPr lang="en-US" sz="1600" dirty="0" smtClean="0"/>
          </a:p>
          <a:p>
            <a:pPr marL="514350" indent="-514350"/>
            <a:endParaRPr lang="en-US" dirty="0" smtClean="0"/>
          </a:p>
        </p:txBody>
      </p:sp>
      <p:sp>
        <p:nvSpPr>
          <p:cNvPr id="4" name="Date Placeholder 3"/>
          <p:cNvSpPr>
            <a:spLocks noGrp="1"/>
          </p:cNvSpPr>
          <p:nvPr>
            <p:ph type="dt" sz="half" idx="10"/>
          </p:nvPr>
        </p:nvSpPr>
        <p:spPr/>
        <p:txBody>
          <a:bodyPr/>
          <a:lstStyle/>
          <a:p>
            <a:r>
              <a:rPr lang="en-US" smtClean="0"/>
              <a:t>ratul | gatech | '09</a:t>
            </a:r>
            <a:endParaRPr lang="en-US" dirty="0"/>
          </a:p>
        </p:txBody>
      </p:sp>
    </p:spTree>
  </p:cSld>
  <p:clrMapOvr>
    <a:masterClrMapping/>
  </p:clrMapOvr>
  <p:transition advTm="3965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smtClean="0"/>
              <a:t>Understanding problems in small enterprises</a:t>
            </a:r>
            <a:endParaRPr lang="en-US" sz="3600" dirty="0"/>
          </a:p>
        </p:txBody>
      </p:sp>
      <p:sp>
        <p:nvSpPr>
          <p:cNvPr id="5" name="Date Placeholder 4"/>
          <p:cNvSpPr>
            <a:spLocks noGrp="1"/>
          </p:cNvSpPr>
          <p:nvPr>
            <p:ph type="dt" sz="half" idx="10"/>
          </p:nvPr>
        </p:nvSpPr>
        <p:spPr/>
        <p:txBody>
          <a:bodyPr/>
          <a:lstStyle/>
          <a:p>
            <a:r>
              <a:rPr lang="en-US" smtClean="0"/>
              <a:t>ratul | gatech | '09</a:t>
            </a:r>
            <a:endParaRPr lang="en-US" dirty="0"/>
          </a:p>
        </p:txBody>
      </p:sp>
      <p:pic>
        <p:nvPicPr>
          <p:cNvPr id="3074" name="Picture 2" descr="C:\Documents and Settings\ratul\Local Settings\Temporary Internet Files\Content.IE5\ZSA3IJOT\MCj04349490000[1].wmf"/>
          <p:cNvPicPr>
            <a:picLocks noChangeAspect="1" noChangeArrowheads="1"/>
          </p:cNvPicPr>
          <p:nvPr/>
        </p:nvPicPr>
        <p:blipFill>
          <a:blip r:embed="rId4" cstate="print"/>
          <a:srcRect/>
          <a:stretch>
            <a:fillRect/>
          </a:stretch>
        </p:blipFill>
        <p:spPr bwMode="auto">
          <a:xfrm>
            <a:off x="1752600" y="2057400"/>
            <a:ext cx="1689187" cy="1219200"/>
          </a:xfrm>
          <a:prstGeom prst="rect">
            <a:avLst/>
          </a:prstGeom>
          <a:noFill/>
        </p:spPr>
      </p:pic>
      <p:sp>
        <p:nvSpPr>
          <p:cNvPr id="19" name="Freeform 18"/>
          <p:cNvSpPr/>
          <p:nvPr/>
        </p:nvSpPr>
        <p:spPr>
          <a:xfrm flipV="1">
            <a:off x="3431097" y="2264047"/>
            <a:ext cx="2817303" cy="250551"/>
          </a:xfrm>
          <a:custGeom>
            <a:avLst/>
            <a:gdLst>
              <a:gd name="connsiteX0" fmla="*/ 2457975 w 2457975"/>
              <a:gd name="connsiteY0" fmla="*/ 240485 h 240485"/>
              <a:gd name="connsiteX1" fmla="*/ 1216404 w 2457975"/>
              <a:gd name="connsiteY1" fmla="*/ 5593 h 240485"/>
              <a:gd name="connsiteX2" fmla="*/ 0 w 2457975"/>
              <a:gd name="connsiteY2" fmla="*/ 206929 h 240485"/>
            </a:gdLst>
            <a:ahLst/>
            <a:cxnLst>
              <a:cxn ang="0">
                <a:pos x="connsiteX0" y="connsiteY0"/>
              </a:cxn>
              <a:cxn ang="0">
                <a:pos x="connsiteX1" y="connsiteY1"/>
              </a:cxn>
              <a:cxn ang="0">
                <a:pos x="connsiteX2" y="connsiteY2"/>
              </a:cxn>
            </a:cxnLst>
            <a:rect l="l" t="t" r="r" b="b"/>
            <a:pathLst>
              <a:path w="2457975" h="240485">
                <a:moveTo>
                  <a:pt x="2457975" y="240485"/>
                </a:moveTo>
                <a:cubicBezTo>
                  <a:pt x="2042020" y="125835"/>
                  <a:pt x="1626066" y="11186"/>
                  <a:pt x="1216404" y="5593"/>
                </a:cubicBezTo>
                <a:cubicBezTo>
                  <a:pt x="806742" y="0"/>
                  <a:pt x="403371" y="103464"/>
                  <a:pt x="0" y="206929"/>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flipV="1">
            <a:off x="3431096" y="2819399"/>
            <a:ext cx="2817303" cy="341431"/>
          </a:xfrm>
          <a:custGeom>
            <a:avLst/>
            <a:gdLst>
              <a:gd name="connsiteX0" fmla="*/ 0 w 2483142"/>
              <a:gd name="connsiteY0" fmla="*/ 16778 h 212521"/>
              <a:gd name="connsiteX1" fmla="*/ 1216404 w 2483142"/>
              <a:gd name="connsiteY1" fmla="*/ 209725 h 212521"/>
              <a:gd name="connsiteX2" fmla="*/ 2483142 w 2483142"/>
              <a:gd name="connsiteY2" fmla="*/ 0 h 212521"/>
            </a:gdLst>
            <a:ahLst/>
            <a:cxnLst>
              <a:cxn ang="0">
                <a:pos x="connsiteX0" y="connsiteY0"/>
              </a:cxn>
              <a:cxn ang="0">
                <a:pos x="connsiteX1" y="connsiteY1"/>
              </a:cxn>
              <a:cxn ang="0">
                <a:pos x="connsiteX2" y="connsiteY2"/>
              </a:cxn>
            </a:cxnLst>
            <a:rect l="l" t="t" r="r" b="b"/>
            <a:pathLst>
              <a:path w="2483142" h="212521">
                <a:moveTo>
                  <a:pt x="0" y="16778"/>
                </a:moveTo>
                <a:cubicBezTo>
                  <a:pt x="401273" y="114649"/>
                  <a:pt x="802547" y="212521"/>
                  <a:pt x="1216404" y="209725"/>
                </a:cubicBezTo>
                <a:cubicBezTo>
                  <a:pt x="1630261" y="206929"/>
                  <a:pt x="2056701" y="103464"/>
                  <a:pt x="2483142" y="0"/>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87" name="Picture 15" descr="C:\Documents and Settings\ratul\Local Settings\Temporary Internet Files\Content.IE5\ZSA3IJOT\MCj04404240000[1].wmf"/>
          <p:cNvPicPr>
            <a:picLocks noChangeAspect="1" noChangeArrowheads="1"/>
          </p:cNvPicPr>
          <p:nvPr/>
        </p:nvPicPr>
        <p:blipFill>
          <a:blip r:embed="rId5" cstate="print"/>
          <a:srcRect/>
          <a:stretch>
            <a:fillRect/>
          </a:stretch>
        </p:blipFill>
        <p:spPr bwMode="auto">
          <a:xfrm>
            <a:off x="4343400" y="3962400"/>
            <a:ext cx="1827886" cy="1506017"/>
          </a:xfrm>
          <a:prstGeom prst="rect">
            <a:avLst/>
          </a:prstGeom>
          <a:noFill/>
        </p:spPr>
      </p:pic>
      <p:sp>
        <p:nvSpPr>
          <p:cNvPr id="25" name="Can 24"/>
          <p:cNvSpPr/>
          <p:nvPr/>
        </p:nvSpPr>
        <p:spPr>
          <a:xfrm>
            <a:off x="1905000" y="4191000"/>
            <a:ext cx="1066800" cy="1066800"/>
          </a:xfrm>
          <a:prstGeom prst="can">
            <a:avLst/>
          </a:prstGeom>
          <a:solidFill>
            <a:schemeClr val="bg1">
              <a:lumMod val="75000"/>
            </a:schemeClr>
          </a:solidFill>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Down Arrow 28"/>
          <p:cNvSpPr/>
          <p:nvPr/>
        </p:nvSpPr>
        <p:spPr>
          <a:xfrm rot="16200000">
            <a:off x="3390900" y="4152900"/>
            <a:ext cx="609600" cy="1143000"/>
          </a:xfrm>
          <a:prstGeom prst="downArrow">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8" name="Document"/>
          <p:cNvSpPr>
            <a:spLocks noEditPoints="1" noChangeArrowheads="1"/>
          </p:cNvSpPr>
          <p:nvPr/>
        </p:nvSpPr>
        <p:spPr bwMode="auto">
          <a:xfrm>
            <a:off x="7620000" y="4191000"/>
            <a:ext cx="838200" cy="10668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7620000" y="4343400"/>
            <a:ext cx="838200" cy="707886"/>
          </a:xfrm>
          <a:prstGeom prst="rect">
            <a:avLst/>
          </a:prstGeom>
          <a:noFill/>
          <a:ln>
            <a:noFill/>
          </a:ln>
        </p:spPr>
        <p:txBody>
          <a:bodyPr wrap="square" rtlCol="0">
            <a:spAutoFit/>
          </a:bodyPr>
          <a:lstStyle/>
          <a:p>
            <a:pPr algn="ctr"/>
            <a:r>
              <a:rPr lang="en-US" sz="2000" dirty="0" smtClean="0"/>
              <a:t>100+ cases</a:t>
            </a:r>
            <a:endParaRPr lang="en-US" sz="2000" dirty="0"/>
          </a:p>
        </p:txBody>
      </p:sp>
      <p:sp>
        <p:nvSpPr>
          <p:cNvPr id="33" name="Circular Arrow 32"/>
          <p:cNvSpPr/>
          <p:nvPr/>
        </p:nvSpPr>
        <p:spPr>
          <a:xfrm rot="5400000" flipV="1">
            <a:off x="800100" y="2857500"/>
            <a:ext cx="1752600" cy="1828800"/>
          </a:xfrm>
          <a:prstGeom prst="circularArrow">
            <a:avLst>
              <a:gd name="adj1" fmla="val 12500"/>
              <a:gd name="adj2" fmla="val 1591311"/>
              <a:gd name="adj3" fmla="val 20457681"/>
              <a:gd name="adj4" fmla="val 10800000"/>
              <a:gd name="adj5" fmla="val 12500"/>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34" name="Down Arrow 33"/>
          <p:cNvSpPr/>
          <p:nvPr/>
        </p:nvSpPr>
        <p:spPr>
          <a:xfrm rot="16200000">
            <a:off x="6515100" y="4152900"/>
            <a:ext cx="609600" cy="1143000"/>
          </a:xfrm>
          <a:prstGeom prst="downArrow">
            <a:avLst/>
          </a:prstGeom>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3505200" y="1905000"/>
            <a:ext cx="2667000" cy="400110"/>
          </a:xfrm>
          <a:prstGeom prst="rect">
            <a:avLst/>
          </a:prstGeom>
          <a:noFill/>
        </p:spPr>
        <p:txBody>
          <a:bodyPr wrap="square" rtlCol="0">
            <a:spAutoFit/>
          </a:bodyPr>
          <a:lstStyle/>
          <a:p>
            <a:r>
              <a:rPr lang="en-US" sz="2000" dirty="0" smtClean="0">
                <a:solidFill>
                  <a:srgbClr val="FFC000"/>
                </a:solidFill>
              </a:rPr>
              <a:t>Symptoms, root causes</a:t>
            </a:r>
            <a:endParaRPr lang="en-US" sz="2000" dirty="0">
              <a:solidFill>
                <a:srgbClr val="FFC000"/>
              </a:solidFill>
            </a:endParaRPr>
          </a:p>
        </p:txBody>
      </p:sp>
      <p:pic>
        <p:nvPicPr>
          <p:cNvPr id="21" name="Picture 2" descr="C:\Documents and Settings\ratul\Local Settings\Temporary Internet Files\Content.IE5\5AM956F1\MCj04415130000[1].wmf"/>
          <p:cNvPicPr>
            <a:picLocks noChangeAspect="1" noChangeArrowheads="1"/>
          </p:cNvPicPr>
          <p:nvPr/>
        </p:nvPicPr>
        <p:blipFill>
          <a:blip r:embed="rId6" cstate="print"/>
          <a:srcRect/>
          <a:stretch>
            <a:fillRect/>
          </a:stretch>
        </p:blipFill>
        <p:spPr bwMode="auto">
          <a:xfrm>
            <a:off x="6248400" y="1796955"/>
            <a:ext cx="1371600" cy="793845"/>
          </a:xfrm>
          <a:prstGeom prst="rect">
            <a:avLst/>
          </a:prstGeom>
          <a:noFill/>
        </p:spPr>
      </p:pic>
      <p:pic>
        <p:nvPicPr>
          <p:cNvPr id="22" name="Picture 10" descr="C:\Documents and Settings\ratul\Local Settings\Temporary Internet Files\Content.IE5\VVXDGZBC\MCj03118440000[1].wmf"/>
          <p:cNvPicPr>
            <a:picLocks noChangeAspect="1" noChangeArrowheads="1"/>
          </p:cNvPicPr>
          <p:nvPr/>
        </p:nvPicPr>
        <p:blipFill>
          <a:blip r:embed="rId7" cstate="print"/>
          <a:srcRect/>
          <a:stretch>
            <a:fillRect/>
          </a:stretch>
        </p:blipFill>
        <p:spPr bwMode="auto">
          <a:xfrm>
            <a:off x="6172200" y="2895600"/>
            <a:ext cx="1237620" cy="990600"/>
          </a:xfrm>
          <a:prstGeom prst="rect">
            <a:avLst/>
          </a:prstGeom>
          <a:noFill/>
        </p:spPr>
      </p:pic>
      <p:pic>
        <p:nvPicPr>
          <p:cNvPr id="24" name="Picture 4" descr="C:\Documents and Settings\ratul\Local Settings\Temporary Internet Files\Content.IE5\6B2X1A4K\MCPE01487_0000[1].wmf"/>
          <p:cNvPicPr>
            <a:picLocks noChangeAspect="1" noChangeArrowheads="1"/>
          </p:cNvPicPr>
          <p:nvPr/>
        </p:nvPicPr>
        <p:blipFill>
          <a:blip r:embed="rId8" cstate="print"/>
          <a:srcRect/>
          <a:stretch>
            <a:fillRect/>
          </a:stretch>
        </p:blipFill>
        <p:spPr bwMode="auto">
          <a:xfrm>
            <a:off x="6934200" y="2362200"/>
            <a:ext cx="1066800" cy="859949"/>
          </a:xfrm>
          <a:prstGeom prst="rect">
            <a:avLst/>
          </a:prstGeom>
          <a:noFill/>
        </p:spPr>
      </p:pic>
      <p:sp>
        <p:nvSpPr>
          <p:cNvPr id="26" name="Freeform 25"/>
          <p:cNvSpPr/>
          <p:nvPr/>
        </p:nvSpPr>
        <p:spPr>
          <a:xfrm>
            <a:off x="3429000" y="2666999"/>
            <a:ext cx="3505200" cy="76201"/>
          </a:xfrm>
          <a:custGeom>
            <a:avLst/>
            <a:gdLst>
              <a:gd name="connsiteX0" fmla="*/ 2457975 w 2457975"/>
              <a:gd name="connsiteY0" fmla="*/ 240485 h 240485"/>
              <a:gd name="connsiteX1" fmla="*/ 1216404 w 2457975"/>
              <a:gd name="connsiteY1" fmla="*/ 5593 h 240485"/>
              <a:gd name="connsiteX2" fmla="*/ 0 w 2457975"/>
              <a:gd name="connsiteY2" fmla="*/ 206929 h 240485"/>
            </a:gdLst>
            <a:ahLst/>
            <a:cxnLst>
              <a:cxn ang="0">
                <a:pos x="connsiteX0" y="connsiteY0"/>
              </a:cxn>
              <a:cxn ang="0">
                <a:pos x="connsiteX1" y="connsiteY1"/>
              </a:cxn>
              <a:cxn ang="0">
                <a:pos x="connsiteX2" y="connsiteY2"/>
              </a:cxn>
            </a:cxnLst>
            <a:rect l="l" t="t" r="r" b="b"/>
            <a:pathLst>
              <a:path w="2457975" h="240485">
                <a:moveTo>
                  <a:pt x="2457975" y="240485"/>
                </a:moveTo>
                <a:cubicBezTo>
                  <a:pt x="2042020" y="125835"/>
                  <a:pt x="1626066" y="11186"/>
                  <a:pt x="1216404" y="5593"/>
                </a:cubicBezTo>
                <a:cubicBezTo>
                  <a:pt x="806742" y="0"/>
                  <a:pt x="403371" y="103464"/>
                  <a:pt x="0" y="206929"/>
                </a:cubicBezTo>
              </a:path>
            </a:pathLst>
          </a:custGeom>
          <a:ln w="25400">
            <a:solidFill>
              <a:srgbClr val="FFC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84" name="Picture 12" descr="C:\Documents and Settings\ratul\Local Settings\Temporary Internet Files\Content.IE5\WRPY2P70\MCj04421240000[1].png"/>
          <p:cNvPicPr>
            <a:picLocks noChangeAspect="1" noChangeArrowheads="1"/>
          </p:cNvPicPr>
          <p:nvPr/>
        </p:nvPicPr>
        <p:blipFill>
          <a:blip r:embed="rId9" cstate="print"/>
          <a:srcRect/>
          <a:stretch>
            <a:fillRect/>
          </a:stretch>
        </p:blipFill>
        <p:spPr bwMode="auto">
          <a:xfrm>
            <a:off x="4191000" y="2362200"/>
            <a:ext cx="609600" cy="609600"/>
          </a:xfrm>
          <a:prstGeom prst="rect">
            <a:avLst/>
          </a:prstGeom>
          <a:noFill/>
        </p:spPr>
      </p:pic>
      <p:pic>
        <p:nvPicPr>
          <p:cNvPr id="3081" name="Picture 9" descr="C:\Program Files\Microsoft Office\MEDIA\CAGCAT10\j0332268.wmf"/>
          <p:cNvPicPr>
            <a:picLocks noChangeAspect="1" noChangeArrowheads="1"/>
          </p:cNvPicPr>
          <p:nvPr/>
        </p:nvPicPr>
        <p:blipFill>
          <a:blip r:embed="rId10" cstate="print"/>
          <a:srcRect/>
          <a:stretch>
            <a:fillRect/>
          </a:stretch>
        </p:blipFill>
        <p:spPr bwMode="auto">
          <a:xfrm>
            <a:off x="4876800" y="2438400"/>
            <a:ext cx="471916" cy="533400"/>
          </a:xfrm>
          <a:prstGeom prst="rect">
            <a:avLst/>
          </a:prstGeom>
          <a:noFill/>
        </p:spPr>
      </p:pic>
    </p:spTree>
    <p:custDataLst>
      <p:tags r:id="rId1"/>
    </p:custDataLst>
  </p:cSld>
  <p:clrMapOvr>
    <a:masterClrMapping/>
  </p:clrMapOvr>
  <p:transition advTm="589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par>
                                <p:cTn id="11" presetID="5" presetClass="entr" presetSubtype="10" fill="hold" nodeType="withEffect">
                                  <p:stCondLst>
                                    <p:cond delay="0"/>
                                  </p:stCondLst>
                                  <p:childTnLst>
                                    <p:set>
                                      <p:cBhvr>
                                        <p:cTn id="12" dur="1" fill="hold">
                                          <p:stCondLst>
                                            <p:cond delay="0"/>
                                          </p:stCondLst>
                                        </p:cTn>
                                        <p:tgtEl>
                                          <p:spTgt spid="3087"/>
                                        </p:tgtEl>
                                        <p:attrNameLst>
                                          <p:attrName>style.visibility</p:attrName>
                                        </p:attrNameLst>
                                      </p:cBhvr>
                                      <p:to>
                                        <p:strVal val="visible"/>
                                      </p:to>
                                    </p:set>
                                    <p:animEffect transition="in" filter="checkerboard(across)">
                                      <p:cBhvr>
                                        <p:cTn id="13" dur="500"/>
                                        <p:tgtEl>
                                          <p:spTgt spid="308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88"/>
                                        </p:tgtEl>
                                        <p:attrNameLst>
                                          <p:attrName>style.visibility</p:attrName>
                                        </p:attrNameLst>
                                      </p:cBhvr>
                                      <p:to>
                                        <p:strVal val="visible"/>
                                      </p:to>
                                    </p:set>
                                    <p:animEffect transition="in" filter="checkerboard(across)">
                                      <p:cBhvr>
                                        <p:cTn id="19" dur="500"/>
                                        <p:tgtEl>
                                          <p:spTgt spid="308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heckerboard(across)">
                                      <p:cBhvr>
                                        <p:cTn id="22" dur="500"/>
                                        <p:tgtEl>
                                          <p:spTgt spid="3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checkerboard(across)">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88" grpId="0" animBg="1"/>
      <p:bldP spid="31" grpId="0"/>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1432560"/>
          <a:ext cx="3124200" cy="2377440"/>
        </p:xfrm>
        <a:graphic>
          <a:graphicData uri="http://schemas.openxmlformats.org/drawingml/2006/table">
            <a:tbl>
              <a:tblPr>
                <a:tableStyleId>{5C22544A-7EE6-4342-B048-85BDC9FD1C3A}</a:tableStyleId>
              </a:tblPr>
              <a:tblGrid>
                <a:gridCol w="2360508"/>
                <a:gridCol w="763692"/>
              </a:tblGrid>
              <a:tr h="338667">
                <a:tc gridSpan="2">
                  <a:txBody>
                    <a:bodyPr/>
                    <a:lstStyle/>
                    <a:p>
                      <a:r>
                        <a:rPr lang="en-US" sz="2000" b="1" dirty="0" smtClean="0">
                          <a:solidFill>
                            <a:srgbClr val="FFC000"/>
                          </a:solidFill>
                          <a:latin typeface="Segoe"/>
                        </a:rPr>
                        <a:t>Symptom</a:t>
                      </a:r>
                      <a:endParaRPr lang="en-US" sz="2000" b="1" dirty="0">
                        <a:solidFill>
                          <a:srgbClr val="FFC000"/>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38667">
                <a:tc>
                  <a:txBody>
                    <a:bodyPr/>
                    <a:lstStyle/>
                    <a:p>
                      <a:r>
                        <a:rPr lang="en-US" sz="2000" dirty="0" smtClean="0">
                          <a:solidFill>
                            <a:schemeClr val="bg1"/>
                          </a:solidFill>
                          <a:latin typeface="Segoe"/>
                        </a:rPr>
                        <a:t> App-specific</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60</a:t>
                      </a:r>
                      <a:r>
                        <a:rPr lang="en-US" sz="2000" baseline="0" dirty="0" smtClean="0">
                          <a:solidFill>
                            <a:schemeClr val="bg1"/>
                          </a:solidFill>
                        </a:rPr>
                        <a:t> </a:t>
                      </a:r>
                      <a:r>
                        <a:rPr lang="en-US" sz="2000" dirty="0" smtClean="0">
                          <a:solidFill>
                            <a:schemeClr val="bg1"/>
                          </a:solidFill>
                        </a:rPr>
                        <a:t>%</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Failed</a:t>
                      </a:r>
                      <a:r>
                        <a:rPr lang="en-US" sz="2000" baseline="0" dirty="0" smtClean="0">
                          <a:solidFill>
                            <a:schemeClr val="bg1"/>
                          </a:solidFill>
                          <a:latin typeface="Segoe"/>
                        </a:rPr>
                        <a:t> initialization</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13 %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Poor performance</a:t>
                      </a:r>
                      <a:endParaRPr lang="en-US" sz="2000" dirty="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10 %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Hang or crash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10 %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8667">
                <a:tc>
                  <a:txBody>
                    <a:bodyPr/>
                    <a:lstStyle/>
                    <a:p>
                      <a:r>
                        <a:rPr lang="en-US" sz="2000" dirty="0" smtClean="0">
                          <a:solidFill>
                            <a:schemeClr val="bg1"/>
                          </a:solidFill>
                          <a:latin typeface="Segoe"/>
                        </a:rPr>
                        <a:t> Unreachability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  7 %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nvGraphicFramePr>
        <p:xfrm>
          <a:off x="5257800" y="1371600"/>
          <a:ext cx="3657600" cy="3078480"/>
        </p:xfrm>
        <a:graphic>
          <a:graphicData uri="http://schemas.openxmlformats.org/drawingml/2006/table">
            <a:tbl>
              <a:tblPr>
                <a:tableStyleId>{5C22544A-7EE6-4342-B048-85BDC9FD1C3A}</a:tableStyleId>
              </a:tblPr>
              <a:tblGrid>
                <a:gridCol w="2954216"/>
                <a:gridCol w="703384"/>
              </a:tblGrid>
              <a:tr h="285750">
                <a:tc gridSpan="2">
                  <a:txBody>
                    <a:bodyPr/>
                    <a:lstStyle/>
                    <a:p>
                      <a:r>
                        <a:rPr lang="en-US" sz="2000" b="1" dirty="0" smtClean="0">
                          <a:solidFill>
                            <a:srgbClr val="FFC000"/>
                          </a:solidFill>
                          <a:latin typeface="Segoe"/>
                        </a:rPr>
                        <a:t>Identified</a:t>
                      </a:r>
                      <a:r>
                        <a:rPr lang="en-US" sz="2000" b="1" baseline="0" dirty="0" smtClean="0">
                          <a:solidFill>
                            <a:srgbClr val="FFC000"/>
                          </a:solidFill>
                          <a:latin typeface="Segoe"/>
                        </a:rPr>
                        <a:t> cause</a:t>
                      </a:r>
                      <a:endParaRPr lang="en-US" sz="2000" b="1" dirty="0" smtClean="0">
                        <a:solidFill>
                          <a:srgbClr val="FFC000"/>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285750">
                <a:tc>
                  <a:txBody>
                    <a:bodyPr/>
                    <a:lstStyle/>
                    <a:p>
                      <a:r>
                        <a:rPr lang="en-US" sz="2000" dirty="0" smtClean="0">
                          <a:solidFill>
                            <a:schemeClr val="bg1"/>
                          </a:solidFill>
                          <a:latin typeface="Segoe"/>
                        </a:rPr>
                        <a:t> Non-app</a:t>
                      </a:r>
                      <a:r>
                        <a:rPr lang="en-US" sz="2000" baseline="0" dirty="0" smtClean="0">
                          <a:solidFill>
                            <a:schemeClr val="bg1"/>
                          </a:solidFill>
                          <a:latin typeface="Segoe"/>
                        </a:rPr>
                        <a:t> </a:t>
                      </a:r>
                      <a:r>
                        <a:rPr lang="en-US" sz="2000" baseline="0" dirty="0" err="1" smtClean="0">
                          <a:solidFill>
                            <a:schemeClr val="bg1"/>
                          </a:solidFill>
                          <a:latin typeface="Segoe"/>
                        </a:rPr>
                        <a:t>config</a:t>
                      </a:r>
                      <a:r>
                        <a:rPr lang="en-US" sz="2000" baseline="0" dirty="0" smtClean="0">
                          <a:solidFill>
                            <a:schemeClr val="bg1"/>
                          </a:solidFill>
                          <a:latin typeface="Segoe"/>
                        </a:rPr>
                        <a:t> </a:t>
                      </a:r>
                      <a:br>
                        <a:rPr lang="en-US" sz="2000" baseline="0" dirty="0" smtClean="0">
                          <a:solidFill>
                            <a:schemeClr val="bg1"/>
                          </a:solidFill>
                          <a:latin typeface="Segoe"/>
                        </a:rPr>
                      </a:br>
                      <a:r>
                        <a:rPr lang="en-US" sz="2000" baseline="0" dirty="0" smtClean="0">
                          <a:solidFill>
                            <a:schemeClr val="bg1"/>
                          </a:solidFill>
                          <a:latin typeface="Segoe"/>
                        </a:rPr>
                        <a:t> (e.g., firewall) </a:t>
                      </a:r>
                      <a:endParaRPr lang="en-US" sz="2000" dirty="0" smtClean="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30</a:t>
                      </a:r>
                      <a:r>
                        <a:rPr lang="en-US" sz="2000" baseline="0" dirty="0" smtClean="0">
                          <a:solidFill>
                            <a:schemeClr val="bg1"/>
                          </a:solidFill>
                        </a:rPr>
                        <a:t> </a:t>
                      </a:r>
                      <a:r>
                        <a:rPr lang="en-US" sz="2000" dirty="0" smtClean="0">
                          <a:solidFill>
                            <a:schemeClr val="bg1"/>
                          </a:solidFill>
                        </a:rPr>
                        <a:t>%</a:t>
                      </a: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Software/driver bug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21 %</a:t>
                      </a: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App </a:t>
                      </a:r>
                      <a:r>
                        <a:rPr lang="en-US" sz="2000" dirty="0" err="1" smtClean="0">
                          <a:solidFill>
                            <a:schemeClr val="bg1"/>
                          </a:solidFill>
                          <a:latin typeface="Segoe"/>
                        </a:rPr>
                        <a:t>config</a:t>
                      </a:r>
                      <a:endParaRPr lang="en-US" sz="2000" dirty="0" smtClean="0">
                        <a:solidFill>
                          <a:schemeClr val="bg1"/>
                        </a:solidFill>
                        <a:latin typeface="Sego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19 %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Overload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4 %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Hardware fault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5750">
                <a:tc>
                  <a:txBody>
                    <a:bodyPr/>
                    <a:lstStyle/>
                    <a:p>
                      <a:r>
                        <a:rPr lang="en-US" sz="2000" dirty="0" smtClean="0">
                          <a:solidFill>
                            <a:schemeClr val="bg1"/>
                          </a:solidFill>
                          <a:latin typeface="Segoe"/>
                        </a:rPr>
                        <a:t> Unknown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bg1"/>
                          </a:solidFill>
                        </a:rPr>
                        <a:t>25 %</a:t>
                      </a:r>
                      <a:endParaRPr lang="en-US" sz="20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334835" y="1493520"/>
            <a:ext cx="655765" cy="685800"/>
          </a:xfrm>
          <a:prstGeom prst="rect">
            <a:avLst/>
          </a:prstGeom>
          <a:noFill/>
          <a:ln w="9525">
            <a:noFill/>
            <a:miter lim="800000"/>
            <a:headEnd/>
            <a:tailEnd/>
          </a:ln>
          <a:effectLst/>
        </p:spPr>
      </p:pic>
      <p:pic>
        <p:nvPicPr>
          <p:cNvPr id="6" name="Picture 3" descr="C:\Users\srkandul\AppData\Local\Microsoft\Windows\Temporary Internet Files\Content.IE5\AJW2QCBC\MPj04306570000[1].jpg"/>
          <p:cNvPicPr>
            <a:picLocks noChangeAspect="1" noChangeArrowheads="1"/>
          </p:cNvPicPr>
          <p:nvPr/>
        </p:nvPicPr>
        <p:blipFill>
          <a:blip r:embed="rId5" cstate="print"/>
          <a:srcRect/>
          <a:stretch>
            <a:fillRect/>
          </a:stretch>
        </p:blipFill>
        <p:spPr bwMode="auto">
          <a:xfrm>
            <a:off x="4648200" y="1493520"/>
            <a:ext cx="609600" cy="802352"/>
          </a:xfrm>
          <a:prstGeom prst="rect">
            <a:avLst/>
          </a:prstGeom>
          <a:noFill/>
        </p:spPr>
      </p:pic>
      <p:sp>
        <p:nvSpPr>
          <p:cNvPr id="8" name="Title 7"/>
          <p:cNvSpPr>
            <a:spLocks noGrp="1"/>
          </p:cNvSpPr>
          <p:nvPr>
            <p:ph type="title"/>
          </p:nvPr>
        </p:nvSpPr>
        <p:spPr>
          <a:xfrm>
            <a:off x="457200" y="152400"/>
            <a:ext cx="8229600" cy="1143000"/>
          </a:xfrm>
        </p:spPr>
        <p:txBody>
          <a:bodyPr/>
          <a:lstStyle/>
          <a:p>
            <a:r>
              <a:rPr lang="en-US" dirty="0" smtClean="0"/>
              <a:t>And the survey says …..</a:t>
            </a:r>
            <a:endParaRPr lang="en-US" dirty="0"/>
          </a:p>
        </p:txBody>
      </p:sp>
      <p:sp>
        <p:nvSpPr>
          <p:cNvPr id="13" name="Content Placeholder 2"/>
          <p:cNvSpPr>
            <a:spLocks noGrp="1"/>
          </p:cNvSpPr>
          <p:nvPr>
            <p:ph idx="1"/>
          </p:nvPr>
        </p:nvSpPr>
        <p:spPr>
          <a:xfrm>
            <a:off x="2971800" y="5410200"/>
            <a:ext cx="3581400" cy="762000"/>
          </a:xfrm>
          <a:solidFill>
            <a:srgbClr val="FFFF00"/>
          </a:solidFill>
        </p:spPr>
        <p:txBody>
          <a:bodyPr anchor="ctr">
            <a:noAutofit/>
          </a:bodyPr>
          <a:lstStyle/>
          <a:p>
            <a:pPr algn="ctr"/>
            <a:r>
              <a:rPr lang="en-US" dirty="0" smtClean="0">
                <a:solidFill>
                  <a:schemeClr val="tx1"/>
                </a:solidFill>
              </a:rPr>
              <a:t>Detailed diagnosis</a:t>
            </a:r>
          </a:p>
        </p:txBody>
      </p:sp>
      <p:sp>
        <p:nvSpPr>
          <p:cNvPr id="12" name="Content Placeholder 2"/>
          <p:cNvSpPr txBox="1">
            <a:spLocks/>
          </p:cNvSpPr>
          <p:nvPr/>
        </p:nvSpPr>
        <p:spPr>
          <a:xfrm>
            <a:off x="533400" y="4191000"/>
            <a:ext cx="3810000" cy="777240"/>
          </a:xfrm>
          <a:prstGeom prst="rect">
            <a:avLst/>
          </a:prstGeom>
          <a:solidFill>
            <a:schemeClr val="accent1">
              <a:lumMod val="20000"/>
              <a:lumOff val="80000"/>
            </a:schemeClr>
          </a:solidFill>
        </p:spPr>
        <p:txBody>
          <a:bodyPr vert="horz" lIns="91440" tIns="45720" rIns="91440" bIns="45720" rtlCol="0" anchor="ctr">
            <a:normAutofit fontScale="85000" lnSpcReduction="20000"/>
          </a:bodyPr>
          <a:lstStyle/>
          <a:p>
            <a:pPr marL="285750" indent="-285750" algn="ctr">
              <a:spcBef>
                <a:spcPct val="20000"/>
              </a:spcBef>
            </a:pPr>
            <a:r>
              <a:rPr lang="en-US" sz="2800" dirty="0" smtClean="0"/>
              <a:t>Handle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app-specific </a:t>
            </a:r>
          </a:p>
          <a:p>
            <a:pPr marL="285750" indent="-285750" algn="ctr">
              <a:spcBef>
                <a:spcPct val="20000"/>
              </a:spcBef>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as well as generic faults</a:t>
            </a:r>
          </a:p>
        </p:txBody>
      </p:sp>
      <p:sp>
        <p:nvSpPr>
          <p:cNvPr id="15" name="Down Arrow 14"/>
          <p:cNvSpPr/>
          <p:nvPr/>
        </p:nvSpPr>
        <p:spPr>
          <a:xfrm>
            <a:off x="5334000" y="5029200"/>
            <a:ext cx="304800" cy="304800"/>
          </a:xfrm>
          <a:prstGeom prst="downArrow">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6" name="Down Arrow 15"/>
          <p:cNvSpPr/>
          <p:nvPr/>
        </p:nvSpPr>
        <p:spPr>
          <a:xfrm>
            <a:off x="3886200" y="5029200"/>
            <a:ext cx="304800" cy="304800"/>
          </a:xfrm>
          <a:prstGeom prst="downArrow">
            <a:avLst>
              <a:gd name="adj1" fmla="val 50000"/>
              <a:gd name="adj2" fmla="val 50000"/>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9" name="Rectangle 18"/>
          <p:cNvSpPr/>
          <p:nvPr/>
        </p:nvSpPr>
        <p:spPr>
          <a:xfrm>
            <a:off x="228600" y="1295400"/>
            <a:ext cx="4191000" cy="2667000"/>
          </a:xfrm>
          <a:prstGeom prst="rect">
            <a:avLst/>
          </a:prstGeom>
          <a:noFill/>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20" name="Rectangle 19"/>
          <p:cNvSpPr/>
          <p:nvPr/>
        </p:nvSpPr>
        <p:spPr>
          <a:xfrm>
            <a:off x="4572000" y="1295400"/>
            <a:ext cx="4343400" cy="3276600"/>
          </a:xfrm>
          <a:prstGeom prst="rect">
            <a:avLst/>
          </a:prstGeom>
          <a:noFill/>
          <a:ln w="254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sp>
        <p:nvSpPr>
          <p:cNvPr id="14" name="Content Placeholder 2"/>
          <p:cNvSpPr txBox="1">
            <a:spLocks/>
          </p:cNvSpPr>
          <p:nvPr/>
        </p:nvSpPr>
        <p:spPr>
          <a:xfrm>
            <a:off x="5105400" y="4191000"/>
            <a:ext cx="3810000" cy="777240"/>
          </a:xfrm>
          <a:prstGeom prst="rect">
            <a:avLst/>
          </a:prstGeom>
          <a:solidFill>
            <a:schemeClr val="accent1">
              <a:lumMod val="20000"/>
              <a:lumOff val="80000"/>
            </a:schemeClr>
          </a:solidFill>
        </p:spPr>
        <p:txBody>
          <a:bodyPr vert="horz" lIns="91440" tIns="45720" rIns="91440" bIns="45720" rtlCol="0" anchor="ctr">
            <a:normAutofit fontScale="92500" lnSpcReduction="20000"/>
          </a:bodyPr>
          <a:lstStyle/>
          <a:p>
            <a:pPr marL="285750" indent="-285750" algn="ctr">
              <a:spcBef>
                <a:spcPct val="20000"/>
              </a:spcBef>
            </a:pPr>
            <a:r>
              <a:rPr lang="en-US" sz="2800" dirty="0" smtClean="0"/>
              <a:t>Identify culprits</a:t>
            </a:r>
            <a:br>
              <a:rPr lang="en-US" sz="2800" dirty="0" smtClean="0"/>
            </a:b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 fine granularity</a:t>
            </a:r>
          </a:p>
        </p:txBody>
      </p:sp>
      <p:sp>
        <p:nvSpPr>
          <p:cNvPr id="17" name="Date Placeholder 16"/>
          <p:cNvSpPr>
            <a:spLocks noGrp="1"/>
          </p:cNvSpPr>
          <p:nvPr>
            <p:ph type="dt" sz="half" idx="10"/>
          </p:nvPr>
        </p:nvSpPr>
        <p:spPr/>
        <p:txBody>
          <a:bodyPr/>
          <a:lstStyle/>
          <a:p>
            <a:r>
              <a:rPr lang="en-US" smtClean="0"/>
              <a:t>ratul | gatech | '09</a:t>
            </a:r>
            <a:endParaRPr lang="en-US" dirty="0"/>
          </a:p>
        </p:txBody>
      </p:sp>
    </p:spTree>
    <p:custDataLst>
      <p:tags r:id="rId1"/>
    </p:custDataLst>
  </p:cSld>
  <p:clrMapOvr>
    <a:masterClrMapping/>
  </p:clrMapOvr>
  <p:transition advTm="9946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bg/>
                                          </p:spTgt>
                                        </p:tgtEl>
                                        <p:attrNameLst>
                                          <p:attrName>style.visibility</p:attrName>
                                        </p:attrNameLst>
                                      </p:cBhvr>
                                      <p:to>
                                        <p:strVal val="visible"/>
                                      </p:to>
                                    </p:set>
                                    <p:animEffect transition="in" filter="diamond(in)">
                                      <p:cBhvr>
                                        <p:cTn id="12" dur="500"/>
                                        <p:tgtEl>
                                          <p:spTgt spid="12">
                                            <p:bg/>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diamond(in)">
                                      <p:cBhvr>
                                        <p:cTn id="15" dur="500"/>
                                        <p:tgtEl>
                                          <p:spTgt spid="12">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diamond(i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5"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4">
                                            <p:bg/>
                                          </p:spTgt>
                                        </p:tgtEl>
                                        <p:attrNameLst>
                                          <p:attrName>style.visibility</p:attrName>
                                        </p:attrNameLst>
                                      </p:cBhvr>
                                      <p:to>
                                        <p:strVal val="visible"/>
                                      </p:to>
                                    </p:set>
                                    <p:animEffect transition="in" filter="diamond(in)">
                                      <p:cBhvr>
                                        <p:cTn id="31" dur="500"/>
                                        <p:tgtEl>
                                          <p:spTgt spid="14">
                                            <p:bg/>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diamond(in)">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animEffect transition="in" filter="diamond(in)">
                                      <p:cBhvr>
                                        <p:cTn id="39" dur="500"/>
                                        <p:tgtEl>
                                          <p:spTgt spid="13">
                                            <p:bg/>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diamond(in)">
                                      <p:cBhvr>
                                        <p:cTn id="42" dur="500"/>
                                        <p:tgtEl>
                                          <p:spTgt spid="13">
                                            <p:txEl>
                                              <p:pRg st="0" end="0"/>
                                            </p:txEl>
                                          </p:spTgt>
                                        </p:tgtEl>
                                      </p:cBhvr>
                                    </p:animEffect>
                                  </p:childTnLst>
                                </p:cTn>
                              </p:par>
                              <p:par>
                                <p:cTn id="43" presetID="5" presetClass="exit" presetSubtype="10" fill="hold" grpId="1" nodeType="withEffect">
                                  <p:stCondLst>
                                    <p:cond delay="0"/>
                                  </p:stCondLst>
                                  <p:childTnLst>
                                    <p:animEffect transition="out" filter="checkerboard(across)">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amond(in)">
                                      <p:cBhvr>
                                        <p:cTn id="48" dur="500"/>
                                        <p:tgtEl>
                                          <p:spTgt spid="16"/>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amond(in)">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P spid="12" grpId="0" uiExpand="1" build="p" animBg="1"/>
      <p:bldP spid="15" grpId="0" animBg="1"/>
      <p:bldP spid="16" grpId="0" animBg="1"/>
      <p:bldP spid="19" grpId="0" animBg="1"/>
      <p:bldP spid="19" grpId="1" animBg="1"/>
      <p:bldP spid="20" grpId="0" animBg="1"/>
      <p:bldP spid="20" grpId="1" animBg="1"/>
      <p:bldP spid="1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5562600" y="2667000"/>
            <a:ext cx="25146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Example problem 1: Server </a:t>
            </a:r>
            <a:r>
              <a:rPr lang="en-US" sz="3600" dirty="0" err="1" smtClean="0"/>
              <a:t>misconfig</a:t>
            </a:r>
            <a:endParaRPr lang="en-US" sz="3600" dirty="0"/>
          </a:p>
        </p:txBody>
      </p:sp>
      <p:sp>
        <p:nvSpPr>
          <p:cNvPr id="63" name="Date Placeholder 62"/>
          <p:cNvSpPr>
            <a:spLocks noGrp="1"/>
          </p:cNvSpPr>
          <p:nvPr>
            <p:ph type="dt" sz="half" idx="10"/>
          </p:nvPr>
        </p:nvSpPr>
        <p:spPr/>
        <p:txBody>
          <a:bodyPr/>
          <a:lstStyle/>
          <a:p>
            <a:r>
              <a:rPr lang="en-US" smtClean="0"/>
              <a:t>ratul | gatech | '09</a:t>
            </a:r>
            <a:endParaRPr lang="en-US" dirty="0"/>
          </a:p>
        </p:txBody>
      </p:sp>
      <p:sp>
        <p:nvSpPr>
          <p:cNvPr id="28" name="Rectangle 27"/>
          <p:cNvSpPr/>
          <p:nvPr/>
        </p:nvSpPr>
        <p:spPr>
          <a:xfrm>
            <a:off x="1752600" y="38862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867400" y="32004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Web server</a:t>
            </a:r>
            <a:endParaRPr lang="en-US" sz="2000" dirty="0">
              <a:solidFill>
                <a:schemeClr val="tx1"/>
              </a:solidFill>
            </a:endParaRPr>
          </a:p>
        </p:txBody>
      </p:sp>
      <p:sp>
        <p:nvSpPr>
          <p:cNvPr id="32" name="Rounded Rectangle 31"/>
          <p:cNvSpPr/>
          <p:nvPr/>
        </p:nvSpPr>
        <p:spPr>
          <a:xfrm>
            <a:off x="2133600" y="39624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 </a:t>
            </a:r>
            <a:endParaRPr lang="en-US" sz="2000" dirty="0">
              <a:solidFill>
                <a:schemeClr val="tx1"/>
              </a:solidFill>
            </a:endParaRPr>
          </a:p>
        </p:txBody>
      </p:sp>
      <p:cxnSp>
        <p:nvCxnSpPr>
          <p:cNvPr id="36" name="Straight Arrow Connector 35"/>
          <p:cNvCxnSpPr>
            <a:stCxn id="32" idx="3"/>
            <a:endCxn id="30" idx="1"/>
          </p:cNvCxnSpPr>
          <p:nvPr/>
        </p:nvCxnSpPr>
        <p:spPr>
          <a:xfrm flipV="1">
            <a:off x="3048000" y="3505200"/>
            <a:ext cx="2819400" cy="685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91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1" name="Rounded Rectangle 40"/>
          <p:cNvSpPr/>
          <p:nvPr/>
        </p:nvSpPr>
        <p:spPr>
          <a:xfrm>
            <a:off x="6172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2" name="Rounded Rectangle 41"/>
          <p:cNvSpPr/>
          <p:nvPr/>
        </p:nvSpPr>
        <p:spPr>
          <a:xfrm>
            <a:off x="6553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3" name="Rounded Rectangle 42"/>
          <p:cNvSpPr/>
          <p:nvPr/>
        </p:nvSpPr>
        <p:spPr>
          <a:xfrm>
            <a:off x="6934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44" name="Rounded Rectangle 43"/>
          <p:cNvSpPr/>
          <p:nvPr/>
        </p:nvSpPr>
        <p:spPr>
          <a:xfrm>
            <a:off x="1905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2" name="Rounded Rectangle 51"/>
          <p:cNvSpPr/>
          <p:nvPr/>
        </p:nvSpPr>
        <p:spPr>
          <a:xfrm>
            <a:off x="2286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4" name="Rounded Rectangle 53"/>
          <p:cNvSpPr/>
          <p:nvPr/>
        </p:nvSpPr>
        <p:spPr>
          <a:xfrm>
            <a:off x="2667000" y="4572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5" name="Rectangle 54"/>
          <p:cNvSpPr/>
          <p:nvPr/>
        </p:nvSpPr>
        <p:spPr>
          <a:xfrm>
            <a:off x="17526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133600" y="2209800"/>
            <a:ext cx="914400" cy="4572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Browser</a:t>
            </a:r>
            <a:endParaRPr lang="en-US" sz="2000" dirty="0">
              <a:solidFill>
                <a:schemeClr val="tx1"/>
              </a:solidFill>
            </a:endParaRPr>
          </a:p>
        </p:txBody>
      </p:sp>
      <p:sp>
        <p:nvSpPr>
          <p:cNvPr id="58" name="Rounded Rectangle 57"/>
          <p:cNvSpPr/>
          <p:nvPr/>
        </p:nvSpPr>
        <p:spPr>
          <a:xfrm>
            <a:off x="1828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2209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25908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1" name="Straight Arrow Connector 60"/>
          <p:cNvCxnSpPr>
            <a:stCxn id="56" idx="3"/>
            <a:endCxn id="30" idx="1"/>
          </p:cNvCxnSpPr>
          <p:nvPr/>
        </p:nvCxnSpPr>
        <p:spPr>
          <a:xfrm>
            <a:off x="3048000" y="2438400"/>
            <a:ext cx="2819400" cy="1066800"/>
          </a:xfrm>
          <a:prstGeom prst="straightConnector1">
            <a:avLst/>
          </a:prstGeom>
          <a:ln w="25400">
            <a:solidFill>
              <a:schemeClr val="accent3">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Snip Single Corner Rectangle 61"/>
          <p:cNvSpPr/>
          <p:nvPr/>
        </p:nvSpPr>
        <p:spPr>
          <a:xfrm>
            <a:off x="7086600" y="3276600"/>
            <a:ext cx="685800" cy="457200"/>
          </a:xfrm>
          <a:prstGeom prst="snip1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schemeClr val="tx1"/>
                </a:solidFill>
              </a:rPr>
              <a:t>Server </a:t>
            </a:r>
            <a:r>
              <a:rPr lang="en-US" sz="1600" dirty="0" err="1" smtClean="0">
                <a:solidFill>
                  <a:schemeClr val="tx1"/>
                </a:solidFill>
              </a:rPr>
              <a:t>config</a:t>
            </a:r>
            <a:endParaRPr lang="en-US" sz="1600" dirty="0">
              <a:solidFill>
                <a:schemeClr val="tx1"/>
              </a:solidFill>
            </a:endParaRPr>
          </a:p>
        </p:txBody>
      </p:sp>
      <p:sp>
        <p:nvSpPr>
          <p:cNvPr id="64" name="Rounded Rectangle 63"/>
          <p:cNvSpPr/>
          <p:nvPr/>
        </p:nvSpPr>
        <p:spPr>
          <a:xfrm>
            <a:off x="7315200" y="27432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cxnSp>
        <p:nvCxnSpPr>
          <p:cNvPr id="65" name="Straight Arrow Connector 64"/>
          <p:cNvCxnSpPr>
            <a:stCxn id="30" idx="3"/>
            <a:endCxn id="62" idx="2"/>
          </p:cNvCxnSpPr>
          <p:nvPr/>
        </p:nvCxnSpPr>
        <p:spPr>
          <a:xfrm>
            <a:off x="6629400" y="3505200"/>
            <a:ext cx="457200" cy="1588"/>
          </a:xfrm>
          <a:prstGeom prst="straightConnector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6" name="Picture 4"/>
          <p:cNvPicPr>
            <a:picLocks noChangeAspect="1" noChangeArrowheads="1"/>
          </p:cNvPicPr>
          <p:nvPr/>
        </p:nvPicPr>
        <p:blipFill>
          <a:blip r:embed="rId4" cstate="print"/>
          <a:srcRect/>
          <a:stretch>
            <a:fillRect/>
          </a:stretch>
        </p:blipFill>
        <p:spPr bwMode="auto">
          <a:xfrm>
            <a:off x="1371600" y="3962400"/>
            <a:ext cx="685800" cy="470042"/>
          </a:xfrm>
          <a:prstGeom prst="rect">
            <a:avLst/>
          </a:prstGeom>
          <a:noFill/>
          <a:ln w="9525">
            <a:noFill/>
            <a:miter lim="800000"/>
            <a:headEnd/>
            <a:tailEnd/>
          </a:ln>
        </p:spPr>
      </p:pic>
      <p:pic>
        <p:nvPicPr>
          <p:cNvPr id="67" name="Picture 4"/>
          <p:cNvPicPr>
            <a:picLocks noChangeAspect="1" noChangeArrowheads="1"/>
          </p:cNvPicPr>
          <p:nvPr/>
        </p:nvPicPr>
        <p:blipFill>
          <a:blip r:embed="rId4" cstate="print"/>
          <a:srcRect/>
          <a:stretch>
            <a:fillRect/>
          </a:stretch>
        </p:blipFill>
        <p:spPr bwMode="auto">
          <a:xfrm>
            <a:off x="1371600" y="2209800"/>
            <a:ext cx="685800" cy="470042"/>
          </a:xfrm>
          <a:prstGeom prst="rect">
            <a:avLst/>
          </a:prstGeom>
          <a:noFill/>
          <a:ln w="9525">
            <a:noFill/>
            <a:miter lim="800000"/>
            <a:headEnd/>
            <a:tailEnd/>
          </a:ln>
        </p:spPr>
      </p:pic>
      <p:pic>
        <p:nvPicPr>
          <p:cNvPr id="68" name="Picture 2" descr="C:\Documents and Settings\ratul\Local Settings\Temporary Internet Files\Content.IE5\VVXDGZBC\MCj04238480000[1].wmf"/>
          <p:cNvPicPr>
            <a:picLocks noChangeAspect="1" noChangeArrowheads="1"/>
          </p:cNvPicPr>
          <p:nvPr/>
        </p:nvPicPr>
        <p:blipFill>
          <a:blip r:embed="rId5" cstate="print"/>
          <a:srcRect/>
          <a:stretch>
            <a:fillRect/>
          </a:stretch>
        </p:blipFill>
        <p:spPr bwMode="auto">
          <a:xfrm>
            <a:off x="7696200" y="3352800"/>
            <a:ext cx="346807" cy="381000"/>
          </a:xfrm>
          <a:prstGeom prst="rect">
            <a:avLst/>
          </a:prstGeom>
          <a:noFill/>
        </p:spPr>
      </p:pic>
    </p:spTree>
    <p:custDataLst>
      <p:tags r:id="rId1"/>
    </p:custDataLst>
  </p:cSld>
  <p:clrMapOvr>
    <a:masterClrMapping/>
  </p:clrMapOvr>
  <p:transition advTm="411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heckerboard(across)">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problem 2: Buggy client</a:t>
            </a:r>
            <a:endParaRPr lang="en-US" dirty="0"/>
          </a:p>
        </p:txBody>
      </p:sp>
      <p:sp>
        <p:nvSpPr>
          <p:cNvPr id="54" name="Date Placeholder 53"/>
          <p:cNvSpPr>
            <a:spLocks noGrp="1"/>
          </p:cNvSpPr>
          <p:nvPr>
            <p:ph type="dt" sz="half" idx="10"/>
          </p:nvPr>
        </p:nvSpPr>
        <p:spPr/>
        <p:txBody>
          <a:bodyPr/>
          <a:lstStyle/>
          <a:p>
            <a:r>
              <a:rPr lang="en-US" smtClean="0"/>
              <a:t>ratul | gatech | '09</a:t>
            </a:r>
            <a:endParaRPr lang="en-US" dirty="0"/>
          </a:p>
        </p:txBody>
      </p:sp>
      <p:sp>
        <p:nvSpPr>
          <p:cNvPr id="40" name="Rectangle 39"/>
          <p:cNvSpPr/>
          <p:nvPr/>
        </p:nvSpPr>
        <p:spPr>
          <a:xfrm>
            <a:off x="1600200" y="41910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0" y="2971800"/>
            <a:ext cx="1981200" cy="1219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943600" y="3505200"/>
            <a:ext cx="762000" cy="6096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server</a:t>
            </a:r>
            <a:endParaRPr lang="en-US" sz="2000" dirty="0">
              <a:solidFill>
                <a:schemeClr val="tx1"/>
              </a:solidFill>
            </a:endParaRPr>
          </a:p>
        </p:txBody>
      </p:sp>
      <p:sp>
        <p:nvSpPr>
          <p:cNvPr id="55" name="Rounded Rectangle 54"/>
          <p:cNvSpPr/>
          <p:nvPr/>
        </p:nvSpPr>
        <p:spPr>
          <a:xfrm>
            <a:off x="1981200" y="4267200"/>
            <a:ext cx="10668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C2 </a:t>
            </a:r>
            <a:endParaRPr lang="en-US" sz="2000" dirty="0">
              <a:solidFill>
                <a:schemeClr val="tx1"/>
              </a:solidFill>
            </a:endParaRPr>
          </a:p>
        </p:txBody>
      </p:sp>
      <p:sp>
        <p:nvSpPr>
          <p:cNvPr id="56" name="Rounded Rectangle 55"/>
          <p:cNvSpPr/>
          <p:nvPr/>
        </p:nvSpPr>
        <p:spPr>
          <a:xfrm>
            <a:off x="5486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7" name="Rounded Rectangle 56"/>
          <p:cNvSpPr/>
          <p:nvPr/>
        </p:nvSpPr>
        <p:spPr>
          <a:xfrm>
            <a:off x="5867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8" name="Rounded Rectangle 57"/>
          <p:cNvSpPr/>
          <p:nvPr/>
        </p:nvSpPr>
        <p:spPr>
          <a:xfrm>
            <a:off x="6248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59" name="Rounded Rectangle 58"/>
          <p:cNvSpPr/>
          <p:nvPr/>
        </p:nvSpPr>
        <p:spPr>
          <a:xfrm>
            <a:off x="6629400" y="30480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0" name="Rounded Rectangle 59"/>
          <p:cNvSpPr/>
          <p:nvPr/>
        </p:nvSpPr>
        <p:spPr>
          <a:xfrm>
            <a:off x="1752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1" name="Rounded Rectangle 60"/>
          <p:cNvSpPr/>
          <p:nvPr/>
        </p:nvSpPr>
        <p:spPr>
          <a:xfrm>
            <a:off x="2133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2" name="Rounded Rectangle 61"/>
          <p:cNvSpPr/>
          <p:nvPr/>
        </p:nvSpPr>
        <p:spPr>
          <a:xfrm>
            <a:off x="2514600" y="48768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3" name="Rectangle 62"/>
          <p:cNvSpPr/>
          <p:nvPr/>
        </p:nvSpPr>
        <p:spPr>
          <a:xfrm>
            <a:off x="1600200" y="2133600"/>
            <a:ext cx="16764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905000" y="2209800"/>
            <a:ext cx="990600" cy="533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solidFill>
                  <a:schemeClr val="tx1"/>
                </a:solidFill>
              </a:rPr>
              <a:t>SQL client C1</a:t>
            </a:r>
            <a:endParaRPr lang="en-US" sz="2000" dirty="0">
              <a:solidFill>
                <a:schemeClr val="tx1"/>
              </a:solidFill>
            </a:endParaRPr>
          </a:p>
        </p:txBody>
      </p:sp>
      <p:sp>
        <p:nvSpPr>
          <p:cNvPr id="65" name="Rounded Rectangle 64"/>
          <p:cNvSpPr/>
          <p:nvPr/>
        </p:nvSpPr>
        <p:spPr>
          <a:xfrm>
            <a:off x="1676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6" name="Rounded Rectangle 65"/>
          <p:cNvSpPr/>
          <p:nvPr/>
        </p:nvSpPr>
        <p:spPr>
          <a:xfrm>
            <a:off x="2057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sp>
        <p:nvSpPr>
          <p:cNvPr id="67" name="Rounded Rectangle 66"/>
          <p:cNvSpPr/>
          <p:nvPr/>
        </p:nvSpPr>
        <p:spPr>
          <a:xfrm>
            <a:off x="2438400" y="2819400"/>
            <a:ext cx="533400" cy="381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schemeClr val="tx1"/>
              </a:solidFill>
            </a:endParaRPr>
          </a:p>
        </p:txBody>
      </p:sp>
      <p:pic>
        <p:nvPicPr>
          <p:cNvPr id="68" name="Picture 2" descr="C:\Documents and Settings\ratul\Local Settings\Temporary Internet Files\Content.IE5\ZSA3IJOT\MCj03236840000[1].wmf"/>
          <p:cNvPicPr>
            <a:picLocks noChangeAspect="1" noChangeArrowheads="1"/>
          </p:cNvPicPr>
          <p:nvPr/>
        </p:nvPicPr>
        <p:blipFill>
          <a:blip r:embed="rId3" cstate="print"/>
          <a:srcRect/>
          <a:stretch>
            <a:fillRect/>
          </a:stretch>
        </p:blipFill>
        <p:spPr bwMode="auto">
          <a:xfrm>
            <a:off x="1523801" y="2285202"/>
            <a:ext cx="457399" cy="457998"/>
          </a:xfrm>
          <a:prstGeom prst="rect">
            <a:avLst/>
          </a:prstGeom>
          <a:noFill/>
        </p:spPr>
      </p:pic>
      <p:cxnSp>
        <p:nvCxnSpPr>
          <p:cNvPr id="69" name="Straight Connector 68"/>
          <p:cNvCxnSpPr>
            <a:stCxn id="64" idx="3"/>
            <a:endCxn id="53" idx="1"/>
          </p:cNvCxnSpPr>
          <p:nvPr/>
        </p:nvCxnSpPr>
        <p:spPr>
          <a:xfrm>
            <a:off x="2895600" y="2476500"/>
            <a:ext cx="3048000" cy="13335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5" idx="3"/>
            <a:endCxn id="53" idx="1"/>
          </p:cNvCxnSpPr>
          <p:nvPr/>
        </p:nvCxnSpPr>
        <p:spPr>
          <a:xfrm flipV="1">
            <a:off x="3048000" y="3810000"/>
            <a:ext cx="2895600" cy="723900"/>
          </a:xfrm>
          <a:prstGeom prst="line">
            <a:avLst/>
          </a:prstGeom>
          <a:ln w="2540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2" descr="C:\Documents and Settings\ratul\Local Settings\Temporary Internet Files\Content.IE5\VVXDGZBC\MCj04238480000[1].wmf"/>
          <p:cNvPicPr>
            <a:picLocks noChangeAspect="1" noChangeArrowheads="1"/>
          </p:cNvPicPr>
          <p:nvPr/>
        </p:nvPicPr>
        <p:blipFill>
          <a:blip r:embed="rId4" cstate="print"/>
          <a:srcRect/>
          <a:stretch>
            <a:fillRect/>
          </a:stretch>
        </p:blipFill>
        <p:spPr bwMode="auto">
          <a:xfrm>
            <a:off x="1752601" y="4267200"/>
            <a:ext cx="380999" cy="418563"/>
          </a:xfrm>
          <a:prstGeom prst="rect">
            <a:avLst/>
          </a:prstGeom>
          <a:noFill/>
        </p:spPr>
      </p:pic>
      <p:cxnSp>
        <p:nvCxnSpPr>
          <p:cNvPr id="86" name="Straight Arrow Connector 85"/>
          <p:cNvCxnSpPr/>
          <p:nvPr/>
        </p:nvCxnSpPr>
        <p:spPr>
          <a:xfrm flipV="1">
            <a:off x="3429000" y="41148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429000" y="39624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3429000" y="4038600"/>
            <a:ext cx="685800" cy="152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95600" y="3657600"/>
            <a:ext cx="1066800" cy="369332"/>
          </a:xfrm>
          <a:prstGeom prst="rect">
            <a:avLst/>
          </a:prstGeom>
          <a:noFill/>
        </p:spPr>
        <p:txBody>
          <a:bodyPr wrap="square" rtlCol="0">
            <a:spAutoFit/>
          </a:bodyPr>
          <a:lstStyle/>
          <a:p>
            <a:r>
              <a:rPr lang="en-US" dirty="0" smtClean="0">
                <a:solidFill>
                  <a:schemeClr val="bg1"/>
                </a:solidFill>
              </a:rPr>
              <a:t>Requests</a:t>
            </a:r>
            <a:endParaRPr lang="en-US" dirty="0">
              <a:solidFill>
                <a:schemeClr val="bg1"/>
              </a:solidFill>
            </a:endParaRPr>
          </a:p>
        </p:txBody>
      </p:sp>
    </p:spTree>
    <p:custDataLst>
      <p:tags r:id="rId1"/>
    </p:custDataLst>
  </p:cSld>
  <p:clrMapOvr>
    <a:masterClrMapping/>
  </p:clrMapOvr>
  <p:transition advTm="2502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checkerboard(across)">
                                      <p:cBhvr>
                                        <p:cTn id="7" dur="500"/>
                                        <p:tgtEl>
                                          <p:spTgt spid="86"/>
                                        </p:tgtEl>
                                      </p:cBhvr>
                                    </p:animEffect>
                                  </p:childTnLst>
                                </p:cTn>
                              </p:par>
                              <p:par>
                                <p:cTn id="8" presetID="5" presetClass="entr" presetSubtype="1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checkerboard(across)">
                                      <p:cBhvr>
                                        <p:cTn id="10" dur="500"/>
                                        <p:tgtEl>
                                          <p:spTgt spid="87"/>
                                        </p:tgtEl>
                                      </p:cBhvr>
                                    </p:animEffect>
                                  </p:childTnLst>
                                </p:cTn>
                              </p:par>
                              <p:par>
                                <p:cTn id="11" presetID="5" presetClass="entr" presetSubtype="1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checkerboard(across)">
                                      <p:cBhvr>
                                        <p:cTn id="13" dur="500"/>
                                        <p:tgtEl>
                                          <p:spTgt spid="8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checkerboard(across)">
                                      <p:cBhvr>
                                        <p:cTn id="16" dur="500"/>
                                        <p:tgtEl>
                                          <p:spTgt spid="89"/>
                                        </p:tgtEl>
                                      </p:cBhvr>
                                    </p:animEffect>
                                  </p:childTnLst>
                                </p:cTn>
                              </p:par>
                              <p:par>
                                <p:cTn id="17" presetID="5" presetClass="entr" presetSubtype="1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checkerboard(across)">
                                      <p:cBhvr>
                                        <p:cTn id="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4"/>
</p:tagLst>
</file>

<file path=ppt/tags/tag10.xml><?xml version="1.0" encoding="utf-8"?>
<p:tagLst xmlns:a="http://schemas.openxmlformats.org/drawingml/2006/main" xmlns:r="http://schemas.openxmlformats.org/officeDocument/2006/relationships" xmlns:p="http://schemas.openxmlformats.org/presentationml/2006/main">
  <p:tag name="TIMING" val="|4.8|5.1|10.2|4.5"/>
</p:tagLst>
</file>

<file path=ppt/tags/tag11.xml><?xml version="1.0" encoding="utf-8"?>
<p:tagLst xmlns:a="http://schemas.openxmlformats.org/drawingml/2006/main" xmlns:r="http://schemas.openxmlformats.org/officeDocument/2006/relationships" xmlns:p="http://schemas.openxmlformats.org/presentationml/2006/main">
  <p:tag name="TIMING" val="|0.6|0.6|0.4|0.7"/>
</p:tagLst>
</file>

<file path=ppt/tags/tag12.xml><?xml version="1.0" encoding="utf-8"?>
<p:tagLst xmlns:a="http://schemas.openxmlformats.org/drawingml/2006/main" xmlns:r="http://schemas.openxmlformats.org/officeDocument/2006/relationships" xmlns:p="http://schemas.openxmlformats.org/presentationml/2006/main">
  <p:tag name="TIMING" val="|29.9|11.9|7.9|9.4|16.3|57.1|4|12.6"/>
</p:tagLst>
</file>

<file path=ppt/tags/tag13.xml><?xml version="1.0" encoding="utf-8"?>
<p:tagLst xmlns:a="http://schemas.openxmlformats.org/drawingml/2006/main" xmlns:r="http://schemas.openxmlformats.org/officeDocument/2006/relationships" xmlns:p="http://schemas.openxmlformats.org/presentationml/2006/main">
  <p:tag name="TIMING" val="|5.2|4.5|3.6"/>
</p:tagLst>
</file>

<file path=ppt/tags/tag14.xml><?xml version="1.0" encoding="utf-8"?>
<p:tagLst xmlns:a="http://schemas.openxmlformats.org/drawingml/2006/main" xmlns:r="http://schemas.openxmlformats.org/officeDocument/2006/relationships" xmlns:p="http://schemas.openxmlformats.org/presentationml/2006/main">
  <p:tag name="TIMING" val="|13.4|5.9|17.4|54.2|38.2|19.9|21.6"/>
</p:tagLst>
</file>

<file path=ppt/tags/tag15.xml><?xml version="1.0" encoding="utf-8"?>
<p:tagLst xmlns:a="http://schemas.openxmlformats.org/drawingml/2006/main" xmlns:r="http://schemas.openxmlformats.org/officeDocument/2006/relationships" xmlns:p="http://schemas.openxmlformats.org/presentationml/2006/main">
  <p:tag name="TIMING" val="|14.1|1.4|32.9|37.6|37.8"/>
</p:tagLst>
</file>

<file path=ppt/tags/tag16.xml><?xml version="1.0" encoding="utf-8"?>
<p:tagLst xmlns:a="http://schemas.openxmlformats.org/drawingml/2006/main" xmlns:r="http://schemas.openxmlformats.org/officeDocument/2006/relationships" xmlns:p="http://schemas.openxmlformats.org/presentationml/2006/main">
  <p:tag name="TIMING" val="|4.7"/>
</p:tagLst>
</file>

<file path=ppt/tags/tag17.xml><?xml version="1.0" encoding="utf-8"?>
<p:tagLst xmlns:a="http://schemas.openxmlformats.org/drawingml/2006/main" xmlns:r="http://schemas.openxmlformats.org/officeDocument/2006/relationships" xmlns:p="http://schemas.openxmlformats.org/presentationml/2006/main">
  <p:tag name="TIMING" val="|65.8"/>
</p:tagLst>
</file>

<file path=ppt/tags/tag2.xml><?xml version="1.0" encoding="utf-8"?>
<p:tagLst xmlns:a="http://schemas.openxmlformats.org/drawingml/2006/main" xmlns:r="http://schemas.openxmlformats.org/officeDocument/2006/relationships" xmlns:p="http://schemas.openxmlformats.org/presentationml/2006/main">
  <p:tag name="TIMING" val="|67.2"/>
</p:tagLst>
</file>

<file path=ppt/tags/tag3.xml><?xml version="1.0" encoding="utf-8"?>
<p:tagLst xmlns:a="http://schemas.openxmlformats.org/drawingml/2006/main" xmlns:r="http://schemas.openxmlformats.org/officeDocument/2006/relationships" xmlns:p="http://schemas.openxmlformats.org/presentationml/2006/main">
  <p:tag name="TIMING" val="|26"/>
</p:tagLst>
</file>

<file path=ppt/tags/tag4.xml><?xml version="1.0" encoding="utf-8"?>
<p:tagLst xmlns:a="http://schemas.openxmlformats.org/drawingml/2006/main" xmlns:r="http://schemas.openxmlformats.org/officeDocument/2006/relationships" xmlns:p="http://schemas.openxmlformats.org/presentationml/2006/main">
  <p:tag name="TIMING" val="|41|34.3|13.8"/>
</p:tagLst>
</file>

<file path=ppt/tags/tag5.xml><?xml version="1.0" encoding="utf-8"?>
<p:tagLst xmlns:a="http://schemas.openxmlformats.org/drawingml/2006/main" xmlns:r="http://schemas.openxmlformats.org/officeDocument/2006/relationships" xmlns:p="http://schemas.openxmlformats.org/presentationml/2006/main">
  <p:tag name="TIMING" val="|26.7"/>
</p:tagLst>
</file>

<file path=ppt/tags/tag6.xml><?xml version="1.0" encoding="utf-8"?>
<p:tagLst xmlns:a="http://schemas.openxmlformats.org/drawingml/2006/main" xmlns:r="http://schemas.openxmlformats.org/officeDocument/2006/relationships" xmlns:p="http://schemas.openxmlformats.org/presentationml/2006/main">
  <p:tag name="TIMING" val="|14.5"/>
</p:tagLst>
</file>

<file path=ppt/tags/tag7.xml><?xml version="1.0" encoding="utf-8"?>
<p:tagLst xmlns:a="http://schemas.openxmlformats.org/drawingml/2006/main" xmlns:r="http://schemas.openxmlformats.org/officeDocument/2006/relationships" xmlns:p="http://schemas.openxmlformats.org/presentationml/2006/main">
  <p:tag name="TIMING" val="|0|0.4"/>
</p:tagLst>
</file>

<file path=ppt/tags/tag8.xml><?xml version="1.0" encoding="utf-8"?>
<p:tagLst xmlns:a="http://schemas.openxmlformats.org/drawingml/2006/main" xmlns:r="http://schemas.openxmlformats.org/officeDocument/2006/relationships" xmlns:p="http://schemas.openxmlformats.org/presentationml/2006/main">
  <p:tag name="TIMING" val="|55.6|38.1|4.5|9.3|1.6|1.7"/>
</p:tagLst>
</file>

<file path=ppt/tags/tag9.xml><?xml version="1.0" encoding="utf-8"?>
<p:tagLst xmlns:a="http://schemas.openxmlformats.org/drawingml/2006/main" xmlns:r="http://schemas.openxmlformats.org/officeDocument/2006/relationships" xmlns:p="http://schemas.openxmlformats.org/presentationml/2006/main">
  <p:tag name="TIMING" val="|8.9|9.5|5.5|21.3"/>
</p:tagLst>
</file>

<file path=ppt/theme/theme1.xml><?xml version="1.0" encoding="utf-8"?>
<a:theme xmlns:a="http://schemas.openxmlformats.org/drawingml/2006/main" name="IMC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C000"/>
          </a:solidFill>
          <a:prstDash val="solid"/>
          <a:tailEnd type="arrow"/>
        </a:ln>
      </a:spPr>
      <a:bodyPr rtlCol="0" anchor="ctr"/>
      <a:lstStyle>
        <a:defPPr algn="ctr">
          <a:defRPr sz="2000" dirty="0" smtClean="0"/>
        </a:defPPr>
      </a:lstStyle>
      <a:style>
        <a:lnRef idx="1">
          <a:schemeClr val="accent1"/>
        </a:lnRef>
        <a:fillRef idx="0">
          <a:schemeClr val="accent1"/>
        </a:fillRef>
        <a:effectRef idx="0">
          <a:schemeClr val="accent1"/>
        </a:effectRef>
        <a:fontRef idx="minor">
          <a:schemeClr val="tx1"/>
        </a:fontRef>
      </a:style>
    </a:spDef>
    <a:lnDef>
      <a:spPr>
        <a:ln w="25400">
          <a:solidFill>
            <a:srgbClr val="FFFF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summerinstitute-jul09</Template>
  <TotalTime>17819</TotalTime>
  <Words>4511</Words>
  <Application>Microsoft Office PowerPoint</Application>
  <PresentationFormat>On-screen Show (4:3)</PresentationFormat>
  <Paragraphs>578</Paragraphs>
  <Slides>35</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IMC07</vt:lpstr>
      <vt:lpstr>Visio</vt:lpstr>
      <vt:lpstr>Detailed and understandable network diagnosis</vt:lpstr>
      <vt:lpstr>Network diagnosis explains faulty behavior</vt:lpstr>
      <vt:lpstr>Current landscape of  network diagnosis systems</vt:lpstr>
      <vt:lpstr>Why study small enterprise networks separately?</vt:lpstr>
      <vt:lpstr>Our work</vt:lpstr>
      <vt:lpstr>Understanding problems in small enterprises</vt:lpstr>
      <vt:lpstr>And the survey says …..</vt:lpstr>
      <vt:lpstr>Example problem 1: Server misconfig</vt:lpstr>
      <vt:lpstr>Example problem 2: Buggy client</vt:lpstr>
      <vt:lpstr>Example problem 3: Client misconfig</vt:lpstr>
      <vt:lpstr>Current formulations sacrifice detail (to scale)</vt:lpstr>
      <vt:lpstr>Example problem 1: Server misconfig</vt:lpstr>
      <vt:lpstr>Example problem 2: Buggy client</vt:lpstr>
      <vt:lpstr>Example problem 3: Client misconfig</vt:lpstr>
      <vt:lpstr>A formulation for detailed diagnosis</vt:lpstr>
      <vt:lpstr>The goal of diagnosis</vt:lpstr>
      <vt:lpstr>Using joint historical behavior to estimate impact</vt:lpstr>
      <vt:lpstr>Robust impact estimation</vt:lpstr>
      <vt:lpstr>Ranking likely culprits</vt:lpstr>
      <vt:lpstr>Implementation of NetMedic</vt:lpstr>
      <vt:lpstr>Evaluation setup</vt:lpstr>
      <vt:lpstr>NetMedic assigns low ranks to actual culprits</vt:lpstr>
      <vt:lpstr>NetMedic handles concurrent faults well</vt:lpstr>
      <vt:lpstr>Other empirical results</vt:lpstr>
      <vt:lpstr>Unleashing (systems like) NetMedic on admins</vt:lpstr>
      <vt:lpstr>The understandability challenge</vt:lpstr>
      <vt:lpstr>NetClinic: Visualizing diagnostic analysis</vt:lpstr>
      <vt:lpstr>Slide 28</vt:lpstr>
      <vt:lpstr>Slide 29</vt:lpstr>
      <vt:lpstr>Slide 30</vt:lpstr>
      <vt:lpstr>Slide 31</vt:lpstr>
      <vt:lpstr>NetClinic user study</vt:lpstr>
      <vt:lpstr>Intuitiveness of analysis</vt:lpstr>
      <vt:lpstr>Intuitiveness of analysis (2)</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diagnosis in  enterprise networks</dc:title>
  <dc:creator/>
  <cp:lastModifiedBy>ratul</cp:lastModifiedBy>
  <cp:revision>1377</cp:revision>
  <dcterms:created xsi:type="dcterms:W3CDTF">2006-08-16T00:00:00Z</dcterms:created>
  <dcterms:modified xsi:type="dcterms:W3CDTF">2009-10-21T07:25:11Z</dcterms:modified>
</cp:coreProperties>
</file>