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83" r:id="rId3"/>
    <p:sldId id="288" r:id="rId4"/>
    <p:sldId id="257" r:id="rId5"/>
    <p:sldId id="259" r:id="rId6"/>
    <p:sldId id="262" r:id="rId7"/>
    <p:sldId id="261" r:id="rId8"/>
    <p:sldId id="263" r:id="rId9"/>
    <p:sldId id="260" r:id="rId10"/>
    <p:sldId id="264" r:id="rId11"/>
    <p:sldId id="266" r:id="rId12"/>
    <p:sldId id="284" r:id="rId13"/>
    <p:sldId id="267" r:id="rId14"/>
    <p:sldId id="269" r:id="rId15"/>
    <p:sldId id="271" r:id="rId16"/>
    <p:sldId id="272" r:id="rId17"/>
    <p:sldId id="273" r:id="rId18"/>
    <p:sldId id="287" r:id="rId19"/>
    <p:sldId id="285" r:id="rId20"/>
    <p:sldId id="275" r:id="rId21"/>
    <p:sldId id="277" r:id="rId22"/>
    <p:sldId id="278" r:id="rId23"/>
    <p:sldId id="279" r:id="rId24"/>
    <p:sldId id="281" r:id="rId25"/>
    <p:sldId id="280" r:id="rId26"/>
    <p:sldId id="286" r:id="rId27"/>
    <p:sldId id="274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198" autoAdjust="0"/>
  </p:normalViewPr>
  <p:slideViewPr>
    <p:cSldViewPr snapToGrid="0" showGuides="1">
      <p:cViewPr varScale="1">
        <p:scale>
          <a:sx n="63" d="100"/>
          <a:sy n="63" d="100"/>
        </p:scale>
        <p:origin x="52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6F3B6-1C36-471A-AB1F-5371EA6B198B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3F8CF-B07C-4994-9566-B135A892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7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3F8CF-B07C-4994-9566-B135A892E3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06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r>
              <a:rPr lang="en-US" baseline="0" dirty="0" smtClean="0"/>
              <a:t> send when they want and however much they want. </a:t>
            </a:r>
          </a:p>
          <a:p>
            <a:r>
              <a:rPr lang="en-US" baseline="0" dirty="0" smtClean="0"/>
              <a:t>  - leads to cycles of over and under-subscription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Poor utilization can be countered by leveraging traffic characteristics.</a:t>
            </a:r>
          </a:p>
          <a:p>
            <a:r>
              <a:rPr lang="en-US" baseline="0" dirty="0" smtClean="0"/>
              <a:t>  - some traffic can be delayed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Adapting this traffic will allow a smaller network to carry the same traffic or allow more traffic to be carried over a network.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CF66-C824-4793-A10B-30B0C5E3CC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88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Want network</a:t>
            </a:r>
            <a:r>
              <a:rPr lang="en-US" baseline="0" dirty="0" smtClean="0"/>
              <a:t> utilization to be almost 100%, from the current standard of 40-60%</a:t>
            </a:r>
          </a:p>
          <a:p>
            <a:endParaRPr lang="en-US" dirty="0" smtClean="0"/>
          </a:p>
          <a:p>
            <a:r>
              <a:rPr lang="en-US" dirty="0" smtClean="0"/>
              <a:t>High</a:t>
            </a:r>
            <a:r>
              <a:rPr lang="en-US" baseline="0" dirty="0" smtClean="0"/>
              <a:t> efficiency alone is trivial to achieve; must support policies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Strict priority classes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Max-min fair within a class</a:t>
            </a:r>
            <a:endParaRPr lang="en-US" sz="200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CF66-C824-4793-A10B-30B0C5E3CC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78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Bandwidth broker represents service hosts.</a:t>
            </a:r>
            <a:r>
              <a:rPr lang="en-US" baseline="0" dirty="0" smtClean="0"/>
              <a:t> Required for scalability and also allows for service-specific logic and policies.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9EDFE-B182-43A9-9197-02D736C640A1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53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3F8CF-B07C-4994-9566-B135A892E3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3F8CF-B07C-4994-9566-B135A892E3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28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Else, automation even if deployed, is run less frequently or with humans in the loop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3F8CF-B07C-4994-9566-B135A892E3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30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3F8CF-B07C-4994-9566-B135A892E3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04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3F8CF-B07C-4994-9566-B135A892E3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87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Opportunity</a:t>
            </a:r>
          </a:p>
          <a:p>
            <a:r>
              <a:rPr lang="en-US" dirty="0" smtClean="0"/>
              <a:t>Pain</a:t>
            </a:r>
          </a:p>
          <a:p>
            <a:r>
              <a:rPr lang="en-US" dirty="0" smtClean="0"/>
              <a:t>Possibility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3F8CF-B07C-4994-9566-B135A892E3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35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3F8CF-B07C-4994-9566-B135A892E3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43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3F8CF-B07C-4994-9566-B135A892E3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4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3F8CF-B07C-4994-9566-B135A892E3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3F8CF-B07C-4994-9566-B135A892E3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15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r>
              <a:rPr lang="en-US" baseline="0" dirty="0" smtClean="0"/>
              <a:t> need inter-DC WAN for performance and reliability.</a:t>
            </a:r>
          </a:p>
          <a:p>
            <a:endParaRPr lang="en-US" dirty="0" smtClean="0"/>
          </a:p>
          <a:p>
            <a:r>
              <a:rPr lang="en-US" dirty="0" smtClean="0"/>
              <a:t>100</a:t>
            </a:r>
            <a:r>
              <a:rPr lang="en-US" baseline="0" dirty="0" smtClean="0"/>
              <a:t>s of </a:t>
            </a:r>
            <a:r>
              <a:rPr lang="en-US" baseline="0" dirty="0" err="1" smtClean="0"/>
              <a:t>Gbps</a:t>
            </a:r>
            <a:r>
              <a:rPr lang="en-US" baseline="0" dirty="0" smtClean="0"/>
              <a:t> capacity over long distances.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Costs 100s of millions of dollars amortized annually.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CF66-C824-4793-A10B-30B0C5E3CC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9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13B-9FE7-47EF-85D3-C70824F7AD5B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DFC-B44E-477D-B596-F801A5D3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0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13B-9FE7-47EF-85D3-C70824F7AD5B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DFC-B44E-477D-B596-F801A5D3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4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13B-9FE7-47EF-85D3-C70824F7AD5B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DFC-B44E-477D-B596-F801A5D3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10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5600" smtClean="0"/>
              <a:t>Click to edit Master title style</a:t>
            </a:r>
            <a:endParaRPr sz="560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57135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56DFC-B44E-477D-B596-F801A5D3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6352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5CF56DFC-B44E-477D-B596-F801A5D3354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28491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13B-9FE7-47EF-85D3-C70824F7AD5B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DFC-B44E-477D-B596-F801A5D3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7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13B-9FE7-47EF-85D3-C70824F7AD5B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DFC-B44E-477D-B596-F801A5D3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7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13B-9FE7-47EF-85D3-C70824F7AD5B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DFC-B44E-477D-B596-F801A5D3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6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13B-9FE7-47EF-85D3-C70824F7AD5B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DFC-B44E-477D-B596-F801A5D3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13B-9FE7-47EF-85D3-C70824F7AD5B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DFC-B44E-477D-B596-F801A5D3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5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13B-9FE7-47EF-85D3-C70824F7AD5B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DFC-B44E-477D-B596-F801A5D3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1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13B-9FE7-47EF-85D3-C70824F7AD5B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DFC-B44E-477D-B596-F801A5D3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13B-9FE7-47EF-85D3-C70824F7AD5B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DFC-B44E-477D-B596-F801A5D3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1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FC13B-9FE7-47EF-85D3-C70824F7AD5B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56DFC-B44E-477D-B596-F801A5D3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6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zure/SONiC" TargetMode="External"/><Relationship Id="rId5" Type="http://schemas.openxmlformats.org/officeDocument/2006/relationships/hyperlink" Target="https://github.com/opencomputeproject/SAI" TargetMode="Externa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36321"/>
            <a:ext cx="10363200" cy="1815984"/>
          </a:xfrm>
        </p:spPr>
        <p:txBody>
          <a:bodyPr>
            <a:noAutofit/>
          </a:bodyPr>
          <a:lstStyle/>
          <a:p>
            <a:r>
              <a:rPr lang="en-US" sz="5400" dirty="0" smtClean="0"/>
              <a:t>Maslow’s hierarchy of network programming and the unmet needs</a:t>
            </a:r>
            <a:endParaRPr lang="en-US" sz="5400" dirty="0"/>
          </a:p>
        </p:txBody>
      </p:sp>
      <p:pic>
        <p:nvPicPr>
          <p:cNvPr id="4" name="Picture 2" descr="http://www.asiapacificsecuritymagazine.com/wp-content/uploads/2015/04/Microsoft-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50" r="75106" b="37263"/>
          <a:stretch/>
        </p:blipFill>
        <p:spPr bwMode="auto">
          <a:xfrm>
            <a:off x="3842814" y="5729516"/>
            <a:ext cx="701036" cy="65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2014451" y="4096331"/>
            <a:ext cx="8534400" cy="1281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Ratul Mahajan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5376" y="5696266"/>
            <a:ext cx="4605251" cy="655788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Microsoft Research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26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Maslow’s hierarchy for network programming</a:t>
            </a:r>
            <a:endParaRPr lang="en-US" dirty="0"/>
          </a:p>
        </p:txBody>
      </p:sp>
      <p:pic>
        <p:nvPicPr>
          <p:cNvPr id="1026" name="Picture 2" descr="https://upload.wikimedia.org/wikipedia/commons/thumb/3/33/MaslowsHierarchyOfNeeds.svg/1024px-MaslowsHierarchyOfNeed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5" y="1783398"/>
            <a:ext cx="5519569" cy="390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6921381" y="2011679"/>
            <a:ext cx="4987635" cy="3443707"/>
            <a:chOff x="6509901" y="2294313"/>
            <a:chExt cx="4987635" cy="3443707"/>
          </a:xfrm>
        </p:grpSpPr>
        <p:sp>
          <p:nvSpPr>
            <p:cNvPr id="6" name="Isosceles Triangle 5"/>
            <p:cNvSpPr/>
            <p:nvPr/>
          </p:nvSpPr>
          <p:spPr>
            <a:xfrm>
              <a:off x="7949038" y="2294313"/>
              <a:ext cx="2125989" cy="1463040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>
              <a:solidFill>
                <a:schemeClr val="tx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/>
                <a:t>Efficiency</a:t>
              </a:r>
              <a:endParaRPr lang="en-US" sz="2400" dirty="0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6509901" y="2296551"/>
              <a:ext cx="4987635" cy="3441469"/>
            </a:xfrm>
            <a:prstGeom prst="triangl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rapezoid 9"/>
            <p:cNvSpPr/>
            <p:nvPr/>
          </p:nvSpPr>
          <p:spPr>
            <a:xfrm>
              <a:off x="6509901" y="4788131"/>
              <a:ext cx="4987635" cy="949889"/>
            </a:xfrm>
            <a:prstGeom prst="trapezoid">
              <a:avLst>
                <a:gd name="adj" fmla="val 74007"/>
              </a:avLst>
            </a:prstGeom>
            <a:solidFill>
              <a:srgbClr val="FF0000"/>
            </a:solidFill>
            <a:ln w="9525" cap="flat">
              <a:solidFill>
                <a:schemeClr val="tx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/>
                <a:t>Bootstrapped, healthy devices</a:t>
              </a:r>
              <a:endParaRPr lang="en-US" sz="2400" dirty="0"/>
            </a:p>
          </p:txBody>
        </p:sp>
        <p:sp>
          <p:nvSpPr>
            <p:cNvPr id="11" name="Trapezoid 10"/>
            <p:cNvSpPr/>
            <p:nvPr/>
          </p:nvSpPr>
          <p:spPr>
            <a:xfrm>
              <a:off x="7215448" y="3757353"/>
              <a:ext cx="3591098" cy="1030778"/>
            </a:xfrm>
            <a:prstGeom prst="trapezoid">
              <a:avLst>
                <a:gd name="adj" fmla="val 71454"/>
              </a:avLst>
            </a:prstGeom>
            <a:solidFill>
              <a:srgbClr val="FFC000"/>
            </a:solidFill>
            <a:ln w="6350" cap="flat">
              <a:solidFill>
                <a:schemeClr val="tx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/>
                <a:t>Policy-compliant forwarding </a:t>
              </a:r>
              <a:endParaRPr lang="en-US" sz="24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878640" y="5569531"/>
            <a:ext cx="1878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Human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84173" y="5536275"/>
            <a:ext cx="1878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Network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2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Maslow’s hierarchy for network programming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921381" y="2011679"/>
            <a:ext cx="4987635" cy="3443707"/>
            <a:chOff x="6509901" y="2294313"/>
            <a:chExt cx="4987635" cy="3443707"/>
          </a:xfrm>
        </p:grpSpPr>
        <p:sp>
          <p:nvSpPr>
            <p:cNvPr id="6" name="Isosceles Triangle 5"/>
            <p:cNvSpPr/>
            <p:nvPr/>
          </p:nvSpPr>
          <p:spPr>
            <a:xfrm>
              <a:off x="7949038" y="2294313"/>
              <a:ext cx="2125989" cy="1463040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>
              <a:solidFill>
                <a:schemeClr val="tx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/>
                <a:t>Efficiency</a:t>
              </a:r>
              <a:endParaRPr lang="en-US" sz="2400" dirty="0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6509901" y="2296551"/>
              <a:ext cx="4987635" cy="3441469"/>
            </a:xfrm>
            <a:prstGeom prst="triangl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rapezoid 9"/>
            <p:cNvSpPr/>
            <p:nvPr/>
          </p:nvSpPr>
          <p:spPr>
            <a:xfrm>
              <a:off x="6509901" y="4788131"/>
              <a:ext cx="4987635" cy="949889"/>
            </a:xfrm>
            <a:prstGeom prst="trapezoid">
              <a:avLst>
                <a:gd name="adj" fmla="val 74007"/>
              </a:avLst>
            </a:prstGeom>
            <a:solidFill>
              <a:srgbClr val="FF0000"/>
            </a:solidFill>
            <a:ln w="9525" cap="flat">
              <a:solidFill>
                <a:schemeClr val="tx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/>
                <a:t>Bootstrapped, healthy devices</a:t>
              </a:r>
              <a:endParaRPr lang="en-US" sz="2400" dirty="0"/>
            </a:p>
          </p:txBody>
        </p:sp>
        <p:sp>
          <p:nvSpPr>
            <p:cNvPr id="11" name="Trapezoid 10"/>
            <p:cNvSpPr/>
            <p:nvPr/>
          </p:nvSpPr>
          <p:spPr>
            <a:xfrm>
              <a:off x="7215448" y="3757353"/>
              <a:ext cx="3591098" cy="1030778"/>
            </a:xfrm>
            <a:prstGeom prst="trapezoid">
              <a:avLst>
                <a:gd name="adj" fmla="val 71454"/>
              </a:avLst>
            </a:prstGeom>
            <a:solidFill>
              <a:srgbClr val="FFC000"/>
            </a:solidFill>
            <a:ln w="6350" cap="flat">
              <a:solidFill>
                <a:schemeClr val="tx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/>
                <a:t>Policy-compliant forwarding </a:t>
              </a:r>
              <a:endParaRPr lang="en-US" sz="24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484173" y="5536275"/>
            <a:ext cx="1878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Network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6104" y="3455324"/>
            <a:ext cx="634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{</a:t>
            </a:r>
            <a:r>
              <a:rPr lang="en-US" sz="2800" dirty="0" err="1" smtClean="0"/>
              <a:t>Fren,Pyr</a:t>
            </a:r>
            <a:r>
              <a:rPr lang="en-US" sz="2800" dirty="0" smtClean="0"/>
              <a:t>, Kin,..}etic, </a:t>
            </a:r>
            <a:r>
              <a:rPr lang="en-US" sz="2800" dirty="0" err="1" smtClean="0"/>
              <a:t>NetKAT</a:t>
            </a:r>
            <a:r>
              <a:rPr lang="en-US" sz="2800" dirty="0" smtClean="0"/>
              <a:t>, Propane</a:t>
            </a:r>
            <a:endParaRPr lang="en-US" sz="28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501837" y="2291543"/>
            <a:ext cx="5885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Merlin, ??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35091" y="4680064"/>
            <a:ext cx="5885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??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12076" y="1653033"/>
            <a:ext cx="162445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Unmet needs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 flipH="1">
            <a:off x="7315200" y="2743199"/>
            <a:ext cx="285060" cy="2133602"/>
          </a:xfrm>
          <a:custGeom>
            <a:avLst/>
            <a:gdLst>
              <a:gd name="connsiteX0" fmla="*/ 609600 w 609600"/>
              <a:gd name="connsiteY0" fmla="*/ 1996440 h 1996440"/>
              <a:gd name="connsiteX1" fmla="*/ 0 w 609600"/>
              <a:gd name="connsiteY1" fmla="*/ 0 h 19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9600" h="1996440">
                <a:moveTo>
                  <a:pt x="609600" y="1996440"/>
                </a:move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4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994079" y="2291543"/>
            <a:ext cx="856553" cy="451655"/>
          </a:xfrm>
          <a:custGeom>
            <a:avLst/>
            <a:gdLst>
              <a:gd name="connsiteX0" fmla="*/ 609600 w 609600"/>
              <a:gd name="connsiteY0" fmla="*/ 1996440 h 1996440"/>
              <a:gd name="connsiteX1" fmla="*/ 0 w 609600"/>
              <a:gd name="connsiteY1" fmla="*/ 0 h 19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9600" h="1996440">
                <a:moveTo>
                  <a:pt x="609600" y="1996440"/>
                </a:move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4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5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6" grpId="0"/>
      <p:bldP spid="21" grpId="0" animBg="1"/>
      <p:bldP spid="22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Enabling abstractions for </a:t>
            </a:r>
            <a:r>
              <a:rPr lang="en-US" dirty="0"/>
              <a:t>network programming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921381" y="2011679"/>
            <a:ext cx="4987635" cy="3443707"/>
            <a:chOff x="6509901" y="2294313"/>
            <a:chExt cx="4987635" cy="3443707"/>
          </a:xfrm>
        </p:grpSpPr>
        <p:sp>
          <p:nvSpPr>
            <p:cNvPr id="6" name="Isosceles Triangle 5"/>
            <p:cNvSpPr/>
            <p:nvPr/>
          </p:nvSpPr>
          <p:spPr>
            <a:xfrm>
              <a:off x="7949038" y="2294313"/>
              <a:ext cx="2125989" cy="1463040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>
              <a:solidFill>
                <a:schemeClr val="tx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/>
                <a:t>Efficiency</a:t>
              </a:r>
              <a:endParaRPr lang="en-US" sz="2400" dirty="0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6509901" y="2296551"/>
              <a:ext cx="4987635" cy="3441469"/>
            </a:xfrm>
            <a:prstGeom prst="triangl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rapezoid 9"/>
            <p:cNvSpPr/>
            <p:nvPr/>
          </p:nvSpPr>
          <p:spPr>
            <a:xfrm>
              <a:off x="6509901" y="4788131"/>
              <a:ext cx="4987635" cy="949889"/>
            </a:xfrm>
            <a:prstGeom prst="trapezoid">
              <a:avLst>
                <a:gd name="adj" fmla="val 74007"/>
              </a:avLst>
            </a:prstGeom>
            <a:solidFill>
              <a:srgbClr val="FF0000"/>
            </a:solidFill>
            <a:ln w="9525" cap="flat">
              <a:solidFill>
                <a:schemeClr val="tx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/>
                <a:t>Bootstrapped, healthy devices</a:t>
              </a:r>
              <a:endParaRPr lang="en-US" sz="2400" dirty="0"/>
            </a:p>
          </p:txBody>
        </p:sp>
        <p:sp>
          <p:nvSpPr>
            <p:cNvPr id="11" name="Trapezoid 10"/>
            <p:cNvSpPr/>
            <p:nvPr/>
          </p:nvSpPr>
          <p:spPr>
            <a:xfrm>
              <a:off x="7215448" y="3757353"/>
              <a:ext cx="3591098" cy="1030778"/>
            </a:xfrm>
            <a:prstGeom prst="trapezoid">
              <a:avLst>
                <a:gd name="adj" fmla="val 71454"/>
              </a:avLst>
            </a:prstGeom>
            <a:solidFill>
              <a:srgbClr val="FFC000"/>
            </a:solidFill>
            <a:ln w="6350" cap="flat">
              <a:solidFill>
                <a:schemeClr val="tx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/>
                <a:t>Policy-compliant forwarding </a:t>
              </a:r>
              <a:endParaRPr lang="en-US" sz="24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484173" y="5536275"/>
            <a:ext cx="1878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Network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19200" y="3450234"/>
            <a:ext cx="5558447" cy="548640"/>
          </a:xfrm>
          <a:prstGeom prst="roundRect">
            <a:avLst/>
          </a:prstGeom>
          <a:solidFill>
            <a:schemeClr val="tx2"/>
          </a:solidFill>
          <a:ln w="57150" cap="flat">
            <a:solidFill>
              <a:schemeClr val="tx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Buxton Sketch" panose="03080500000500000004" pitchFamily="66" charset="0"/>
              </a:rPr>
              <a:t>OpenFlow</a:t>
            </a:r>
            <a:r>
              <a:rPr lang="en-US" sz="2800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, BGP</a:t>
            </a:r>
            <a:endParaRPr lang="en-US" dirty="0">
              <a:solidFill>
                <a:schemeClr val="bg1"/>
              </a:solidFill>
              <a:latin typeface="Buxton Sketch" panose="03080500000500000004" pitchFamily="66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783214" y="4634345"/>
            <a:ext cx="2392680" cy="548640"/>
          </a:xfrm>
          <a:prstGeom prst="roundRect">
            <a:avLst/>
          </a:prstGeom>
          <a:solidFill>
            <a:schemeClr val="tx2"/>
          </a:solidFill>
          <a:ln w="57150" cap="flat">
            <a:solidFill>
              <a:schemeClr val="tx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??</a:t>
            </a:r>
            <a:endParaRPr lang="en-US" dirty="0">
              <a:solidFill>
                <a:schemeClr val="bg1"/>
              </a:solidFill>
              <a:latin typeface="Buxton Sketch" panose="03080500000500000004" pitchFamily="66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783214" y="2257571"/>
            <a:ext cx="2392680" cy="548640"/>
          </a:xfrm>
          <a:prstGeom prst="roundRect">
            <a:avLst/>
          </a:prstGeom>
          <a:solidFill>
            <a:schemeClr val="tx2"/>
          </a:solidFill>
          <a:ln w="57150" cap="flat">
            <a:solidFill>
              <a:schemeClr val="tx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??</a:t>
            </a:r>
            <a:endParaRPr lang="en-US" dirty="0">
              <a:solidFill>
                <a:schemeClr val="bg1"/>
              </a:solidFill>
              <a:latin typeface="Buxton Sketch" panose="03080500000500000004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12076" y="1653033"/>
            <a:ext cx="162445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Unmet needs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 flipH="1">
            <a:off x="7315200" y="2743199"/>
            <a:ext cx="285060" cy="2133602"/>
          </a:xfrm>
          <a:custGeom>
            <a:avLst/>
            <a:gdLst>
              <a:gd name="connsiteX0" fmla="*/ 609600 w 609600"/>
              <a:gd name="connsiteY0" fmla="*/ 1996440 h 1996440"/>
              <a:gd name="connsiteX1" fmla="*/ 0 w 609600"/>
              <a:gd name="connsiteY1" fmla="*/ 0 h 19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9600" h="1996440">
                <a:moveTo>
                  <a:pt x="609600" y="1996440"/>
                </a:move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4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7994079" y="2291543"/>
            <a:ext cx="856553" cy="451655"/>
          </a:xfrm>
          <a:custGeom>
            <a:avLst/>
            <a:gdLst>
              <a:gd name="connsiteX0" fmla="*/ 609600 w 609600"/>
              <a:gd name="connsiteY0" fmla="*/ 1996440 h 1996440"/>
              <a:gd name="connsiteX1" fmla="*/ 0 w 609600"/>
              <a:gd name="connsiteY1" fmla="*/ 0 h 19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9600" h="1996440">
                <a:moveTo>
                  <a:pt x="609600" y="1996440"/>
                </a:move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4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371726" y="4329546"/>
            <a:ext cx="3276600" cy="1206729"/>
          </a:xfrm>
          <a:prstGeom prst="ellipse">
            <a:avLst/>
          </a:prstGeom>
          <a:noFill/>
          <a:ln w="57150" cap="flat">
            <a:solidFill>
              <a:schemeClr val="accent2">
                <a:lumMod val="75000"/>
              </a:schemeClr>
            </a:solidFill>
            <a:prstDash val="dash"/>
            <a:miter lim="4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0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9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2752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Past: Management </a:t>
            </a:r>
            <a:r>
              <a:rPr lang="en-US" dirty="0"/>
              <a:t>apps </a:t>
            </a:r>
            <a:r>
              <a:rPr lang="en-US" dirty="0" smtClean="0"/>
              <a:t>interacted </a:t>
            </a:r>
            <a:r>
              <a:rPr lang="en-US" dirty="0"/>
              <a:t>with </a:t>
            </a:r>
            <a:r>
              <a:rPr lang="en-US" dirty="0" smtClean="0"/>
              <a:t>devices</a:t>
            </a:r>
            <a:endParaRPr lang="en-US" dirty="0"/>
          </a:p>
        </p:txBody>
      </p:sp>
      <p:grpSp>
        <p:nvGrpSpPr>
          <p:cNvPr id="18" name="Group 2"/>
          <p:cNvGrpSpPr/>
          <p:nvPr/>
        </p:nvGrpSpPr>
        <p:grpSpPr>
          <a:xfrm>
            <a:off x="1304365" y="4584778"/>
            <a:ext cx="4677939" cy="1535161"/>
            <a:chOff x="2440616" y="4570671"/>
            <a:chExt cx="4109899" cy="1185299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0616" y="4853537"/>
              <a:ext cx="646827" cy="512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528" y="5243352"/>
              <a:ext cx="646827" cy="512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094" y="4698055"/>
              <a:ext cx="646827" cy="512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74" y="4570671"/>
              <a:ext cx="646827" cy="512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3688" y="5015760"/>
              <a:ext cx="646827" cy="512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" name="Straight Connector 32"/>
            <p:cNvCxnSpPr/>
            <p:nvPr/>
          </p:nvCxnSpPr>
          <p:spPr>
            <a:xfrm flipH="1">
              <a:off x="2840329" y="4929471"/>
              <a:ext cx="645420" cy="6656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33"/>
            <p:cNvCxnSpPr/>
            <p:nvPr/>
          </p:nvCxnSpPr>
          <p:spPr>
            <a:xfrm flipH="1" flipV="1">
              <a:off x="3055350" y="5296833"/>
              <a:ext cx="1251686" cy="19712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35"/>
            <p:cNvCxnSpPr/>
            <p:nvPr/>
          </p:nvCxnSpPr>
          <p:spPr>
            <a:xfrm flipH="1">
              <a:off x="3909819" y="4859158"/>
              <a:ext cx="991792" cy="1655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36"/>
            <p:cNvCxnSpPr/>
            <p:nvPr/>
          </p:nvCxnSpPr>
          <p:spPr>
            <a:xfrm flipH="1">
              <a:off x="4712594" y="4946287"/>
              <a:ext cx="312419" cy="44910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37"/>
            <p:cNvCxnSpPr/>
            <p:nvPr/>
          </p:nvCxnSpPr>
          <p:spPr>
            <a:xfrm flipH="1">
              <a:off x="4848238" y="5395394"/>
              <a:ext cx="1347418" cy="12256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38"/>
            <p:cNvCxnSpPr/>
            <p:nvPr/>
          </p:nvCxnSpPr>
          <p:spPr>
            <a:xfrm flipH="1" flipV="1">
              <a:off x="5408201" y="4946287"/>
              <a:ext cx="506856" cy="113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98008" y="2732554"/>
            <a:ext cx="1269333" cy="16274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0810" y="1879598"/>
            <a:ext cx="1220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Switch</a:t>
            </a:r>
            <a:br>
              <a:rPr lang="en-US" sz="2400" dirty="0"/>
            </a:br>
            <a:r>
              <a:rPr lang="en-US" sz="2400" dirty="0"/>
              <a:t>upgrade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926807" y="2737474"/>
            <a:ext cx="1269333" cy="16274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13722" y="1563181"/>
            <a:ext cx="1640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Link corruption mitigation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5215309" y="2722728"/>
            <a:ext cx="1269333" cy="16274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34978" y="1899532"/>
            <a:ext cx="1220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Elastic scaling</a:t>
            </a:r>
          </a:p>
        </p:txBody>
      </p:sp>
      <p:cxnSp>
        <p:nvCxnSpPr>
          <p:cNvPr id="29" name="Straight Arrow Connector 28"/>
          <p:cNvCxnSpPr>
            <a:stCxn id="20" idx="2"/>
          </p:cNvCxnSpPr>
          <p:nvPr/>
        </p:nvCxnSpPr>
        <p:spPr>
          <a:xfrm>
            <a:off x="1332674" y="4359968"/>
            <a:ext cx="271612" cy="516934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2"/>
          </p:cNvCxnSpPr>
          <p:nvPr/>
        </p:nvCxnSpPr>
        <p:spPr>
          <a:xfrm flipH="1">
            <a:off x="3303241" y="4364888"/>
            <a:ext cx="258232" cy="49169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2"/>
          </p:cNvCxnSpPr>
          <p:nvPr/>
        </p:nvCxnSpPr>
        <p:spPr>
          <a:xfrm flipH="1">
            <a:off x="5568535" y="4350142"/>
            <a:ext cx="281440" cy="52676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22370" y="2763510"/>
            <a:ext cx="5523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Conflicts among apps</a:t>
            </a:r>
          </a:p>
          <a:p>
            <a:r>
              <a:rPr lang="en-US" sz="3200" dirty="0">
                <a:solidFill>
                  <a:srgbClr val="FF0000"/>
                </a:solidFill>
              </a:rPr>
              <a:t>Hard to guarantee SLAs</a:t>
            </a:r>
          </a:p>
          <a:p>
            <a:r>
              <a:rPr lang="en-US" sz="3200" dirty="0">
                <a:solidFill>
                  <a:srgbClr val="FF0000"/>
                </a:solidFill>
              </a:rPr>
              <a:t>Hard to develop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472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a management app</a:t>
            </a:r>
            <a:endParaRPr lang="en-US" dirty="0"/>
          </a:p>
        </p:txBody>
      </p:sp>
      <p:grpSp>
        <p:nvGrpSpPr>
          <p:cNvPr id="38" name="Group 2"/>
          <p:cNvGrpSpPr/>
          <p:nvPr/>
        </p:nvGrpSpPr>
        <p:grpSpPr>
          <a:xfrm>
            <a:off x="3864686" y="4584778"/>
            <a:ext cx="4677939" cy="1535161"/>
            <a:chOff x="2440616" y="4570671"/>
            <a:chExt cx="4109899" cy="1185299"/>
          </a:xfrm>
        </p:grpSpPr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0616" y="4853537"/>
              <a:ext cx="646827" cy="512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528" y="5243352"/>
              <a:ext cx="646827" cy="512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094" y="4698055"/>
              <a:ext cx="646827" cy="512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74" y="4570671"/>
              <a:ext cx="646827" cy="512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3688" y="5015760"/>
              <a:ext cx="646827" cy="512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4" name="Straight Connector 32"/>
            <p:cNvCxnSpPr/>
            <p:nvPr/>
          </p:nvCxnSpPr>
          <p:spPr>
            <a:xfrm flipH="1">
              <a:off x="2840329" y="4929471"/>
              <a:ext cx="645420" cy="6656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33"/>
            <p:cNvCxnSpPr/>
            <p:nvPr/>
          </p:nvCxnSpPr>
          <p:spPr>
            <a:xfrm flipH="1" flipV="1">
              <a:off x="3055350" y="5296833"/>
              <a:ext cx="1251686" cy="19712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35"/>
            <p:cNvCxnSpPr/>
            <p:nvPr/>
          </p:nvCxnSpPr>
          <p:spPr>
            <a:xfrm flipH="1">
              <a:off x="3909819" y="4859158"/>
              <a:ext cx="991792" cy="1655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36"/>
            <p:cNvCxnSpPr/>
            <p:nvPr/>
          </p:nvCxnSpPr>
          <p:spPr>
            <a:xfrm flipH="1">
              <a:off x="4712594" y="4946287"/>
              <a:ext cx="312419" cy="44910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37"/>
            <p:cNvCxnSpPr/>
            <p:nvPr/>
          </p:nvCxnSpPr>
          <p:spPr>
            <a:xfrm flipH="1">
              <a:off x="4848238" y="5395394"/>
              <a:ext cx="1347418" cy="12256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38"/>
            <p:cNvCxnSpPr/>
            <p:nvPr/>
          </p:nvCxnSpPr>
          <p:spPr>
            <a:xfrm flipH="1" flipV="1">
              <a:off x="5408201" y="4946287"/>
              <a:ext cx="506856" cy="113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3258329" y="2732554"/>
            <a:ext cx="1269333" cy="16274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91131" y="1879598"/>
            <a:ext cx="1220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Switch</a:t>
            </a:r>
            <a:br>
              <a:rPr lang="en-US" sz="2400" dirty="0"/>
            </a:br>
            <a:r>
              <a:rPr lang="en-US" sz="2400" dirty="0"/>
              <a:t>upgrade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87128" y="2737474"/>
            <a:ext cx="1269333" cy="16274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74043" y="1563181"/>
            <a:ext cx="1640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Link corruption mitigation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7759005" y="2722728"/>
            <a:ext cx="1269333" cy="16274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95299" y="1899532"/>
            <a:ext cx="1220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Elastic scaling</a:t>
            </a:r>
          </a:p>
        </p:txBody>
      </p:sp>
      <p:cxnSp>
        <p:nvCxnSpPr>
          <p:cNvPr id="57" name="Straight Arrow Connector 56"/>
          <p:cNvCxnSpPr>
            <a:stCxn id="52" idx="2"/>
          </p:cNvCxnSpPr>
          <p:nvPr/>
        </p:nvCxnSpPr>
        <p:spPr>
          <a:xfrm flipH="1">
            <a:off x="5863562" y="4364888"/>
            <a:ext cx="258232" cy="49169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2"/>
          </p:cNvCxnSpPr>
          <p:nvPr/>
        </p:nvCxnSpPr>
        <p:spPr>
          <a:xfrm flipH="1">
            <a:off x="8112231" y="4350142"/>
            <a:ext cx="281440" cy="52676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256872" y="2736442"/>
            <a:ext cx="1269333" cy="2242545"/>
            <a:chOff x="3077495" y="2271512"/>
            <a:chExt cx="1269333" cy="2242545"/>
          </a:xfrm>
        </p:grpSpPr>
        <p:sp>
          <p:nvSpPr>
            <p:cNvPr id="60" name="Rectangle 59"/>
            <p:cNvSpPr/>
            <p:nvPr/>
          </p:nvSpPr>
          <p:spPr>
            <a:xfrm>
              <a:off x="3077495" y="2271512"/>
              <a:ext cx="1269333" cy="688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App </a:t>
              </a:r>
              <a:r>
                <a:rPr lang="en-US" sz="2000" dirty="0"/>
                <a:t>logic</a:t>
              </a:r>
              <a:endParaRPr lang="en-US" sz="24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088072" y="2957653"/>
              <a:ext cx="624090" cy="92669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Monitor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722737" y="2964035"/>
              <a:ext cx="624090" cy="92669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502989" y="3927804"/>
              <a:ext cx="181412" cy="58625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3999274" y="3906365"/>
              <a:ext cx="181412" cy="58625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 64"/>
            <p:cNvSpPr/>
            <p:nvPr/>
          </p:nvSpPr>
          <p:spPr>
            <a:xfrm>
              <a:off x="3392130" y="2733779"/>
              <a:ext cx="639097" cy="373808"/>
            </a:xfrm>
            <a:custGeom>
              <a:avLst/>
              <a:gdLst>
                <a:gd name="connsiteX0" fmla="*/ 0 w 639097"/>
                <a:gd name="connsiteY0" fmla="*/ 334479 h 373808"/>
                <a:gd name="connsiteX1" fmla="*/ 314632 w 639097"/>
                <a:gd name="connsiteY1" fmla="*/ 183 h 373808"/>
                <a:gd name="connsiteX2" fmla="*/ 639097 w 639097"/>
                <a:gd name="connsiteY2" fmla="*/ 373808 h 37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097" h="373808">
                  <a:moveTo>
                    <a:pt x="0" y="334479"/>
                  </a:moveTo>
                  <a:cubicBezTo>
                    <a:pt x="104058" y="164053"/>
                    <a:pt x="208116" y="-6372"/>
                    <a:pt x="314632" y="183"/>
                  </a:cubicBezTo>
                  <a:cubicBezTo>
                    <a:pt x="421148" y="6738"/>
                    <a:pt x="530122" y="190273"/>
                    <a:pt x="639097" y="373808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501315" y="2736429"/>
            <a:ext cx="1269333" cy="2104616"/>
            <a:chOff x="3077495" y="2271512"/>
            <a:chExt cx="1269333" cy="2104616"/>
          </a:xfrm>
        </p:grpSpPr>
        <p:sp>
          <p:nvSpPr>
            <p:cNvPr id="67" name="Rectangle 66"/>
            <p:cNvSpPr/>
            <p:nvPr/>
          </p:nvSpPr>
          <p:spPr>
            <a:xfrm>
              <a:off x="3077495" y="2271512"/>
              <a:ext cx="1269333" cy="688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App </a:t>
              </a:r>
              <a:r>
                <a:rPr lang="en-US" sz="2000" dirty="0"/>
                <a:t>logic</a:t>
              </a:r>
              <a:endParaRPr lang="en-US" sz="24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088072" y="2957653"/>
              <a:ext cx="624090" cy="92669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Monitor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722737" y="2964035"/>
              <a:ext cx="624090" cy="92669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3328370" y="3927804"/>
              <a:ext cx="174619" cy="44832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3877227" y="3906365"/>
              <a:ext cx="122047" cy="46976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reeform 71"/>
            <p:cNvSpPr/>
            <p:nvPr/>
          </p:nvSpPr>
          <p:spPr>
            <a:xfrm>
              <a:off x="3392130" y="2733779"/>
              <a:ext cx="639097" cy="373808"/>
            </a:xfrm>
            <a:custGeom>
              <a:avLst/>
              <a:gdLst>
                <a:gd name="connsiteX0" fmla="*/ 0 w 639097"/>
                <a:gd name="connsiteY0" fmla="*/ 334479 h 373808"/>
                <a:gd name="connsiteX1" fmla="*/ 314632 w 639097"/>
                <a:gd name="connsiteY1" fmla="*/ 183 h 373808"/>
                <a:gd name="connsiteX2" fmla="*/ 639097 w 639097"/>
                <a:gd name="connsiteY2" fmla="*/ 373808 h 37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097" h="373808">
                  <a:moveTo>
                    <a:pt x="0" y="334479"/>
                  </a:moveTo>
                  <a:cubicBezTo>
                    <a:pt x="104058" y="164053"/>
                    <a:pt x="208116" y="-6372"/>
                    <a:pt x="314632" y="183"/>
                  </a:cubicBezTo>
                  <a:cubicBezTo>
                    <a:pt x="421148" y="6738"/>
                    <a:pt x="530122" y="190273"/>
                    <a:pt x="639097" y="373808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759613" y="2733665"/>
            <a:ext cx="1269333" cy="2207258"/>
            <a:chOff x="3077495" y="2271512"/>
            <a:chExt cx="1269333" cy="2207258"/>
          </a:xfrm>
        </p:grpSpPr>
        <p:sp>
          <p:nvSpPr>
            <p:cNvPr id="3" name="Rectangle 2"/>
            <p:cNvSpPr/>
            <p:nvPr/>
          </p:nvSpPr>
          <p:spPr>
            <a:xfrm>
              <a:off x="3077495" y="2271512"/>
              <a:ext cx="1269333" cy="688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App </a:t>
              </a:r>
              <a:r>
                <a:rPr lang="en-US" sz="2000" dirty="0"/>
                <a:t>logic</a:t>
              </a:r>
              <a:endParaRPr lang="en-US" sz="24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088072" y="2957653"/>
              <a:ext cx="624090" cy="92669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Monitor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722737" y="2964035"/>
              <a:ext cx="624090" cy="92669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3231605" y="3927804"/>
              <a:ext cx="271384" cy="46662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3712162" y="3906365"/>
              <a:ext cx="287112" cy="57240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3392130" y="2733779"/>
              <a:ext cx="639097" cy="373808"/>
            </a:xfrm>
            <a:custGeom>
              <a:avLst/>
              <a:gdLst>
                <a:gd name="connsiteX0" fmla="*/ 0 w 639097"/>
                <a:gd name="connsiteY0" fmla="*/ 334479 h 373808"/>
                <a:gd name="connsiteX1" fmla="*/ 314632 w 639097"/>
                <a:gd name="connsiteY1" fmla="*/ 183 h 373808"/>
                <a:gd name="connsiteX2" fmla="*/ 639097 w 639097"/>
                <a:gd name="connsiteY2" fmla="*/ 373808 h 37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097" h="373808">
                  <a:moveTo>
                    <a:pt x="0" y="334479"/>
                  </a:moveTo>
                  <a:cubicBezTo>
                    <a:pt x="104058" y="164053"/>
                    <a:pt x="208116" y="-6372"/>
                    <a:pt x="314632" y="183"/>
                  </a:cubicBezTo>
                  <a:cubicBezTo>
                    <a:pt x="421148" y="6738"/>
                    <a:pt x="530122" y="190273"/>
                    <a:pt x="639097" y="373808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>
            <a:off x="3859748" y="4359968"/>
            <a:ext cx="271612" cy="516934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7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Statesman: Network state </a:t>
            </a:r>
            <a:r>
              <a:rPr lang="en-US" dirty="0" smtClean="0"/>
              <a:t>management service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118781" y="5245694"/>
            <a:ext cx="4677939" cy="1535161"/>
            <a:chOff x="2440616" y="4570671"/>
            <a:chExt cx="4109899" cy="1185299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0616" y="4853537"/>
              <a:ext cx="646827" cy="512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528" y="5243352"/>
              <a:ext cx="646827" cy="512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094" y="4698055"/>
              <a:ext cx="646827" cy="512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74" y="4570671"/>
              <a:ext cx="646827" cy="512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3688" y="5015760"/>
              <a:ext cx="646827" cy="512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" name="Straight Connector 10"/>
            <p:cNvCxnSpPr/>
            <p:nvPr/>
          </p:nvCxnSpPr>
          <p:spPr>
            <a:xfrm flipH="1">
              <a:off x="2840329" y="4929471"/>
              <a:ext cx="645420" cy="6656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055350" y="5296833"/>
              <a:ext cx="1251686" cy="19712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909819" y="4859158"/>
              <a:ext cx="991792" cy="1655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712594" y="4946287"/>
              <a:ext cx="312419" cy="44910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848238" y="5395394"/>
              <a:ext cx="1347418" cy="12256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5408201" y="4946287"/>
              <a:ext cx="506856" cy="113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3346177" y="1931921"/>
            <a:ext cx="1472302" cy="705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 logic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299909" y="4363401"/>
            <a:ext cx="1409971" cy="5139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Monitor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465807" y="4363231"/>
            <a:ext cx="1339918" cy="5141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Update</a:t>
            </a:r>
          </a:p>
        </p:txBody>
      </p:sp>
      <p:cxnSp>
        <p:nvCxnSpPr>
          <p:cNvPr id="40" name="Straight Arrow Connector 39"/>
          <p:cNvCxnSpPr>
            <a:endCxn id="38" idx="1"/>
          </p:cNvCxnSpPr>
          <p:nvPr/>
        </p:nvCxnSpPr>
        <p:spPr>
          <a:xfrm>
            <a:off x="3574473" y="4070341"/>
            <a:ext cx="725436" cy="55006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9" idx="3"/>
          </p:cNvCxnSpPr>
          <p:nvPr/>
        </p:nvCxnSpPr>
        <p:spPr>
          <a:xfrm flipH="1">
            <a:off x="7805725" y="4070341"/>
            <a:ext cx="723133" cy="54997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938882" y="2079671"/>
            <a:ext cx="1374120" cy="70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 logic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37934" y="2264427"/>
            <a:ext cx="1353647" cy="70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 logic</a:t>
            </a:r>
          </a:p>
        </p:txBody>
      </p:sp>
      <p:sp>
        <p:nvSpPr>
          <p:cNvPr id="5" name="Rectangle 4"/>
          <p:cNvSpPr/>
          <p:nvPr/>
        </p:nvSpPr>
        <p:spPr>
          <a:xfrm>
            <a:off x="3310202" y="3427723"/>
            <a:ext cx="5589667" cy="53127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 </a:t>
            </a:r>
            <a:r>
              <a:rPr lang="en-US" sz="2400" dirty="0" smtClean="0"/>
              <a:t>state</a:t>
            </a:r>
            <a:endParaRPr lang="en-US" sz="2400" dirty="0"/>
          </a:p>
        </p:txBody>
      </p:sp>
      <p:cxnSp>
        <p:nvCxnSpPr>
          <p:cNvPr id="55" name="Straight Arrow Connector 54"/>
          <p:cNvCxnSpPr>
            <a:stCxn id="38" idx="2"/>
          </p:cNvCxnSpPr>
          <p:nvPr/>
        </p:nvCxnSpPr>
        <p:spPr>
          <a:xfrm>
            <a:off x="5004895" y="4877400"/>
            <a:ext cx="303468" cy="493647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9" idx="2"/>
          </p:cNvCxnSpPr>
          <p:nvPr/>
        </p:nvCxnSpPr>
        <p:spPr>
          <a:xfrm flipH="1">
            <a:off x="6964349" y="4877400"/>
            <a:ext cx="171417" cy="36829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395808" y="3372073"/>
            <a:ext cx="7836866" cy="69826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 </a:t>
            </a:r>
            <a:r>
              <a:rPr lang="en-US" sz="2400" dirty="0" smtClean="0"/>
              <a:t>state database</a:t>
            </a:r>
            <a:endParaRPr lang="en-US" sz="24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281272" y="2970427"/>
            <a:ext cx="956662" cy="40742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91581" y="2970427"/>
            <a:ext cx="2724590" cy="41513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5398" y="6470545"/>
            <a:ext cx="636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[A network-state management service, SIGCOMM 2014]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550488"/>
              </p:ext>
            </p:extLst>
          </p:nvPr>
        </p:nvGraphicFramePr>
        <p:xfrm>
          <a:off x="9432854" y="2533018"/>
          <a:ext cx="2439846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98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Power on/off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Firmware version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Link</a:t>
                      </a:r>
                      <a:r>
                        <a:rPr lang="en-US" sz="2400" baseline="0" dirty="0" smtClean="0"/>
                        <a:t>  state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Tunnels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…..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53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Statesman: Network state </a:t>
            </a:r>
            <a:r>
              <a:rPr lang="en-US" dirty="0" smtClean="0"/>
              <a:t>management service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118781" y="5245694"/>
            <a:ext cx="4677939" cy="1535161"/>
            <a:chOff x="2440616" y="4570671"/>
            <a:chExt cx="4109899" cy="1185299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0616" y="4853537"/>
              <a:ext cx="646827" cy="512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528" y="5243352"/>
              <a:ext cx="646827" cy="512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094" y="4698055"/>
              <a:ext cx="646827" cy="512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74" y="4570671"/>
              <a:ext cx="646827" cy="512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3688" y="5015760"/>
              <a:ext cx="646827" cy="512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" name="Straight Connector 10"/>
            <p:cNvCxnSpPr/>
            <p:nvPr/>
          </p:nvCxnSpPr>
          <p:spPr>
            <a:xfrm flipH="1">
              <a:off x="2840329" y="4929471"/>
              <a:ext cx="645420" cy="6656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055350" y="5296833"/>
              <a:ext cx="1251686" cy="19712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909819" y="4859158"/>
              <a:ext cx="991792" cy="1655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712594" y="4946287"/>
              <a:ext cx="312419" cy="44910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848238" y="5395394"/>
              <a:ext cx="1347418" cy="12256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5408201" y="4946287"/>
              <a:ext cx="506856" cy="113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3346177" y="1931921"/>
            <a:ext cx="1472302" cy="705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 logic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299909" y="4363401"/>
            <a:ext cx="1409971" cy="5139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Monitor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465807" y="4363231"/>
            <a:ext cx="1339918" cy="5141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Update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38882" y="2079671"/>
            <a:ext cx="1374120" cy="70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 logic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37934" y="2264427"/>
            <a:ext cx="1353647" cy="70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 logic</a:t>
            </a:r>
          </a:p>
        </p:txBody>
      </p:sp>
      <p:sp>
        <p:nvSpPr>
          <p:cNvPr id="5" name="Rectangle 4"/>
          <p:cNvSpPr/>
          <p:nvPr/>
        </p:nvSpPr>
        <p:spPr>
          <a:xfrm>
            <a:off x="2395807" y="3377848"/>
            <a:ext cx="1770929" cy="69249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Observed</a:t>
            </a:r>
            <a:br>
              <a:rPr lang="en-US" sz="2400" dirty="0" smtClean="0"/>
            </a:br>
            <a:r>
              <a:rPr lang="en-US" sz="2400" dirty="0" smtClean="0"/>
              <a:t>state</a:t>
            </a:r>
            <a:endParaRPr lang="en-US" sz="2400" dirty="0"/>
          </a:p>
        </p:txBody>
      </p:sp>
      <p:cxnSp>
        <p:nvCxnSpPr>
          <p:cNvPr id="55" name="Straight Arrow Connector 54"/>
          <p:cNvCxnSpPr>
            <a:stCxn id="38" idx="2"/>
          </p:cNvCxnSpPr>
          <p:nvPr/>
        </p:nvCxnSpPr>
        <p:spPr>
          <a:xfrm>
            <a:off x="5004895" y="4877400"/>
            <a:ext cx="303468" cy="493647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9" idx="2"/>
          </p:cNvCxnSpPr>
          <p:nvPr/>
        </p:nvCxnSpPr>
        <p:spPr>
          <a:xfrm flipH="1">
            <a:off x="6964349" y="4877400"/>
            <a:ext cx="171417" cy="36829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5" idx="0"/>
          </p:cNvCxnSpPr>
          <p:nvPr/>
        </p:nvCxnSpPr>
        <p:spPr>
          <a:xfrm flipH="1">
            <a:off x="3281272" y="2970427"/>
            <a:ext cx="956662" cy="40742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591581" y="2970427"/>
            <a:ext cx="2724590" cy="41513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16171" y="3385563"/>
            <a:ext cx="1916503" cy="68477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Target </a:t>
            </a:r>
            <a:br>
              <a:rPr lang="en-US" sz="2400" dirty="0" smtClean="0"/>
            </a:br>
            <a:r>
              <a:rPr lang="en-US" sz="2400" dirty="0" smtClean="0"/>
              <a:t>state</a:t>
            </a:r>
            <a:endParaRPr lang="en-US" sz="24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574473" y="4070341"/>
            <a:ext cx="725436" cy="55006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805725" y="4070341"/>
            <a:ext cx="723133" cy="54997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10387" y="3265915"/>
            <a:ext cx="1770929" cy="69249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Proposed</a:t>
            </a:r>
            <a:br>
              <a:rPr lang="en-US" sz="2400" dirty="0" smtClean="0"/>
            </a:br>
            <a:r>
              <a:rPr lang="en-US" sz="2400" dirty="0" smtClean="0"/>
              <a:t>state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5045917" y="3368444"/>
            <a:ext cx="1770929" cy="69249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Proposed</a:t>
            </a:r>
            <a:br>
              <a:rPr lang="en-US" sz="2400" dirty="0" smtClean="0"/>
            </a:br>
            <a:r>
              <a:rPr lang="en-US" sz="2400" dirty="0" smtClean="0"/>
              <a:t>state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5414446" y="3470969"/>
            <a:ext cx="1770929" cy="69249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Proposed</a:t>
            </a:r>
            <a:br>
              <a:rPr lang="en-US" sz="2400" dirty="0" smtClean="0"/>
            </a:br>
            <a:r>
              <a:rPr lang="en-US" sz="2400" dirty="0" smtClean="0"/>
              <a:t>state</a:t>
            </a:r>
            <a:endParaRPr lang="en-US" sz="2400" dirty="0"/>
          </a:p>
        </p:txBody>
      </p:sp>
      <p:cxnSp>
        <p:nvCxnSpPr>
          <p:cNvPr id="48" name="Straight Arrow Connector 47"/>
          <p:cNvCxnSpPr>
            <a:endCxn id="27" idx="1"/>
          </p:cNvCxnSpPr>
          <p:nvPr/>
        </p:nvCxnSpPr>
        <p:spPr>
          <a:xfrm>
            <a:off x="7185375" y="3690851"/>
            <a:ext cx="1130796" cy="3710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2" idx="0"/>
          </p:cNvCxnSpPr>
          <p:nvPr/>
        </p:nvCxnSpPr>
        <p:spPr>
          <a:xfrm>
            <a:off x="5591581" y="2970427"/>
            <a:ext cx="104271" cy="29548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89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  <p:bldP spid="42" grpId="0" animBg="1"/>
      <p:bldP spid="44" grpId="0" animBg="1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tate databases emerging at device level too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8" y="2154415"/>
            <a:ext cx="4251960" cy="286920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536" y="1642972"/>
            <a:ext cx="4260373" cy="4257858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1156063" y="5298735"/>
            <a:ext cx="2745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SAI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and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SONiC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(OCP)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90648" y="5802998"/>
            <a:ext cx="4663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github.com/opencomputeproject/SAI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github.com/Azure/SONiC</a:t>
            </a:r>
            <a:r>
              <a:rPr lang="en-US" dirty="0" smtClean="0"/>
              <a:t>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92536" y="5987664"/>
            <a:ext cx="426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Switch state service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31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missing from state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High-level languages to read and write network state</a:t>
            </a:r>
          </a:p>
          <a:p>
            <a:pPr lvl="1"/>
            <a:r>
              <a:rPr lang="en-US" dirty="0" smtClean="0"/>
              <a:t>Program network as a whole, given operator goals</a:t>
            </a:r>
          </a:p>
          <a:p>
            <a:pPr lvl="1"/>
            <a:r>
              <a:rPr lang="en-US" dirty="0" smtClean="0"/>
              <a:t>Statesman, </a:t>
            </a:r>
            <a:r>
              <a:rPr lang="en-US" dirty="0" err="1" smtClean="0"/>
              <a:t>SoNIC</a:t>
            </a:r>
            <a:r>
              <a:rPr lang="en-US" dirty="0" smtClean="0"/>
              <a:t> are low-level</a:t>
            </a:r>
          </a:p>
          <a:p>
            <a:pPr lvl="2"/>
            <a:r>
              <a:rPr lang="en-US" sz="2800" dirty="0" smtClean="0"/>
              <a:t>E.g., read/write individual state variables</a:t>
            </a:r>
            <a:endParaRPr lang="en-US" sz="28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290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Enabling abstractions for </a:t>
            </a:r>
            <a:r>
              <a:rPr lang="en-US" dirty="0"/>
              <a:t>network programming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921381" y="2011679"/>
            <a:ext cx="4987635" cy="3443707"/>
            <a:chOff x="6509901" y="2294313"/>
            <a:chExt cx="4987635" cy="3443707"/>
          </a:xfrm>
        </p:grpSpPr>
        <p:sp>
          <p:nvSpPr>
            <p:cNvPr id="6" name="Isosceles Triangle 5"/>
            <p:cNvSpPr/>
            <p:nvPr/>
          </p:nvSpPr>
          <p:spPr>
            <a:xfrm>
              <a:off x="7949038" y="2294313"/>
              <a:ext cx="2125989" cy="1463040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>
              <a:solidFill>
                <a:schemeClr val="tx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/>
                <a:t>Efficiency</a:t>
              </a:r>
              <a:endParaRPr lang="en-US" sz="2400" dirty="0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6509901" y="2296551"/>
              <a:ext cx="4987635" cy="3441469"/>
            </a:xfrm>
            <a:prstGeom prst="triangl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rapezoid 9"/>
            <p:cNvSpPr/>
            <p:nvPr/>
          </p:nvSpPr>
          <p:spPr>
            <a:xfrm>
              <a:off x="6509901" y="4788131"/>
              <a:ext cx="4987635" cy="949889"/>
            </a:xfrm>
            <a:prstGeom prst="trapezoid">
              <a:avLst>
                <a:gd name="adj" fmla="val 74007"/>
              </a:avLst>
            </a:prstGeom>
            <a:solidFill>
              <a:srgbClr val="FF0000"/>
            </a:solidFill>
            <a:ln w="9525" cap="flat">
              <a:solidFill>
                <a:schemeClr val="tx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/>
                <a:t>Bootstrapped, healthy devices</a:t>
              </a:r>
              <a:endParaRPr lang="en-US" sz="2400" dirty="0"/>
            </a:p>
          </p:txBody>
        </p:sp>
        <p:sp>
          <p:nvSpPr>
            <p:cNvPr id="11" name="Trapezoid 10"/>
            <p:cNvSpPr/>
            <p:nvPr/>
          </p:nvSpPr>
          <p:spPr>
            <a:xfrm>
              <a:off x="7215448" y="3757353"/>
              <a:ext cx="3591098" cy="1030778"/>
            </a:xfrm>
            <a:prstGeom prst="trapezoid">
              <a:avLst>
                <a:gd name="adj" fmla="val 71454"/>
              </a:avLst>
            </a:prstGeom>
            <a:solidFill>
              <a:srgbClr val="FFC000"/>
            </a:solidFill>
            <a:ln w="6350" cap="flat">
              <a:solidFill>
                <a:schemeClr val="tx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/>
                <a:t>Policy-compliant forwarding </a:t>
              </a:r>
              <a:endParaRPr lang="en-US" sz="24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484173" y="5536275"/>
            <a:ext cx="1878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Network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19200" y="3450234"/>
            <a:ext cx="5558447" cy="548640"/>
          </a:xfrm>
          <a:prstGeom prst="roundRect">
            <a:avLst/>
          </a:prstGeom>
          <a:solidFill>
            <a:schemeClr val="tx2"/>
          </a:solidFill>
          <a:ln w="57150" cap="flat">
            <a:solidFill>
              <a:schemeClr val="tx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Buxton Sketch" panose="03080500000500000004" pitchFamily="66" charset="0"/>
              </a:rPr>
              <a:t>OpenFlow</a:t>
            </a:r>
            <a:r>
              <a:rPr lang="en-US" sz="2800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, BGP</a:t>
            </a:r>
            <a:endParaRPr lang="en-US" dirty="0">
              <a:solidFill>
                <a:schemeClr val="bg1"/>
              </a:solidFill>
              <a:latin typeface="Buxton Sketch" panose="03080500000500000004" pitchFamily="66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219199" y="4634345"/>
            <a:ext cx="5558447" cy="548640"/>
          </a:xfrm>
          <a:prstGeom prst="roundRect">
            <a:avLst/>
          </a:prstGeom>
          <a:solidFill>
            <a:schemeClr val="tx2"/>
          </a:solidFill>
          <a:ln w="57150" cap="flat">
            <a:solidFill>
              <a:schemeClr val="tx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Network state databases</a:t>
            </a:r>
            <a:endParaRPr lang="en-US" dirty="0">
              <a:solidFill>
                <a:schemeClr val="bg1"/>
              </a:solidFill>
              <a:latin typeface="Buxton Sketch" panose="03080500000500000004" pitchFamily="66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783214" y="2257571"/>
            <a:ext cx="2392680" cy="548640"/>
          </a:xfrm>
          <a:prstGeom prst="roundRect">
            <a:avLst/>
          </a:prstGeom>
          <a:solidFill>
            <a:schemeClr val="tx2"/>
          </a:solidFill>
          <a:ln w="57150" cap="flat">
            <a:solidFill>
              <a:schemeClr val="tx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??</a:t>
            </a:r>
            <a:endParaRPr lang="en-US" dirty="0">
              <a:solidFill>
                <a:schemeClr val="bg1"/>
              </a:solidFill>
              <a:latin typeface="Buxton Sketch" panose="03080500000500000004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12076" y="1653033"/>
            <a:ext cx="162445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Unmet needs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 flipH="1">
            <a:off x="7315200" y="2743199"/>
            <a:ext cx="285060" cy="2133602"/>
          </a:xfrm>
          <a:custGeom>
            <a:avLst/>
            <a:gdLst>
              <a:gd name="connsiteX0" fmla="*/ 609600 w 609600"/>
              <a:gd name="connsiteY0" fmla="*/ 1996440 h 1996440"/>
              <a:gd name="connsiteX1" fmla="*/ 0 w 609600"/>
              <a:gd name="connsiteY1" fmla="*/ 0 h 19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9600" h="1996440">
                <a:moveTo>
                  <a:pt x="609600" y="1996440"/>
                </a:move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4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7994079" y="2291543"/>
            <a:ext cx="856553" cy="451655"/>
          </a:xfrm>
          <a:custGeom>
            <a:avLst/>
            <a:gdLst>
              <a:gd name="connsiteX0" fmla="*/ 609600 w 609600"/>
              <a:gd name="connsiteY0" fmla="*/ 1996440 h 1996440"/>
              <a:gd name="connsiteX1" fmla="*/ 0 w 609600"/>
              <a:gd name="connsiteY1" fmla="*/ 0 h 19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9600" h="1996440">
                <a:moveTo>
                  <a:pt x="609600" y="1996440"/>
                </a:move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4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V="1">
            <a:off x="2371726" y="1859281"/>
            <a:ext cx="3276600" cy="1295399"/>
          </a:xfrm>
          <a:prstGeom prst="ellipse">
            <a:avLst/>
          </a:prstGeom>
          <a:noFill/>
          <a:ln w="57150" cap="flat">
            <a:solidFill>
              <a:schemeClr val="accent2">
                <a:lumMod val="75000"/>
              </a:schemeClr>
            </a:solidFill>
            <a:prstDash val="dash"/>
            <a:miter lim="4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813686" y="4634345"/>
            <a:ext cx="2392680" cy="548640"/>
          </a:xfrm>
          <a:prstGeom prst="roundRect">
            <a:avLst/>
          </a:prstGeom>
          <a:solidFill>
            <a:schemeClr val="tx2"/>
          </a:solidFill>
          <a:ln w="57150" cap="flat">
            <a:solidFill>
              <a:schemeClr val="tx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??</a:t>
            </a:r>
            <a:endParaRPr lang="en-US" dirty="0">
              <a:solidFill>
                <a:schemeClr val="bg1"/>
              </a:solidFill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69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China-snafu-articl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1064643"/>
            <a:ext cx="4004726" cy="5182585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02" name="internet_turkey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4887" y="568148"/>
            <a:ext cx="4004726" cy="5182586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03" name="YouTube_Pakistan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32925" y="1034543"/>
            <a:ext cx="3900455" cy="5047646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98" name="time-warner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83152" y="410794"/>
            <a:ext cx="3871066" cy="5009614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l="919" t="12133" r="3083" b="2177"/>
          <a:stretch/>
        </p:blipFill>
        <p:spPr>
          <a:xfrm>
            <a:off x="7044900" y="1318733"/>
            <a:ext cx="4673506" cy="507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212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Inter-DC WAN: A critical, expensive resource</a:t>
            </a:r>
            <a:endParaRPr lang="en-US" sz="4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407624" y="1934034"/>
            <a:ext cx="11256887" cy="3845896"/>
            <a:chOff x="562885" y="1438274"/>
            <a:chExt cx="4737778" cy="1365265"/>
          </a:xfrm>
        </p:grpSpPr>
        <p:pic>
          <p:nvPicPr>
            <p:cNvPr id="107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9" t="22100" r="11845"/>
            <a:stretch/>
          </p:blipFill>
          <p:spPr bwMode="auto">
            <a:xfrm>
              <a:off x="642938" y="1438274"/>
              <a:ext cx="4657725" cy="136526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2" name="Group 111"/>
            <p:cNvGrpSpPr/>
            <p:nvPr/>
          </p:nvGrpSpPr>
          <p:grpSpPr>
            <a:xfrm>
              <a:off x="938213" y="1743075"/>
              <a:ext cx="3805237" cy="633413"/>
              <a:chOff x="938213" y="1743075"/>
              <a:chExt cx="3805237" cy="633413"/>
            </a:xfrm>
            <a:effectLst>
              <a:outerShdw blurRad="114300" dist="50800" dir="528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13" name="Straight Connector 112"/>
              <p:cNvCxnSpPr/>
              <p:nvPr/>
            </p:nvCxnSpPr>
            <p:spPr>
              <a:xfrm flipH="1">
                <a:off x="938213" y="2078045"/>
                <a:ext cx="279782" cy="279393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>
                <a:off x="3471863" y="2038350"/>
                <a:ext cx="1271587" cy="266700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2871788" y="1871663"/>
                <a:ext cx="695325" cy="66675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1176338" y="2066926"/>
                <a:ext cx="1766887" cy="147637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 flipV="1">
                <a:off x="2943225" y="2224088"/>
                <a:ext cx="557675" cy="101445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H="1">
                <a:off x="3548064" y="1743075"/>
                <a:ext cx="1004886" cy="223838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>
                <a:off x="3476625" y="1938338"/>
                <a:ext cx="95250" cy="376237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2871788" y="1875177"/>
                <a:ext cx="90487" cy="358436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2867025" y="1885950"/>
                <a:ext cx="623888" cy="404813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H="1">
                <a:off x="2947988" y="1952625"/>
                <a:ext cx="590550" cy="261938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H="1" flipV="1">
                <a:off x="4533900" y="1747839"/>
                <a:ext cx="185738" cy="300036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H="1">
                <a:off x="947738" y="1900238"/>
                <a:ext cx="1919287" cy="476250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5" name="Oval 124"/>
            <p:cNvSpPr/>
            <p:nvPr/>
          </p:nvSpPr>
          <p:spPr>
            <a:xfrm>
              <a:off x="1086126" y="1962150"/>
              <a:ext cx="182880" cy="1828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4433932" y="1628578"/>
              <a:ext cx="182880" cy="1828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2777322" y="1769823"/>
              <a:ext cx="182880" cy="1828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3371850" y="2190750"/>
              <a:ext cx="182880" cy="1828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2859394" y="2101911"/>
              <a:ext cx="182880" cy="1828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3444026" y="1843536"/>
              <a:ext cx="182880" cy="1828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4619669" y="1934129"/>
              <a:ext cx="182880" cy="1828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833437" y="2243692"/>
              <a:ext cx="182880" cy="1828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62885" y="2465841"/>
              <a:ext cx="1008384" cy="965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2800" b="1" i="1" dirty="0" smtClean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Hong Kong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52260" y="1875192"/>
              <a:ext cx="533866" cy="965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2800" b="1" i="1" dirty="0" smtClean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Seoul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569246" y="1658851"/>
              <a:ext cx="623888" cy="965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2800" b="1" i="1" dirty="0" smtClean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Seattle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288009" y="2306347"/>
              <a:ext cx="881061" cy="1474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2800" b="1" i="1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Los Angeles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221989" y="1706819"/>
              <a:ext cx="835911" cy="1474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2800" b="1" i="1" dirty="0" smtClean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New York</a:t>
              </a:r>
              <a:endParaRPr lang="en-US" sz="2800" b="1" i="1" dirty="0">
                <a:solidFill>
                  <a:schemeClr val="tx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183859" y="2394190"/>
              <a:ext cx="682680" cy="1474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2800" b="1" i="1" dirty="0" smtClean="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Miami</a:t>
              </a:r>
              <a:endParaRPr lang="en-US" sz="2800" b="1" i="1" dirty="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243388" y="1490076"/>
              <a:ext cx="682680" cy="1474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2800" b="1" i="1" dirty="0" smtClean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Dublin</a:t>
              </a:r>
              <a:endParaRPr lang="en-US" sz="2800" b="1" i="1" dirty="0">
                <a:solidFill>
                  <a:schemeClr val="tx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441915" y="2138521"/>
              <a:ext cx="847726" cy="1474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2800" b="1" i="1" dirty="0" smtClean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Barcelona</a:t>
              </a:r>
              <a:endParaRPr lang="en-US" sz="2800" b="1" i="1" dirty="0">
                <a:solidFill>
                  <a:schemeClr val="tx1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34" name="Title 1"/>
          <p:cNvSpPr txBox="1">
            <a:spLocks/>
          </p:cNvSpPr>
          <p:nvPr/>
        </p:nvSpPr>
        <p:spPr>
          <a:xfrm>
            <a:off x="2057400" y="48310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/>
              <a:t>But highly inefficient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7981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2" t="19556" r="7011" b="57518"/>
          <a:stretch/>
        </p:blipFill>
        <p:spPr bwMode="auto">
          <a:xfrm>
            <a:off x="1905001" y="1311214"/>
            <a:ext cx="8530759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2" t="42253" r="7011" b="36540"/>
          <a:stretch/>
        </p:blipFill>
        <p:spPr bwMode="auto">
          <a:xfrm>
            <a:off x="1905001" y="3172673"/>
            <a:ext cx="8530759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2" t="63116" r="7011" b="15333"/>
          <a:stretch/>
        </p:blipFill>
        <p:spPr bwMode="auto">
          <a:xfrm>
            <a:off x="1984842" y="4898059"/>
            <a:ext cx="8530759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</a:t>
            </a:r>
            <a:r>
              <a:rPr lang="en-US" dirty="0" smtClean="0"/>
              <a:t>ause </a:t>
            </a:r>
            <a:r>
              <a:rPr lang="en-US" dirty="0"/>
              <a:t>of </a:t>
            </a:r>
            <a:r>
              <a:rPr lang="en-US" dirty="0" smtClean="0"/>
              <a:t>inefficiency: Lack of coordination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1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SWAN: Software-driven WAN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670" y="2971803"/>
            <a:ext cx="5268686" cy="1551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 smtClean="0">
                <a:latin typeface="+mj-lt"/>
              </a:rPr>
              <a:t>Highly efficient WAN</a:t>
            </a:r>
          </a:p>
          <a:p>
            <a:pPr marL="0" indent="0" algn="ctr">
              <a:buNone/>
            </a:pPr>
            <a:r>
              <a:rPr lang="en-US" sz="3600" dirty="0" smtClean="0">
                <a:latin typeface="+mj-lt"/>
              </a:rPr>
              <a:t>Flexible sharing policies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70171" y="2971803"/>
            <a:ext cx="5666016" cy="15512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3600" dirty="0" smtClean="0">
                <a:latin typeface="+mj-lt"/>
              </a:rPr>
              <a:t>Coordinate across services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3600" dirty="0" smtClean="0">
                <a:latin typeface="+mj-lt"/>
              </a:rPr>
              <a:t>Centralize resource allocation</a:t>
            </a:r>
            <a:endParaRPr lang="en-US" sz="3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4670" y="2139043"/>
            <a:ext cx="5268686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Goals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70171" y="2139043"/>
            <a:ext cx="5666016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000" dirty="0" smtClean="0">
                <a:latin typeface="+mj-lt"/>
              </a:rPr>
              <a:t>Key design elements</a:t>
            </a:r>
            <a:endParaRPr lang="en-US" sz="4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8368" y="6341598"/>
            <a:ext cx="8602671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[Achieving high utilization with software-driven WAN, SIGCOMM 2013]</a:t>
            </a:r>
          </a:p>
        </p:txBody>
      </p:sp>
    </p:spTree>
    <p:extLst>
      <p:ext uri="{BB962C8B-B14F-4D97-AF65-F5344CB8AC3E}">
        <p14:creationId xmlns:p14="http://schemas.microsoft.com/office/powerpoint/2010/main" val="245751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657" y="3763832"/>
            <a:ext cx="441557" cy="68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Down Arrow 83"/>
          <p:cNvSpPr/>
          <p:nvPr/>
        </p:nvSpPr>
        <p:spPr>
          <a:xfrm>
            <a:off x="1979056" y="2615047"/>
            <a:ext cx="162004" cy="1188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52" y="1991067"/>
            <a:ext cx="1435449" cy="130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4577550" y="1558427"/>
            <a:ext cx="3191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1F497D"/>
                </a:solidFill>
              </a:rPr>
              <a:t>SWAN controller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SWAN overview</a:t>
            </a:r>
            <a:endParaRPr lang="en-US" sz="4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76448" y="4672447"/>
            <a:ext cx="4290556" cy="1450576"/>
            <a:chOff x="6250775" y="5140197"/>
            <a:chExt cx="4290556" cy="1450576"/>
          </a:xfrm>
        </p:grpSpPr>
        <p:pic>
          <p:nvPicPr>
            <p:cNvPr id="4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0775" y="5140197"/>
              <a:ext cx="4290556" cy="1450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5774" y="5555994"/>
              <a:ext cx="579365" cy="413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5126" y="5870688"/>
              <a:ext cx="579365" cy="413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1758" y="5430475"/>
              <a:ext cx="579365" cy="413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4484" y="5327639"/>
              <a:ext cx="579365" cy="413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7658" y="5686955"/>
              <a:ext cx="579365" cy="413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3" name="Straight Connector 52"/>
            <p:cNvCxnSpPr/>
            <p:nvPr/>
          </p:nvCxnSpPr>
          <p:spPr>
            <a:xfrm flipH="1">
              <a:off x="6823798" y="5617295"/>
              <a:ext cx="578105" cy="5373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7016393" y="5913863"/>
              <a:ext cx="1121139" cy="159135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781744" y="5560532"/>
              <a:ext cx="888351" cy="1336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8500792" y="5630870"/>
              <a:ext cx="279835" cy="36256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8622288" y="5993430"/>
              <a:ext cx="1206886" cy="9894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 flipV="1">
              <a:off x="9123849" y="5630870"/>
              <a:ext cx="453992" cy="9126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31" name="Picture 7" descr="http://www.clker.com/cliparts/0/5/0/5/119543691225081364ajith_stacked_servers.svg.m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056" y="5033014"/>
            <a:ext cx="985832" cy="83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7" descr="http://www.clker.com/cliparts/0/5/0/5/119543691225081364ajith_stacked_servers.svg.m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824" y="5021862"/>
            <a:ext cx="985832" cy="83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7" descr="http://www.clker.com/cliparts/0/5/0/5/119543691225081364ajith_stacked_servers.svg.m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79" y="4980323"/>
            <a:ext cx="1024404" cy="86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8074808" y="5520346"/>
            <a:ext cx="13421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1F497D"/>
                </a:solidFill>
              </a:rPr>
              <a:t>WAN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45704" y="6123023"/>
            <a:ext cx="28573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1F497D"/>
                </a:solidFill>
              </a:rPr>
              <a:t>Service hosts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641" y="3681848"/>
            <a:ext cx="472201" cy="67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657" y="3758047"/>
            <a:ext cx="441557" cy="68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57" y="3681847"/>
            <a:ext cx="441557" cy="68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449" y="3693330"/>
            <a:ext cx="472201" cy="67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>
            <a:stCxn id="61" idx="0"/>
            <a:endCxn id="34" idx="2"/>
          </p:cNvCxnSpPr>
          <p:nvPr/>
        </p:nvCxnSpPr>
        <p:spPr>
          <a:xfrm flipH="1" flipV="1">
            <a:off x="904435" y="4366582"/>
            <a:ext cx="55246" cy="61374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31" idx="0"/>
            <a:endCxn id="33" idx="2"/>
          </p:cNvCxnSpPr>
          <p:nvPr/>
        </p:nvCxnSpPr>
        <p:spPr>
          <a:xfrm flipH="1" flipV="1">
            <a:off x="2047436" y="4448567"/>
            <a:ext cx="43537" cy="584447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0" idx="0"/>
            <a:endCxn id="32" idx="2"/>
          </p:cNvCxnSpPr>
          <p:nvPr/>
        </p:nvCxnSpPr>
        <p:spPr>
          <a:xfrm flipH="1" flipV="1">
            <a:off x="3190436" y="4442781"/>
            <a:ext cx="48305" cy="57908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77" idx="2"/>
          </p:cNvCxnSpPr>
          <p:nvPr/>
        </p:nvCxnSpPr>
        <p:spPr>
          <a:xfrm flipH="1" flipV="1">
            <a:off x="8957741" y="4352511"/>
            <a:ext cx="28822" cy="507379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5" idx="2"/>
          </p:cNvCxnSpPr>
          <p:nvPr/>
        </p:nvCxnSpPr>
        <p:spPr>
          <a:xfrm flipH="1" flipV="1">
            <a:off x="10579550" y="4363993"/>
            <a:ext cx="31667" cy="531747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836056" y="2919847"/>
            <a:ext cx="146304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Down Arrow 82"/>
          <p:cNvSpPr/>
          <p:nvPr/>
        </p:nvSpPr>
        <p:spPr>
          <a:xfrm>
            <a:off x="3112452" y="2645957"/>
            <a:ext cx="162004" cy="1188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Bent Arrow 68"/>
          <p:cNvSpPr/>
          <p:nvPr/>
        </p:nvSpPr>
        <p:spPr>
          <a:xfrm>
            <a:off x="874155" y="2512535"/>
            <a:ext cx="4468449" cy="1245513"/>
          </a:xfrm>
          <a:prstGeom prst="bentArrow">
            <a:avLst>
              <a:gd name="adj1" fmla="val 5742"/>
              <a:gd name="adj2" fmla="val 7301"/>
              <a:gd name="adj3" fmla="val 12884"/>
              <a:gd name="adj4" fmla="val 19578"/>
            </a:avLst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6" name="Down Arrow 85"/>
          <p:cNvSpPr/>
          <p:nvPr/>
        </p:nvSpPr>
        <p:spPr>
          <a:xfrm>
            <a:off x="8886044" y="2569757"/>
            <a:ext cx="162004" cy="1188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793089" y="2473933"/>
            <a:ext cx="3847027" cy="1360314"/>
            <a:chOff x="5272229" y="2297286"/>
            <a:chExt cx="2495895" cy="1360314"/>
          </a:xfrm>
        </p:grpSpPr>
        <p:sp>
          <p:nvSpPr>
            <p:cNvPr id="87" name="Down Arrow 86"/>
            <p:cNvSpPr/>
            <p:nvPr/>
          </p:nvSpPr>
          <p:spPr>
            <a:xfrm>
              <a:off x="7653103" y="2743200"/>
              <a:ext cx="115021" cy="914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5" name="Bent Arrow 84"/>
            <p:cNvSpPr/>
            <p:nvPr/>
          </p:nvSpPr>
          <p:spPr>
            <a:xfrm flipH="1">
              <a:off x="5272229" y="2297286"/>
              <a:ext cx="2468880" cy="1295400"/>
            </a:xfrm>
            <a:prstGeom prst="bentArrow">
              <a:avLst>
                <a:gd name="adj1" fmla="val 6023"/>
                <a:gd name="adj2" fmla="val 8229"/>
                <a:gd name="adj3" fmla="val 11345"/>
                <a:gd name="adj4" fmla="val 19578"/>
              </a:avLst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6171201" y="3915754"/>
            <a:ext cx="2538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rgbClr val="1F497D"/>
                </a:solidFill>
              </a:rPr>
              <a:t>Network </a:t>
            </a:r>
            <a:r>
              <a:rPr lang="en-US" sz="2400" dirty="0" smtClean="0">
                <a:solidFill>
                  <a:srgbClr val="1F497D"/>
                </a:solidFill>
              </a:rPr>
              <a:t>agent</a:t>
            </a:r>
            <a:endParaRPr lang="en-US" sz="2400" dirty="0">
              <a:solidFill>
                <a:srgbClr val="1F497D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287836" y="3986651"/>
            <a:ext cx="2275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1F497D"/>
                </a:solidFill>
              </a:rPr>
              <a:t>Service broker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226151" y="2015628"/>
            <a:ext cx="2552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Traffic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demand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09580" y="2615048"/>
            <a:ext cx="19351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BW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allocation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279355" y="2627567"/>
            <a:ext cx="15767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Network</a:t>
            </a:r>
            <a:b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</a:rPr>
              <a:t>config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219964" y="2005447"/>
            <a:ext cx="29909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Topology,  traffic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4778703" y="2919847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824135" y="2310247"/>
            <a:ext cx="564187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778703" y="2310247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835422" y="2919847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590007" y="5372163"/>
            <a:ext cx="2285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Rate limiting</a:t>
            </a:r>
          </a:p>
        </p:txBody>
      </p:sp>
    </p:spTree>
    <p:extLst>
      <p:ext uri="{BB962C8B-B14F-4D97-AF65-F5344CB8AC3E}">
        <p14:creationId xmlns:p14="http://schemas.microsoft.com/office/powerpoint/2010/main" val="131322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8" grpId="0"/>
      <p:bldP spid="79" grpId="0"/>
      <p:bldP spid="9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SWAN comes close to optimal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4131729" y="4520879"/>
            <a:ext cx="1437394" cy="683264"/>
          </a:xfrm>
          <a:prstGeom prst="rect">
            <a:avLst/>
          </a:prstGeom>
          <a:solidFill>
            <a:schemeClr val="bg1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SWAN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83874" y="1548245"/>
            <a:ext cx="6886499" cy="4546153"/>
            <a:chOff x="1952701" y="1527463"/>
            <a:chExt cx="6886499" cy="4546153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60" t="21781" r="30946" b="19167"/>
            <a:stretch/>
          </p:blipFill>
          <p:spPr bwMode="auto">
            <a:xfrm>
              <a:off x="2103438" y="1527463"/>
              <a:ext cx="6735762" cy="3769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658393" y="2857503"/>
              <a:ext cx="3736624" cy="11480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dirty="0" smtClean="0">
                  <a:solidFill>
                    <a:schemeClr val="tx1">
                      <a:lumMod val="75000"/>
                    </a:schemeClr>
                  </a:solidFill>
                </a:rPr>
                <a:t>Throughput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dirty="0" smtClean="0">
                  <a:solidFill>
                    <a:schemeClr val="tx1">
                      <a:lumMod val="75000"/>
                    </a:schemeClr>
                  </a:solidFill>
                </a:rPr>
                <a:t>(relative to optimal)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27501" y="4537811"/>
              <a:ext cx="1710276" cy="15358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dirty="0" smtClean="0">
                  <a:solidFill>
                    <a:schemeClr val="tx1">
                      <a:lumMod val="75000"/>
                    </a:schemeClr>
                  </a:solidFill>
                </a:rPr>
                <a:t>SWAN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dirty="0" smtClean="0">
                  <a:solidFill>
                    <a:schemeClr val="tx1">
                      <a:lumMod val="75000"/>
                    </a:schemeClr>
                  </a:solidFill>
                </a:rPr>
                <a:t>w/o rate control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123956" y="4513939"/>
            <a:ext cx="1710276" cy="1071062"/>
          </a:xfrm>
          <a:prstGeom prst="rect">
            <a:avLst/>
          </a:prstGeom>
          <a:solidFill>
            <a:schemeClr val="bg1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MPLS </a:t>
            </a:r>
            <a:b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TE</a:t>
            </a:r>
          </a:p>
        </p:txBody>
      </p:sp>
    </p:spTree>
    <p:extLst>
      <p:ext uri="{BB962C8B-B14F-4D97-AF65-F5344CB8AC3E}">
        <p14:creationId xmlns:p14="http://schemas.microsoft.com/office/powerpoint/2010/main" val="275278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allocation in SWAN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7757160" y="2225597"/>
            <a:ext cx="4233706" cy="3443683"/>
            <a:chOff x="6096000" y="4342305"/>
            <a:chExt cx="4233706" cy="2976217"/>
          </a:xfrm>
        </p:grpSpPr>
        <p:grpSp>
          <p:nvGrpSpPr>
            <p:cNvPr id="14" name="Group 13"/>
            <p:cNvGrpSpPr/>
            <p:nvPr/>
          </p:nvGrpSpPr>
          <p:grpSpPr>
            <a:xfrm>
              <a:off x="6107706" y="4342305"/>
              <a:ext cx="4222000" cy="505396"/>
              <a:chOff x="5668793" y="3397650"/>
              <a:chExt cx="4222000" cy="50539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668793" y="3397652"/>
                <a:ext cx="3795246" cy="50539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chemeClr val="bg1"/>
                    </a:solidFill>
                  </a:rPr>
                  <a:t>Enabling </a:t>
                </a:r>
                <a:r>
                  <a:rPr lang="en-US" sz="3200" dirty="0" smtClean="0">
                    <a:solidFill>
                      <a:schemeClr val="bg1"/>
                    </a:solidFill>
                  </a:rPr>
                  <a:t>abstractions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 rot="5400000">
                <a:off x="9424735" y="3436988"/>
                <a:ext cx="505395" cy="42672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 w="3175" cap="flat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6096000" y="4951950"/>
              <a:ext cx="3169920" cy="236657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600" dirty="0" smtClean="0"/>
                <a:t>Tunnels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en-US" sz="3600" dirty="0" smtClean="0"/>
                <a:t>Priority </a:t>
              </a:r>
              <a:r>
                <a:rPr lang="en-US" sz="3600" dirty="0" smtClean="0"/>
                <a:t>queues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en-US" sz="3600" dirty="0" smtClean="0"/>
                <a:t>Rate limiters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en-US" sz="3600" dirty="0" smtClean="0"/>
                <a:t>ECN marking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659703" y="4365663"/>
            <a:ext cx="3102550" cy="1938087"/>
            <a:chOff x="6096000" y="2655028"/>
            <a:chExt cx="3102550" cy="1938087"/>
          </a:xfrm>
        </p:grpSpPr>
        <p:grpSp>
          <p:nvGrpSpPr>
            <p:cNvPr id="13" name="Group 12"/>
            <p:cNvGrpSpPr/>
            <p:nvPr/>
          </p:nvGrpSpPr>
          <p:grpSpPr>
            <a:xfrm>
              <a:off x="6096000" y="2655028"/>
              <a:ext cx="2755392" cy="584775"/>
              <a:chOff x="5657088" y="2167568"/>
              <a:chExt cx="2755392" cy="58477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657088" y="2167568"/>
                <a:ext cx="2328672" cy="58477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</a:rPr>
                  <a:t>R</a:t>
                </a:r>
                <a:r>
                  <a:rPr lang="en-US" sz="3200" dirty="0" smtClean="0">
                    <a:solidFill>
                      <a:schemeClr val="bg1"/>
                    </a:solidFill>
                  </a:rPr>
                  <a:t>esources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5400000">
                <a:off x="7906732" y="2246596"/>
                <a:ext cx="584775" cy="42672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 w="3175" cap="flat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6096000" y="3239803"/>
              <a:ext cx="3102550" cy="13533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600" dirty="0" smtClean="0"/>
                <a:t>Link capacities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en-US" sz="3600" dirty="0" smtClean="0"/>
                <a:t>Switch memory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659669" y="1925306"/>
            <a:ext cx="3019661" cy="1886803"/>
            <a:chOff x="6095963" y="1072828"/>
            <a:chExt cx="3441006" cy="1886803"/>
          </a:xfrm>
        </p:grpSpPr>
        <p:grpSp>
          <p:nvGrpSpPr>
            <p:cNvPr id="12" name="Group 11"/>
            <p:cNvGrpSpPr/>
            <p:nvPr/>
          </p:nvGrpSpPr>
          <p:grpSpPr>
            <a:xfrm>
              <a:off x="6095963" y="1072828"/>
              <a:ext cx="2912704" cy="584775"/>
              <a:chOff x="5657051" y="1158172"/>
              <a:chExt cx="2912704" cy="584775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5657051" y="1158172"/>
                <a:ext cx="2485977" cy="58477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</a:rPr>
                  <a:t>P</a:t>
                </a:r>
                <a:r>
                  <a:rPr lang="en-US" sz="3200" dirty="0" smtClean="0">
                    <a:solidFill>
                      <a:schemeClr val="bg1"/>
                    </a:solidFill>
                  </a:rPr>
                  <a:t>olicies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5400000">
                <a:off x="8064007" y="1237200"/>
                <a:ext cx="584775" cy="42672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 w="3175" cap="flat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096001" y="1648503"/>
              <a:ext cx="3440968" cy="1311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ct val="20000"/>
                </a:spcBef>
              </a:pPr>
              <a:r>
                <a:rPr lang="en-US" sz="3600" dirty="0">
                  <a:solidFill>
                    <a:prstClr val="black"/>
                  </a:solidFill>
                </a:rPr>
                <a:t>Priority </a:t>
              </a:r>
              <a:r>
                <a:rPr lang="en-US" sz="3600" dirty="0" smtClean="0">
                  <a:solidFill>
                    <a:prstClr val="black"/>
                  </a:solidFill>
                </a:rPr>
                <a:t>classes</a:t>
              </a:r>
            </a:p>
            <a:p>
              <a:pPr lvl="0">
                <a:spcBef>
                  <a:spcPct val="20000"/>
                </a:spcBef>
              </a:pPr>
              <a:r>
                <a:rPr lang="en-US" sz="3600" dirty="0" smtClean="0">
                  <a:solidFill>
                    <a:prstClr val="black"/>
                  </a:solidFill>
                </a:rPr>
                <a:t>Fairness</a:t>
              </a:r>
              <a:endParaRPr lang="en-US" sz="36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22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Enabling abstractions for </a:t>
            </a:r>
            <a:r>
              <a:rPr lang="en-US" dirty="0"/>
              <a:t>network programming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921381" y="2011679"/>
            <a:ext cx="4987635" cy="3443707"/>
            <a:chOff x="6509901" y="2294313"/>
            <a:chExt cx="4987635" cy="3443707"/>
          </a:xfrm>
        </p:grpSpPr>
        <p:sp>
          <p:nvSpPr>
            <p:cNvPr id="6" name="Isosceles Triangle 5"/>
            <p:cNvSpPr/>
            <p:nvPr/>
          </p:nvSpPr>
          <p:spPr>
            <a:xfrm>
              <a:off x="7949038" y="2294313"/>
              <a:ext cx="2125989" cy="1463040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>
              <a:solidFill>
                <a:schemeClr val="tx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/>
                <a:t>Efficiency</a:t>
              </a:r>
              <a:endParaRPr lang="en-US" sz="2400" dirty="0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6509901" y="2296551"/>
              <a:ext cx="4987635" cy="3441469"/>
            </a:xfrm>
            <a:prstGeom prst="triangl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rapezoid 9"/>
            <p:cNvSpPr/>
            <p:nvPr/>
          </p:nvSpPr>
          <p:spPr>
            <a:xfrm>
              <a:off x="6509901" y="4788131"/>
              <a:ext cx="4987635" cy="949889"/>
            </a:xfrm>
            <a:prstGeom prst="trapezoid">
              <a:avLst>
                <a:gd name="adj" fmla="val 74007"/>
              </a:avLst>
            </a:prstGeom>
            <a:solidFill>
              <a:srgbClr val="FF0000"/>
            </a:solidFill>
            <a:ln w="9525" cap="flat">
              <a:solidFill>
                <a:schemeClr val="tx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/>
                <a:t>Bootstrapped, healthy devices</a:t>
              </a:r>
              <a:endParaRPr lang="en-US" sz="2400" dirty="0"/>
            </a:p>
          </p:txBody>
        </p:sp>
        <p:sp>
          <p:nvSpPr>
            <p:cNvPr id="11" name="Trapezoid 10"/>
            <p:cNvSpPr/>
            <p:nvPr/>
          </p:nvSpPr>
          <p:spPr>
            <a:xfrm>
              <a:off x="7215448" y="3757353"/>
              <a:ext cx="3591098" cy="1030778"/>
            </a:xfrm>
            <a:prstGeom prst="trapezoid">
              <a:avLst>
                <a:gd name="adj" fmla="val 71454"/>
              </a:avLst>
            </a:prstGeom>
            <a:solidFill>
              <a:srgbClr val="FFC000"/>
            </a:solidFill>
            <a:ln w="6350" cap="flat">
              <a:solidFill>
                <a:schemeClr val="tx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/>
                <a:t>Policy-compliant forwarding </a:t>
              </a:r>
              <a:endParaRPr lang="en-US" sz="24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484173" y="5536275"/>
            <a:ext cx="1878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Network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19200" y="3450234"/>
            <a:ext cx="5558447" cy="548640"/>
          </a:xfrm>
          <a:prstGeom prst="roundRect">
            <a:avLst/>
          </a:prstGeom>
          <a:solidFill>
            <a:schemeClr val="tx2"/>
          </a:solidFill>
          <a:ln w="57150" cap="flat">
            <a:solidFill>
              <a:schemeClr val="tx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Buxton Sketch" panose="03080500000500000004" pitchFamily="66" charset="0"/>
              </a:rPr>
              <a:t>OpenFlow</a:t>
            </a:r>
            <a:r>
              <a:rPr lang="en-US" sz="2800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, BGP</a:t>
            </a:r>
            <a:endParaRPr lang="en-US" dirty="0">
              <a:solidFill>
                <a:schemeClr val="bg1"/>
              </a:solidFill>
              <a:latin typeface="Buxton Sketch" panose="03080500000500000004" pitchFamily="66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219199" y="4634345"/>
            <a:ext cx="5558447" cy="548640"/>
          </a:xfrm>
          <a:prstGeom prst="roundRect">
            <a:avLst/>
          </a:prstGeom>
          <a:solidFill>
            <a:schemeClr val="tx2"/>
          </a:solidFill>
          <a:ln w="57150" cap="flat">
            <a:solidFill>
              <a:schemeClr val="tx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Network state databases</a:t>
            </a:r>
            <a:endParaRPr lang="en-US" dirty="0">
              <a:solidFill>
                <a:schemeClr val="bg1"/>
              </a:solidFill>
              <a:latin typeface="Buxton Sketch" panose="03080500000500000004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01265" y="1653033"/>
            <a:ext cx="162445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Unmet needs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 flipH="1">
            <a:off x="7315200" y="2743199"/>
            <a:ext cx="285060" cy="2133602"/>
          </a:xfrm>
          <a:custGeom>
            <a:avLst/>
            <a:gdLst>
              <a:gd name="connsiteX0" fmla="*/ 609600 w 609600"/>
              <a:gd name="connsiteY0" fmla="*/ 1996440 h 1996440"/>
              <a:gd name="connsiteX1" fmla="*/ 0 w 609600"/>
              <a:gd name="connsiteY1" fmla="*/ 0 h 19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9600" h="1996440">
                <a:moveTo>
                  <a:pt x="609600" y="1996440"/>
                </a:move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4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7994079" y="2291543"/>
            <a:ext cx="856553" cy="451655"/>
          </a:xfrm>
          <a:custGeom>
            <a:avLst/>
            <a:gdLst>
              <a:gd name="connsiteX0" fmla="*/ 609600 w 609600"/>
              <a:gd name="connsiteY0" fmla="*/ 1996440 h 1996440"/>
              <a:gd name="connsiteX1" fmla="*/ 0 w 609600"/>
              <a:gd name="connsiteY1" fmla="*/ 0 h 19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9600" h="1996440">
                <a:moveTo>
                  <a:pt x="609600" y="1996440"/>
                </a:move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4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777951" y="2226425"/>
            <a:ext cx="2392680" cy="548640"/>
          </a:xfrm>
          <a:prstGeom prst="roundRect">
            <a:avLst/>
          </a:prstGeom>
          <a:solidFill>
            <a:schemeClr val="tx2"/>
          </a:solidFill>
          <a:ln w="57150" cap="flat">
            <a:solidFill>
              <a:schemeClr val="tx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??</a:t>
            </a:r>
            <a:endParaRPr lang="en-US" dirty="0">
              <a:solidFill>
                <a:schemeClr val="bg1"/>
              </a:solidFill>
              <a:latin typeface="Buxton Sketch" panose="03080500000500000004" pitchFamily="66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44957" y="2241665"/>
            <a:ext cx="5558447" cy="548640"/>
          </a:xfrm>
          <a:prstGeom prst="roundRect">
            <a:avLst/>
          </a:prstGeom>
          <a:solidFill>
            <a:schemeClr val="tx2"/>
          </a:solidFill>
          <a:ln w="57150" cap="flat">
            <a:solidFill>
              <a:schemeClr val="tx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Tunnels, priority queues, rate limiters</a:t>
            </a:r>
            <a:endParaRPr lang="en-US" dirty="0">
              <a:solidFill>
                <a:schemeClr val="bg1"/>
              </a:solidFill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78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7965054" y="4513407"/>
            <a:ext cx="2748665" cy="115283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 cap="flat">
            <a:solidFill>
              <a:schemeClr val="tx2"/>
            </a:solidFill>
            <a:prstDash val="sysDash"/>
            <a:miter lim="4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 smtClean="0"/>
              <a:t>Model for validation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Trustworthy validation: A cross-cutting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P</a:t>
            </a:r>
            <a:r>
              <a:rPr lang="en-US" dirty="0" smtClean="0"/>
              <a:t>rogrammatic control often gets gated on validation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Much progress in recent years but</a:t>
            </a:r>
            <a:r>
              <a:rPr lang="en-US" dirty="0" smtClean="0"/>
              <a:t> challenges remain 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16501" y="4560211"/>
            <a:ext cx="2708739" cy="1063033"/>
            <a:chOff x="2440616" y="4570671"/>
            <a:chExt cx="4109899" cy="1185299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0616" y="4853537"/>
              <a:ext cx="646827" cy="512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528" y="5243352"/>
              <a:ext cx="646827" cy="512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094" y="4698055"/>
              <a:ext cx="646827" cy="512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74" y="4570671"/>
              <a:ext cx="646827" cy="512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3688" y="5015760"/>
              <a:ext cx="646827" cy="512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Straight Connector 9"/>
            <p:cNvCxnSpPr/>
            <p:nvPr/>
          </p:nvCxnSpPr>
          <p:spPr>
            <a:xfrm flipH="1">
              <a:off x="2840329" y="4929471"/>
              <a:ext cx="645420" cy="6656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3055350" y="5296833"/>
              <a:ext cx="1251686" cy="19712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909819" y="4859158"/>
              <a:ext cx="991792" cy="1655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712594" y="4946287"/>
              <a:ext cx="312419" cy="44910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848238" y="5395394"/>
              <a:ext cx="1347418" cy="12256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5408201" y="4946287"/>
              <a:ext cx="506856" cy="113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Can 15"/>
          <p:cNvSpPr/>
          <p:nvPr/>
        </p:nvSpPr>
        <p:spPr>
          <a:xfrm>
            <a:off x="2024334" y="3360262"/>
            <a:ext cx="1092173" cy="396240"/>
          </a:xfrm>
          <a:prstGeom prst="can">
            <a:avLst/>
          </a:prstGeom>
          <a:noFill/>
          <a:ln w="3175" cap="flat">
            <a:solidFill>
              <a:schemeClr val="tx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9995" y="3940387"/>
            <a:ext cx="1264920" cy="53733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ap="flat">
            <a:solidFill>
              <a:schemeClr val="tx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 smtClean="0"/>
              <a:t>Update</a:t>
            </a:r>
            <a:endParaRPr lang="en-US" sz="2400" dirty="0"/>
          </a:p>
        </p:txBody>
      </p:sp>
      <p:cxnSp>
        <p:nvCxnSpPr>
          <p:cNvPr id="22" name="Straight Arrow Connector 21"/>
          <p:cNvCxnSpPr>
            <a:stCxn id="16" idx="2"/>
            <a:endCxn id="20" idx="0"/>
          </p:cNvCxnSpPr>
          <p:nvPr/>
        </p:nvCxnSpPr>
        <p:spPr>
          <a:xfrm flipH="1">
            <a:off x="1052455" y="3558382"/>
            <a:ext cx="971879" cy="3820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  <a:endCxn id="7" idx="0"/>
          </p:cNvCxnSpPr>
          <p:nvPr/>
        </p:nvCxnSpPr>
        <p:spPr>
          <a:xfrm>
            <a:off x="1052455" y="4477721"/>
            <a:ext cx="943843" cy="1967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61973" y="3763075"/>
            <a:ext cx="1617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 to validate?</a:t>
            </a:r>
            <a:endParaRPr lang="en-US" sz="2400" dirty="0"/>
          </a:p>
        </p:txBody>
      </p:sp>
      <p:sp>
        <p:nvSpPr>
          <p:cNvPr id="29" name="Freeform 28"/>
          <p:cNvSpPr/>
          <p:nvPr/>
        </p:nvSpPr>
        <p:spPr>
          <a:xfrm>
            <a:off x="3185160" y="3454765"/>
            <a:ext cx="716280" cy="400955"/>
          </a:xfrm>
          <a:custGeom>
            <a:avLst/>
            <a:gdLst>
              <a:gd name="connsiteX0" fmla="*/ 0 w 716280"/>
              <a:gd name="connsiteY0" fmla="*/ 35195 h 400955"/>
              <a:gd name="connsiteX1" fmla="*/ 533400 w 716280"/>
              <a:gd name="connsiteY1" fmla="*/ 35195 h 400955"/>
              <a:gd name="connsiteX2" fmla="*/ 716280 w 716280"/>
              <a:gd name="connsiteY2" fmla="*/ 400955 h 400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280" h="400955">
                <a:moveTo>
                  <a:pt x="0" y="35195"/>
                </a:moveTo>
                <a:cubicBezTo>
                  <a:pt x="207010" y="4715"/>
                  <a:pt x="414020" y="-25765"/>
                  <a:pt x="533400" y="35195"/>
                </a:cubicBezTo>
                <a:cubicBezTo>
                  <a:pt x="652780" y="96155"/>
                  <a:pt x="684530" y="248555"/>
                  <a:pt x="716280" y="400955"/>
                </a:cubicBezTo>
              </a:path>
            </a:pathLst>
          </a:custGeom>
          <a:noFill/>
          <a:ln w="28575" cap="flat">
            <a:solidFill>
              <a:schemeClr val="tx1"/>
            </a:solidFill>
            <a:prstDash val="solid"/>
            <a:miter lim="400000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flipV="1">
            <a:off x="3286904" y="4560211"/>
            <a:ext cx="614536" cy="264760"/>
          </a:xfrm>
          <a:custGeom>
            <a:avLst/>
            <a:gdLst>
              <a:gd name="connsiteX0" fmla="*/ 0 w 716280"/>
              <a:gd name="connsiteY0" fmla="*/ 35195 h 400955"/>
              <a:gd name="connsiteX1" fmla="*/ 533400 w 716280"/>
              <a:gd name="connsiteY1" fmla="*/ 35195 h 400955"/>
              <a:gd name="connsiteX2" fmla="*/ 716280 w 716280"/>
              <a:gd name="connsiteY2" fmla="*/ 400955 h 400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280" h="400955">
                <a:moveTo>
                  <a:pt x="0" y="35195"/>
                </a:moveTo>
                <a:cubicBezTo>
                  <a:pt x="207010" y="4715"/>
                  <a:pt x="414020" y="-25765"/>
                  <a:pt x="533400" y="35195"/>
                </a:cubicBezTo>
                <a:cubicBezTo>
                  <a:pt x="652780" y="96155"/>
                  <a:pt x="684530" y="248555"/>
                  <a:pt x="716280" y="400955"/>
                </a:cubicBezTo>
              </a:path>
            </a:pathLst>
          </a:custGeom>
          <a:noFill/>
          <a:ln w="28575" cap="flat">
            <a:solidFill>
              <a:schemeClr val="tx1"/>
            </a:solidFill>
            <a:prstDash val="solid"/>
            <a:miter lim="400000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56891" y="5895331"/>
            <a:ext cx="3779447" cy="4616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Reason </a:t>
            </a:r>
            <a:r>
              <a:rPr lang="en-US" sz="2400" dirty="0" smtClean="0">
                <a:solidFill>
                  <a:schemeClr val="bg1"/>
                </a:solidFill>
              </a:rPr>
              <a:t>in face of dynamics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42029" y="5895331"/>
            <a:ext cx="4011219" cy="4616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Permissive  validation models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8208895" y="3332466"/>
            <a:ext cx="2277488" cy="86121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ap="flat">
            <a:solidFill>
              <a:schemeClr val="tx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 smtClean="0"/>
              <a:t>Model for design</a:t>
            </a:r>
            <a:endParaRPr lang="en-US" sz="2400" dirty="0"/>
          </a:p>
        </p:txBody>
      </p:sp>
      <p:sp>
        <p:nvSpPr>
          <p:cNvPr id="53" name="Oval 52"/>
          <p:cNvSpPr/>
          <p:nvPr/>
        </p:nvSpPr>
        <p:spPr>
          <a:xfrm>
            <a:off x="8208895" y="4667862"/>
            <a:ext cx="2277488" cy="86121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ap="flat">
            <a:solidFill>
              <a:schemeClr val="tx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 smtClean="0"/>
              <a:t>Model for validation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951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644" y="76518"/>
            <a:ext cx="11624996" cy="138652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Opportunistic time to </a:t>
            </a:r>
            <a:r>
              <a:rPr lang="en-US" sz="3600" dirty="0"/>
              <a:t>make networks </a:t>
            </a:r>
            <a:r>
              <a:rPr lang="en-US" sz="3600" dirty="0" smtClean="0"/>
              <a:t>easier </a:t>
            </a:r>
            <a:r>
              <a:rPr lang="en-US" sz="3600" dirty="0"/>
              <a:t>to program</a:t>
            </a:r>
            <a:endParaRPr lang="en-US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26997" y="3051682"/>
            <a:ext cx="4987635" cy="3443707"/>
            <a:chOff x="6509901" y="2294313"/>
            <a:chExt cx="4987635" cy="3443707"/>
          </a:xfrm>
        </p:grpSpPr>
        <p:sp>
          <p:nvSpPr>
            <p:cNvPr id="5" name="Isosceles Triangle 4"/>
            <p:cNvSpPr/>
            <p:nvPr/>
          </p:nvSpPr>
          <p:spPr>
            <a:xfrm>
              <a:off x="7949038" y="2294313"/>
              <a:ext cx="2125989" cy="1463040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>
              <a:solidFill>
                <a:schemeClr val="tx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/>
                <a:t>Efficiency</a:t>
              </a:r>
              <a:endParaRPr lang="en-US" sz="2400" dirty="0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509901" y="2296551"/>
              <a:ext cx="4987635" cy="3441469"/>
            </a:xfrm>
            <a:prstGeom prst="triangl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rapezoid 6"/>
            <p:cNvSpPr/>
            <p:nvPr/>
          </p:nvSpPr>
          <p:spPr>
            <a:xfrm>
              <a:off x="6509901" y="4788131"/>
              <a:ext cx="4987635" cy="949889"/>
            </a:xfrm>
            <a:prstGeom prst="trapezoid">
              <a:avLst>
                <a:gd name="adj" fmla="val 74007"/>
              </a:avLst>
            </a:prstGeom>
            <a:solidFill>
              <a:srgbClr val="FF0000"/>
            </a:solidFill>
            <a:ln w="9525" cap="flat">
              <a:solidFill>
                <a:schemeClr val="tx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/>
                <a:t>Bootstrapped, healthy devices</a:t>
              </a:r>
              <a:endParaRPr lang="en-US" sz="2400" dirty="0"/>
            </a:p>
          </p:txBody>
        </p:sp>
        <p:sp>
          <p:nvSpPr>
            <p:cNvPr id="8" name="Trapezoid 7"/>
            <p:cNvSpPr/>
            <p:nvPr/>
          </p:nvSpPr>
          <p:spPr>
            <a:xfrm>
              <a:off x="7215448" y="3757353"/>
              <a:ext cx="3591098" cy="1030778"/>
            </a:xfrm>
            <a:prstGeom prst="trapezoid">
              <a:avLst>
                <a:gd name="adj" fmla="val 71454"/>
              </a:avLst>
            </a:prstGeom>
            <a:solidFill>
              <a:srgbClr val="FFC000"/>
            </a:solidFill>
            <a:ln w="6350" cap="flat">
              <a:solidFill>
                <a:schemeClr val="tx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/>
                <a:t>Policy-compliant forwarding </a:t>
              </a:r>
              <a:endParaRPr lang="en-US" sz="2400" dirty="0"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8467136" y="5634705"/>
            <a:ext cx="2895600" cy="76946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57150" cap="flat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Network state databases</a:t>
            </a:r>
            <a:endParaRPr lang="en-US" sz="2400" dirty="0">
              <a:solidFill>
                <a:schemeClr val="bg1"/>
              </a:solidFill>
              <a:latin typeface="Buxton Sketch" panose="030805000005000000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467136" y="3371723"/>
            <a:ext cx="2895600" cy="76946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57150" cap="flat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Tunnels, priority </a:t>
            </a:r>
            <a:r>
              <a:rPr lang="en-US" sz="2400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queues, rate limiters</a:t>
            </a:r>
            <a:endParaRPr lang="en-US" sz="2400" dirty="0">
              <a:solidFill>
                <a:schemeClr val="bg1"/>
              </a:solidFill>
              <a:latin typeface="Buxton Sketch" panose="030805000005000000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25777" y="3045226"/>
            <a:ext cx="162445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Unmet needs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 flipH="1">
            <a:off x="3590336" y="3999334"/>
            <a:ext cx="384808" cy="2054630"/>
          </a:xfrm>
          <a:custGeom>
            <a:avLst/>
            <a:gdLst>
              <a:gd name="connsiteX0" fmla="*/ 609600 w 609600"/>
              <a:gd name="connsiteY0" fmla="*/ 1996440 h 1996440"/>
              <a:gd name="connsiteX1" fmla="*/ 0 w 609600"/>
              <a:gd name="connsiteY1" fmla="*/ 0 h 19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9600" h="1996440">
                <a:moveTo>
                  <a:pt x="609600" y="1996440"/>
                </a:move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4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4666133" y="3564833"/>
            <a:ext cx="459635" cy="355528"/>
          </a:xfrm>
          <a:custGeom>
            <a:avLst/>
            <a:gdLst>
              <a:gd name="connsiteX0" fmla="*/ 609600 w 609600"/>
              <a:gd name="connsiteY0" fmla="*/ 1996440 h 1996440"/>
              <a:gd name="connsiteX1" fmla="*/ 0 w 609600"/>
              <a:gd name="connsiteY1" fmla="*/ 0 h 19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9600" h="1996440">
                <a:moveTo>
                  <a:pt x="609600" y="1996440"/>
                </a:move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4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36025" y="5634705"/>
            <a:ext cx="2163031" cy="76946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 cap="flat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 smtClean="0"/>
              <a:t>Statesman, SAI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506190" y="3371723"/>
            <a:ext cx="2192867" cy="76946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 cap="flat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 smtClean="0"/>
              <a:t>SWAN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52904"/>
            <a:ext cx="10972800" cy="117686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Let us focus also on </a:t>
            </a:r>
            <a:r>
              <a:rPr lang="en-US" b="1" dirty="0"/>
              <a:t>unmet needs</a:t>
            </a:r>
            <a:r>
              <a:rPr lang="en-US" dirty="0"/>
              <a:t> and on </a:t>
            </a:r>
            <a:r>
              <a:rPr lang="en-US" b="1" dirty="0"/>
              <a:t>trustworthy validation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Deployed systems</a:t>
            </a:r>
            <a:r>
              <a:rPr lang="en-US" dirty="0"/>
              <a:t> have validated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enabling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abstractions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81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sociologicalthoughts.com/wp-content/uploads/2013/07/doubt-fe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8" y="1586110"/>
            <a:ext cx="5126211" cy="394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upload.wikimedia.org/wikipedia/commons/d/d9/Florida_Box_Turtle_Digon3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737" y="1752229"/>
            <a:ext cx="5035402" cy="378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5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got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554" t="19503" r="31337" b="7382"/>
          <a:stretch/>
        </p:blipFill>
        <p:spPr>
          <a:xfrm>
            <a:off x="3974142" y="1550636"/>
            <a:ext cx="4313933" cy="52980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629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got 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554" t="19503" r="31337" b="7382"/>
          <a:stretch/>
        </p:blipFill>
        <p:spPr>
          <a:xfrm>
            <a:off x="3974142" y="1550636"/>
            <a:ext cx="4313933" cy="52980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7764" t="64691" r="51945" b="8933"/>
          <a:stretch/>
        </p:blipFill>
        <p:spPr>
          <a:xfrm>
            <a:off x="386102" y="1750896"/>
            <a:ext cx="5688015" cy="36593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48800" t="35304" r="20537" b="53151"/>
          <a:stretch/>
        </p:blipFill>
        <p:spPr>
          <a:xfrm>
            <a:off x="6284424" y="1750896"/>
            <a:ext cx="5757950" cy="16017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810744" y="5901684"/>
            <a:ext cx="669901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Programmability was not a goal!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84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can escape our </a:t>
            </a:r>
            <a:r>
              <a:rPr lang="en-US" dirty="0" smtClean="0"/>
              <a:t>fate now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32262" y="2543695"/>
            <a:ext cx="3491345" cy="20948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 cap="flat">
            <a:solidFill>
              <a:schemeClr val="tx2">
                <a:lumMod val="50000"/>
              </a:schemeClr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sz="3600" dirty="0"/>
              <a:t>M</a:t>
            </a:r>
            <a:r>
              <a:rPr lang="en-US" sz="3600" dirty="0" smtClean="0"/>
              <a:t>any new networks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4433453" y="2543694"/>
            <a:ext cx="3491345" cy="20948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 cap="flat">
            <a:solidFill>
              <a:schemeClr val="tx2">
                <a:lumMod val="50000"/>
              </a:schemeClr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sz="3600" dirty="0" smtClean="0"/>
              <a:t>Bigger </a:t>
            </a:r>
            <a:br>
              <a:rPr lang="en-US" sz="3600" dirty="0" smtClean="0"/>
            </a:br>
            <a:r>
              <a:rPr lang="en-US" sz="3600" dirty="0" smtClean="0"/>
              <a:t>networks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 rot="20481703">
            <a:off x="947469" y="5149006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Bradley Hand ITC" panose="03070402050302030203" pitchFamily="66" charset="0"/>
              </a:rPr>
              <a:t>opportunity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0481703">
            <a:off x="4725157" y="5118531"/>
            <a:ext cx="282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Bradley Hand ITC" panose="03070402050302030203" pitchFamily="66" charset="0"/>
              </a:rPr>
              <a:t>p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Bradley Hand ITC" panose="03070402050302030203" pitchFamily="66" charset="0"/>
              </a:rPr>
              <a:t>ressing need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3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28934"/>
            <a:ext cx="109728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Microsoft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Azure: Newer and bigger networks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05338"/>
              </p:ext>
            </p:extLst>
          </p:nvPr>
        </p:nvGraphicFramePr>
        <p:xfrm>
          <a:off x="609601" y="1671934"/>
          <a:ext cx="10972800" cy="42467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57600"/>
                <a:gridCol w="3657600"/>
                <a:gridCol w="3657600"/>
              </a:tblGrid>
              <a:tr h="1061682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2010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2015</a:t>
                      </a:r>
                      <a:endParaRPr lang="en-US" sz="3600" dirty="0"/>
                    </a:p>
                  </a:txBody>
                  <a:tcPr anchor="ctr"/>
                </a:tc>
              </a:tr>
              <a:tr h="106168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Data centers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A few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100+</a:t>
                      </a:r>
                      <a:endParaRPr lang="en-US" sz="3600" dirty="0"/>
                    </a:p>
                  </a:txBody>
                  <a:tcPr anchor="ctr"/>
                </a:tc>
              </a:tr>
              <a:tr h="106168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Network</a:t>
                      </a:r>
                      <a:r>
                        <a:rPr lang="en-US" sz="3600" baseline="0" dirty="0" smtClean="0"/>
                        <a:t> devices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1000s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100s of 1,000s</a:t>
                      </a:r>
                      <a:endParaRPr lang="en-US" sz="3600" dirty="0"/>
                    </a:p>
                  </a:txBody>
                  <a:tcPr anchor="ctr"/>
                </a:tc>
              </a:tr>
              <a:tr h="106168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Network capacity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10s of </a:t>
                      </a:r>
                      <a:r>
                        <a:rPr lang="en-US" sz="3600" dirty="0" err="1" smtClean="0"/>
                        <a:t>Tbps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/>
                        <a:t>Pbps</a:t>
                      </a:r>
                      <a:endParaRPr lang="en-US" sz="3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6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4006735" y="5386647"/>
            <a:ext cx="49710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006735" y="1812175"/>
            <a:ext cx="0" cy="35744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4705004" y="2543695"/>
            <a:ext cx="2926080" cy="2261061"/>
          </a:xfrm>
          <a:custGeom>
            <a:avLst/>
            <a:gdLst>
              <a:gd name="connsiteX0" fmla="*/ 0 w 2926080"/>
              <a:gd name="connsiteY0" fmla="*/ 2261061 h 2261061"/>
              <a:gd name="connsiteX1" fmla="*/ 1313411 w 2926080"/>
              <a:gd name="connsiteY1" fmla="*/ 2177934 h 2261061"/>
              <a:gd name="connsiteX2" fmla="*/ 2128058 w 2926080"/>
              <a:gd name="connsiteY2" fmla="*/ 1845425 h 2261061"/>
              <a:gd name="connsiteX3" fmla="*/ 2626821 w 2926080"/>
              <a:gd name="connsiteY3" fmla="*/ 947650 h 2261061"/>
              <a:gd name="connsiteX4" fmla="*/ 2926080 w 2926080"/>
              <a:gd name="connsiteY4" fmla="*/ 0 h 226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6080" h="2261061">
                <a:moveTo>
                  <a:pt x="0" y="2261061"/>
                </a:moveTo>
                <a:cubicBezTo>
                  <a:pt x="479367" y="2254134"/>
                  <a:pt x="958735" y="2247207"/>
                  <a:pt x="1313411" y="2177934"/>
                </a:cubicBezTo>
                <a:cubicBezTo>
                  <a:pt x="1668087" y="2108661"/>
                  <a:pt x="1909156" y="2050472"/>
                  <a:pt x="2128058" y="1845425"/>
                </a:cubicBezTo>
                <a:cubicBezTo>
                  <a:pt x="2346960" y="1640378"/>
                  <a:pt x="2493817" y="1255221"/>
                  <a:pt x="2626821" y="947650"/>
                </a:cubicBezTo>
                <a:cubicBezTo>
                  <a:pt x="2759825" y="640079"/>
                  <a:pt x="2842952" y="320039"/>
                  <a:pt x="2926080" y="0"/>
                </a:cubicBezTo>
              </a:path>
            </a:pathLst>
          </a:custGeom>
          <a:noFill/>
          <a:ln w="57150" cap="flat">
            <a:solidFill>
              <a:schemeClr val="tx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03768" y="5599207"/>
            <a:ext cx="2576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Network size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43051" y="3316723"/>
            <a:ext cx="2130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Complexity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Hypothesis on complexity of network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3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can escape our </a:t>
            </a:r>
            <a:r>
              <a:rPr lang="en-US" dirty="0" smtClean="0"/>
              <a:t>fate now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32262" y="2543695"/>
            <a:ext cx="3491345" cy="20948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 cap="flat">
            <a:solidFill>
              <a:schemeClr val="tx2">
                <a:lumMod val="50000"/>
              </a:schemeClr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sz="3600" dirty="0"/>
              <a:t>M</a:t>
            </a:r>
            <a:r>
              <a:rPr lang="en-US" sz="3600" dirty="0" smtClean="0"/>
              <a:t>any new networks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4433453" y="2543694"/>
            <a:ext cx="3491345" cy="20948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 cap="flat">
            <a:solidFill>
              <a:schemeClr val="tx2">
                <a:lumMod val="50000"/>
              </a:schemeClr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sz="3600" dirty="0" smtClean="0"/>
              <a:t>Bigger </a:t>
            </a:r>
            <a:br>
              <a:rPr lang="en-US" sz="3600" dirty="0" smtClean="0"/>
            </a:br>
            <a:r>
              <a:rPr lang="en-US" sz="3600" dirty="0" smtClean="0"/>
              <a:t>networks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8426335" y="2543693"/>
            <a:ext cx="3491345" cy="20948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 cap="flat">
            <a:solidFill>
              <a:schemeClr val="tx2">
                <a:lumMod val="50000"/>
              </a:schemeClr>
            </a:solidFill>
            <a:prstDash val="solid"/>
            <a:miter lim="400000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sz="3600" dirty="0" smtClean="0"/>
              <a:t>Standardized </a:t>
            </a:r>
            <a:r>
              <a:rPr lang="en-US" sz="3600" dirty="0" smtClean="0"/>
              <a:t>abstractions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 rot="20481703">
            <a:off x="947469" y="5149006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Bradley Hand ITC" panose="03070402050302030203" pitchFamily="66" charset="0"/>
              </a:rPr>
              <a:t>opportunity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0481703">
            <a:off x="4725157" y="5118531"/>
            <a:ext cx="282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Bradley Hand ITC" panose="03070402050302030203" pitchFamily="66" charset="0"/>
              </a:rPr>
              <a:t>p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Bradley Hand ITC" panose="03070402050302030203" pitchFamily="66" charset="0"/>
              </a:rPr>
              <a:t>ressing need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0481703">
            <a:off x="8948907" y="5151781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Bradley Hand ITC" panose="03070402050302030203" pitchFamily="66" charset="0"/>
              </a:rPr>
              <a:t>k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Bradley Hand ITC" panose="03070402050302030203" pitchFamily="66" charset="0"/>
              </a:rPr>
              <a:t>ey enabler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0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theme/theme1.xml><?xml version="1.0" encoding="utf-8"?>
<a:theme xmlns:a="http://schemas.openxmlformats.org/drawingml/2006/main" name="homeos-nsdi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ap="flat">
          <a:solidFill>
            <a:schemeClr val="tx2"/>
          </a:solidFill>
          <a:prstDash val="solid"/>
          <a:miter lim="4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propane-dimacs-jun2016</Template>
  <TotalTime>3015</TotalTime>
  <Words>757</Words>
  <Application>Microsoft Office PowerPoint</Application>
  <PresentationFormat>Widescreen</PresentationFormat>
  <Paragraphs>240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Bradley Hand ITC</vt:lpstr>
      <vt:lpstr>Buxton Sketch</vt:lpstr>
      <vt:lpstr>Calibri</vt:lpstr>
      <vt:lpstr>Cambria Math</vt:lpstr>
      <vt:lpstr>Times New Roman</vt:lpstr>
      <vt:lpstr>homeos-nsdi2012</vt:lpstr>
      <vt:lpstr>Maslow’s hierarchy of network programming and the unmet needs</vt:lpstr>
      <vt:lpstr>PowerPoint Presentation</vt:lpstr>
      <vt:lpstr>PowerPoint Presentation</vt:lpstr>
      <vt:lpstr>How we got here</vt:lpstr>
      <vt:lpstr>How we got here</vt:lpstr>
      <vt:lpstr>Why we can escape our fate now</vt:lpstr>
      <vt:lpstr>Microsoft Azure: Newer and bigger networks</vt:lpstr>
      <vt:lpstr>Hypothesis on complexity of network management</vt:lpstr>
      <vt:lpstr>Why we can escape our fate now</vt:lpstr>
      <vt:lpstr>Maslow’s hierarchy for network programming</vt:lpstr>
      <vt:lpstr>Maslow’s hierarchy for network programming</vt:lpstr>
      <vt:lpstr>Enabling abstractions for network programming</vt:lpstr>
      <vt:lpstr>Past: Management apps interacted with devices</vt:lpstr>
      <vt:lpstr>Anatomy of a management app</vt:lpstr>
      <vt:lpstr>Statesman: Network state management service</vt:lpstr>
      <vt:lpstr>Statesman: Network state management service</vt:lpstr>
      <vt:lpstr>State databases emerging at device level too</vt:lpstr>
      <vt:lpstr>What is missing from state databases</vt:lpstr>
      <vt:lpstr>Enabling abstractions for network programming</vt:lpstr>
      <vt:lpstr>Inter-DC WAN: A critical, expensive resource</vt:lpstr>
      <vt:lpstr>Cause of inefficiency: Lack of coordination</vt:lpstr>
      <vt:lpstr>SWAN: Software-driven WAN</vt:lpstr>
      <vt:lpstr>SWAN overview</vt:lpstr>
      <vt:lpstr>SWAN comes close to optimal</vt:lpstr>
      <vt:lpstr>Resource allocation in SWAN</vt:lpstr>
      <vt:lpstr>Enabling abstractions for network programming</vt:lpstr>
      <vt:lpstr>Trustworthy validation: A cross-cutting need</vt:lpstr>
      <vt:lpstr>Opportunistic time to make networks easier to program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Ratul Mahajan</dc:creator>
  <cp:lastModifiedBy>Ratul Mahajan</cp:lastModifiedBy>
  <cp:revision>89</cp:revision>
  <dcterms:created xsi:type="dcterms:W3CDTF">2016-06-12T23:38:07Z</dcterms:created>
  <dcterms:modified xsi:type="dcterms:W3CDTF">2016-06-20T17:43:53Z</dcterms:modified>
</cp:coreProperties>
</file>