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47" r:id="rId2"/>
    <p:sldId id="273" r:id="rId3"/>
    <p:sldId id="274" r:id="rId4"/>
    <p:sldId id="276" r:id="rId5"/>
    <p:sldId id="275" r:id="rId6"/>
    <p:sldId id="277" r:id="rId7"/>
    <p:sldId id="263" r:id="rId8"/>
    <p:sldId id="262" r:id="rId9"/>
    <p:sldId id="286" r:id="rId10"/>
    <p:sldId id="293" r:id="rId11"/>
    <p:sldId id="294" r:id="rId12"/>
    <p:sldId id="295" r:id="rId13"/>
    <p:sldId id="348" r:id="rId14"/>
    <p:sldId id="296" r:id="rId15"/>
    <p:sldId id="297" r:id="rId16"/>
    <p:sldId id="265" r:id="rId17"/>
    <p:sldId id="298" r:id="rId18"/>
    <p:sldId id="300" r:id="rId19"/>
    <p:sldId id="302" r:id="rId20"/>
    <p:sldId id="303" r:id="rId21"/>
    <p:sldId id="304" r:id="rId22"/>
    <p:sldId id="305" r:id="rId23"/>
    <p:sldId id="339" r:id="rId24"/>
    <p:sldId id="340" r:id="rId25"/>
    <p:sldId id="318" r:id="rId26"/>
    <p:sldId id="341" r:id="rId27"/>
    <p:sldId id="342" r:id="rId28"/>
    <p:sldId id="326" r:id="rId29"/>
    <p:sldId id="327" r:id="rId30"/>
    <p:sldId id="328" r:id="rId31"/>
    <p:sldId id="329" r:id="rId32"/>
    <p:sldId id="330" r:id="rId33"/>
    <p:sldId id="331" r:id="rId34"/>
    <p:sldId id="344" r:id="rId35"/>
    <p:sldId id="345" r:id="rId36"/>
    <p:sldId id="337" r:id="rId37"/>
    <p:sldId id="346" r:id="rId38"/>
    <p:sldId id="270" r:id="rId39"/>
    <p:sldId id="34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6" autoAdjust="0"/>
    <p:restoredTop sz="78846" autoAdjust="0"/>
  </p:normalViewPr>
  <p:slideViewPr>
    <p:cSldViewPr snapToGrid="0" showGuides="1">
      <p:cViewPr varScale="1">
        <p:scale>
          <a:sx n="77" d="100"/>
          <a:sy n="77" d="100"/>
        </p:scale>
        <p:origin x="696" y="7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C3609-065A-459C-87F9-3A37845162A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793D-684D-40F9-8BC0-EE7A2FF3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793D-684D-40F9-8BC0-EE7A2FF344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3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Implementation has 5500 lines of F#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Policies translated from English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793D-684D-40F9-8BC0-EE7A2FF344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Programmability</a:t>
            </a:r>
            <a:r>
              <a:rPr lang="en-US" baseline="0" dirty="0" smtClean="0"/>
              <a:t> directly tied to policy compliance and configuration errors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793D-684D-40F9-8BC0-EE7A2FF344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1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Programmability</a:t>
            </a:r>
            <a:r>
              <a:rPr lang="en-US" baseline="0" dirty="0" smtClean="0"/>
              <a:t> directly tied to policy compliance and configuration errors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793D-684D-40F9-8BC0-EE7A2FF344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Uniform abstractions for internal and external routing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793D-684D-40F9-8BC0-EE7A2FF344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6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793D-684D-40F9-8BC0-EE7A2FF344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0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793D-684D-40F9-8BC0-EE7A2FF344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6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200"/>
            </a:pPr>
            <a:r>
              <a:rPr lang="en-US" sz="1200" dirty="0" smtClean="0"/>
              <a:t>Compact representation of all paths through</a:t>
            </a:r>
            <a:r>
              <a:rPr lang="en-US" sz="1200" baseline="0" dirty="0" smtClean="0"/>
              <a:t> </a:t>
            </a:r>
            <a:r>
              <a:rPr lang="en-US" sz="1200" dirty="0" smtClean="0"/>
              <a:t>the topology subject to policy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793D-684D-40F9-8BC0-EE7A2FF344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0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checks</a:t>
            </a:r>
          </a:p>
          <a:p>
            <a:r>
              <a:rPr lang="en-US" baseline="0" dirty="0" smtClean="0"/>
              <a:t>  - 3 for nodes</a:t>
            </a:r>
          </a:p>
          <a:p>
            <a:r>
              <a:rPr lang="en-US" baseline="0" dirty="0" smtClean="0"/>
              <a:t>      - not on a simple path</a:t>
            </a:r>
          </a:p>
          <a:p>
            <a:r>
              <a:rPr lang="en-US" baseline="0" dirty="0" smtClean="0"/>
              <a:t>      - pre-dominated (from start) by another version of yourself</a:t>
            </a:r>
          </a:p>
          <a:p>
            <a:r>
              <a:rPr lang="en-US" baseline="0" dirty="0" smtClean="0"/>
              <a:t>      - post-dominated (toward end) by another version of yourself</a:t>
            </a:r>
          </a:p>
          <a:p>
            <a:endParaRPr lang="en-US" baseline="0" dirty="0" smtClean="0"/>
          </a:p>
          <a:p>
            <a:r>
              <a:rPr lang="en-US" baseline="0" dirty="0" smtClean="0"/>
              <a:t> -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793D-684D-40F9-8BC0-EE7A2FF344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7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 Quagga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793D-684D-40F9-8BC0-EE7A2FF344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4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5600" smtClean="0"/>
              <a:t>Click to edit Master title style</a:t>
            </a:r>
            <a:endParaRPr sz="56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57135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1957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964249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0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9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3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81CD-9A0E-42F9-88F4-76BEA5B4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7640"/>
            <a:ext cx="12191999" cy="1599375"/>
          </a:xfrm>
        </p:spPr>
        <p:txBody>
          <a:bodyPr>
            <a:normAutofit/>
          </a:bodyPr>
          <a:lstStyle/>
          <a:p>
            <a:r>
              <a:rPr lang="en-US" dirty="0" smtClean="0"/>
              <a:t>Bridging centralized programming </a:t>
            </a:r>
            <a:br>
              <a:rPr lang="en-US" dirty="0" smtClean="0"/>
            </a:br>
            <a:r>
              <a:rPr lang="en-US" dirty="0" smtClean="0"/>
              <a:t>and distributed control planes</a:t>
            </a:r>
            <a:endParaRPr lang="en-US" dirty="0"/>
          </a:p>
        </p:txBody>
      </p:sp>
      <p:sp>
        <p:nvSpPr>
          <p:cNvPr id="4" name="AutoShape 2" descr="Image result for microsoft research logo"/>
          <p:cNvSpPr>
            <a:spLocks noChangeAspect="1" noChangeArrowheads="1"/>
          </p:cNvSpPr>
          <p:nvPr/>
        </p:nvSpPr>
        <p:spPr bwMode="auto">
          <a:xfrm>
            <a:off x="155575" y="-144463"/>
            <a:ext cx="2376610" cy="23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33193"/>
              </p:ext>
            </p:extLst>
          </p:nvPr>
        </p:nvGraphicFramePr>
        <p:xfrm>
          <a:off x="492367" y="5435691"/>
          <a:ext cx="1120726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453"/>
                <a:gridCol w="2241453"/>
                <a:gridCol w="2241453"/>
                <a:gridCol w="2241453"/>
                <a:gridCol w="22414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Ryan Beckett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Ratul Mahajan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Todd Millstein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Jitu Padhye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David Walker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7" name="Picture 2" descr="Photo of Ryan Becke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77" y="3435815"/>
            <a:ext cx="1156677" cy="173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esearch.microsoft.com/en-us/um/people/ratul/ratul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211" y="3435815"/>
            <a:ext cx="1301794" cy="173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eb.cs.ucla.edu/~todd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08" y="3437489"/>
            <a:ext cx="1516674" cy="17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research.microsoft.com/en-us/um/people/padhye/jitu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" r="19475"/>
          <a:stretch/>
        </p:blipFill>
        <p:spPr bwMode="auto">
          <a:xfrm>
            <a:off x="7537938" y="3435815"/>
            <a:ext cx="1570893" cy="173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vid Walk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4"/>
          <a:stretch/>
        </p:blipFill>
        <p:spPr bwMode="auto">
          <a:xfrm>
            <a:off x="9777531" y="3435815"/>
            <a:ext cx="1535238" cy="173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asiapacificsecuritymagazine.com/wp-content/uploads/2015/04/Microsoft-Log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84" b="37263"/>
          <a:stretch/>
        </p:blipFill>
        <p:spPr bwMode="auto">
          <a:xfrm>
            <a:off x="2783763" y="6151656"/>
            <a:ext cx="1760387" cy="44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princeton.edu/main/css/images/pu-logo-retin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67" y="6068357"/>
            <a:ext cx="2185755" cy="6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brand.ucla.edu/wp-content/uploads/2013/08/ucla-logotype-main-1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8" t="23227" r="11888" b="23552"/>
          <a:stretch/>
        </p:blipFill>
        <p:spPr bwMode="auto">
          <a:xfrm>
            <a:off x="7537939" y="6193855"/>
            <a:ext cx="1189852" cy="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9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 </a:t>
            </a:r>
            <a:r>
              <a:rPr lang="en-US" dirty="0" smtClean="0"/>
              <a:t>#</a:t>
            </a:r>
            <a:r>
              <a:rPr lang="en-US" dirty="0"/>
              <a:t>2</a:t>
            </a:r>
            <a:r>
              <a:rPr dirty="0" smtClean="0"/>
              <a:t>: </a:t>
            </a:r>
            <a:r>
              <a:rPr dirty="0"/>
              <a:t>A </a:t>
            </a:r>
            <a:r>
              <a:rPr lang="en-US" dirty="0" smtClean="0"/>
              <a:t>d</a:t>
            </a:r>
            <a:r>
              <a:rPr dirty="0" smtClean="0"/>
              <a:t>ata </a:t>
            </a:r>
            <a:r>
              <a:rPr lang="en-US" dirty="0" smtClean="0"/>
              <a:t>c</a:t>
            </a:r>
            <a:r>
              <a:rPr dirty="0" smtClean="0"/>
              <a:t>enter </a:t>
            </a:r>
            <a:r>
              <a:rPr lang="en-US" dirty="0" smtClean="0"/>
              <a:t>n</a:t>
            </a:r>
            <a:r>
              <a:rPr dirty="0" smtClean="0"/>
              <a:t>etwork</a:t>
            </a:r>
            <a:endParaRPr dirty="0"/>
          </a:p>
        </p:txBody>
      </p:sp>
      <p:grpSp>
        <p:nvGrpSpPr>
          <p:cNvPr id="525" name="Group 525"/>
          <p:cNvGrpSpPr/>
          <p:nvPr/>
        </p:nvGrpSpPr>
        <p:grpSpPr>
          <a:xfrm>
            <a:off x="7480300" y="2229884"/>
            <a:ext cx="4218079" cy="4348286"/>
            <a:chOff x="-7363" y="768077"/>
            <a:chExt cx="4308470" cy="6184228"/>
          </a:xfrm>
        </p:grpSpPr>
        <p:sp>
          <p:nvSpPr>
            <p:cNvPr id="477" name="Shape 477"/>
            <p:cNvSpPr/>
            <p:nvPr/>
          </p:nvSpPr>
          <p:spPr>
            <a:xfrm>
              <a:off x="224394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 smtClean="0"/>
                <a:t>Global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2486522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/>
                <a:t>Local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240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44656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PG1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1090643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PG2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2527272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PL1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373258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PL2</a:t>
              </a:r>
            </a:p>
          </p:txBody>
        </p:sp>
        <p:sp>
          <p:nvSpPr>
            <p:cNvPr id="484" name="Shape 484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5" name="Shape 485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6" name="Shape 486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7" name="Shape 487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8" name="Shape 488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9" name="Shape 489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0" name="Shape 490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1" name="Shape 491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3" name="Shape 493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5" name="Shape 495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6" name="Shape 496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7" name="Shape 497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8" name="Shape 498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9" name="Shape 499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0" name="Shape 500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1" name="Shape 501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</p:grpSp>
      <p:sp>
        <p:nvSpPr>
          <p:cNvPr id="53" name="Shape 581"/>
          <p:cNvSpPr/>
          <p:nvPr/>
        </p:nvSpPr>
        <p:spPr>
          <a:xfrm>
            <a:off x="7800975" y="2837420"/>
            <a:ext cx="215994" cy="973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115" y="19961"/>
                  <a:pt x="12297" y="17958"/>
                  <a:pt x="15079" y="15768"/>
                </a:cubicBezTo>
                <a:cubicBezTo>
                  <a:pt x="18221" y="13293"/>
                  <a:pt x="18177" y="10712"/>
                  <a:pt x="18602" y="8172"/>
                </a:cubicBezTo>
                <a:cubicBezTo>
                  <a:pt x="19057" y="5451"/>
                  <a:pt x="20053" y="2725"/>
                  <a:pt x="21600" y="0"/>
                </a:cubicBezTo>
              </a:path>
            </a:pathLst>
          </a:custGeom>
          <a:ln w="63500">
            <a:solidFill>
              <a:schemeClr val="tx2">
                <a:lumMod val="60000"/>
                <a:lumOff val="40000"/>
              </a:schemeClr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sp>
        <p:nvSpPr>
          <p:cNvPr id="54" name="Shape 582"/>
          <p:cNvSpPr/>
          <p:nvPr/>
        </p:nvSpPr>
        <p:spPr>
          <a:xfrm>
            <a:off x="8909606" y="2879755"/>
            <a:ext cx="1321313" cy="867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600" extrusionOk="0">
                <a:moveTo>
                  <a:pt x="21357" y="21600"/>
                </a:moveTo>
                <a:cubicBezTo>
                  <a:pt x="17888" y="18942"/>
                  <a:pt x="14289" y="17030"/>
                  <a:pt x="10632" y="15856"/>
                </a:cubicBezTo>
                <a:cubicBezTo>
                  <a:pt x="7081" y="14717"/>
                  <a:pt x="3131" y="13914"/>
                  <a:pt x="1049" y="8585"/>
                </a:cubicBezTo>
                <a:cubicBezTo>
                  <a:pt x="69" y="6077"/>
                  <a:pt x="-243" y="2944"/>
                  <a:pt x="193" y="0"/>
                </a:cubicBezTo>
              </a:path>
            </a:pathLst>
          </a:custGeom>
          <a:ln w="63500">
            <a:solidFill>
              <a:schemeClr val="tx2">
                <a:lumMod val="60000"/>
                <a:lumOff val="40000"/>
              </a:schemeClr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pic>
        <p:nvPicPr>
          <p:cNvPr id="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2593" y="3128838"/>
            <a:ext cx="258962" cy="25896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527"/>
          <p:cNvSpPr txBox="1">
            <a:spLocks/>
          </p:cNvSpPr>
          <p:nvPr/>
        </p:nvSpPr>
        <p:spPr>
          <a:xfrm>
            <a:off x="469899" y="1661155"/>
            <a:ext cx="5579209" cy="175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smtClean="0"/>
              <a:t>Goals</a:t>
            </a:r>
          </a:p>
          <a:p>
            <a:pPr marL="280988" lvl="1" indent="-280988">
              <a:buFont typeface="Arial" pitchFamily="34" charset="0"/>
              <a:buChar char="•"/>
            </a:pPr>
            <a:r>
              <a:rPr lang="en-US" smtClean="0"/>
              <a:t>Keep local prefixes internal</a:t>
            </a:r>
          </a:p>
          <a:p>
            <a:pPr marL="280988" lvl="1" indent="-280988">
              <a:buFont typeface="Arial" pitchFamily="34" charset="0"/>
              <a:buChar char="•"/>
            </a:pPr>
            <a:r>
              <a:rPr lang="en-US" smtClean="0"/>
              <a:t>Aggregate global prefixes as PG</a:t>
            </a:r>
            <a:endParaRPr lang="en-US" dirty="0" smtClean="0"/>
          </a:p>
        </p:txBody>
      </p:sp>
      <p:sp>
        <p:nvSpPr>
          <p:cNvPr id="61" name="Shape 579"/>
          <p:cNvSpPr/>
          <p:nvPr/>
        </p:nvSpPr>
        <p:spPr>
          <a:xfrm>
            <a:off x="472357" y="3812848"/>
            <a:ext cx="5576751" cy="183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tIns="35719" rIns="91440" bIns="35719"/>
          <a:lstStyle/>
          <a:p>
            <a:pPr>
              <a:spcBef>
                <a:spcPts val="2531"/>
              </a:spcBef>
              <a:defRPr b="1">
                <a:solidFill>
                  <a:srgbClr val="212121"/>
                </a:solidFill>
              </a:defRPr>
            </a:pPr>
            <a:r>
              <a:rPr sz="2800" dirty="0" smtClean="0"/>
              <a:t>Attempt</a:t>
            </a:r>
            <a:r>
              <a:rPr lang="en-US" sz="2800" dirty="0" smtClean="0"/>
              <a:t> #1</a:t>
            </a:r>
            <a:endParaRPr sz="2800" dirty="0"/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sz="2800" dirty="0"/>
              <a:t>Don’t export from G, H to external</a:t>
            </a:r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sz="2800" dirty="0"/>
              <a:t>Aggregate externally as </a:t>
            </a:r>
            <a:r>
              <a:rPr sz="2800" dirty="0" smtClean="0"/>
              <a:t>PG</a:t>
            </a:r>
            <a:endParaRPr lang="en-US" sz="2800" dirty="0" smtClean="0"/>
          </a:p>
        </p:txBody>
      </p:sp>
      <p:sp>
        <p:nvSpPr>
          <p:cNvPr id="57" name="Shape 515"/>
          <p:cNvSpPr/>
          <p:nvPr/>
        </p:nvSpPr>
        <p:spPr>
          <a:xfrm>
            <a:off x="7487508" y="1509548"/>
            <a:ext cx="4021192" cy="913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BFD0F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2146" tIns="32146" rIns="32146" bIns="32146" numCol="1" anchor="ctr">
            <a:noAutofit/>
          </a:bodyPr>
          <a:lstStyle>
            <a:lvl1pPr algn="ctr"/>
          </a:lstStyle>
          <a:p>
            <a:r>
              <a:rPr lang="en-US" sz="2400" dirty="0" smtClean="0"/>
              <a:t>Backbone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924451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#2: </a:t>
            </a:r>
            <a:r>
              <a:rPr lang="en-US" dirty="0"/>
              <a:t>A data center network</a:t>
            </a:r>
            <a:endParaRPr dirty="0"/>
          </a:p>
        </p:txBody>
      </p:sp>
      <p:grpSp>
        <p:nvGrpSpPr>
          <p:cNvPr id="525" name="Group 525"/>
          <p:cNvGrpSpPr/>
          <p:nvPr/>
        </p:nvGrpSpPr>
        <p:grpSpPr>
          <a:xfrm>
            <a:off x="7480300" y="2229884"/>
            <a:ext cx="4218079" cy="4348286"/>
            <a:chOff x="-7363" y="768077"/>
            <a:chExt cx="4308470" cy="6184228"/>
          </a:xfrm>
        </p:grpSpPr>
        <p:sp>
          <p:nvSpPr>
            <p:cNvPr id="477" name="Shape 477"/>
            <p:cNvSpPr/>
            <p:nvPr/>
          </p:nvSpPr>
          <p:spPr>
            <a:xfrm>
              <a:off x="224394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 smtClean="0"/>
                <a:t>Global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2486522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/>
                <a:t>Local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240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44656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PG1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1090643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PG2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2527272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PL1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373258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PL2</a:t>
              </a:r>
            </a:p>
          </p:txBody>
        </p:sp>
        <p:sp>
          <p:nvSpPr>
            <p:cNvPr id="484" name="Shape 484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5" name="Shape 485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6" name="Shape 486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7" name="Shape 487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8" name="Shape 488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9" name="Shape 489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0" name="Shape 490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ysDot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1" name="Shape 491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ysDot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3" name="Shape 493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5" name="Shape 495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6" name="Shape 496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7" name="Shape 497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8" name="Shape 498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9" name="Shape 499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0" name="Shape 500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1" name="Shape 501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</p:grpSp>
      <p:sp>
        <p:nvSpPr>
          <p:cNvPr id="60" name="Shape 640"/>
          <p:cNvSpPr/>
          <p:nvPr/>
        </p:nvSpPr>
        <p:spPr>
          <a:xfrm>
            <a:off x="8714229" y="2671449"/>
            <a:ext cx="2663884" cy="2386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0863" extrusionOk="0">
                <a:moveTo>
                  <a:pt x="21353" y="20863"/>
                </a:moveTo>
                <a:cubicBezTo>
                  <a:pt x="21222" y="16487"/>
                  <a:pt x="21209" y="12103"/>
                  <a:pt x="21293" y="7726"/>
                </a:cubicBezTo>
                <a:cubicBezTo>
                  <a:pt x="21376" y="3377"/>
                  <a:pt x="19616" y="-737"/>
                  <a:pt x="16622" y="112"/>
                </a:cubicBezTo>
                <a:cubicBezTo>
                  <a:pt x="14876" y="607"/>
                  <a:pt x="14338" y="2789"/>
                  <a:pt x="13277" y="4343"/>
                </a:cubicBezTo>
                <a:cubicBezTo>
                  <a:pt x="11375" y="7129"/>
                  <a:pt x="7999" y="7476"/>
                  <a:pt x="5168" y="8138"/>
                </a:cubicBezTo>
                <a:cubicBezTo>
                  <a:pt x="3160" y="8609"/>
                  <a:pt x="893" y="8741"/>
                  <a:pt x="162" y="6851"/>
                </a:cubicBezTo>
                <a:cubicBezTo>
                  <a:pt x="-224" y="5852"/>
                  <a:pt x="165" y="4768"/>
                  <a:pt x="446" y="3730"/>
                </a:cubicBezTo>
                <a:cubicBezTo>
                  <a:pt x="670" y="2903"/>
                  <a:pt x="818" y="2053"/>
                  <a:pt x="887" y="1194"/>
                </a:cubicBezTo>
              </a:path>
            </a:pathLst>
          </a:custGeom>
          <a:ln w="63500">
            <a:solidFill>
              <a:schemeClr val="tx2">
                <a:lumMod val="60000"/>
                <a:lumOff val="40000"/>
              </a:schemeClr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sp>
        <p:nvSpPr>
          <p:cNvPr id="66" name="Shape 527"/>
          <p:cNvSpPr txBox="1">
            <a:spLocks/>
          </p:cNvSpPr>
          <p:nvPr/>
        </p:nvSpPr>
        <p:spPr>
          <a:xfrm>
            <a:off x="469899" y="1661155"/>
            <a:ext cx="5579209" cy="175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smtClean="0"/>
              <a:t>Goals</a:t>
            </a:r>
          </a:p>
          <a:p>
            <a:pPr marL="280988" lvl="1" indent="-280988">
              <a:buFont typeface="Arial" pitchFamily="34" charset="0"/>
              <a:buChar char="•"/>
            </a:pPr>
            <a:r>
              <a:rPr lang="en-US" smtClean="0"/>
              <a:t>Keep local prefixes internal</a:t>
            </a:r>
          </a:p>
          <a:p>
            <a:pPr marL="280988" lvl="1" indent="-280988">
              <a:buFont typeface="Arial" pitchFamily="34" charset="0"/>
              <a:buChar char="•"/>
            </a:pPr>
            <a:r>
              <a:rPr lang="en-US" smtClean="0"/>
              <a:t>Aggregate global prefixes as PG</a:t>
            </a:r>
            <a:endParaRPr lang="en-US" dirty="0" smtClean="0"/>
          </a:p>
        </p:txBody>
      </p:sp>
      <p:sp>
        <p:nvSpPr>
          <p:cNvPr id="67" name="Shape 579"/>
          <p:cNvSpPr/>
          <p:nvPr/>
        </p:nvSpPr>
        <p:spPr>
          <a:xfrm>
            <a:off x="472357" y="3812848"/>
            <a:ext cx="5576751" cy="183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tIns="35719" rIns="91440" bIns="35719"/>
          <a:lstStyle/>
          <a:p>
            <a:pPr>
              <a:spcBef>
                <a:spcPts val="2531"/>
              </a:spcBef>
              <a:defRPr b="1">
                <a:solidFill>
                  <a:srgbClr val="212121"/>
                </a:solidFill>
              </a:defRPr>
            </a:pPr>
            <a:r>
              <a:rPr sz="2800" dirty="0" smtClean="0"/>
              <a:t>Attempt</a:t>
            </a:r>
            <a:r>
              <a:rPr lang="en-US" sz="2800" dirty="0" smtClean="0"/>
              <a:t> #1</a:t>
            </a:r>
            <a:endParaRPr sz="2800" dirty="0"/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sz="2800" dirty="0"/>
              <a:t>Don’t export from G, H to external</a:t>
            </a:r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sz="2800" dirty="0"/>
              <a:t>Aggregate externally as </a:t>
            </a:r>
            <a:r>
              <a:rPr sz="2800" dirty="0" smtClean="0"/>
              <a:t>PG</a:t>
            </a:r>
            <a:endParaRPr lang="en-US" sz="2800" dirty="0" smtClean="0"/>
          </a:p>
        </p:txBody>
      </p:sp>
      <p:sp>
        <p:nvSpPr>
          <p:cNvPr id="55" name="Shape 515"/>
          <p:cNvSpPr/>
          <p:nvPr/>
        </p:nvSpPr>
        <p:spPr>
          <a:xfrm>
            <a:off x="7487508" y="1509548"/>
            <a:ext cx="4021192" cy="913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BFD0F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2146" tIns="32146" rIns="32146" bIns="32146" numCol="1" anchor="ctr">
            <a:noAutofit/>
          </a:bodyPr>
          <a:lstStyle>
            <a:lvl1pPr algn="ctr"/>
          </a:lstStyle>
          <a:p>
            <a:r>
              <a:rPr lang="en-US" sz="2400" dirty="0" smtClean="0"/>
              <a:t>Backbone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59377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#2: </a:t>
            </a:r>
            <a:r>
              <a:rPr lang="en-US" dirty="0"/>
              <a:t>A data center network</a:t>
            </a:r>
            <a:endParaRPr dirty="0"/>
          </a:p>
        </p:txBody>
      </p:sp>
      <p:grpSp>
        <p:nvGrpSpPr>
          <p:cNvPr id="525" name="Group 525"/>
          <p:cNvGrpSpPr/>
          <p:nvPr/>
        </p:nvGrpSpPr>
        <p:grpSpPr>
          <a:xfrm>
            <a:off x="7480300" y="2229884"/>
            <a:ext cx="4218079" cy="4348286"/>
            <a:chOff x="-7363" y="768077"/>
            <a:chExt cx="4308470" cy="6184228"/>
          </a:xfrm>
        </p:grpSpPr>
        <p:sp>
          <p:nvSpPr>
            <p:cNvPr id="477" name="Shape 477"/>
            <p:cNvSpPr/>
            <p:nvPr/>
          </p:nvSpPr>
          <p:spPr>
            <a:xfrm>
              <a:off x="224394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 smtClean="0"/>
                <a:t>Global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2486522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/>
                <a:t>Local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240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44656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PG1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1090643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PG2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2527272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PL1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373258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PL2</a:t>
              </a:r>
            </a:p>
          </p:txBody>
        </p:sp>
        <p:sp>
          <p:nvSpPr>
            <p:cNvPr id="484" name="Shape 484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5" name="Shape 485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6" name="Shape 486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7" name="Shape 487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8" name="Shape 488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9" name="Shape 489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0" name="Shape 490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1" name="Shape 491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3" name="Shape 493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5" name="Shape 495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6" name="Shape 496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7" name="Shape 497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8" name="Shape 498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9" name="Shape 499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0" name="Shape 500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1" name="Shape 501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</p:grpSp>
      <p:sp>
        <p:nvSpPr>
          <p:cNvPr id="61" name="Shape 527"/>
          <p:cNvSpPr>
            <a:spLocks noGrp="1"/>
          </p:cNvSpPr>
          <p:nvPr>
            <p:ph type="body" sz="quarter" idx="1"/>
          </p:nvPr>
        </p:nvSpPr>
        <p:spPr>
          <a:xfrm>
            <a:off x="469899" y="1661155"/>
            <a:ext cx="5579209" cy="175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lIns="91440" rIns="91440">
            <a:noAutofit/>
          </a:bodyPr>
          <a:lstStyle/>
          <a:p>
            <a:pPr marL="0" indent="0">
              <a:buNone/>
            </a:pPr>
            <a:r>
              <a:rPr sz="2800" b="1" dirty="0"/>
              <a:t>Goals</a:t>
            </a:r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lang="en-US" dirty="0" smtClean="0"/>
              <a:t>Keep </a:t>
            </a:r>
            <a:r>
              <a:rPr lang="en-US" dirty="0"/>
              <a:t>l</a:t>
            </a:r>
            <a:r>
              <a:rPr dirty="0" smtClean="0"/>
              <a:t>ocal </a:t>
            </a:r>
            <a:r>
              <a:rPr dirty="0"/>
              <a:t>prefixes </a:t>
            </a:r>
            <a:r>
              <a:rPr dirty="0" smtClean="0"/>
              <a:t>internal</a:t>
            </a:r>
            <a:endParaRPr lang="en-US" dirty="0" smtClean="0"/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dirty="0" smtClean="0"/>
              <a:t>Aggregate </a:t>
            </a:r>
            <a:r>
              <a:rPr dirty="0"/>
              <a:t>global </a:t>
            </a:r>
            <a:r>
              <a:rPr dirty="0" smtClean="0"/>
              <a:t>prefixes</a:t>
            </a:r>
            <a:r>
              <a:rPr lang="en-US" dirty="0" smtClean="0"/>
              <a:t> as PG</a:t>
            </a:r>
          </a:p>
        </p:txBody>
      </p:sp>
      <p:sp>
        <p:nvSpPr>
          <p:cNvPr id="62" name="Shape 579"/>
          <p:cNvSpPr/>
          <p:nvPr/>
        </p:nvSpPr>
        <p:spPr>
          <a:xfrm>
            <a:off x="472357" y="3812848"/>
            <a:ext cx="5576751" cy="2306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tIns="35719" rIns="91440" bIns="35719"/>
          <a:lstStyle/>
          <a:p>
            <a:pPr>
              <a:spcBef>
                <a:spcPts val="2531"/>
              </a:spcBef>
              <a:defRPr b="1">
                <a:solidFill>
                  <a:srgbClr val="212121"/>
                </a:solidFill>
              </a:defRPr>
            </a:pPr>
            <a:r>
              <a:rPr sz="2800" dirty="0" smtClean="0"/>
              <a:t>Attempt</a:t>
            </a:r>
            <a:r>
              <a:rPr lang="en-US" sz="2800" dirty="0" smtClean="0"/>
              <a:t> #2</a:t>
            </a:r>
            <a:endParaRPr sz="2800" dirty="0"/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sz="2800" dirty="0"/>
              <a:t>Don’t export from G, H to external</a:t>
            </a:r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sz="2800" dirty="0"/>
              <a:t>Aggregate externally as </a:t>
            </a:r>
            <a:r>
              <a:rPr sz="2800" dirty="0" smtClean="0"/>
              <a:t>PG</a:t>
            </a:r>
            <a:endParaRPr lang="en-US" sz="2800" dirty="0" smtClean="0"/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lang="en-US" sz="2800" dirty="0" smtClean="0"/>
              <a:t>Valley-free routing</a:t>
            </a:r>
            <a:endParaRPr sz="2800" dirty="0"/>
          </a:p>
        </p:txBody>
      </p:sp>
      <p:sp>
        <p:nvSpPr>
          <p:cNvPr id="56" name="Shape 480"/>
          <p:cNvSpPr/>
          <p:nvPr/>
        </p:nvSpPr>
        <p:spPr>
          <a:xfrm>
            <a:off x="7727033" y="2532344"/>
            <a:ext cx="424796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t">
            <a:spAutoFit/>
          </a:bodyPr>
          <a:lstStyle/>
          <a:p>
            <a:r>
              <a:rPr sz="2400" dirty="0" smtClean="0"/>
              <a:t>PG</a:t>
            </a:r>
            <a:endParaRPr sz="2400" dirty="0"/>
          </a:p>
        </p:txBody>
      </p:sp>
      <p:sp>
        <p:nvSpPr>
          <p:cNvPr id="57" name="Shape 515"/>
          <p:cNvSpPr/>
          <p:nvPr/>
        </p:nvSpPr>
        <p:spPr>
          <a:xfrm>
            <a:off x="7487508" y="1509548"/>
            <a:ext cx="4021192" cy="913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BFD0F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2146" tIns="32146" rIns="32146" bIns="32146" numCol="1" anchor="ctr">
            <a:noAutofit/>
          </a:bodyPr>
          <a:lstStyle>
            <a:lvl1pPr algn="ctr"/>
          </a:lstStyle>
          <a:p>
            <a:r>
              <a:rPr lang="en-US" sz="2400" dirty="0" smtClean="0"/>
              <a:t>Backbone</a:t>
            </a:r>
            <a:endParaRPr sz="2400" dirty="0"/>
          </a:p>
        </p:txBody>
      </p:sp>
      <p:sp>
        <p:nvSpPr>
          <p:cNvPr id="58" name="Shape 640"/>
          <p:cNvSpPr/>
          <p:nvPr/>
        </p:nvSpPr>
        <p:spPr>
          <a:xfrm>
            <a:off x="8714229" y="2671449"/>
            <a:ext cx="2663884" cy="2386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0863" extrusionOk="0">
                <a:moveTo>
                  <a:pt x="21353" y="20863"/>
                </a:moveTo>
                <a:cubicBezTo>
                  <a:pt x="21222" y="16487"/>
                  <a:pt x="21209" y="12103"/>
                  <a:pt x="21293" y="7726"/>
                </a:cubicBezTo>
                <a:cubicBezTo>
                  <a:pt x="21376" y="3377"/>
                  <a:pt x="19616" y="-737"/>
                  <a:pt x="16622" y="112"/>
                </a:cubicBezTo>
                <a:cubicBezTo>
                  <a:pt x="14876" y="607"/>
                  <a:pt x="14338" y="2789"/>
                  <a:pt x="13277" y="4343"/>
                </a:cubicBezTo>
                <a:cubicBezTo>
                  <a:pt x="11375" y="7129"/>
                  <a:pt x="7999" y="7476"/>
                  <a:pt x="5168" y="8138"/>
                </a:cubicBezTo>
                <a:cubicBezTo>
                  <a:pt x="3160" y="8609"/>
                  <a:pt x="893" y="8741"/>
                  <a:pt x="162" y="6851"/>
                </a:cubicBezTo>
                <a:cubicBezTo>
                  <a:pt x="-224" y="5852"/>
                  <a:pt x="165" y="4768"/>
                  <a:pt x="446" y="3730"/>
                </a:cubicBezTo>
                <a:cubicBezTo>
                  <a:pt x="670" y="2903"/>
                  <a:pt x="818" y="2053"/>
                  <a:pt x="887" y="1194"/>
                </a:cubicBezTo>
              </a:path>
            </a:pathLst>
          </a:custGeom>
          <a:ln w="63500">
            <a:solidFill>
              <a:schemeClr val="tx2">
                <a:lumMod val="60000"/>
                <a:lumOff val="40000"/>
              </a:schemeClr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2773" y="3128838"/>
            <a:ext cx="258962" cy="2589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03208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#2: </a:t>
            </a:r>
            <a:r>
              <a:rPr lang="en-US" dirty="0"/>
              <a:t>A data center network</a:t>
            </a:r>
            <a:endParaRPr dirty="0"/>
          </a:p>
        </p:txBody>
      </p:sp>
      <p:grpSp>
        <p:nvGrpSpPr>
          <p:cNvPr id="525" name="Group 525"/>
          <p:cNvGrpSpPr/>
          <p:nvPr/>
        </p:nvGrpSpPr>
        <p:grpSpPr>
          <a:xfrm>
            <a:off x="7480300" y="2229884"/>
            <a:ext cx="4218079" cy="4348286"/>
            <a:chOff x="-7363" y="768077"/>
            <a:chExt cx="4308470" cy="6184228"/>
          </a:xfrm>
        </p:grpSpPr>
        <p:sp>
          <p:nvSpPr>
            <p:cNvPr id="477" name="Shape 477"/>
            <p:cNvSpPr/>
            <p:nvPr/>
          </p:nvSpPr>
          <p:spPr>
            <a:xfrm>
              <a:off x="224394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 smtClean="0"/>
                <a:t>Global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2486522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/>
                <a:t>Local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240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44656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PG1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1090643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PG2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2527272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PL1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373258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PL2</a:t>
              </a:r>
            </a:p>
          </p:txBody>
        </p:sp>
        <p:sp>
          <p:nvSpPr>
            <p:cNvPr id="484" name="Shape 484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5" name="Shape 485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6" name="Shape 486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7" name="Shape 487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8" name="Shape 488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9" name="Shape 489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0" name="Shape 490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1" name="Shape 491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3" name="Shape 493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5" name="Shape 495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6" name="Shape 496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7" name="Shape 497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8" name="Shape 498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9" name="Shape 499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0" name="Shape 500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1" name="Shape 501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</p:grpSp>
      <p:sp>
        <p:nvSpPr>
          <p:cNvPr id="61" name="Shape 527"/>
          <p:cNvSpPr>
            <a:spLocks noGrp="1"/>
          </p:cNvSpPr>
          <p:nvPr>
            <p:ph type="body" sz="quarter" idx="1"/>
          </p:nvPr>
        </p:nvSpPr>
        <p:spPr>
          <a:xfrm>
            <a:off x="469899" y="1661155"/>
            <a:ext cx="5579209" cy="175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lIns="91440" rIns="91440">
            <a:noAutofit/>
          </a:bodyPr>
          <a:lstStyle/>
          <a:p>
            <a:pPr marL="0" indent="0">
              <a:buNone/>
            </a:pPr>
            <a:r>
              <a:rPr sz="2800" b="1" dirty="0"/>
              <a:t>Goals</a:t>
            </a:r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lang="en-US" dirty="0" smtClean="0"/>
              <a:t>Keep </a:t>
            </a:r>
            <a:r>
              <a:rPr lang="en-US" dirty="0"/>
              <a:t>l</a:t>
            </a:r>
            <a:r>
              <a:rPr dirty="0" smtClean="0"/>
              <a:t>ocal </a:t>
            </a:r>
            <a:r>
              <a:rPr dirty="0"/>
              <a:t>prefixes </a:t>
            </a:r>
            <a:r>
              <a:rPr dirty="0" smtClean="0"/>
              <a:t>internal</a:t>
            </a:r>
            <a:endParaRPr lang="en-US" dirty="0" smtClean="0"/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dirty="0" smtClean="0"/>
              <a:t>Aggregate </a:t>
            </a:r>
            <a:r>
              <a:rPr dirty="0"/>
              <a:t>global </a:t>
            </a:r>
            <a:r>
              <a:rPr dirty="0" smtClean="0"/>
              <a:t>prefixes</a:t>
            </a:r>
            <a:r>
              <a:rPr lang="en-US" dirty="0" smtClean="0"/>
              <a:t> as PG</a:t>
            </a:r>
          </a:p>
        </p:txBody>
      </p:sp>
      <p:sp>
        <p:nvSpPr>
          <p:cNvPr id="62" name="Shape 579"/>
          <p:cNvSpPr/>
          <p:nvPr/>
        </p:nvSpPr>
        <p:spPr>
          <a:xfrm>
            <a:off x="472357" y="3812848"/>
            <a:ext cx="5576751" cy="2306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tIns="35719" rIns="91440" bIns="35719"/>
          <a:lstStyle/>
          <a:p>
            <a:pPr>
              <a:spcBef>
                <a:spcPts val="2531"/>
              </a:spcBef>
              <a:defRPr b="1">
                <a:solidFill>
                  <a:srgbClr val="212121"/>
                </a:solidFill>
              </a:defRPr>
            </a:pPr>
            <a:r>
              <a:rPr sz="2800" dirty="0" smtClean="0"/>
              <a:t>Attempt</a:t>
            </a:r>
            <a:r>
              <a:rPr lang="en-US" sz="2800" dirty="0" smtClean="0"/>
              <a:t> #2</a:t>
            </a:r>
            <a:endParaRPr sz="2800" dirty="0"/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sz="2800" dirty="0"/>
              <a:t>Don’t export from G, H to external</a:t>
            </a:r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sz="2800" dirty="0"/>
              <a:t>Aggregate externally as </a:t>
            </a:r>
            <a:r>
              <a:rPr sz="2800" dirty="0" smtClean="0"/>
              <a:t>PG</a:t>
            </a:r>
            <a:endParaRPr lang="en-US" sz="2800" dirty="0" smtClean="0"/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lang="en-US" sz="2800" dirty="0"/>
              <a:t>Valley-free </a:t>
            </a:r>
            <a:r>
              <a:rPr lang="en-US" sz="2800" dirty="0" smtClean="0"/>
              <a:t>routing</a:t>
            </a:r>
            <a:endParaRPr sz="2800" dirty="0"/>
          </a:p>
        </p:txBody>
      </p:sp>
      <p:sp>
        <p:nvSpPr>
          <p:cNvPr id="55" name="Shape 756"/>
          <p:cNvSpPr/>
          <p:nvPr/>
        </p:nvSpPr>
        <p:spPr>
          <a:xfrm>
            <a:off x="8170495" y="2857660"/>
            <a:ext cx="1177485" cy="2214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600" extrusionOk="0">
                <a:moveTo>
                  <a:pt x="19392" y="21600"/>
                </a:moveTo>
                <a:cubicBezTo>
                  <a:pt x="20514" y="18426"/>
                  <a:pt x="20701" y="15162"/>
                  <a:pt x="19945" y="11951"/>
                </a:cubicBezTo>
                <a:cubicBezTo>
                  <a:pt x="19826" y="11442"/>
                  <a:pt x="19681" y="10934"/>
                  <a:pt x="19379" y="10451"/>
                </a:cubicBezTo>
                <a:cubicBezTo>
                  <a:pt x="18300" y="8731"/>
                  <a:pt x="15556" y="7627"/>
                  <a:pt x="12509" y="7169"/>
                </a:cubicBezTo>
                <a:cubicBezTo>
                  <a:pt x="9234" y="6676"/>
                  <a:pt x="5576" y="6871"/>
                  <a:pt x="2861" y="5673"/>
                </a:cubicBezTo>
                <a:cubicBezTo>
                  <a:pt x="-162" y="4338"/>
                  <a:pt x="-899" y="1855"/>
                  <a:pt x="1178" y="0"/>
                </a:cubicBezTo>
              </a:path>
            </a:pathLst>
          </a:custGeom>
          <a:ln w="57150">
            <a:solidFill>
              <a:schemeClr val="tx2">
                <a:lumMod val="60000"/>
                <a:lumOff val="40000"/>
              </a:schemeClr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sp>
        <p:nvSpPr>
          <p:cNvPr id="56" name="Shape 480"/>
          <p:cNvSpPr/>
          <p:nvPr/>
        </p:nvSpPr>
        <p:spPr>
          <a:xfrm>
            <a:off x="7727033" y="2532344"/>
            <a:ext cx="424796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t">
            <a:spAutoFit/>
          </a:bodyPr>
          <a:lstStyle/>
          <a:p>
            <a:r>
              <a:rPr sz="2400" dirty="0" smtClean="0"/>
              <a:t>PG</a:t>
            </a:r>
            <a:endParaRPr sz="2400" dirty="0"/>
          </a:p>
        </p:txBody>
      </p:sp>
      <p:sp>
        <p:nvSpPr>
          <p:cNvPr id="57" name="Shape 515"/>
          <p:cNvSpPr/>
          <p:nvPr/>
        </p:nvSpPr>
        <p:spPr>
          <a:xfrm>
            <a:off x="7487508" y="1509548"/>
            <a:ext cx="4021192" cy="913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BFD0F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2146" tIns="32146" rIns="32146" bIns="32146" numCol="1" anchor="ctr">
            <a:noAutofit/>
          </a:bodyPr>
          <a:lstStyle>
            <a:lvl1pPr algn="ctr"/>
          </a:lstStyle>
          <a:p>
            <a:r>
              <a:rPr lang="en-US" sz="2400" dirty="0" smtClean="0"/>
              <a:t>Backbone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86268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#2: </a:t>
            </a:r>
            <a:r>
              <a:rPr lang="en-US" dirty="0"/>
              <a:t>A data center network</a:t>
            </a:r>
            <a:endParaRPr dirty="0"/>
          </a:p>
        </p:txBody>
      </p:sp>
      <p:grpSp>
        <p:nvGrpSpPr>
          <p:cNvPr id="525" name="Group 525"/>
          <p:cNvGrpSpPr/>
          <p:nvPr/>
        </p:nvGrpSpPr>
        <p:grpSpPr>
          <a:xfrm>
            <a:off x="7480300" y="1509548"/>
            <a:ext cx="4218079" cy="5068622"/>
            <a:chOff x="-7363" y="-256400"/>
            <a:chExt cx="4308470" cy="7208705"/>
          </a:xfrm>
        </p:grpSpPr>
        <p:sp>
          <p:nvSpPr>
            <p:cNvPr id="477" name="Shape 477"/>
            <p:cNvSpPr/>
            <p:nvPr/>
          </p:nvSpPr>
          <p:spPr>
            <a:xfrm>
              <a:off x="224394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 smtClean="0"/>
                <a:t>Global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2486522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/>
                <a:t>Local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240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44656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 dirty="0"/>
                <a:t>PG1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1090643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PG2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2527272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PL1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373258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PL2</a:t>
              </a:r>
            </a:p>
          </p:txBody>
        </p:sp>
        <p:sp>
          <p:nvSpPr>
            <p:cNvPr id="484" name="Shape 484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5" name="Shape 485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6" name="Shape 486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7" name="Shape 487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8" name="Shape 488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chemeClr val="bg1">
                  <a:lumMod val="65000"/>
                </a:schemeClr>
              </a:solidFill>
              <a:prstDash val="sysDot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9" name="Shape 489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0" name="Shape 490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1" name="Shape 491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3" name="Shape 493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5" name="Shape 495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6" name="Shape 496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7" name="Shape 497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8" name="Shape 498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chemeClr val="bg2">
                  <a:lumMod val="75000"/>
                </a:schemeClr>
              </a:solidFill>
              <a:prstDash val="sysDot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9" name="Shape 499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0" name="Shape 500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1" name="Shape 501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-1" y="-256400"/>
              <a:ext cx="4107364" cy="129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lang="en-US" sz="2400" dirty="0" smtClean="0"/>
                <a:t>Backbone</a:t>
              </a: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</p:grpSp>
      <p:sp>
        <p:nvSpPr>
          <p:cNvPr id="61" name="Shape 527"/>
          <p:cNvSpPr>
            <a:spLocks noGrp="1"/>
          </p:cNvSpPr>
          <p:nvPr>
            <p:ph type="body" sz="quarter" idx="1"/>
          </p:nvPr>
        </p:nvSpPr>
        <p:spPr>
          <a:xfrm>
            <a:off x="469899" y="1661155"/>
            <a:ext cx="5579209" cy="175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lIns="91440" rIns="91440">
            <a:noAutofit/>
          </a:bodyPr>
          <a:lstStyle/>
          <a:p>
            <a:pPr marL="0" indent="0">
              <a:buNone/>
            </a:pPr>
            <a:r>
              <a:rPr sz="2800" b="1" dirty="0"/>
              <a:t>Goals</a:t>
            </a:r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lang="en-US" dirty="0" smtClean="0"/>
              <a:t>Keep </a:t>
            </a:r>
            <a:r>
              <a:rPr lang="en-US" dirty="0"/>
              <a:t>l</a:t>
            </a:r>
            <a:r>
              <a:rPr dirty="0" smtClean="0"/>
              <a:t>ocal </a:t>
            </a:r>
            <a:r>
              <a:rPr dirty="0"/>
              <a:t>prefixes </a:t>
            </a:r>
            <a:r>
              <a:rPr dirty="0" smtClean="0"/>
              <a:t>internal</a:t>
            </a:r>
            <a:endParaRPr lang="en-US" dirty="0" smtClean="0"/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dirty="0" smtClean="0"/>
              <a:t>Aggregate </a:t>
            </a:r>
            <a:r>
              <a:rPr dirty="0"/>
              <a:t>global </a:t>
            </a:r>
            <a:r>
              <a:rPr dirty="0" smtClean="0"/>
              <a:t>prefixes</a:t>
            </a:r>
            <a:r>
              <a:rPr lang="en-US" dirty="0" smtClean="0"/>
              <a:t> as PG</a:t>
            </a:r>
          </a:p>
        </p:txBody>
      </p:sp>
      <p:sp>
        <p:nvSpPr>
          <p:cNvPr id="62" name="Shape 579"/>
          <p:cNvSpPr/>
          <p:nvPr/>
        </p:nvSpPr>
        <p:spPr>
          <a:xfrm>
            <a:off x="472357" y="3812848"/>
            <a:ext cx="5576751" cy="2306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tIns="35719" rIns="91440" bIns="35719"/>
          <a:lstStyle/>
          <a:p>
            <a:pPr>
              <a:spcBef>
                <a:spcPts val="2531"/>
              </a:spcBef>
              <a:defRPr b="1">
                <a:solidFill>
                  <a:srgbClr val="212121"/>
                </a:solidFill>
              </a:defRPr>
            </a:pPr>
            <a:r>
              <a:rPr sz="2800" dirty="0" smtClean="0"/>
              <a:t>Attempt</a:t>
            </a:r>
            <a:r>
              <a:rPr lang="en-US" sz="2800" dirty="0" smtClean="0"/>
              <a:t> #2</a:t>
            </a:r>
            <a:endParaRPr sz="2800" dirty="0"/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sz="2800" dirty="0"/>
              <a:t>Don’t export from G, H to external</a:t>
            </a:r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sz="2800" dirty="0"/>
              <a:t>Aggregate externally as </a:t>
            </a:r>
            <a:r>
              <a:rPr sz="2800" dirty="0" smtClean="0"/>
              <a:t>PG</a:t>
            </a:r>
            <a:endParaRPr lang="en-US" sz="2800" dirty="0" smtClean="0"/>
          </a:p>
          <a:p>
            <a:pPr marL="98405" indent="-243077">
              <a:spcBef>
                <a:spcPts val="1125"/>
              </a:spcBef>
              <a:buSzPct val="75000"/>
              <a:buChar char="•"/>
              <a:defRPr sz="3000"/>
            </a:pPr>
            <a:r>
              <a:rPr lang="en-US" sz="2800" dirty="0" smtClean="0"/>
              <a:t>X, Y block routes through the other</a:t>
            </a:r>
            <a:endParaRPr sz="2800" dirty="0"/>
          </a:p>
        </p:txBody>
      </p:sp>
      <p:sp>
        <p:nvSpPr>
          <p:cNvPr id="56" name="Shape 756"/>
          <p:cNvSpPr/>
          <p:nvPr/>
        </p:nvSpPr>
        <p:spPr>
          <a:xfrm>
            <a:off x="8170495" y="2857660"/>
            <a:ext cx="1177485" cy="2214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600" extrusionOk="0">
                <a:moveTo>
                  <a:pt x="19392" y="21600"/>
                </a:moveTo>
                <a:cubicBezTo>
                  <a:pt x="20514" y="18426"/>
                  <a:pt x="20701" y="15162"/>
                  <a:pt x="19945" y="11951"/>
                </a:cubicBezTo>
                <a:cubicBezTo>
                  <a:pt x="19826" y="11442"/>
                  <a:pt x="19681" y="10934"/>
                  <a:pt x="19379" y="10451"/>
                </a:cubicBezTo>
                <a:cubicBezTo>
                  <a:pt x="18300" y="8731"/>
                  <a:pt x="15556" y="7627"/>
                  <a:pt x="12509" y="7169"/>
                </a:cubicBezTo>
                <a:cubicBezTo>
                  <a:pt x="9234" y="6676"/>
                  <a:pt x="5576" y="6871"/>
                  <a:pt x="2861" y="5673"/>
                </a:cubicBezTo>
                <a:cubicBezTo>
                  <a:pt x="-162" y="4338"/>
                  <a:pt x="-899" y="1855"/>
                  <a:pt x="1178" y="0"/>
                </a:cubicBezTo>
              </a:path>
            </a:pathLst>
          </a:custGeom>
          <a:ln w="57150">
            <a:solidFill>
              <a:schemeClr val="tx2">
                <a:lumMod val="60000"/>
                <a:lumOff val="40000"/>
              </a:schemeClr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sp>
        <p:nvSpPr>
          <p:cNvPr id="57" name="Shape 480"/>
          <p:cNvSpPr/>
          <p:nvPr/>
        </p:nvSpPr>
        <p:spPr>
          <a:xfrm>
            <a:off x="7727033" y="2532344"/>
            <a:ext cx="424796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t">
            <a:spAutoFit/>
          </a:bodyPr>
          <a:lstStyle/>
          <a:p>
            <a:r>
              <a:rPr sz="2400" dirty="0" smtClean="0"/>
              <a:t>PG</a:t>
            </a:r>
            <a:endParaRPr sz="2400" dirty="0"/>
          </a:p>
        </p:txBody>
      </p:sp>
      <p:sp>
        <p:nvSpPr>
          <p:cNvPr id="63" name="Shape 477"/>
          <p:cNvSpPr/>
          <p:nvPr/>
        </p:nvSpPr>
        <p:spPr>
          <a:xfrm>
            <a:off x="6189846" y="2992280"/>
            <a:ext cx="1606454" cy="810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sz="2400" dirty="0" smtClean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blackholed</a:t>
            </a:r>
            <a:r>
              <a:rPr lang="en-US" sz="2400" dirty="0" smtClean="0">
                <a:solidFill>
                  <a:srgbClr val="FF0000"/>
                </a:solidFill>
              </a:rPr>
              <a:t>!</a:t>
            </a:r>
            <a:endParaRPr sz="2400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474808" y="3241243"/>
            <a:ext cx="5466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833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#2: </a:t>
            </a:r>
            <a:r>
              <a:rPr lang="en-US" dirty="0"/>
              <a:t>A data center network</a:t>
            </a:r>
            <a:endParaRPr dirty="0"/>
          </a:p>
        </p:txBody>
      </p:sp>
      <p:grpSp>
        <p:nvGrpSpPr>
          <p:cNvPr id="525" name="Group 525"/>
          <p:cNvGrpSpPr/>
          <p:nvPr/>
        </p:nvGrpSpPr>
        <p:grpSpPr>
          <a:xfrm>
            <a:off x="7480300" y="2229884"/>
            <a:ext cx="4218079" cy="4348286"/>
            <a:chOff x="-7363" y="768077"/>
            <a:chExt cx="4308470" cy="6184228"/>
          </a:xfrm>
        </p:grpSpPr>
        <p:sp>
          <p:nvSpPr>
            <p:cNvPr id="477" name="Shape 477"/>
            <p:cNvSpPr/>
            <p:nvPr/>
          </p:nvSpPr>
          <p:spPr>
            <a:xfrm>
              <a:off x="224394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 smtClean="0"/>
                <a:t>Global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2486522" y="5799169"/>
              <a:ext cx="1552106" cy="1153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 algn="ctr"/>
              <a:r>
                <a:rPr sz="2400" dirty="0"/>
                <a:t>Local</a:t>
              </a:r>
            </a:p>
            <a:p>
              <a:pPr algn="ctr"/>
              <a:r>
                <a:rPr sz="2400" dirty="0" smtClean="0"/>
                <a:t>Services</a:t>
              </a: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240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44656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PG1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1090643" y="5066336"/>
              <a:ext cx="825298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PG2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2527272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PL1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373258" y="5066336"/>
              <a:ext cx="73410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r>
                <a:rPr sz="2400"/>
                <a:t>PL2</a:t>
              </a:r>
            </a:p>
          </p:txBody>
        </p:sp>
        <p:sp>
          <p:nvSpPr>
            <p:cNvPr id="484" name="Shape 484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5" name="Shape 485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6" name="Shape 486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7" name="Shape 487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8" name="Shape 488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89" name="Shape 489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0" name="Shape 490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1" name="Shape 491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3" name="Shape 493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5" name="Shape 495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6" name="Shape 496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7" name="Shape 497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8" name="Shape 498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499" name="Shape 499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0" name="Shape 500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1" name="Shape 501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C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D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A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B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G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H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E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ctr"/>
            </a:lstStyle>
            <a:p>
              <a:r>
                <a:rPr sz="2400"/>
                <a:t>F</a:t>
              </a: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461879" y="3595775"/>
            <a:ext cx="5714230" cy="29768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2"/>
                </a:solidFill>
              </a:rPr>
              <a:t>define </a:t>
            </a:r>
            <a:r>
              <a:rPr lang="en-US" sz="2400" dirty="0" smtClean="0">
                <a:solidFill>
                  <a:schemeClr val="tx2"/>
                </a:solidFill>
              </a:rPr>
              <a:t>ownership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</a:rPr>
              <a:t>{PG1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>
                <a:solidFill>
                  <a:schemeClr val="tx2"/>
                </a:solidFill>
              </a:rPr>
              <a:t>(A),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</a:t>
            </a:r>
            <a:r>
              <a:rPr lang="en-US" sz="2400" dirty="0" smtClean="0">
                <a:solidFill>
                  <a:schemeClr val="tx2"/>
                </a:solidFill>
              </a:rPr>
              <a:t>		           PG2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>
                <a:solidFill>
                  <a:schemeClr val="tx2"/>
                </a:solidFill>
              </a:rPr>
              <a:t>(B),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</a:t>
            </a:r>
            <a:r>
              <a:rPr lang="en-US" sz="2400" dirty="0" smtClean="0">
                <a:solidFill>
                  <a:schemeClr val="tx2"/>
                </a:solidFill>
              </a:rPr>
              <a:t>		           PL1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>
                <a:solidFill>
                  <a:schemeClr val="tx2"/>
                </a:solidFill>
              </a:rPr>
              <a:t>(E),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</a:t>
            </a:r>
            <a:r>
              <a:rPr lang="en-US" sz="2400" dirty="0" smtClean="0">
                <a:solidFill>
                  <a:schemeClr val="tx2"/>
                </a:solidFill>
              </a:rPr>
              <a:t>		           PL2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 smtClean="0">
                <a:solidFill>
                  <a:schemeClr val="tx2"/>
                </a:solidFill>
              </a:rPr>
              <a:t>(F)}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define </a:t>
            </a:r>
            <a:r>
              <a:rPr lang="en-US" sz="2400" dirty="0">
                <a:solidFill>
                  <a:schemeClr val="tx2"/>
                </a:solidFill>
              </a:rPr>
              <a:t>locality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dirty="0" smtClean="0">
                <a:solidFill>
                  <a:schemeClr val="tx2"/>
                </a:solidFill>
              </a:rPr>
              <a:t>{ {PL1, PL2}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always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400" dirty="0" smtClean="0">
                <a:solidFill>
                  <a:schemeClr val="tx2"/>
                </a:solidFill>
              </a:rPr>
              <a:t>)}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control </a:t>
            </a:r>
            <a:r>
              <a:rPr lang="en-US" sz="2400" dirty="0" smtClean="0">
                <a:solidFill>
                  <a:schemeClr val="tx2"/>
                </a:solidFill>
              </a:rPr>
              <a:t>{</a:t>
            </a:r>
            <a:r>
              <a:rPr lang="en-US" sz="2400" b="1" dirty="0" smtClean="0">
                <a:solidFill>
                  <a:schemeClr val="tx2"/>
                </a:solidFill>
              </a:rPr>
              <a:t>aggregate</a:t>
            </a:r>
            <a:r>
              <a:rPr lang="en-US" sz="2400" dirty="0" smtClean="0">
                <a:solidFill>
                  <a:schemeClr val="tx2"/>
                </a:solidFill>
              </a:rPr>
              <a:t>(PG</a:t>
            </a:r>
            <a:r>
              <a:rPr lang="en-US" sz="2400" b="1" dirty="0" smtClean="0">
                <a:solidFill>
                  <a:schemeClr val="tx2"/>
                </a:solidFill>
              </a:rPr>
              <a:t>,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400" b="1" dirty="0" smtClean="0">
                <a:solidFill>
                  <a:schemeClr val="tx2"/>
                </a:solidFill>
              </a:rPr>
              <a:t> -&gt;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out</a:t>
            </a:r>
            <a:r>
              <a:rPr lang="en-US" sz="2400" dirty="0" smtClean="0">
                <a:solidFill>
                  <a:schemeClr val="tx2"/>
                </a:solidFill>
              </a:rPr>
              <a:t>)}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define </a:t>
            </a:r>
            <a:r>
              <a:rPr lang="en-US" sz="2400" dirty="0">
                <a:solidFill>
                  <a:schemeClr val="tx2"/>
                </a:solidFill>
              </a:rPr>
              <a:t>main = routing </a:t>
            </a:r>
            <a:r>
              <a:rPr lang="en-US" sz="2400" b="1" dirty="0">
                <a:solidFill>
                  <a:schemeClr val="tx2"/>
                </a:solidFill>
              </a:rPr>
              <a:t>and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locality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9" name="Shape 527"/>
          <p:cNvSpPr>
            <a:spLocks noGrp="1"/>
          </p:cNvSpPr>
          <p:nvPr>
            <p:ph type="body" sz="quarter" idx="1"/>
          </p:nvPr>
        </p:nvSpPr>
        <p:spPr>
          <a:xfrm>
            <a:off x="469899" y="1661155"/>
            <a:ext cx="5579209" cy="175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lIns="91440" rIns="91440">
            <a:noAutofit/>
          </a:bodyPr>
          <a:lstStyle/>
          <a:p>
            <a:pPr marL="0" indent="0">
              <a:buNone/>
            </a:pPr>
            <a:r>
              <a:rPr sz="2800" b="1" dirty="0"/>
              <a:t>Goals</a:t>
            </a:r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lang="en-US" dirty="0" smtClean="0"/>
              <a:t>Keep </a:t>
            </a:r>
            <a:r>
              <a:rPr lang="en-US" dirty="0"/>
              <a:t>l</a:t>
            </a:r>
            <a:r>
              <a:rPr dirty="0" smtClean="0"/>
              <a:t>ocal </a:t>
            </a:r>
            <a:r>
              <a:rPr dirty="0"/>
              <a:t>prefixes </a:t>
            </a:r>
            <a:r>
              <a:rPr dirty="0" smtClean="0"/>
              <a:t>internal</a:t>
            </a:r>
            <a:endParaRPr lang="en-US" dirty="0" smtClean="0"/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dirty="0" smtClean="0"/>
              <a:t>Aggregate </a:t>
            </a:r>
            <a:r>
              <a:rPr dirty="0"/>
              <a:t>global </a:t>
            </a:r>
            <a:r>
              <a:rPr dirty="0" smtClean="0"/>
              <a:t>prefixes</a:t>
            </a:r>
            <a:r>
              <a:rPr lang="en-US" dirty="0" smtClean="0"/>
              <a:t> as PG</a:t>
            </a:r>
          </a:p>
        </p:txBody>
      </p:sp>
      <p:sp>
        <p:nvSpPr>
          <p:cNvPr id="54" name="Shape 515"/>
          <p:cNvSpPr/>
          <p:nvPr/>
        </p:nvSpPr>
        <p:spPr>
          <a:xfrm>
            <a:off x="7487508" y="1509548"/>
            <a:ext cx="4021192" cy="913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BFD0F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2146" tIns="32146" rIns="32146" bIns="32146" numCol="1" anchor="ctr">
            <a:noAutofit/>
          </a:bodyPr>
          <a:lstStyle>
            <a:lvl1pPr algn="ctr"/>
          </a:lstStyle>
          <a:p>
            <a:r>
              <a:rPr lang="en-US" sz="2400" dirty="0" smtClean="0"/>
              <a:t>Backbone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945479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Propane compiler</a:t>
            </a:r>
            <a:endParaRPr lang="en-US" dirty="0"/>
          </a:p>
        </p:txBody>
      </p:sp>
      <p:sp>
        <p:nvSpPr>
          <p:cNvPr id="25" name="Shape 1134"/>
          <p:cNvSpPr/>
          <p:nvPr/>
        </p:nvSpPr>
        <p:spPr>
          <a:xfrm>
            <a:off x="4038001" y="1718140"/>
            <a:ext cx="2286000" cy="4572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/>
              <a:t>Propane</a:t>
            </a:r>
          </a:p>
        </p:txBody>
      </p:sp>
      <p:sp>
        <p:nvSpPr>
          <p:cNvPr id="26" name="Shape 1135"/>
          <p:cNvSpPr/>
          <p:nvPr/>
        </p:nvSpPr>
        <p:spPr>
          <a:xfrm>
            <a:off x="4059514" y="2705283"/>
            <a:ext cx="2286000" cy="4572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Regular</a:t>
            </a:r>
            <a:r>
              <a:rPr lang="en-US" sz="2400" dirty="0" smtClean="0"/>
              <a:t> </a:t>
            </a:r>
            <a:r>
              <a:rPr sz="2400" dirty="0" smtClean="0"/>
              <a:t>IR</a:t>
            </a:r>
            <a:endParaRPr sz="2400" dirty="0"/>
          </a:p>
        </p:txBody>
      </p:sp>
      <p:sp>
        <p:nvSpPr>
          <p:cNvPr id="27" name="Shape 1136"/>
          <p:cNvSpPr/>
          <p:nvPr/>
        </p:nvSpPr>
        <p:spPr>
          <a:xfrm>
            <a:off x="4059514" y="3691585"/>
            <a:ext cx="2286000" cy="4572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Product</a:t>
            </a:r>
            <a:r>
              <a:rPr lang="en-US" sz="2400" dirty="0" smtClean="0"/>
              <a:t> </a:t>
            </a:r>
            <a:r>
              <a:rPr lang="en-US" sz="2400" dirty="0"/>
              <a:t>g</a:t>
            </a:r>
            <a:r>
              <a:rPr sz="2400" dirty="0" smtClean="0"/>
              <a:t>raph</a:t>
            </a:r>
            <a:endParaRPr sz="2400" dirty="0"/>
          </a:p>
        </p:txBody>
      </p:sp>
      <p:sp>
        <p:nvSpPr>
          <p:cNvPr id="28" name="Shape 1137"/>
          <p:cNvSpPr/>
          <p:nvPr/>
        </p:nvSpPr>
        <p:spPr>
          <a:xfrm>
            <a:off x="4063724" y="4724510"/>
            <a:ext cx="2286000" cy="4572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Abstract</a:t>
            </a:r>
            <a:r>
              <a:rPr lang="en-US" sz="2400" dirty="0" smtClean="0"/>
              <a:t> </a:t>
            </a:r>
            <a:r>
              <a:rPr sz="2400" dirty="0" smtClean="0"/>
              <a:t>BGP</a:t>
            </a:r>
            <a:endParaRPr sz="2400" dirty="0"/>
          </a:p>
        </p:txBody>
      </p:sp>
      <p:sp>
        <p:nvSpPr>
          <p:cNvPr id="29" name="Shape 1138"/>
          <p:cNvSpPr/>
          <p:nvPr/>
        </p:nvSpPr>
        <p:spPr>
          <a:xfrm>
            <a:off x="2418377" y="5678341"/>
            <a:ext cx="2286000" cy="4572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 dirty="0" smtClean="0"/>
              <a:t>C</a:t>
            </a:r>
            <a:r>
              <a:rPr lang="en-US" sz="2400" dirty="0" smtClean="0"/>
              <a:t>isco</a:t>
            </a:r>
            <a:endParaRPr sz="2400" dirty="0"/>
          </a:p>
        </p:txBody>
      </p:sp>
      <p:sp>
        <p:nvSpPr>
          <p:cNvPr id="30" name="Shape 1139"/>
          <p:cNvSpPr/>
          <p:nvPr/>
        </p:nvSpPr>
        <p:spPr>
          <a:xfrm>
            <a:off x="5714374" y="5731031"/>
            <a:ext cx="2286000" cy="4572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/>
              <a:t>Juniper</a:t>
            </a:r>
          </a:p>
        </p:txBody>
      </p:sp>
      <p:sp>
        <p:nvSpPr>
          <p:cNvPr id="31" name="Shape 1140"/>
          <p:cNvSpPr/>
          <p:nvPr/>
        </p:nvSpPr>
        <p:spPr>
          <a:xfrm>
            <a:off x="5202514" y="2176181"/>
            <a:ext cx="1" cy="5375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  <p:sp>
        <p:nvSpPr>
          <p:cNvPr id="32" name="Shape 1141"/>
          <p:cNvSpPr/>
          <p:nvPr/>
        </p:nvSpPr>
        <p:spPr>
          <a:xfrm flipH="1">
            <a:off x="5202515" y="3179702"/>
            <a:ext cx="0" cy="53371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  <p:sp>
        <p:nvSpPr>
          <p:cNvPr id="33" name="Shape 1142"/>
          <p:cNvSpPr/>
          <p:nvPr/>
        </p:nvSpPr>
        <p:spPr>
          <a:xfrm>
            <a:off x="5202513" y="416720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  <p:sp>
        <p:nvSpPr>
          <p:cNvPr id="34" name="Shape 1143"/>
          <p:cNvSpPr/>
          <p:nvPr/>
        </p:nvSpPr>
        <p:spPr>
          <a:xfrm flipH="1">
            <a:off x="3549467" y="5200573"/>
            <a:ext cx="1675396" cy="5102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  <p:sp>
        <p:nvSpPr>
          <p:cNvPr id="35" name="Shape 1144"/>
          <p:cNvSpPr/>
          <p:nvPr/>
        </p:nvSpPr>
        <p:spPr>
          <a:xfrm>
            <a:off x="5224865" y="5202155"/>
            <a:ext cx="1657738" cy="52887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  <p:sp>
        <p:nvSpPr>
          <p:cNvPr id="36" name="Shape 1145"/>
          <p:cNvSpPr/>
          <p:nvPr/>
        </p:nvSpPr>
        <p:spPr>
          <a:xfrm>
            <a:off x="7084577" y="1765174"/>
            <a:ext cx="39267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/>
            <a:r>
              <a:rPr sz="2400" dirty="0"/>
              <a:t>Front End Constraint Language</a:t>
            </a:r>
          </a:p>
        </p:txBody>
      </p:sp>
      <p:sp>
        <p:nvSpPr>
          <p:cNvPr id="37" name="Shape 1146"/>
          <p:cNvSpPr/>
          <p:nvPr/>
        </p:nvSpPr>
        <p:spPr>
          <a:xfrm>
            <a:off x="7406732" y="2614931"/>
            <a:ext cx="36085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/>
            <a:r>
              <a:rPr sz="2400" dirty="0"/>
              <a:t>Regular Expression-based IR</a:t>
            </a:r>
          </a:p>
        </p:txBody>
      </p:sp>
      <p:sp>
        <p:nvSpPr>
          <p:cNvPr id="38" name="Shape 1147"/>
          <p:cNvSpPr/>
          <p:nvPr/>
        </p:nvSpPr>
        <p:spPr>
          <a:xfrm>
            <a:off x="1288979" y="3584983"/>
            <a:ext cx="1885233" cy="63609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 dirty="0"/>
              <a:t>Topology</a:t>
            </a:r>
          </a:p>
        </p:txBody>
      </p:sp>
      <p:sp>
        <p:nvSpPr>
          <p:cNvPr id="39" name="Shape 1148"/>
          <p:cNvSpPr/>
          <p:nvPr/>
        </p:nvSpPr>
        <p:spPr>
          <a:xfrm>
            <a:off x="3195725" y="3923071"/>
            <a:ext cx="842276" cy="1042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  <p:sp>
        <p:nvSpPr>
          <p:cNvPr id="40" name="Shape 1153"/>
          <p:cNvSpPr/>
          <p:nvPr/>
        </p:nvSpPr>
        <p:spPr>
          <a:xfrm>
            <a:off x="6347363" y="3736580"/>
            <a:ext cx="1435100" cy="332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54" y="21600"/>
                </a:ln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 sz="2400"/>
          </a:p>
        </p:txBody>
      </p:sp>
      <p:sp>
        <p:nvSpPr>
          <p:cNvPr id="41" name="Shape 1150"/>
          <p:cNvSpPr/>
          <p:nvPr/>
        </p:nvSpPr>
        <p:spPr>
          <a:xfrm>
            <a:off x="8160823" y="3737234"/>
            <a:ext cx="285446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r"/>
            <a:r>
              <a:rPr sz="2400" dirty="0" smtClean="0"/>
              <a:t>Failure</a:t>
            </a:r>
            <a:r>
              <a:rPr lang="en-US" sz="2400" dirty="0" smtClean="0"/>
              <a:t> a</a:t>
            </a:r>
            <a:r>
              <a:rPr sz="2400" dirty="0" smtClean="0"/>
              <a:t>nalyses</a:t>
            </a:r>
            <a:endParaRPr sz="2400" dirty="0"/>
          </a:p>
        </p:txBody>
      </p:sp>
      <p:sp>
        <p:nvSpPr>
          <p:cNvPr id="42" name="Shape 1151"/>
          <p:cNvSpPr/>
          <p:nvPr/>
        </p:nvSpPr>
        <p:spPr>
          <a:xfrm>
            <a:off x="7726987" y="4719202"/>
            <a:ext cx="329519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/>
            <a:r>
              <a:rPr sz="2400" dirty="0"/>
              <a:t>Vendor-independent BGP</a:t>
            </a:r>
          </a:p>
        </p:txBody>
      </p:sp>
      <p:sp>
        <p:nvSpPr>
          <p:cNvPr id="43" name="Shape 1152"/>
          <p:cNvSpPr/>
          <p:nvPr/>
        </p:nvSpPr>
        <p:spPr>
          <a:xfrm>
            <a:off x="8160823" y="5701170"/>
            <a:ext cx="286136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/>
            <a:r>
              <a:rPr sz="2400" dirty="0" smtClean="0"/>
              <a:t>Vendor </a:t>
            </a:r>
            <a:r>
              <a:rPr sz="2400" dirty="0"/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6774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Propane Regular IR</a:t>
            </a:r>
          </a:p>
        </p:txBody>
      </p:sp>
      <p:sp>
        <p:nvSpPr>
          <p:cNvPr id="1164" name="Shape 1164"/>
          <p:cNvSpPr/>
          <p:nvPr/>
        </p:nvSpPr>
        <p:spPr>
          <a:xfrm>
            <a:off x="10541676" y="205164"/>
            <a:ext cx="1325554" cy="8929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 dirty="0"/>
              <a:t>Propane</a:t>
            </a:r>
          </a:p>
        </p:txBody>
      </p:sp>
      <p:sp>
        <p:nvSpPr>
          <p:cNvPr id="1165" name="Shape 1165"/>
          <p:cNvSpPr/>
          <p:nvPr/>
        </p:nvSpPr>
        <p:spPr>
          <a:xfrm>
            <a:off x="10541676" y="1673607"/>
            <a:ext cx="1325554" cy="892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/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sz="2400"/>
              <a:t>IR</a:t>
            </a:r>
          </a:p>
        </p:txBody>
      </p:sp>
      <p:sp>
        <p:nvSpPr>
          <p:cNvPr id="1166" name="Shape 1166"/>
          <p:cNvSpPr/>
          <p:nvPr/>
        </p:nvSpPr>
        <p:spPr>
          <a:xfrm>
            <a:off x="11176000" y="1098133"/>
            <a:ext cx="12700" cy="5584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sp>
        <p:nvSpPr>
          <p:cNvPr id="1170" name="Shape 1170"/>
          <p:cNvSpPr/>
          <p:nvPr/>
        </p:nvSpPr>
        <p:spPr>
          <a:xfrm>
            <a:off x="5922109" y="4336311"/>
            <a:ext cx="478691" cy="459887"/>
          </a:xfrm>
          <a:prstGeom prst="rightArrow">
            <a:avLst>
              <a:gd name="adj1" fmla="val 32000"/>
              <a:gd name="adj2" fmla="val 49327"/>
            </a:avLst>
          </a:prstGeom>
          <a:solidFill>
            <a:srgbClr val="F0A0A1"/>
          </a:solidFill>
          <a:ln w="50800">
            <a:solidFill>
              <a:schemeClr val="accent5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171" name="Shape 1171"/>
          <p:cNvSpPr/>
          <p:nvPr/>
        </p:nvSpPr>
        <p:spPr>
          <a:xfrm>
            <a:off x="3065231" y="2037620"/>
            <a:ext cx="6713769" cy="97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rPr lang="en-US" sz="2400" b="0" dirty="0" smtClean="0"/>
              <a:t>Step 1: Combine modular constraints</a:t>
            </a:r>
            <a:br>
              <a:rPr lang="en-US" sz="2400" b="0" dirty="0" smtClean="0"/>
            </a:br>
            <a:r>
              <a:rPr lang="en-US" sz="2400" b="0" dirty="0" smtClean="0"/>
              <a:t>	Prefix-by-prefix </a:t>
            </a:r>
            <a:r>
              <a:rPr lang="en-US" sz="2400" b="0" dirty="0"/>
              <a:t>intersection of constraints</a:t>
            </a:r>
            <a:endParaRPr lang="en-US" sz="1400" b="0" dirty="0"/>
          </a:p>
          <a:p>
            <a:endParaRPr sz="1266" b="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7079" y="3101870"/>
            <a:ext cx="5714230" cy="29768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2"/>
                </a:solidFill>
              </a:rPr>
              <a:t>define </a:t>
            </a:r>
            <a:r>
              <a:rPr lang="en-US" sz="2400" dirty="0" smtClean="0">
                <a:solidFill>
                  <a:schemeClr val="tx2"/>
                </a:solidFill>
              </a:rPr>
              <a:t>ownership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</a:rPr>
              <a:t>{PG1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>
                <a:solidFill>
                  <a:schemeClr val="tx2"/>
                </a:solidFill>
              </a:rPr>
              <a:t>(A),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</a:t>
            </a:r>
            <a:r>
              <a:rPr lang="en-US" sz="2400" dirty="0" smtClean="0">
                <a:solidFill>
                  <a:schemeClr val="tx2"/>
                </a:solidFill>
              </a:rPr>
              <a:t>		           PG2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>
                <a:solidFill>
                  <a:schemeClr val="tx2"/>
                </a:solidFill>
              </a:rPr>
              <a:t>(B),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</a:t>
            </a:r>
            <a:r>
              <a:rPr lang="en-US" sz="2400" dirty="0" smtClean="0">
                <a:solidFill>
                  <a:schemeClr val="tx2"/>
                </a:solidFill>
              </a:rPr>
              <a:t>		           PL1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>
                <a:solidFill>
                  <a:schemeClr val="tx2"/>
                </a:solidFill>
              </a:rPr>
              <a:t>(E),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</a:t>
            </a:r>
            <a:r>
              <a:rPr lang="en-US" sz="2400" dirty="0" smtClean="0">
                <a:solidFill>
                  <a:schemeClr val="tx2"/>
                </a:solidFill>
              </a:rPr>
              <a:t>		           PL2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 smtClean="0">
                <a:solidFill>
                  <a:schemeClr val="tx2"/>
                </a:solidFill>
              </a:rPr>
              <a:t>(F)}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define </a:t>
            </a:r>
            <a:r>
              <a:rPr lang="en-US" sz="2400" dirty="0">
                <a:solidFill>
                  <a:schemeClr val="tx2"/>
                </a:solidFill>
              </a:rPr>
              <a:t>locality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dirty="0" smtClean="0">
                <a:solidFill>
                  <a:schemeClr val="tx2"/>
                </a:solidFill>
              </a:rPr>
              <a:t>{ {PL1, PL2}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always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400" dirty="0" smtClean="0">
                <a:solidFill>
                  <a:schemeClr val="tx2"/>
                </a:solidFill>
              </a:rPr>
              <a:t>)}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control </a:t>
            </a:r>
            <a:r>
              <a:rPr lang="en-US" sz="2400" dirty="0" smtClean="0">
                <a:solidFill>
                  <a:schemeClr val="tx2"/>
                </a:solidFill>
              </a:rPr>
              <a:t>{</a:t>
            </a:r>
            <a:r>
              <a:rPr lang="en-US" sz="2400" b="1" dirty="0" smtClean="0">
                <a:solidFill>
                  <a:schemeClr val="tx2"/>
                </a:solidFill>
              </a:rPr>
              <a:t>aggregate</a:t>
            </a:r>
            <a:r>
              <a:rPr lang="en-US" sz="2400" dirty="0" smtClean="0">
                <a:solidFill>
                  <a:schemeClr val="tx2"/>
                </a:solidFill>
              </a:rPr>
              <a:t>(PG</a:t>
            </a:r>
            <a:r>
              <a:rPr lang="en-US" sz="2400" b="1" dirty="0" smtClean="0">
                <a:solidFill>
                  <a:schemeClr val="tx2"/>
                </a:solidFill>
              </a:rPr>
              <a:t>,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400" b="1" dirty="0" smtClean="0">
                <a:solidFill>
                  <a:schemeClr val="tx2"/>
                </a:solidFill>
              </a:rPr>
              <a:t> -&gt;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out</a:t>
            </a:r>
            <a:r>
              <a:rPr lang="en-US" sz="2400" dirty="0" smtClean="0">
                <a:solidFill>
                  <a:schemeClr val="tx2"/>
                </a:solidFill>
              </a:rPr>
              <a:t>)}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define </a:t>
            </a:r>
            <a:r>
              <a:rPr lang="en-US" sz="2400" dirty="0">
                <a:solidFill>
                  <a:schemeClr val="tx2"/>
                </a:solidFill>
              </a:rPr>
              <a:t>main = routing </a:t>
            </a:r>
            <a:r>
              <a:rPr lang="en-US" sz="2400" b="1" dirty="0">
                <a:solidFill>
                  <a:schemeClr val="tx2"/>
                </a:solidFill>
              </a:rPr>
              <a:t>and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locality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540500" y="3571771"/>
            <a:ext cx="5448300" cy="1876530"/>
          </a:xfrm>
          <a:prstGeom prst="roundRect">
            <a:avLst/>
          </a:prstGeom>
          <a:noFill/>
          <a:ln w="57150"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2"/>
                </a:solidFill>
              </a:rPr>
              <a:t>PG1 =&gt;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(A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2"/>
                </a:solidFill>
              </a:rPr>
              <a:t>PG2 =&gt;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 smtClean="0">
                <a:solidFill>
                  <a:schemeClr val="tx2"/>
                </a:solidFill>
              </a:rPr>
              <a:t>(B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2"/>
                </a:solidFill>
              </a:rPr>
              <a:t>PL1 =&gt;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always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r>
              <a:rPr lang="en-US" sz="2400" b="1" dirty="0" smtClean="0">
                <a:solidFill>
                  <a:schemeClr val="tx2"/>
                </a:solidFill>
              </a:rPr>
              <a:t>and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>
                <a:solidFill>
                  <a:schemeClr val="tx2"/>
                </a:solidFill>
              </a:rPr>
              <a:t>(E)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2"/>
                </a:solidFill>
              </a:rPr>
              <a:t>PL2 =&gt;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always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r>
              <a:rPr lang="en-US" sz="2400" b="1" dirty="0" smtClean="0">
                <a:solidFill>
                  <a:schemeClr val="tx2"/>
                </a:solidFill>
              </a:rPr>
              <a:t>and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>
                <a:solidFill>
                  <a:schemeClr val="tx2"/>
                </a:solidFill>
              </a:rPr>
              <a:t>(F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59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 Regular IR</a:t>
            </a:r>
          </a:p>
        </p:txBody>
      </p:sp>
      <p:sp>
        <p:nvSpPr>
          <p:cNvPr id="1185" name="Shape 1185"/>
          <p:cNvSpPr/>
          <p:nvPr/>
        </p:nvSpPr>
        <p:spPr>
          <a:xfrm>
            <a:off x="885229" y="1426562"/>
            <a:ext cx="7624208" cy="519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rPr sz="2400" b="0" dirty="0"/>
              <a:t>Step 2:  Expand constraints in to regular expressions</a:t>
            </a:r>
          </a:p>
        </p:txBody>
      </p:sp>
      <p:sp>
        <p:nvSpPr>
          <p:cNvPr id="1186" name="Shape 1186"/>
          <p:cNvSpPr/>
          <p:nvPr/>
        </p:nvSpPr>
        <p:spPr>
          <a:xfrm>
            <a:off x="1884460" y="3231307"/>
            <a:ext cx="1932883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i="1" dirty="0">
                <a:solidFill>
                  <a:schemeClr val="accent6">
                    <a:lumMod val="50000"/>
                  </a:schemeClr>
                </a:solidFill>
              </a:rPr>
              <a:t>exit</a:t>
            </a:r>
            <a:r>
              <a:rPr sz="2000" dirty="0"/>
              <a:t>(X) </a:t>
            </a:r>
            <a:r>
              <a:rPr lang="en-US" sz="2000" dirty="0"/>
              <a:t>=</a:t>
            </a:r>
            <a:endParaRPr sz="2000" dirty="0"/>
          </a:p>
        </p:txBody>
      </p:sp>
      <p:sp>
        <p:nvSpPr>
          <p:cNvPr id="1187" name="Shape 1187"/>
          <p:cNvSpPr/>
          <p:nvPr/>
        </p:nvSpPr>
        <p:spPr>
          <a:xfrm>
            <a:off x="3363741" y="3558074"/>
            <a:ext cx="4381008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(out*.in+.(X ∩ out).out*)</a:t>
            </a:r>
          </a:p>
        </p:txBody>
      </p:sp>
      <p:sp>
        <p:nvSpPr>
          <p:cNvPr id="1188" name="Shape 1188"/>
          <p:cNvSpPr/>
          <p:nvPr/>
        </p:nvSpPr>
        <p:spPr>
          <a:xfrm>
            <a:off x="3359734" y="3202402"/>
            <a:ext cx="4381008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(out*.in*.(X ∩ in).out+)|</a:t>
            </a:r>
          </a:p>
        </p:txBody>
      </p:sp>
      <p:sp>
        <p:nvSpPr>
          <p:cNvPr id="1189" name="Shape 1189"/>
          <p:cNvSpPr/>
          <p:nvPr/>
        </p:nvSpPr>
        <p:spPr>
          <a:xfrm>
            <a:off x="2484083" y="2004381"/>
            <a:ext cx="3611566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i="1" dirty="0">
                <a:solidFill>
                  <a:schemeClr val="accent6">
                    <a:lumMod val="50000"/>
                  </a:schemeClr>
                </a:solidFill>
              </a:rPr>
              <a:t>any</a:t>
            </a:r>
            <a:r>
              <a:rPr sz="2000" dirty="0"/>
              <a:t> </a:t>
            </a:r>
            <a:r>
              <a:rPr sz="2000" dirty="0" smtClean="0"/>
              <a:t>= out</a:t>
            </a:r>
            <a:r>
              <a:rPr sz="2000" dirty="0"/>
              <a:t>*.</a:t>
            </a:r>
            <a:r>
              <a:rPr sz="2000" dirty="0" err="1"/>
              <a:t>in+.out</a:t>
            </a:r>
            <a:r>
              <a:rPr sz="2000" dirty="0"/>
              <a:t>* </a:t>
            </a:r>
          </a:p>
        </p:txBody>
      </p:sp>
      <p:sp>
        <p:nvSpPr>
          <p:cNvPr id="1190" name="Shape 1190"/>
          <p:cNvSpPr/>
          <p:nvPr/>
        </p:nvSpPr>
        <p:spPr>
          <a:xfrm>
            <a:off x="2035966" y="2409014"/>
            <a:ext cx="2842125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i="1" dirty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sz="2000" dirty="0"/>
              <a:t>(X) = (Σ*.X)</a:t>
            </a:r>
          </a:p>
        </p:txBody>
      </p:sp>
      <p:sp>
        <p:nvSpPr>
          <p:cNvPr id="1194" name="Shape 1194"/>
          <p:cNvSpPr/>
          <p:nvPr/>
        </p:nvSpPr>
        <p:spPr>
          <a:xfrm>
            <a:off x="770929" y="5290729"/>
            <a:ext cx="7624208" cy="1636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rPr sz="2400" b="0" dirty="0"/>
              <a:t>Step 3:  Reduced syntax</a:t>
            </a:r>
          </a:p>
        </p:txBody>
      </p:sp>
      <p:sp>
        <p:nvSpPr>
          <p:cNvPr id="1195" name="Shape 1195"/>
          <p:cNvSpPr/>
          <p:nvPr/>
        </p:nvSpPr>
        <p:spPr>
          <a:xfrm>
            <a:off x="1580851" y="2835176"/>
            <a:ext cx="2236492" cy="348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i="1" dirty="0">
                <a:solidFill>
                  <a:schemeClr val="accent6">
                    <a:lumMod val="50000"/>
                  </a:schemeClr>
                </a:solidFill>
              </a:rPr>
              <a:t>always</a:t>
            </a:r>
            <a:r>
              <a:rPr sz="2000" dirty="0"/>
              <a:t>(X) = </a:t>
            </a:r>
          </a:p>
        </p:txBody>
      </p:sp>
      <p:sp>
        <p:nvSpPr>
          <p:cNvPr id="1196" name="Shape 1196"/>
          <p:cNvSpPr/>
          <p:nvPr/>
        </p:nvSpPr>
        <p:spPr>
          <a:xfrm>
            <a:off x="3371215" y="2835176"/>
            <a:ext cx="2236492" cy="348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(X)*</a:t>
            </a:r>
          </a:p>
        </p:txBody>
      </p:sp>
      <p:sp>
        <p:nvSpPr>
          <p:cNvPr id="1197" name="Shape 1197"/>
          <p:cNvSpPr/>
          <p:nvPr/>
        </p:nvSpPr>
        <p:spPr>
          <a:xfrm>
            <a:off x="1342524" y="5744631"/>
            <a:ext cx="5458225" cy="82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true =&gt; A.(X &gt;&gt; Y).</a:t>
            </a:r>
            <a:r>
              <a:rPr sz="2000" b="1" dirty="0"/>
              <a:t>out</a:t>
            </a:r>
            <a:r>
              <a:rPr sz="2000" dirty="0"/>
              <a:t>* </a:t>
            </a:r>
          </a:p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true =&gt; (</a:t>
            </a:r>
            <a:r>
              <a:rPr sz="2000" dirty="0" err="1"/>
              <a:t>A.X.</a:t>
            </a:r>
            <a:r>
              <a:rPr sz="2000" b="1" dirty="0" err="1"/>
              <a:t>out</a:t>
            </a:r>
            <a:r>
              <a:rPr sz="2000" dirty="0"/>
              <a:t>*) &gt;&gt; (</a:t>
            </a:r>
            <a:r>
              <a:rPr sz="2000" dirty="0" err="1"/>
              <a:t>A.Y.</a:t>
            </a:r>
            <a:r>
              <a:rPr sz="2000" b="1" dirty="0" err="1"/>
              <a:t>out</a:t>
            </a:r>
            <a:r>
              <a:rPr sz="2000" dirty="0"/>
              <a:t>*)</a:t>
            </a:r>
          </a:p>
        </p:txBody>
      </p:sp>
      <p:sp>
        <p:nvSpPr>
          <p:cNvPr id="1198" name="Shape 1198"/>
          <p:cNvSpPr/>
          <p:nvPr/>
        </p:nvSpPr>
        <p:spPr>
          <a:xfrm>
            <a:off x="1714797" y="3931248"/>
            <a:ext cx="4201838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i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sz="2000" dirty="0"/>
              <a:t>(X) =</a:t>
            </a:r>
          </a:p>
        </p:txBody>
      </p:sp>
      <p:sp>
        <p:nvSpPr>
          <p:cNvPr id="1199" name="Shape 1199"/>
          <p:cNvSpPr/>
          <p:nvPr/>
        </p:nvSpPr>
        <p:spPr>
          <a:xfrm>
            <a:off x="1728900" y="4267873"/>
            <a:ext cx="3474360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i="1" dirty="0">
                <a:solidFill>
                  <a:schemeClr val="accent6">
                    <a:lumMod val="50000"/>
                  </a:schemeClr>
                </a:solidFill>
              </a:rPr>
              <a:t>avoid</a:t>
            </a:r>
            <a:r>
              <a:rPr sz="2000" dirty="0"/>
              <a:t>(X) =</a:t>
            </a:r>
          </a:p>
        </p:txBody>
      </p:sp>
      <p:sp>
        <p:nvSpPr>
          <p:cNvPr id="1200" name="Shape 1200"/>
          <p:cNvSpPr/>
          <p:nvPr/>
        </p:nvSpPr>
        <p:spPr>
          <a:xfrm>
            <a:off x="1267852" y="4624383"/>
            <a:ext cx="3474361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i="1" dirty="0">
                <a:solidFill>
                  <a:schemeClr val="accent6">
                    <a:lumMod val="50000"/>
                  </a:schemeClr>
                </a:solidFill>
              </a:rPr>
              <a:t>waypoint</a:t>
            </a:r>
            <a:r>
              <a:rPr sz="2000" dirty="0"/>
              <a:t>(X) =</a:t>
            </a:r>
          </a:p>
        </p:txBody>
      </p:sp>
      <p:sp>
        <p:nvSpPr>
          <p:cNvPr id="1201" name="Shape 1201"/>
          <p:cNvSpPr/>
          <p:nvPr/>
        </p:nvSpPr>
        <p:spPr>
          <a:xfrm>
            <a:off x="1557663" y="1993462"/>
            <a:ext cx="6287857" cy="3013952"/>
          </a:xfrm>
          <a:prstGeom prst="rect">
            <a:avLst/>
          </a:prstGeom>
          <a:ln w="38100">
            <a:solidFill>
              <a:srgbClr val="4B3C0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endParaRPr sz="2000"/>
          </a:p>
        </p:txBody>
      </p:sp>
      <p:sp>
        <p:nvSpPr>
          <p:cNvPr id="1202" name="Shape 1202"/>
          <p:cNvSpPr/>
          <p:nvPr/>
        </p:nvSpPr>
        <p:spPr>
          <a:xfrm>
            <a:off x="3351473" y="3928725"/>
            <a:ext cx="1457130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(X.Σ*)</a:t>
            </a:r>
          </a:p>
        </p:txBody>
      </p:sp>
      <p:sp>
        <p:nvSpPr>
          <p:cNvPr id="1203" name="Shape 1203"/>
          <p:cNvSpPr/>
          <p:nvPr/>
        </p:nvSpPr>
        <p:spPr>
          <a:xfrm>
            <a:off x="3344474" y="4275763"/>
            <a:ext cx="1303242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(!X)*</a:t>
            </a:r>
          </a:p>
        </p:txBody>
      </p:sp>
      <p:sp>
        <p:nvSpPr>
          <p:cNvPr id="1204" name="Shape 1204"/>
          <p:cNvSpPr/>
          <p:nvPr/>
        </p:nvSpPr>
        <p:spPr>
          <a:xfrm>
            <a:off x="3342543" y="4620439"/>
            <a:ext cx="1918795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lvl="1">
              <a:spcBef>
                <a:spcPts val="1125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(Σ*.X.Σ*)</a:t>
            </a:r>
          </a:p>
        </p:txBody>
      </p:sp>
      <p:sp>
        <p:nvSpPr>
          <p:cNvPr id="24" name="Shape 1201"/>
          <p:cNvSpPr/>
          <p:nvPr/>
        </p:nvSpPr>
        <p:spPr>
          <a:xfrm>
            <a:off x="1544963" y="5720456"/>
            <a:ext cx="6287857" cy="852928"/>
          </a:xfrm>
          <a:prstGeom prst="rect">
            <a:avLst/>
          </a:prstGeom>
          <a:ln w="38100">
            <a:solidFill>
              <a:srgbClr val="4B3C0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endParaRPr sz="2000"/>
          </a:p>
        </p:txBody>
      </p:sp>
      <p:sp>
        <p:nvSpPr>
          <p:cNvPr id="25" name="Shape 1164"/>
          <p:cNvSpPr/>
          <p:nvPr/>
        </p:nvSpPr>
        <p:spPr>
          <a:xfrm>
            <a:off x="10541676" y="205164"/>
            <a:ext cx="1325554" cy="8929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/>
              <a:t>Propane</a:t>
            </a:r>
          </a:p>
        </p:txBody>
      </p:sp>
      <p:sp>
        <p:nvSpPr>
          <p:cNvPr id="26" name="Shape 1165"/>
          <p:cNvSpPr/>
          <p:nvPr/>
        </p:nvSpPr>
        <p:spPr>
          <a:xfrm>
            <a:off x="10541676" y="1673607"/>
            <a:ext cx="1325554" cy="89296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/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sz="2400"/>
              <a:t>IR</a:t>
            </a:r>
          </a:p>
        </p:txBody>
      </p:sp>
      <p:sp>
        <p:nvSpPr>
          <p:cNvPr id="27" name="Shape 1166"/>
          <p:cNvSpPr/>
          <p:nvPr/>
        </p:nvSpPr>
        <p:spPr>
          <a:xfrm>
            <a:off x="11176000" y="1098133"/>
            <a:ext cx="12700" cy="5584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2814697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Shape 1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PG construction</a:t>
            </a:r>
            <a:r>
              <a:rPr dirty="0" smtClean="0"/>
              <a:t>:  </a:t>
            </a:r>
            <a:r>
              <a:rPr dirty="0"/>
              <a:t>An </a:t>
            </a:r>
            <a:r>
              <a:rPr dirty="0" smtClean="0"/>
              <a:t>Example</a:t>
            </a:r>
            <a:endParaRPr dirty="0"/>
          </a:p>
        </p:txBody>
      </p:sp>
      <p:grpSp>
        <p:nvGrpSpPr>
          <p:cNvPr id="1266" name="Group 1266"/>
          <p:cNvGrpSpPr/>
          <p:nvPr/>
        </p:nvGrpSpPr>
        <p:grpSpPr>
          <a:xfrm>
            <a:off x="3713698" y="1987118"/>
            <a:ext cx="4764604" cy="2883765"/>
            <a:chOff x="0" y="0"/>
            <a:chExt cx="6776324" cy="4101354"/>
          </a:xfrm>
        </p:grpSpPr>
        <p:sp>
          <p:nvSpPr>
            <p:cNvPr id="1242" name="Shape 1242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43" name="Shape 1243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44" name="Shape 1244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45" name="Shape 1245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46" name="Shape 1246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endParaRPr sz="2400"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B</a:t>
              </a: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A</a:t>
              </a: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D</a:t>
              </a: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E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C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59" name="Shape 1259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61" name="Shape 1261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Z</a:t>
              </a: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W</a:t>
              </a:r>
            </a:p>
          </p:txBody>
        </p:sp>
      </p:grpSp>
      <p:sp>
        <p:nvSpPr>
          <p:cNvPr id="1267" name="Shape 1267"/>
          <p:cNvSpPr/>
          <p:nvPr/>
        </p:nvSpPr>
        <p:spPr>
          <a:xfrm>
            <a:off x="4756738" y="2658164"/>
            <a:ext cx="2769345" cy="771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0" h="21256" extrusionOk="0">
                <a:moveTo>
                  <a:pt x="0" y="2173"/>
                </a:moveTo>
                <a:cubicBezTo>
                  <a:pt x="112" y="7643"/>
                  <a:pt x="1059" y="12455"/>
                  <a:pt x="2466" y="14722"/>
                </a:cubicBezTo>
                <a:cubicBezTo>
                  <a:pt x="4333" y="17726"/>
                  <a:pt x="6325" y="15548"/>
                  <a:pt x="8325" y="16149"/>
                </a:cubicBezTo>
                <a:cubicBezTo>
                  <a:pt x="10461" y="16790"/>
                  <a:pt x="12469" y="20786"/>
                  <a:pt x="14616" y="21222"/>
                </a:cubicBezTo>
                <a:cubicBezTo>
                  <a:pt x="16472" y="21600"/>
                  <a:pt x="18097" y="18672"/>
                  <a:pt x="19468" y="16880"/>
                </a:cubicBezTo>
                <a:cubicBezTo>
                  <a:pt x="20577" y="15431"/>
                  <a:pt x="21600" y="13355"/>
                  <a:pt x="21515" y="9419"/>
                </a:cubicBezTo>
                <a:cubicBezTo>
                  <a:pt x="21401" y="4155"/>
                  <a:pt x="19493" y="4027"/>
                  <a:pt x="18188" y="1759"/>
                </a:cubicBezTo>
                <a:cubicBezTo>
                  <a:pt x="17926" y="1303"/>
                  <a:pt x="17684" y="710"/>
                  <a:pt x="17472" y="0"/>
                </a:cubicBezTo>
              </a:path>
            </a:pathLst>
          </a:custGeom>
          <a:ln w="76200">
            <a:solidFill>
              <a:schemeClr val="accent2"/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sp>
        <p:nvSpPr>
          <p:cNvPr id="1268" name="Shape 1268"/>
          <p:cNvSpPr/>
          <p:nvPr/>
        </p:nvSpPr>
        <p:spPr>
          <a:xfrm>
            <a:off x="4765668" y="2636048"/>
            <a:ext cx="2919940" cy="80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19" extrusionOk="0">
                <a:moveTo>
                  <a:pt x="0" y="2863"/>
                </a:moveTo>
                <a:cubicBezTo>
                  <a:pt x="114" y="8023"/>
                  <a:pt x="1013" y="12560"/>
                  <a:pt x="2348" y="14722"/>
                </a:cubicBezTo>
                <a:cubicBezTo>
                  <a:pt x="4120" y="17592"/>
                  <a:pt x="6018" y="15612"/>
                  <a:pt x="7925" y="16071"/>
                </a:cubicBezTo>
                <a:cubicBezTo>
                  <a:pt x="9960" y="16560"/>
                  <a:pt x="11886" y="20017"/>
                  <a:pt x="13914" y="20866"/>
                </a:cubicBezTo>
                <a:cubicBezTo>
                  <a:pt x="15667" y="21600"/>
                  <a:pt x="17311" y="19597"/>
                  <a:pt x="18533" y="16762"/>
                </a:cubicBezTo>
                <a:cubicBezTo>
                  <a:pt x="19326" y="14922"/>
                  <a:pt x="19961" y="12510"/>
                  <a:pt x="20481" y="9710"/>
                </a:cubicBezTo>
                <a:cubicBezTo>
                  <a:pt x="20824" y="7863"/>
                  <a:pt x="21102" y="5875"/>
                  <a:pt x="21309" y="3791"/>
                </a:cubicBezTo>
                <a:cubicBezTo>
                  <a:pt x="21432" y="2554"/>
                  <a:pt x="21529" y="1287"/>
                  <a:pt x="21600" y="0"/>
                </a:cubicBezTo>
              </a:path>
            </a:pathLst>
          </a:custGeom>
          <a:ln w="76200">
            <a:solidFill>
              <a:schemeClr val="accent2"/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grpSp>
        <p:nvGrpSpPr>
          <p:cNvPr id="1271" name="Group 1271"/>
          <p:cNvGrpSpPr/>
          <p:nvPr/>
        </p:nvGrpSpPr>
        <p:grpSpPr>
          <a:xfrm>
            <a:off x="1765300" y="5513714"/>
            <a:ext cx="8431342" cy="513009"/>
            <a:chOff x="0" y="0"/>
            <a:chExt cx="9410091" cy="729610"/>
          </a:xfrm>
        </p:grpSpPr>
        <p:sp>
          <p:nvSpPr>
            <p:cNvPr id="1269" name="Shape 1269"/>
            <p:cNvSpPr/>
            <p:nvPr/>
          </p:nvSpPr>
          <p:spPr>
            <a:xfrm>
              <a:off x="1316839" y="86780"/>
              <a:ext cx="8093252" cy="556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 sz="3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800" dirty="0"/>
                <a:t> </a:t>
              </a:r>
              <a:r>
                <a:rPr sz="2800" dirty="0">
                  <a:solidFill>
                    <a:schemeClr val="accent2"/>
                  </a:solidFill>
                </a:rPr>
                <a:t>(</a:t>
              </a:r>
              <a:r>
                <a:rPr sz="2800" dirty="0" err="1">
                  <a:solidFill>
                    <a:schemeClr val="accent2"/>
                  </a:solidFill>
                </a:rPr>
                <a:t>W.A.C.D.</a:t>
              </a:r>
              <a:r>
                <a:rPr sz="2800" b="1" dirty="0" err="1">
                  <a:solidFill>
                    <a:schemeClr val="accent2"/>
                  </a:solidFill>
                </a:rPr>
                <a:t>out</a:t>
              </a:r>
              <a:r>
                <a:rPr sz="2800" dirty="0">
                  <a:solidFill>
                    <a:schemeClr val="accent2"/>
                  </a:solidFill>
                </a:rPr>
                <a:t>)</a:t>
              </a:r>
              <a:r>
                <a:rPr sz="2800" dirty="0"/>
                <a:t> &gt;&gt; </a:t>
              </a:r>
              <a:r>
                <a:rPr sz="2800" dirty="0">
                  <a:solidFill>
                    <a:srgbClr val="7030A0"/>
                  </a:solidFill>
                </a:rPr>
                <a:t>(</a:t>
              </a:r>
              <a:r>
                <a:rPr sz="2800" dirty="0" err="1">
                  <a:solidFill>
                    <a:srgbClr val="7030A0"/>
                  </a:solidFill>
                </a:rPr>
                <a:t>W.B.</a:t>
              </a:r>
              <a:r>
                <a:rPr sz="2800" b="1" dirty="0" err="1">
                  <a:solidFill>
                    <a:srgbClr val="7030A0"/>
                  </a:solidFill>
                </a:rPr>
                <a:t>in</a:t>
              </a:r>
              <a:r>
                <a:rPr sz="2800" dirty="0" err="1">
                  <a:solidFill>
                    <a:srgbClr val="7030A0"/>
                  </a:solidFill>
                </a:rPr>
                <a:t>+.</a:t>
              </a:r>
              <a:r>
                <a:rPr sz="2800" b="1" dirty="0" err="1">
                  <a:solidFill>
                    <a:srgbClr val="7030A0"/>
                  </a:solidFill>
                </a:rPr>
                <a:t>out</a:t>
              </a:r>
              <a:r>
                <a:rPr sz="2800" dirty="0">
                  <a:solidFill>
                    <a:srgbClr val="7030A0"/>
                  </a:solidFill>
                </a:rPr>
                <a:t>)</a:t>
              </a:r>
              <a:r>
                <a:rPr sz="2800" dirty="0"/>
                <a:t>  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0" y="0"/>
              <a:ext cx="2227165" cy="729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 sz="36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rPr sz="2800" dirty="0"/>
                <a:t>Policy:</a:t>
              </a:r>
            </a:p>
          </p:txBody>
        </p:sp>
      </p:grpSp>
      <p:sp>
        <p:nvSpPr>
          <p:cNvPr id="42" name="Shape 1135"/>
          <p:cNvSpPr/>
          <p:nvPr/>
        </p:nvSpPr>
        <p:spPr>
          <a:xfrm>
            <a:off x="10628026" y="446693"/>
            <a:ext cx="1214204" cy="76435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Regular</a:t>
            </a:r>
            <a:r>
              <a:rPr lang="en-US" sz="2400" dirty="0" smtClean="0"/>
              <a:t> </a:t>
            </a:r>
            <a:r>
              <a:rPr sz="2400" dirty="0" smtClean="0"/>
              <a:t>IR</a:t>
            </a:r>
            <a:endParaRPr sz="2400" dirty="0"/>
          </a:p>
        </p:txBody>
      </p:sp>
      <p:sp>
        <p:nvSpPr>
          <p:cNvPr id="43" name="Shape 1136"/>
          <p:cNvSpPr/>
          <p:nvPr/>
        </p:nvSpPr>
        <p:spPr>
          <a:xfrm>
            <a:off x="10628026" y="1612875"/>
            <a:ext cx="1214204" cy="7643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Product</a:t>
            </a:r>
            <a:r>
              <a:rPr lang="en-US" sz="2400" dirty="0" smtClean="0"/>
              <a:t> </a:t>
            </a:r>
            <a:r>
              <a:rPr lang="en-US" sz="2400" dirty="0"/>
              <a:t>g</a:t>
            </a:r>
            <a:r>
              <a:rPr sz="2400" dirty="0" smtClean="0"/>
              <a:t>raph</a:t>
            </a:r>
            <a:endParaRPr sz="2400" dirty="0"/>
          </a:p>
        </p:txBody>
      </p:sp>
      <p:sp>
        <p:nvSpPr>
          <p:cNvPr id="45" name="Shape 1141"/>
          <p:cNvSpPr/>
          <p:nvPr/>
        </p:nvSpPr>
        <p:spPr>
          <a:xfrm flipH="1">
            <a:off x="11183598" y="1211045"/>
            <a:ext cx="0" cy="43096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9495179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" grpId="0" animBg="1"/>
      <p:bldP spid="12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on smart solutions in </a:t>
            </a:r>
            <a:r>
              <a:rPr lang="en-US" dirty="0" smtClean="0"/>
              <a:t>networks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88592" y="1994483"/>
            <a:ext cx="0" cy="312189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79356" y="5116374"/>
            <a:ext cx="342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83578" y="5282626"/>
            <a:ext cx="2762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Infrastructure size 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or complexity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400583" y="2659501"/>
            <a:ext cx="3305464" cy="193963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36828" y="3329135"/>
            <a:ext cx="3296227" cy="60036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-1494813" y="3248820"/>
            <a:ext cx="449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Total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cost </a:t>
            </a:r>
          </a:p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eng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+ ops + $/bit)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92191" y="2051972"/>
            <a:ext cx="1779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solutions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06047" y="3075057"/>
            <a:ext cx="1779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Smart solutions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82455" y="2141475"/>
            <a:ext cx="5599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verprovision, best effort, </a:t>
            </a:r>
            <a:br>
              <a:rPr lang="en-US" sz="2000" dirty="0" smtClean="0"/>
            </a:br>
            <a:r>
              <a:rPr lang="en-US" sz="2000" dirty="0" smtClean="0"/>
              <a:t>optimize </a:t>
            </a:r>
            <a:r>
              <a:rPr lang="en-US" sz="2000" dirty="0"/>
              <a:t>mean perf, </a:t>
            </a:r>
            <a:r>
              <a:rPr lang="en-US" sz="2000" dirty="0" smtClean="0"/>
              <a:t>relaxed </a:t>
            </a:r>
            <a:r>
              <a:rPr lang="en-US" sz="2000" dirty="0"/>
              <a:t>(distributed) control, ….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2455" y="3139353"/>
            <a:ext cx="620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ntelligent resource allocation, multiple </a:t>
            </a:r>
            <a:r>
              <a:rPr lang="en-US" sz="2000" dirty="0"/>
              <a:t>priorities, </a:t>
            </a:r>
            <a:r>
              <a:rPr lang="en-US" sz="2000" dirty="0" smtClean="0"/>
              <a:t>optimize </a:t>
            </a:r>
            <a:r>
              <a:rPr lang="en-US" sz="2000" dirty="0"/>
              <a:t>tail perf, </a:t>
            </a:r>
            <a:r>
              <a:rPr lang="en-US" sz="2000" dirty="0" smtClean="0"/>
              <a:t>tight </a:t>
            </a:r>
            <a:r>
              <a:rPr lang="en-US" sz="2000" dirty="0"/>
              <a:t>(centralized) control, 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1943231" y="2906905"/>
            <a:ext cx="200416" cy="1753644"/>
          </a:xfrm>
          <a:prstGeom prst="ellipse">
            <a:avLst/>
          </a:prstGeom>
          <a:noFill/>
          <a:ln w="3175" cap="flat">
            <a:solidFill>
              <a:schemeClr val="tx1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08567" y="2585544"/>
            <a:ext cx="200416" cy="1753644"/>
          </a:xfrm>
          <a:prstGeom prst="ellipse">
            <a:avLst/>
          </a:prstGeom>
          <a:noFill/>
          <a:ln w="3175" cap="flat">
            <a:solidFill>
              <a:schemeClr val="tx1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9795" y="2488585"/>
            <a:ext cx="79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2897" y="2162428"/>
            <a:ext cx="119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978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19" grpId="0"/>
      <p:bldP spid="20" grpId="0"/>
      <p:bldP spid="21" grpId="0"/>
      <p:bldP spid="3" grpId="0" animBg="1"/>
      <p:bldP spid="16" grpId="0" animBg="1"/>
      <p:bldP spid="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PG </a:t>
            </a:r>
            <a:r>
              <a:rPr lang="en-US" dirty="0"/>
              <a:t>construction:  An Example</a:t>
            </a:r>
            <a:endParaRPr dirty="0"/>
          </a:p>
        </p:txBody>
      </p:sp>
      <p:grpSp>
        <p:nvGrpSpPr>
          <p:cNvPr id="1302" name="Group 1302"/>
          <p:cNvGrpSpPr/>
          <p:nvPr/>
        </p:nvGrpSpPr>
        <p:grpSpPr>
          <a:xfrm>
            <a:off x="3713698" y="1987118"/>
            <a:ext cx="4764604" cy="2883765"/>
            <a:chOff x="0" y="0"/>
            <a:chExt cx="6776324" cy="4101354"/>
          </a:xfrm>
        </p:grpSpPr>
        <p:sp>
          <p:nvSpPr>
            <p:cNvPr id="1278" name="Shape 1278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79" name="Shape 1279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80" name="Shape 1280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81" name="Shape 1281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82" name="Shape 1282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endParaRPr sz="240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B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A</a:t>
              </a: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D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E</a:t>
              </a: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C</a:t>
              </a: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95" name="Shape 1295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97" name="Shape 1297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Z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W</a:t>
              </a:r>
            </a:p>
          </p:txBody>
        </p:sp>
      </p:grpSp>
      <p:sp>
        <p:nvSpPr>
          <p:cNvPr id="1303" name="Shape 1303"/>
          <p:cNvSpPr/>
          <p:nvPr/>
        </p:nvSpPr>
        <p:spPr>
          <a:xfrm>
            <a:off x="4157067" y="3087138"/>
            <a:ext cx="3701406" cy="1094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4" h="21600" extrusionOk="0">
                <a:moveTo>
                  <a:pt x="56" y="0"/>
                </a:moveTo>
                <a:cubicBezTo>
                  <a:pt x="-186" y="4033"/>
                  <a:pt x="367" y="8128"/>
                  <a:pt x="1423" y="10123"/>
                </a:cubicBezTo>
                <a:cubicBezTo>
                  <a:pt x="3042" y="13184"/>
                  <a:pt x="4610" y="10531"/>
                  <a:pt x="6295" y="8661"/>
                </a:cubicBezTo>
                <a:cubicBezTo>
                  <a:pt x="8624" y="6079"/>
                  <a:pt x="11244" y="5552"/>
                  <a:pt x="13664" y="6300"/>
                </a:cubicBezTo>
                <a:cubicBezTo>
                  <a:pt x="16297" y="7114"/>
                  <a:pt x="18940" y="9923"/>
                  <a:pt x="20582" y="16960"/>
                </a:cubicBezTo>
                <a:cubicBezTo>
                  <a:pt x="20914" y="18385"/>
                  <a:pt x="21196" y="19938"/>
                  <a:pt x="21414" y="21600"/>
                </a:cubicBezTo>
              </a:path>
            </a:pathLst>
          </a:custGeom>
          <a:ln w="762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sp>
        <p:nvSpPr>
          <p:cNvPr id="1304" name="Shape 1304"/>
          <p:cNvSpPr/>
          <p:nvPr/>
        </p:nvSpPr>
        <p:spPr>
          <a:xfrm>
            <a:off x="4147881" y="2719995"/>
            <a:ext cx="3771344" cy="948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5" h="19845" extrusionOk="0">
                <a:moveTo>
                  <a:pt x="57" y="7678"/>
                </a:moveTo>
                <a:cubicBezTo>
                  <a:pt x="-185" y="11953"/>
                  <a:pt x="359" y="16301"/>
                  <a:pt x="1398" y="18405"/>
                </a:cubicBezTo>
                <a:cubicBezTo>
                  <a:pt x="2976" y="21600"/>
                  <a:pt x="4528" y="18749"/>
                  <a:pt x="6180" y="16856"/>
                </a:cubicBezTo>
                <a:cubicBezTo>
                  <a:pt x="8489" y="14210"/>
                  <a:pt x="11009" y="13882"/>
                  <a:pt x="13412" y="14354"/>
                </a:cubicBezTo>
                <a:cubicBezTo>
                  <a:pt x="15173" y="14700"/>
                  <a:pt x="16991" y="15469"/>
                  <a:pt x="18605" y="12798"/>
                </a:cubicBezTo>
                <a:cubicBezTo>
                  <a:pt x="20041" y="10421"/>
                  <a:pt x="21084" y="5669"/>
                  <a:pt x="21415" y="0"/>
                </a:cubicBezTo>
              </a:path>
            </a:pathLst>
          </a:custGeom>
          <a:ln w="762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sp>
        <p:nvSpPr>
          <p:cNvPr id="1305" name="Shape 1305"/>
          <p:cNvSpPr/>
          <p:nvPr/>
        </p:nvSpPr>
        <p:spPr>
          <a:xfrm>
            <a:off x="4147974" y="2590293"/>
            <a:ext cx="3533084" cy="1087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2" h="20057" extrusionOk="0">
                <a:moveTo>
                  <a:pt x="59" y="9326"/>
                </a:moveTo>
                <a:cubicBezTo>
                  <a:pt x="-192" y="13095"/>
                  <a:pt x="375" y="16926"/>
                  <a:pt x="1459" y="18783"/>
                </a:cubicBezTo>
                <a:cubicBezTo>
                  <a:pt x="3103" y="21600"/>
                  <a:pt x="4731" y="19105"/>
                  <a:pt x="6454" y="17418"/>
                </a:cubicBezTo>
                <a:cubicBezTo>
                  <a:pt x="8869" y="15053"/>
                  <a:pt x="11491" y="14654"/>
                  <a:pt x="14007" y="15212"/>
                </a:cubicBezTo>
                <a:cubicBezTo>
                  <a:pt x="15862" y="15623"/>
                  <a:pt x="17774" y="16460"/>
                  <a:pt x="19430" y="13840"/>
                </a:cubicBezTo>
                <a:cubicBezTo>
                  <a:pt x="20813" y="11652"/>
                  <a:pt x="21408" y="7143"/>
                  <a:pt x="20561" y="4609"/>
                </a:cubicBezTo>
                <a:cubicBezTo>
                  <a:pt x="20044" y="3062"/>
                  <a:pt x="19247" y="3502"/>
                  <a:pt x="18590" y="2867"/>
                </a:cubicBezTo>
                <a:cubicBezTo>
                  <a:pt x="18108" y="2401"/>
                  <a:pt x="17703" y="1376"/>
                  <a:pt x="17459" y="0"/>
                </a:cubicBezTo>
              </a:path>
            </a:pathLst>
          </a:custGeom>
          <a:ln w="762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grpSp>
        <p:nvGrpSpPr>
          <p:cNvPr id="38" name="Group 1271"/>
          <p:cNvGrpSpPr/>
          <p:nvPr/>
        </p:nvGrpSpPr>
        <p:grpSpPr>
          <a:xfrm>
            <a:off x="1765300" y="5513714"/>
            <a:ext cx="8431342" cy="513009"/>
            <a:chOff x="0" y="0"/>
            <a:chExt cx="9410091" cy="729610"/>
          </a:xfrm>
        </p:grpSpPr>
        <p:sp>
          <p:nvSpPr>
            <p:cNvPr id="39" name="Shape 1269"/>
            <p:cNvSpPr/>
            <p:nvPr/>
          </p:nvSpPr>
          <p:spPr>
            <a:xfrm>
              <a:off x="1316839" y="86780"/>
              <a:ext cx="8093252" cy="556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 sz="3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800" dirty="0"/>
                <a:t> </a:t>
              </a:r>
              <a:r>
                <a:rPr sz="2800" dirty="0">
                  <a:solidFill>
                    <a:schemeClr val="accent2"/>
                  </a:solidFill>
                </a:rPr>
                <a:t>(</a:t>
              </a:r>
              <a:r>
                <a:rPr sz="2800" dirty="0" err="1">
                  <a:solidFill>
                    <a:schemeClr val="accent2"/>
                  </a:solidFill>
                </a:rPr>
                <a:t>W.A.C.D.</a:t>
              </a:r>
              <a:r>
                <a:rPr sz="2800" b="1" dirty="0" err="1">
                  <a:solidFill>
                    <a:schemeClr val="accent2"/>
                  </a:solidFill>
                </a:rPr>
                <a:t>out</a:t>
              </a:r>
              <a:r>
                <a:rPr sz="2800" dirty="0">
                  <a:solidFill>
                    <a:schemeClr val="accent2"/>
                  </a:solidFill>
                </a:rPr>
                <a:t>)</a:t>
              </a:r>
              <a:r>
                <a:rPr sz="2800" dirty="0"/>
                <a:t> &gt;&gt; </a:t>
              </a:r>
              <a:r>
                <a:rPr sz="2800" dirty="0">
                  <a:solidFill>
                    <a:srgbClr val="7030A0"/>
                  </a:solidFill>
                </a:rPr>
                <a:t>(</a:t>
              </a:r>
              <a:r>
                <a:rPr sz="2800" dirty="0" err="1">
                  <a:solidFill>
                    <a:srgbClr val="7030A0"/>
                  </a:solidFill>
                </a:rPr>
                <a:t>W.B.</a:t>
              </a:r>
              <a:r>
                <a:rPr sz="2800" b="1" dirty="0" err="1">
                  <a:solidFill>
                    <a:srgbClr val="7030A0"/>
                  </a:solidFill>
                </a:rPr>
                <a:t>in</a:t>
              </a:r>
              <a:r>
                <a:rPr sz="2800" dirty="0" err="1">
                  <a:solidFill>
                    <a:srgbClr val="7030A0"/>
                  </a:solidFill>
                </a:rPr>
                <a:t>+.</a:t>
              </a:r>
              <a:r>
                <a:rPr sz="2800" b="1" dirty="0" err="1">
                  <a:solidFill>
                    <a:srgbClr val="7030A0"/>
                  </a:solidFill>
                </a:rPr>
                <a:t>out</a:t>
              </a:r>
              <a:r>
                <a:rPr sz="2800" dirty="0">
                  <a:solidFill>
                    <a:srgbClr val="7030A0"/>
                  </a:solidFill>
                </a:rPr>
                <a:t>)</a:t>
              </a:r>
              <a:r>
                <a:rPr sz="2800" dirty="0"/>
                <a:t>  </a:t>
              </a:r>
            </a:p>
          </p:txBody>
        </p:sp>
        <p:sp>
          <p:nvSpPr>
            <p:cNvPr id="40" name="Shape 1270"/>
            <p:cNvSpPr/>
            <p:nvPr/>
          </p:nvSpPr>
          <p:spPr>
            <a:xfrm>
              <a:off x="0" y="0"/>
              <a:ext cx="2227165" cy="729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 sz="36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rPr sz="2800" dirty="0"/>
                <a:t>Policy:</a:t>
              </a:r>
            </a:p>
          </p:txBody>
        </p:sp>
      </p:grpSp>
      <p:sp>
        <p:nvSpPr>
          <p:cNvPr id="42" name="Shape 1135"/>
          <p:cNvSpPr/>
          <p:nvPr/>
        </p:nvSpPr>
        <p:spPr>
          <a:xfrm>
            <a:off x="10628026" y="446693"/>
            <a:ext cx="1214204" cy="76435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Regular</a:t>
            </a:r>
            <a:r>
              <a:rPr lang="en-US" sz="2400" dirty="0" smtClean="0"/>
              <a:t> </a:t>
            </a:r>
            <a:r>
              <a:rPr sz="2400" dirty="0" smtClean="0"/>
              <a:t>IR</a:t>
            </a:r>
            <a:endParaRPr sz="2400" dirty="0"/>
          </a:p>
        </p:txBody>
      </p:sp>
      <p:sp>
        <p:nvSpPr>
          <p:cNvPr id="43" name="Shape 1136"/>
          <p:cNvSpPr/>
          <p:nvPr/>
        </p:nvSpPr>
        <p:spPr>
          <a:xfrm>
            <a:off x="10628026" y="1612875"/>
            <a:ext cx="1214204" cy="7643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Product</a:t>
            </a:r>
            <a:r>
              <a:rPr lang="en-US" sz="2400" dirty="0" smtClean="0"/>
              <a:t> </a:t>
            </a:r>
            <a:r>
              <a:rPr lang="en-US" sz="2400" dirty="0"/>
              <a:t>g</a:t>
            </a:r>
            <a:r>
              <a:rPr sz="2400" dirty="0" smtClean="0"/>
              <a:t>raph</a:t>
            </a:r>
            <a:endParaRPr sz="2400" dirty="0"/>
          </a:p>
        </p:txBody>
      </p:sp>
      <p:sp>
        <p:nvSpPr>
          <p:cNvPr id="44" name="Shape 1141"/>
          <p:cNvSpPr/>
          <p:nvPr/>
        </p:nvSpPr>
        <p:spPr>
          <a:xfrm flipH="1">
            <a:off x="11183598" y="1211045"/>
            <a:ext cx="0" cy="43096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6704522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PG construction: </a:t>
            </a:r>
            <a:r>
              <a:rPr dirty="0" smtClean="0"/>
              <a:t>Reversed </a:t>
            </a:r>
            <a:r>
              <a:rPr lang="en-US" dirty="0"/>
              <a:t>p</a:t>
            </a:r>
            <a:r>
              <a:rPr lang="en-US" dirty="0" smtClean="0"/>
              <a:t>olicy </a:t>
            </a:r>
            <a:r>
              <a:rPr lang="en-US" dirty="0"/>
              <a:t>a</a:t>
            </a:r>
            <a:r>
              <a:rPr dirty="0" smtClean="0"/>
              <a:t>utomata</a:t>
            </a:r>
            <a:endParaRPr dirty="0"/>
          </a:p>
        </p:txBody>
      </p:sp>
      <p:grpSp>
        <p:nvGrpSpPr>
          <p:cNvPr id="1383" name="Group 1383"/>
          <p:cNvGrpSpPr/>
          <p:nvPr/>
        </p:nvGrpSpPr>
        <p:grpSpPr>
          <a:xfrm>
            <a:off x="3767671" y="1309971"/>
            <a:ext cx="4764604" cy="2883765"/>
            <a:chOff x="0" y="0"/>
            <a:chExt cx="6776324" cy="4101354"/>
          </a:xfrm>
        </p:grpSpPr>
        <p:sp>
          <p:nvSpPr>
            <p:cNvPr id="1359" name="Shape 1359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60" name="Shape 1360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61" name="Shape 1361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62" name="Shape 1362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63" name="Shape 1363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endParaRPr sz="240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B</a:t>
              </a: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A</a:t>
              </a: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D</a:t>
              </a: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E</a:t>
              </a: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C</a:t>
              </a: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76" name="Shape 1376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78" name="Shape 1378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Z</a:t>
              </a: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 dirty="0"/>
                <a:t>W</a:t>
              </a:r>
            </a:p>
          </p:txBody>
        </p:sp>
      </p:grpSp>
      <p:sp>
        <p:nvSpPr>
          <p:cNvPr id="1385" name="Shape 1385"/>
          <p:cNvSpPr/>
          <p:nvPr/>
        </p:nvSpPr>
        <p:spPr>
          <a:xfrm>
            <a:off x="506877" y="4673296"/>
            <a:ext cx="2971913" cy="53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 smtClean="0">
                <a:solidFill>
                  <a:schemeClr val="accent2"/>
                </a:solidFill>
              </a:rPr>
              <a:t>(</a:t>
            </a:r>
            <a:r>
              <a:rPr sz="2400" dirty="0" err="1" smtClean="0">
                <a:solidFill>
                  <a:schemeClr val="accent2"/>
                </a:solidFill>
              </a:rPr>
              <a:t>W.A.C.D.</a:t>
            </a:r>
            <a:r>
              <a:rPr sz="2400" b="1" dirty="0" err="1" smtClean="0">
                <a:solidFill>
                  <a:schemeClr val="accent2"/>
                </a:solidFill>
              </a:rPr>
              <a:t>out</a:t>
            </a:r>
            <a:r>
              <a:rPr sz="2400" dirty="0" smtClean="0">
                <a:solidFill>
                  <a:schemeClr val="accent2"/>
                </a:solidFill>
              </a:rPr>
              <a:t>) </a:t>
            </a:r>
          </a:p>
        </p:txBody>
      </p:sp>
      <p:sp>
        <p:nvSpPr>
          <p:cNvPr id="75" name="Shape 1385"/>
          <p:cNvSpPr/>
          <p:nvPr/>
        </p:nvSpPr>
        <p:spPr>
          <a:xfrm>
            <a:off x="492176" y="5710204"/>
            <a:ext cx="2953508" cy="57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 smtClean="0">
                <a:solidFill>
                  <a:srgbClr val="7030A0"/>
                </a:solidFill>
              </a:rPr>
              <a:t>(</a:t>
            </a:r>
            <a:r>
              <a:rPr sz="2400" dirty="0" err="1" smtClean="0">
                <a:solidFill>
                  <a:srgbClr val="7030A0"/>
                </a:solidFill>
              </a:rPr>
              <a:t>W.B.</a:t>
            </a:r>
            <a:r>
              <a:rPr sz="2400" b="1" dirty="0" err="1" smtClean="0">
                <a:solidFill>
                  <a:srgbClr val="7030A0"/>
                </a:solidFill>
              </a:rPr>
              <a:t>in</a:t>
            </a:r>
            <a:r>
              <a:rPr sz="2400" dirty="0" err="1">
                <a:solidFill>
                  <a:srgbClr val="7030A0"/>
                </a:solidFill>
              </a:rPr>
              <a:t>+.</a:t>
            </a:r>
            <a:r>
              <a:rPr sz="2400" b="1" dirty="0" err="1">
                <a:solidFill>
                  <a:srgbClr val="7030A0"/>
                </a:solidFill>
              </a:rPr>
              <a:t>out</a:t>
            </a:r>
            <a:r>
              <a:rPr sz="2400" dirty="0">
                <a:solidFill>
                  <a:srgbClr val="7030A0"/>
                </a:solidFill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31765" y="5121134"/>
            <a:ext cx="4638652" cy="1641099"/>
            <a:chOff x="4731765" y="5121134"/>
            <a:chExt cx="4638652" cy="1641099"/>
          </a:xfrm>
        </p:grpSpPr>
        <p:grpSp>
          <p:nvGrpSpPr>
            <p:cNvPr id="1355" name="Group 1355"/>
            <p:cNvGrpSpPr/>
            <p:nvPr/>
          </p:nvGrpSpPr>
          <p:grpSpPr>
            <a:xfrm>
              <a:off x="4820886" y="5121134"/>
              <a:ext cx="4549531" cy="1641099"/>
              <a:chOff x="0" y="-96171"/>
              <a:chExt cx="6470442" cy="2334014"/>
            </a:xfrm>
          </p:grpSpPr>
          <p:sp>
            <p:nvSpPr>
              <p:cNvPr id="1334" name="Shape 1334"/>
              <p:cNvSpPr/>
              <p:nvPr/>
            </p:nvSpPr>
            <p:spPr>
              <a:xfrm>
                <a:off x="0" y="71761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rPr sz="2400" dirty="0">
                    <a:solidFill>
                      <a:srgbClr val="7030A0"/>
                    </a:solidFill>
                  </a:rPr>
                  <a:t>0</a:t>
                </a:r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376476" y="71761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rPr sz="2400">
                    <a:solidFill>
                      <a:srgbClr val="7030A0"/>
                    </a:solidFill>
                  </a:rPr>
                  <a:t>1</a:t>
                </a:r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2752953" y="71761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rPr sz="240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4129430" y="71761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rPr sz="2400">
                    <a:solidFill>
                      <a:srgbClr val="7030A0"/>
                    </a:solidFill>
                  </a:rPr>
                  <a:t>3</a:t>
                </a:r>
              </a:p>
            </p:txBody>
          </p:sp>
          <p:grpSp>
            <p:nvGrpSpPr>
              <p:cNvPr id="1340" name="Group 1340"/>
              <p:cNvGrpSpPr/>
              <p:nvPr/>
            </p:nvGrpSpPr>
            <p:grpSpPr>
              <a:xfrm>
                <a:off x="5526659" y="670588"/>
                <a:ext cx="943783" cy="887008"/>
                <a:chOff x="0" y="0"/>
                <a:chExt cx="943782" cy="887006"/>
              </a:xfrm>
            </p:grpSpPr>
            <p:sp>
              <p:nvSpPr>
                <p:cNvPr id="1338" name="Shape 1338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 sz="1266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39" name="Shape 1339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</a:lvl1pPr>
                </a:lstStyle>
                <a:p>
                  <a:r>
                    <a:rPr sz="240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341" name="Shape 1341"/>
              <p:cNvSpPr/>
              <p:nvPr/>
            </p:nvSpPr>
            <p:spPr>
              <a:xfrm>
                <a:off x="876126" y="1114092"/>
                <a:ext cx="51046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87">
                  <a:solidFill>
                    <a:srgbClr val="7030A0"/>
                  </a:solidFill>
                </a:endParaRPr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2246500" y="1114092"/>
                <a:ext cx="51046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87">
                  <a:solidFill>
                    <a:srgbClr val="7030A0"/>
                  </a:solidFill>
                </a:endParaRPr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3622978" y="1114092"/>
                <a:ext cx="51046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87">
                  <a:solidFill>
                    <a:srgbClr val="7030A0"/>
                  </a:solidFill>
                </a:endParaRPr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4999455" y="1114092"/>
                <a:ext cx="51046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87">
                  <a:solidFill>
                    <a:srgbClr val="7030A0"/>
                  </a:solidFill>
                </a:endParaRPr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1439846" y="120974"/>
                <a:ext cx="1373151" cy="636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 b="1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in</a:t>
                </a:r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3029578" y="464156"/>
                <a:ext cx="943784" cy="6364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B</a:t>
                </a:r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4493757" y="251846"/>
                <a:ext cx="943784" cy="6364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W</a:t>
                </a:r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2474750" y="1601396"/>
                <a:ext cx="2133205" cy="6364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ACDE</a:t>
                </a:r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4360776" y="429055"/>
                <a:ext cx="401818" cy="335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5645" y="-5358"/>
                      <a:pt x="12845" y="-5400"/>
                      <a:pt x="21600" y="16074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/>
              <a:lstStyle/>
              <a:p>
                <a:endParaRPr sz="1266">
                  <a:solidFill>
                    <a:srgbClr val="7030A0"/>
                  </a:solidFill>
                </a:endParaRPr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3725463" y="-90311"/>
                <a:ext cx="943784" cy="6364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B</a:t>
                </a:r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3004585" y="429055"/>
                <a:ext cx="401818" cy="335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5645" y="-5358"/>
                      <a:pt x="12845" y="-5400"/>
                      <a:pt x="21600" y="16074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/>
              <a:lstStyle/>
              <a:p>
                <a:endParaRPr sz="1266">
                  <a:solidFill>
                    <a:srgbClr val="7030A0"/>
                  </a:solidFill>
                </a:endParaRPr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2044734" y="-96171"/>
                <a:ext cx="2133205" cy="636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ACDE</a:t>
                </a:r>
              </a:p>
            </p:txBody>
          </p:sp>
        </p:grpSp>
        <p:sp>
          <p:nvSpPr>
            <p:cNvPr id="76" name="Shape 1328"/>
            <p:cNvSpPr/>
            <p:nvPr/>
          </p:nvSpPr>
          <p:spPr>
            <a:xfrm>
              <a:off x="4731765" y="5286907"/>
              <a:ext cx="1325791" cy="44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rgbClr val="7030A0"/>
                  </a:solidFill>
                </a:rPr>
                <a:t>out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7023100" y="6223000"/>
              <a:ext cx="1028700" cy="165142"/>
            </a:xfrm>
            <a:custGeom>
              <a:avLst/>
              <a:gdLst>
                <a:gd name="connsiteX0" fmla="*/ 1028700 w 1028700"/>
                <a:gd name="connsiteY0" fmla="*/ 12700 h 165142"/>
                <a:gd name="connsiteX1" fmla="*/ 482600 w 1028700"/>
                <a:gd name="connsiteY1" fmla="*/ 165100 h 165142"/>
                <a:gd name="connsiteX2" fmla="*/ 0 w 1028700"/>
                <a:gd name="connsiteY2" fmla="*/ 0 h 16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700" h="165142">
                  <a:moveTo>
                    <a:pt x="1028700" y="12700"/>
                  </a:moveTo>
                  <a:cubicBezTo>
                    <a:pt x="841375" y="89958"/>
                    <a:pt x="654050" y="167217"/>
                    <a:pt x="482600" y="165100"/>
                  </a:cubicBezTo>
                  <a:cubicBezTo>
                    <a:pt x="311150" y="162983"/>
                    <a:pt x="155575" y="81491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122" name="Shape 1315"/>
          <p:cNvSpPr/>
          <p:nvPr/>
        </p:nvSpPr>
        <p:spPr>
          <a:xfrm>
            <a:off x="4820886" y="4588821"/>
            <a:ext cx="614558" cy="557544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40000"/>
              </a:lnSpc>
            </a:lvl1pPr>
          </a:lstStyle>
          <a:p>
            <a:r>
              <a:rPr sz="24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3" name="Shape 1316"/>
          <p:cNvSpPr/>
          <p:nvPr/>
        </p:nvSpPr>
        <p:spPr>
          <a:xfrm>
            <a:off x="5788721" y="4588821"/>
            <a:ext cx="614559" cy="557544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40000"/>
              </a:lnSpc>
            </a:lvl1pPr>
          </a:lstStyle>
          <a:p>
            <a:r>
              <a:rPr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4" name="Shape 1317"/>
          <p:cNvSpPr/>
          <p:nvPr/>
        </p:nvSpPr>
        <p:spPr>
          <a:xfrm>
            <a:off x="6756557" y="4588821"/>
            <a:ext cx="614559" cy="557544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40000"/>
              </a:lnSpc>
            </a:lvl1pPr>
          </a:lstStyle>
          <a:p>
            <a:r>
              <a:rPr sz="24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5" name="Shape 1318"/>
          <p:cNvSpPr/>
          <p:nvPr/>
        </p:nvSpPr>
        <p:spPr>
          <a:xfrm>
            <a:off x="7724392" y="4588821"/>
            <a:ext cx="614559" cy="557544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40000"/>
              </a:lnSpc>
            </a:lvl1pPr>
          </a:lstStyle>
          <a:p>
            <a:r>
              <a:rPr sz="24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26" name="Shape 1319"/>
          <p:cNvSpPr/>
          <p:nvPr/>
        </p:nvSpPr>
        <p:spPr>
          <a:xfrm>
            <a:off x="8692229" y="4588821"/>
            <a:ext cx="614558" cy="557544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40000"/>
              </a:lnSpc>
            </a:lvl1pPr>
          </a:lstStyle>
          <a:p>
            <a:r>
              <a:rPr sz="2400">
                <a:solidFill>
                  <a:schemeClr val="accent2"/>
                </a:solidFill>
              </a:rPr>
              <a:t>4</a:t>
            </a:r>
          </a:p>
        </p:txBody>
      </p:sp>
      <p:grpSp>
        <p:nvGrpSpPr>
          <p:cNvPr id="127" name="Group 1322"/>
          <p:cNvGrpSpPr/>
          <p:nvPr/>
        </p:nvGrpSpPr>
        <p:grpSpPr>
          <a:xfrm>
            <a:off x="9653367" y="4543054"/>
            <a:ext cx="663598" cy="623680"/>
            <a:chOff x="0" y="-18062"/>
            <a:chExt cx="943783" cy="887007"/>
          </a:xfrm>
        </p:grpSpPr>
        <p:sp>
          <p:nvSpPr>
            <p:cNvPr id="138" name="Shape 1320"/>
            <p:cNvSpPr/>
            <p:nvPr/>
          </p:nvSpPr>
          <p:spPr>
            <a:xfrm>
              <a:off x="0" y="-18062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39" name="Shape 1321"/>
            <p:cNvSpPr/>
            <p:nvPr/>
          </p:nvSpPr>
          <p:spPr>
            <a:xfrm>
              <a:off x="34871" y="28965"/>
              <a:ext cx="874039" cy="79294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chemeClr val="accent2"/>
                  </a:solidFill>
                </a:rPr>
                <a:t>5</a:t>
              </a:r>
            </a:p>
          </p:txBody>
        </p:sp>
      </p:grpSp>
      <p:sp>
        <p:nvSpPr>
          <p:cNvPr id="128" name="Shape 1323"/>
          <p:cNvSpPr/>
          <p:nvPr/>
        </p:nvSpPr>
        <p:spPr>
          <a:xfrm>
            <a:off x="5436912" y="4867593"/>
            <a:ext cx="35892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129" name="Shape 1324"/>
          <p:cNvSpPr/>
          <p:nvPr/>
        </p:nvSpPr>
        <p:spPr>
          <a:xfrm>
            <a:off x="6400457" y="4867593"/>
            <a:ext cx="35892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130" name="Shape 1325"/>
          <p:cNvSpPr/>
          <p:nvPr/>
        </p:nvSpPr>
        <p:spPr>
          <a:xfrm>
            <a:off x="7368293" y="4867593"/>
            <a:ext cx="35892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131" name="Shape 1326"/>
          <p:cNvSpPr/>
          <p:nvPr/>
        </p:nvSpPr>
        <p:spPr>
          <a:xfrm>
            <a:off x="8336129" y="4867593"/>
            <a:ext cx="35892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132" name="Shape 1327"/>
          <p:cNvSpPr/>
          <p:nvPr/>
        </p:nvSpPr>
        <p:spPr>
          <a:xfrm>
            <a:off x="9299673" y="4867593"/>
            <a:ext cx="35892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133" name="Shape 1328"/>
          <p:cNvSpPr/>
          <p:nvPr/>
        </p:nvSpPr>
        <p:spPr>
          <a:xfrm>
            <a:off x="4693665" y="4220107"/>
            <a:ext cx="1325791" cy="447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t">
            <a:noAutofit/>
          </a:bodyPr>
          <a:lstStyle/>
          <a:p>
            <a:pPr lvl="1" algn="ctr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solidFill>
                  <a:schemeClr val="accent2"/>
                </a:solidFill>
              </a:rPr>
              <a:t>out</a:t>
            </a:r>
          </a:p>
        </p:txBody>
      </p:sp>
      <p:sp>
        <p:nvSpPr>
          <p:cNvPr id="134" name="Shape 1329"/>
          <p:cNvSpPr/>
          <p:nvPr/>
        </p:nvSpPr>
        <p:spPr>
          <a:xfrm>
            <a:off x="6017518" y="4250786"/>
            <a:ext cx="663598" cy="4475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t">
            <a:noAutofit/>
          </a:bodyPr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35" name="Shape 1330"/>
          <p:cNvSpPr/>
          <p:nvPr/>
        </p:nvSpPr>
        <p:spPr>
          <a:xfrm>
            <a:off x="6976459" y="4270905"/>
            <a:ext cx="663598" cy="4475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t">
            <a:noAutofit/>
          </a:bodyPr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36" name="Shape 1331"/>
          <p:cNvSpPr/>
          <p:nvPr/>
        </p:nvSpPr>
        <p:spPr>
          <a:xfrm>
            <a:off x="7899693" y="4270905"/>
            <a:ext cx="663598" cy="4475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t">
            <a:noAutofit/>
          </a:bodyPr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37" name="Shape 1332"/>
          <p:cNvSpPr/>
          <p:nvPr/>
        </p:nvSpPr>
        <p:spPr>
          <a:xfrm>
            <a:off x="8890298" y="4270905"/>
            <a:ext cx="663598" cy="4475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t">
            <a:noAutofit/>
          </a:bodyPr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solidFill>
                  <a:schemeClr val="accent2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203017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/>
      <p:bldP spid="134" grpId="0"/>
      <p:bldP spid="135" grpId="0"/>
      <p:bldP spid="136" grpId="0"/>
      <p:bldP spid="1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roup 1456"/>
          <p:cNvGrpSpPr/>
          <p:nvPr/>
        </p:nvGrpSpPr>
        <p:grpSpPr>
          <a:xfrm>
            <a:off x="679471" y="1403216"/>
            <a:ext cx="4764604" cy="2883765"/>
            <a:chOff x="0" y="0"/>
            <a:chExt cx="6776324" cy="4101354"/>
          </a:xfrm>
        </p:grpSpPr>
        <p:sp>
          <p:nvSpPr>
            <p:cNvPr id="1432" name="Shape 1432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33" name="Shape 1433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34" name="Shape 1434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35" name="Shape 1435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36" name="Shape 1436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endParaRPr sz="2400"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 dirty="0"/>
                <a:t>B</a:t>
              </a: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A</a:t>
              </a: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D</a:t>
              </a: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E</a:t>
              </a: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C</a:t>
              </a: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9" name="Shape 1449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51" name="Shape 1451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Z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W</a:t>
              </a:r>
            </a:p>
          </p:txBody>
        </p:sp>
      </p:grpSp>
      <p:sp>
        <p:nvSpPr>
          <p:cNvPr id="1457" name="Shape 1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PG construction: Graph generation</a:t>
            </a:r>
            <a:endParaRPr dirty="0"/>
          </a:p>
        </p:txBody>
      </p:sp>
      <p:grpSp>
        <p:nvGrpSpPr>
          <p:cNvPr id="74" name="Group 1333"/>
          <p:cNvGrpSpPr/>
          <p:nvPr/>
        </p:nvGrpSpPr>
        <p:grpSpPr>
          <a:xfrm>
            <a:off x="409924" y="4347790"/>
            <a:ext cx="5217417" cy="871758"/>
            <a:chOff x="-180936" y="-252868"/>
            <a:chExt cx="7997579" cy="1366211"/>
          </a:xfrm>
        </p:grpSpPr>
        <p:sp>
          <p:nvSpPr>
            <p:cNvPr id="75" name="Shape 1315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76" name="Shape 1316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7" name="Shape 1317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8" name="Shape 1318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9" name="Shape 1319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chemeClr val="accent2"/>
                  </a:solidFill>
                </a:rPr>
                <a:t>4</a:t>
              </a:r>
            </a:p>
          </p:txBody>
        </p:sp>
        <p:grpSp>
          <p:nvGrpSpPr>
            <p:cNvPr id="80" name="Group 1322"/>
            <p:cNvGrpSpPr/>
            <p:nvPr/>
          </p:nvGrpSpPr>
          <p:grpSpPr>
            <a:xfrm>
              <a:off x="6872859" y="226335"/>
              <a:ext cx="943784" cy="887008"/>
              <a:chOff x="0" y="1841"/>
              <a:chExt cx="943783" cy="887007"/>
            </a:xfrm>
          </p:grpSpPr>
          <p:sp>
            <p:nvSpPr>
              <p:cNvPr id="91" name="Shape 1320"/>
              <p:cNvSpPr/>
              <p:nvPr/>
            </p:nvSpPr>
            <p:spPr>
              <a:xfrm>
                <a:off x="0" y="1841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2" name="Shape 132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rPr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</p:grpSp>
        <p:sp>
          <p:nvSpPr>
            <p:cNvPr id="81" name="Shape 1323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" name="Shape 1324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3" name="Shape 1325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" name="Shape 1326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5" name="Shape 1327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6" name="Shape 1328"/>
            <p:cNvSpPr/>
            <p:nvPr/>
          </p:nvSpPr>
          <p:spPr>
            <a:xfrm>
              <a:off x="-180936" y="-252868"/>
              <a:ext cx="1885569" cy="636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chemeClr val="accent2"/>
                  </a:solidFill>
                </a:rPr>
                <a:t>out</a:t>
              </a:r>
            </a:p>
          </p:txBody>
        </p:sp>
        <p:sp>
          <p:nvSpPr>
            <p:cNvPr id="87" name="Shape 1329"/>
            <p:cNvSpPr/>
            <p:nvPr/>
          </p:nvSpPr>
          <p:spPr>
            <a:xfrm>
              <a:off x="1701876" y="-209236"/>
              <a:ext cx="943783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88" name="Shape 1330"/>
            <p:cNvSpPr/>
            <p:nvPr/>
          </p:nvSpPr>
          <p:spPr>
            <a:xfrm>
              <a:off x="3065703" y="-180622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89" name="Shape 1331"/>
            <p:cNvSpPr/>
            <p:nvPr/>
          </p:nvSpPr>
          <p:spPr>
            <a:xfrm>
              <a:off x="4378747" y="-180622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90" name="Shape 1332"/>
            <p:cNvSpPr/>
            <p:nvPr/>
          </p:nvSpPr>
          <p:spPr>
            <a:xfrm>
              <a:off x="5787607" y="-180622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chemeClr val="accent2"/>
                  </a:solidFill>
                </a:rPr>
                <a:t>W</a:t>
              </a:r>
            </a:p>
          </p:txBody>
        </p:sp>
      </p:grpSp>
      <p:grpSp>
        <p:nvGrpSpPr>
          <p:cNvPr id="93" name="Group 1355"/>
          <p:cNvGrpSpPr/>
          <p:nvPr/>
        </p:nvGrpSpPr>
        <p:grpSpPr>
          <a:xfrm>
            <a:off x="503865" y="5286247"/>
            <a:ext cx="4415485" cy="1609854"/>
            <a:chOff x="0" y="-96171"/>
            <a:chExt cx="6470442" cy="2334014"/>
          </a:xfrm>
        </p:grpSpPr>
        <p:sp>
          <p:nvSpPr>
            <p:cNvPr id="94" name="Shape 1334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95" name="Shape 1335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96" name="Shape 1336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97" name="Shape 1337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rgbClr val="7030A0"/>
                  </a:solidFill>
                </a:rPr>
                <a:t>3</a:t>
              </a:r>
            </a:p>
          </p:txBody>
        </p:sp>
        <p:grpSp>
          <p:nvGrpSpPr>
            <p:cNvPr id="98" name="Group 1340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11" name="Shape 133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 sz="1266">
                  <a:solidFill>
                    <a:srgbClr val="7030A0"/>
                  </a:solidFill>
                </a:endParaRPr>
              </a:p>
            </p:txBody>
          </p:sp>
          <p:sp>
            <p:nvSpPr>
              <p:cNvPr id="112" name="Shape 133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rPr sz="2400">
                    <a:solidFill>
                      <a:srgbClr val="7030A0"/>
                    </a:solidFill>
                  </a:rPr>
                  <a:t>4</a:t>
                </a:r>
              </a:p>
            </p:txBody>
          </p:sp>
        </p:grpSp>
        <p:sp>
          <p:nvSpPr>
            <p:cNvPr id="99" name="Shape 1341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1687">
                <a:solidFill>
                  <a:srgbClr val="7030A0"/>
                </a:solidFill>
              </a:endParaRPr>
            </a:p>
          </p:txBody>
        </p:sp>
        <p:sp>
          <p:nvSpPr>
            <p:cNvPr id="100" name="Shape 1342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1687">
                <a:solidFill>
                  <a:srgbClr val="7030A0"/>
                </a:solidFill>
              </a:endParaRPr>
            </a:p>
          </p:txBody>
        </p:sp>
        <p:sp>
          <p:nvSpPr>
            <p:cNvPr id="101" name="Shape 1343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1687">
                <a:solidFill>
                  <a:srgbClr val="7030A0"/>
                </a:solidFill>
              </a:endParaRPr>
            </a:p>
          </p:txBody>
        </p:sp>
        <p:sp>
          <p:nvSpPr>
            <p:cNvPr id="102" name="Shape 1344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1687">
                <a:solidFill>
                  <a:srgbClr val="7030A0"/>
                </a:solidFill>
              </a:endParaRPr>
            </a:p>
          </p:txBody>
        </p:sp>
        <p:sp>
          <p:nvSpPr>
            <p:cNvPr id="103" name="Shape 1346"/>
            <p:cNvSpPr/>
            <p:nvPr/>
          </p:nvSpPr>
          <p:spPr>
            <a:xfrm>
              <a:off x="1439846" y="120974"/>
              <a:ext cx="137315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rgbClr val="7030A0"/>
                  </a:solidFill>
                </a:rPr>
                <a:t>in</a:t>
              </a:r>
            </a:p>
          </p:txBody>
        </p:sp>
        <p:sp>
          <p:nvSpPr>
            <p:cNvPr id="104" name="Shape 1347"/>
            <p:cNvSpPr/>
            <p:nvPr/>
          </p:nvSpPr>
          <p:spPr>
            <a:xfrm>
              <a:off x="3029578" y="464156"/>
              <a:ext cx="94378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rgbClr val="7030A0"/>
                  </a:solidFill>
                </a:rPr>
                <a:t>B</a:t>
              </a:r>
            </a:p>
          </p:txBody>
        </p:sp>
        <p:sp>
          <p:nvSpPr>
            <p:cNvPr id="105" name="Shape 1348"/>
            <p:cNvSpPr/>
            <p:nvPr/>
          </p:nvSpPr>
          <p:spPr>
            <a:xfrm>
              <a:off x="4493757" y="251846"/>
              <a:ext cx="94378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rgbClr val="7030A0"/>
                  </a:solidFill>
                </a:rPr>
                <a:t>W</a:t>
              </a:r>
            </a:p>
          </p:txBody>
        </p:sp>
        <p:sp>
          <p:nvSpPr>
            <p:cNvPr id="106" name="Shape 1350"/>
            <p:cNvSpPr/>
            <p:nvPr/>
          </p:nvSpPr>
          <p:spPr>
            <a:xfrm>
              <a:off x="2474750" y="1601396"/>
              <a:ext cx="2133205" cy="636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rgbClr val="7030A0"/>
                  </a:solidFill>
                </a:rPr>
                <a:t>ACDE</a:t>
              </a:r>
            </a:p>
          </p:txBody>
        </p:sp>
        <p:sp>
          <p:nvSpPr>
            <p:cNvPr id="107" name="Shape 1386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 sz="1266">
                <a:solidFill>
                  <a:srgbClr val="7030A0"/>
                </a:solidFill>
              </a:endParaRPr>
            </a:p>
          </p:txBody>
        </p:sp>
        <p:sp>
          <p:nvSpPr>
            <p:cNvPr id="108" name="Shape 1352"/>
            <p:cNvSpPr/>
            <p:nvPr/>
          </p:nvSpPr>
          <p:spPr>
            <a:xfrm>
              <a:off x="3725463" y="-90311"/>
              <a:ext cx="94378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rgbClr val="7030A0"/>
                  </a:solidFill>
                </a:rPr>
                <a:t>B</a:t>
              </a:r>
            </a:p>
          </p:txBody>
        </p:sp>
        <p:sp>
          <p:nvSpPr>
            <p:cNvPr id="109" name="Shape 1387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 sz="1266">
                <a:solidFill>
                  <a:srgbClr val="7030A0"/>
                </a:solidFill>
              </a:endParaRPr>
            </a:p>
          </p:txBody>
        </p:sp>
        <p:sp>
          <p:nvSpPr>
            <p:cNvPr id="110" name="Shape 1354"/>
            <p:cNvSpPr/>
            <p:nvPr/>
          </p:nvSpPr>
          <p:spPr>
            <a:xfrm>
              <a:off x="2044734" y="-96171"/>
              <a:ext cx="2133205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rgbClr val="7030A0"/>
                  </a:solidFill>
                </a:rPr>
                <a:t>ACDE</a:t>
              </a:r>
            </a:p>
          </p:txBody>
        </p:sp>
      </p:grpSp>
      <p:sp>
        <p:nvSpPr>
          <p:cNvPr id="174" name="Shape 2053"/>
          <p:cNvSpPr/>
          <p:nvPr/>
        </p:nvSpPr>
        <p:spPr>
          <a:xfrm>
            <a:off x="7785658" y="5589129"/>
            <a:ext cx="1234097" cy="334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b="1" dirty="0"/>
              <a:t>{2}</a:t>
            </a:r>
          </a:p>
        </p:txBody>
      </p:sp>
      <p:sp>
        <p:nvSpPr>
          <p:cNvPr id="175" name="Shape 2054"/>
          <p:cNvSpPr/>
          <p:nvPr/>
        </p:nvSpPr>
        <p:spPr>
          <a:xfrm>
            <a:off x="9477734" y="5580260"/>
            <a:ext cx="1234097" cy="334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b="1" dirty="0"/>
              <a:t>{1}</a:t>
            </a:r>
          </a:p>
        </p:txBody>
      </p:sp>
      <p:sp>
        <p:nvSpPr>
          <p:cNvPr id="176" name="Oval 175"/>
          <p:cNvSpPr/>
          <p:nvPr/>
        </p:nvSpPr>
        <p:spPr>
          <a:xfrm>
            <a:off x="8782439" y="1272756"/>
            <a:ext cx="1213330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/>
              <a:t>start</a:t>
            </a:r>
            <a:endParaRPr lang="en-US" sz="2000" dirty="0"/>
          </a:p>
        </p:txBody>
      </p:sp>
      <p:sp>
        <p:nvSpPr>
          <p:cNvPr id="177" name="Oval 176"/>
          <p:cNvSpPr/>
          <p:nvPr/>
        </p:nvSpPr>
        <p:spPr>
          <a:xfrm>
            <a:off x="8127548" y="2065123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(Z,1,1)</a:t>
            </a:r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6781348" y="2078241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(W,1,1)</a:t>
            </a:r>
            <a:endParaRPr lang="en-US" dirty="0"/>
          </a:p>
        </p:txBody>
      </p:sp>
      <p:sp>
        <p:nvSpPr>
          <p:cNvPr id="179" name="Oval 178"/>
          <p:cNvSpPr/>
          <p:nvPr/>
        </p:nvSpPr>
        <p:spPr>
          <a:xfrm>
            <a:off x="9473748" y="2065123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(Y,1,1)</a:t>
            </a:r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10819948" y="2065123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(X,1,1)</a:t>
            </a:r>
            <a:endParaRPr lang="en-US" dirty="0"/>
          </a:p>
        </p:txBody>
      </p:sp>
      <p:sp>
        <p:nvSpPr>
          <p:cNvPr id="181" name="Oval 180"/>
          <p:cNvSpPr/>
          <p:nvPr/>
        </p:nvSpPr>
        <p:spPr>
          <a:xfrm>
            <a:off x="8133063" y="2773290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(B,-,2)</a:t>
            </a:r>
            <a:endParaRPr lang="en-US" dirty="0"/>
          </a:p>
        </p:txBody>
      </p:sp>
      <p:sp>
        <p:nvSpPr>
          <p:cNvPr id="182" name="Oval 181"/>
          <p:cNvSpPr/>
          <p:nvPr/>
        </p:nvSpPr>
        <p:spPr>
          <a:xfrm>
            <a:off x="6786863" y="2786408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(A,-,2)</a:t>
            </a:r>
            <a:endParaRPr lang="en-US" dirty="0"/>
          </a:p>
        </p:txBody>
      </p:sp>
      <p:sp>
        <p:nvSpPr>
          <p:cNvPr id="183" name="Oval 182"/>
          <p:cNvSpPr/>
          <p:nvPr/>
        </p:nvSpPr>
        <p:spPr>
          <a:xfrm>
            <a:off x="9479263" y="2773290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(E,-,2)</a:t>
            </a:r>
            <a:endParaRPr lang="en-US" dirty="0"/>
          </a:p>
        </p:txBody>
      </p:sp>
      <p:sp>
        <p:nvSpPr>
          <p:cNvPr id="184" name="Oval 183"/>
          <p:cNvSpPr/>
          <p:nvPr/>
        </p:nvSpPr>
        <p:spPr>
          <a:xfrm>
            <a:off x="10825463" y="2773290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(D,2,2)</a:t>
            </a:r>
            <a:endParaRPr lang="en-US" dirty="0"/>
          </a:p>
        </p:txBody>
      </p:sp>
      <p:sp>
        <p:nvSpPr>
          <p:cNvPr id="185" name="Oval 184"/>
          <p:cNvSpPr/>
          <p:nvPr/>
        </p:nvSpPr>
        <p:spPr>
          <a:xfrm>
            <a:off x="6781348" y="3564225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(C,-,2)</a:t>
            </a:r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8782439" y="3589978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(D,-,2)</a:t>
            </a:r>
            <a:endParaRPr lang="en-US" dirty="0"/>
          </a:p>
        </p:txBody>
      </p:sp>
      <p:sp>
        <p:nvSpPr>
          <p:cNvPr id="187" name="Oval 186"/>
          <p:cNvSpPr/>
          <p:nvPr/>
        </p:nvSpPr>
        <p:spPr>
          <a:xfrm>
            <a:off x="10819948" y="3551107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(C,3,2)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7835448" y="4415125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(B,-,3)</a:t>
            </a:r>
            <a:endParaRPr lang="en-US" dirty="0"/>
          </a:p>
        </p:txBody>
      </p:sp>
      <p:sp>
        <p:nvSpPr>
          <p:cNvPr id="189" name="Oval 188"/>
          <p:cNvSpPr/>
          <p:nvPr/>
        </p:nvSpPr>
        <p:spPr>
          <a:xfrm>
            <a:off x="9836539" y="4440878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(A,4,2)</a:t>
            </a:r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7822748" y="5088225"/>
            <a:ext cx="1261556" cy="316789"/>
          </a:xfrm>
          <a:prstGeom prst="ellipse">
            <a:avLst/>
          </a:prstGeom>
          <a:noFill/>
          <a:ln w="57150" cap="flat">
            <a:solidFill>
              <a:schemeClr val="tx1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(W,-,4)</a:t>
            </a:r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9823839" y="5113978"/>
            <a:ext cx="1261556" cy="316789"/>
          </a:xfrm>
          <a:prstGeom prst="ellips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(W,5,-)</a:t>
            </a:r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8830665" y="5998192"/>
            <a:ext cx="1213330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/>
              <a:t>end</a:t>
            </a:r>
            <a:endParaRPr lang="en-US" sz="2000" dirty="0"/>
          </a:p>
        </p:txBody>
      </p:sp>
      <p:cxnSp>
        <p:nvCxnSpPr>
          <p:cNvPr id="193" name="Straight Arrow Connector 192"/>
          <p:cNvCxnSpPr>
            <a:stCxn id="176" idx="5"/>
            <a:endCxn id="180" idx="0"/>
          </p:cNvCxnSpPr>
          <p:nvPr/>
        </p:nvCxnSpPr>
        <p:spPr>
          <a:xfrm>
            <a:off x="9818081" y="1543152"/>
            <a:ext cx="1632645" cy="52197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76" idx="4"/>
            <a:endCxn id="179" idx="0"/>
          </p:cNvCxnSpPr>
          <p:nvPr/>
        </p:nvCxnSpPr>
        <p:spPr>
          <a:xfrm>
            <a:off x="9389104" y="1589545"/>
            <a:ext cx="715422" cy="47557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4"/>
            <a:endCxn id="177" idx="0"/>
          </p:cNvCxnSpPr>
          <p:nvPr/>
        </p:nvCxnSpPr>
        <p:spPr>
          <a:xfrm flipH="1">
            <a:off x="8758326" y="1589545"/>
            <a:ext cx="630778" cy="47557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76" idx="3"/>
            <a:endCxn id="178" idx="0"/>
          </p:cNvCxnSpPr>
          <p:nvPr/>
        </p:nvCxnSpPr>
        <p:spPr>
          <a:xfrm flipH="1">
            <a:off x="7412126" y="1543152"/>
            <a:ext cx="1548001" cy="53508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78" idx="4"/>
            <a:endCxn id="182" idx="0"/>
          </p:cNvCxnSpPr>
          <p:nvPr/>
        </p:nvCxnSpPr>
        <p:spPr>
          <a:xfrm>
            <a:off x="7412126" y="2395030"/>
            <a:ext cx="5515" cy="3913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78" idx="4"/>
            <a:endCxn id="181" idx="0"/>
          </p:cNvCxnSpPr>
          <p:nvPr/>
        </p:nvCxnSpPr>
        <p:spPr>
          <a:xfrm>
            <a:off x="7412126" y="2395030"/>
            <a:ext cx="1351715" cy="37826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7" idx="4"/>
            <a:endCxn id="183" idx="0"/>
          </p:cNvCxnSpPr>
          <p:nvPr/>
        </p:nvCxnSpPr>
        <p:spPr>
          <a:xfrm>
            <a:off x="8758326" y="2381912"/>
            <a:ext cx="1351715" cy="3913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0" idx="4"/>
            <a:endCxn id="184" idx="0"/>
          </p:cNvCxnSpPr>
          <p:nvPr/>
        </p:nvCxnSpPr>
        <p:spPr>
          <a:xfrm>
            <a:off x="11450726" y="2381912"/>
            <a:ext cx="5515" cy="3913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79" idx="4"/>
            <a:endCxn id="184" idx="0"/>
          </p:cNvCxnSpPr>
          <p:nvPr/>
        </p:nvCxnSpPr>
        <p:spPr>
          <a:xfrm>
            <a:off x="10104526" y="2381912"/>
            <a:ext cx="1351715" cy="3913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85" idx="0"/>
            <a:endCxn id="182" idx="4"/>
          </p:cNvCxnSpPr>
          <p:nvPr/>
        </p:nvCxnSpPr>
        <p:spPr>
          <a:xfrm flipV="1">
            <a:off x="7412126" y="3103197"/>
            <a:ext cx="5515" cy="46102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1" idx="3"/>
            <a:endCxn id="185" idx="7"/>
          </p:cNvCxnSpPr>
          <p:nvPr/>
        </p:nvCxnSpPr>
        <p:spPr>
          <a:xfrm flipH="1">
            <a:off x="7858153" y="3043686"/>
            <a:ext cx="459661" cy="56693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5" idx="6"/>
            <a:endCxn id="186" idx="2"/>
          </p:cNvCxnSpPr>
          <p:nvPr/>
        </p:nvCxnSpPr>
        <p:spPr>
          <a:xfrm>
            <a:off x="8042904" y="3722620"/>
            <a:ext cx="739535" cy="2575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85" idx="6"/>
            <a:endCxn id="183" idx="3"/>
          </p:cNvCxnSpPr>
          <p:nvPr/>
        </p:nvCxnSpPr>
        <p:spPr>
          <a:xfrm flipV="1">
            <a:off x="8042904" y="3043686"/>
            <a:ext cx="1621110" cy="67893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87" idx="2"/>
            <a:endCxn id="186" idx="6"/>
          </p:cNvCxnSpPr>
          <p:nvPr/>
        </p:nvCxnSpPr>
        <p:spPr>
          <a:xfrm flipH="1">
            <a:off x="10043995" y="3709502"/>
            <a:ext cx="775953" cy="3887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87" idx="3"/>
            <a:endCxn id="188" idx="6"/>
          </p:cNvCxnSpPr>
          <p:nvPr/>
        </p:nvCxnSpPr>
        <p:spPr>
          <a:xfrm flipH="1">
            <a:off x="9097004" y="3821503"/>
            <a:ext cx="1907695" cy="75201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87" idx="1"/>
            <a:endCxn id="183" idx="5"/>
          </p:cNvCxnSpPr>
          <p:nvPr/>
        </p:nvCxnSpPr>
        <p:spPr>
          <a:xfrm flipH="1" flipV="1">
            <a:off x="10556068" y="3043686"/>
            <a:ext cx="448631" cy="55381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84" idx="4"/>
            <a:endCxn id="187" idx="0"/>
          </p:cNvCxnSpPr>
          <p:nvPr/>
        </p:nvCxnSpPr>
        <p:spPr>
          <a:xfrm flipH="1">
            <a:off x="11450726" y="3090079"/>
            <a:ext cx="5515" cy="46102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88" idx="1"/>
            <a:endCxn id="185" idx="4"/>
          </p:cNvCxnSpPr>
          <p:nvPr/>
        </p:nvCxnSpPr>
        <p:spPr>
          <a:xfrm flipH="1" flipV="1">
            <a:off x="7412126" y="3881014"/>
            <a:ext cx="608073" cy="580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88" idx="4"/>
            <a:endCxn id="190" idx="0"/>
          </p:cNvCxnSpPr>
          <p:nvPr/>
        </p:nvCxnSpPr>
        <p:spPr>
          <a:xfrm flipH="1">
            <a:off x="8453526" y="4731914"/>
            <a:ext cx="12700" cy="35631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87" idx="4"/>
            <a:endCxn id="189" idx="0"/>
          </p:cNvCxnSpPr>
          <p:nvPr/>
        </p:nvCxnSpPr>
        <p:spPr>
          <a:xfrm flipH="1">
            <a:off x="10467317" y="3867896"/>
            <a:ext cx="983409" cy="57298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89" idx="4"/>
            <a:endCxn id="191" idx="0"/>
          </p:cNvCxnSpPr>
          <p:nvPr/>
        </p:nvCxnSpPr>
        <p:spPr>
          <a:xfrm flipH="1">
            <a:off x="10454617" y="4757667"/>
            <a:ext cx="12700" cy="35631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90" idx="4"/>
            <a:endCxn id="192" idx="0"/>
          </p:cNvCxnSpPr>
          <p:nvPr/>
        </p:nvCxnSpPr>
        <p:spPr>
          <a:xfrm>
            <a:off x="8453526" y="5405014"/>
            <a:ext cx="983804" cy="5931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91" idx="4"/>
            <a:endCxn id="192" idx="0"/>
          </p:cNvCxnSpPr>
          <p:nvPr/>
        </p:nvCxnSpPr>
        <p:spPr>
          <a:xfrm flipH="1">
            <a:off x="9437330" y="5430767"/>
            <a:ext cx="1017287" cy="56742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977900" y="5207000"/>
            <a:ext cx="558800" cy="88982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0"/>
          <p:cNvSpPr/>
          <p:nvPr/>
        </p:nvSpPr>
        <p:spPr>
          <a:xfrm>
            <a:off x="965200" y="6413500"/>
            <a:ext cx="558800" cy="88982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hape 1328"/>
          <p:cNvSpPr/>
          <p:nvPr/>
        </p:nvSpPr>
        <p:spPr>
          <a:xfrm>
            <a:off x="435324" y="5554290"/>
            <a:ext cx="1230097" cy="406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t">
            <a:noAutofit/>
          </a:bodyPr>
          <a:lstStyle/>
          <a:p>
            <a:pPr lvl="1" algn="ctr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solidFill>
                  <a:srgbClr val="7030A0"/>
                </a:solidFill>
              </a:rPr>
              <a:t>out</a:t>
            </a:r>
          </a:p>
        </p:txBody>
      </p:sp>
      <p:sp>
        <p:nvSpPr>
          <p:cNvPr id="223" name="Freeform 222"/>
          <p:cNvSpPr/>
          <p:nvPr/>
        </p:nvSpPr>
        <p:spPr>
          <a:xfrm>
            <a:off x="2717800" y="6388100"/>
            <a:ext cx="812696" cy="124652"/>
          </a:xfrm>
          <a:custGeom>
            <a:avLst/>
            <a:gdLst>
              <a:gd name="connsiteX0" fmla="*/ 1028700 w 1028700"/>
              <a:gd name="connsiteY0" fmla="*/ 12700 h 165142"/>
              <a:gd name="connsiteX1" fmla="*/ 482600 w 1028700"/>
              <a:gd name="connsiteY1" fmla="*/ 165100 h 165142"/>
              <a:gd name="connsiteX2" fmla="*/ 0 w 1028700"/>
              <a:gd name="connsiteY2" fmla="*/ 0 h 16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65142">
                <a:moveTo>
                  <a:pt x="1028700" y="12700"/>
                </a:moveTo>
                <a:cubicBezTo>
                  <a:pt x="841375" y="89958"/>
                  <a:pt x="654050" y="167217"/>
                  <a:pt x="482600" y="165100"/>
                </a:cubicBezTo>
                <a:cubicBezTo>
                  <a:pt x="311150" y="162983"/>
                  <a:pt x="155575" y="81491"/>
                  <a:pt x="0" y="0"/>
                </a:cubicBez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/>
          <p:cNvSpPr/>
          <p:nvPr/>
        </p:nvSpPr>
        <p:spPr>
          <a:xfrm>
            <a:off x="1930400" y="5194300"/>
            <a:ext cx="558800" cy="88982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4"/>
          <p:cNvSpPr/>
          <p:nvPr/>
        </p:nvSpPr>
        <p:spPr>
          <a:xfrm>
            <a:off x="1917700" y="6400800"/>
            <a:ext cx="558800" cy="88982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5"/>
          <p:cNvSpPr/>
          <p:nvPr/>
        </p:nvSpPr>
        <p:spPr>
          <a:xfrm>
            <a:off x="2755900" y="5181600"/>
            <a:ext cx="558800" cy="88982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/>
          <p:cNvSpPr/>
          <p:nvPr/>
        </p:nvSpPr>
        <p:spPr>
          <a:xfrm>
            <a:off x="2451669" y="6325311"/>
            <a:ext cx="403122" cy="338681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/>
          <p:cNvSpPr/>
          <p:nvPr/>
        </p:nvSpPr>
        <p:spPr>
          <a:xfrm>
            <a:off x="3632200" y="5181600"/>
            <a:ext cx="558800" cy="88982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8"/>
          <p:cNvSpPr/>
          <p:nvPr/>
        </p:nvSpPr>
        <p:spPr>
          <a:xfrm>
            <a:off x="2451669" y="6338011"/>
            <a:ext cx="403122" cy="338681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/>
          <p:cNvSpPr/>
          <p:nvPr/>
        </p:nvSpPr>
        <p:spPr>
          <a:xfrm rot="2147865" flipV="1">
            <a:off x="3916154" y="2163196"/>
            <a:ext cx="558800" cy="45719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0"/>
          <p:cNvSpPr/>
          <p:nvPr/>
        </p:nvSpPr>
        <p:spPr>
          <a:xfrm rot="9816029" flipV="1">
            <a:off x="3849997" y="2645970"/>
            <a:ext cx="558800" cy="45719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2"/>
          <p:cNvSpPr/>
          <p:nvPr/>
        </p:nvSpPr>
        <p:spPr>
          <a:xfrm rot="11137454">
            <a:off x="2263115" y="2442019"/>
            <a:ext cx="1204438" cy="58698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/>
          <p:cNvSpPr/>
          <p:nvPr/>
        </p:nvSpPr>
        <p:spPr>
          <a:xfrm>
            <a:off x="4546600" y="5219700"/>
            <a:ext cx="558800" cy="88982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4"/>
          <p:cNvSpPr/>
          <p:nvPr/>
        </p:nvSpPr>
        <p:spPr>
          <a:xfrm rot="12911851">
            <a:off x="1778123" y="2114493"/>
            <a:ext cx="465818" cy="140349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 rot="7050165" flipV="1">
            <a:off x="4540657" y="2271423"/>
            <a:ext cx="400811" cy="45719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1917700" y="5194300"/>
            <a:ext cx="558800" cy="88982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7"/>
          <p:cNvSpPr/>
          <p:nvPr/>
        </p:nvSpPr>
        <p:spPr>
          <a:xfrm>
            <a:off x="1905000" y="6400800"/>
            <a:ext cx="558800" cy="88982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8"/>
          <p:cNvSpPr/>
          <p:nvPr/>
        </p:nvSpPr>
        <p:spPr>
          <a:xfrm rot="10552070" flipV="1">
            <a:off x="1577308" y="2882130"/>
            <a:ext cx="1885639" cy="157174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39"/>
          <p:cNvSpPr/>
          <p:nvPr/>
        </p:nvSpPr>
        <p:spPr>
          <a:xfrm rot="14797809" flipV="1">
            <a:off x="843402" y="2642623"/>
            <a:ext cx="558800" cy="45719"/>
          </a:xfrm>
          <a:custGeom>
            <a:avLst/>
            <a:gdLst>
              <a:gd name="connsiteX0" fmla="*/ 0 w 558800"/>
              <a:gd name="connsiteY0" fmla="*/ 0 h 88982"/>
              <a:gd name="connsiteX1" fmla="*/ 292100 w 558800"/>
              <a:gd name="connsiteY1" fmla="*/ 88900 h 88982"/>
              <a:gd name="connsiteX2" fmla="*/ 558800 w 558800"/>
              <a:gd name="connsiteY2" fmla="*/ 12700 h 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88982">
                <a:moveTo>
                  <a:pt x="0" y="0"/>
                </a:moveTo>
                <a:cubicBezTo>
                  <a:pt x="99483" y="43391"/>
                  <a:pt x="198967" y="86783"/>
                  <a:pt x="292100" y="88900"/>
                </a:cubicBezTo>
                <a:cubicBezTo>
                  <a:pt x="385233" y="91017"/>
                  <a:pt x="472016" y="51858"/>
                  <a:pt x="558800" y="12700"/>
                </a:cubicBezTo>
              </a:path>
            </a:pathLst>
          </a:custGeom>
          <a:noFill/>
          <a:ln w="25400" cap="flat">
            <a:solidFill>
              <a:srgbClr val="C00000"/>
            </a:solidFill>
            <a:prstDash val="sysDot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Shape 1269"/>
          <p:cNvSpPr/>
          <p:nvPr/>
        </p:nvSpPr>
        <p:spPr>
          <a:xfrm>
            <a:off x="-344772" y="3761220"/>
            <a:ext cx="4423571" cy="529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t">
            <a:noAutofit/>
          </a:bodyPr>
          <a:lstStyle/>
          <a:p>
            <a:pPr lvl="1"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latin typeface="Calibri" panose="020F0502020204030204" pitchFamily="34" charset="0"/>
              </a:rPr>
              <a:t> </a:t>
            </a:r>
            <a:r>
              <a:rPr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W.A.C.D.</a:t>
            </a:r>
            <a:r>
              <a:rPr sz="2400" b="1" dirty="0" err="1">
                <a:solidFill>
                  <a:schemeClr val="accent2"/>
                </a:solidFill>
                <a:latin typeface="Calibri" panose="020F0502020204030204" pitchFamily="34" charset="0"/>
              </a:rPr>
              <a:t>out</a:t>
            </a:r>
            <a:r>
              <a:rPr sz="24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</a:rPr>
              <a:t> &gt;&gt; </a:t>
            </a:r>
            <a:r>
              <a:rPr sz="2400" dirty="0">
                <a:solidFill>
                  <a:srgbClr val="7030A0"/>
                </a:solidFill>
                <a:latin typeface="Calibri" panose="020F0502020204030204" pitchFamily="34" charset="0"/>
              </a:rPr>
              <a:t>(</a:t>
            </a:r>
            <a:r>
              <a:rPr sz="2400" dirty="0" err="1">
                <a:solidFill>
                  <a:srgbClr val="7030A0"/>
                </a:solidFill>
                <a:latin typeface="Calibri" panose="020F0502020204030204" pitchFamily="34" charset="0"/>
              </a:rPr>
              <a:t>W.B.</a:t>
            </a:r>
            <a:r>
              <a:rPr sz="2400" b="1" dirty="0" err="1">
                <a:solidFill>
                  <a:srgbClr val="7030A0"/>
                </a:solidFill>
                <a:latin typeface="Calibri" panose="020F0502020204030204" pitchFamily="34" charset="0"/>
              </a:rPr>
              <a:t>in</a:t>
            </a:r>
            <a:r>
              <a:rPr sz="2400" dirty="0" err="1">
                <a:solidFill>
                  <a:srgbClr val="7030A0"/>
                </a:solidFill>
                <a:latin typeface="Calibri" panose="020F0502020204030204" pitchFamily="34" charset="0"/>
              </a:rPr>
              <a:t>+.</a:t>
            </a:r>
            <a:r>
              <a:rPr sz="2400" b="1" dirty="0" err="1">
                <a:solidFill>
                  <a:srgbClr val="7030A0"/>
                </a:solidFill>
                <a:latin typeface="Calibri" panose="020F0502020204030204" pitchFamily="34" charset="0"/>
              </a:rPr>
              <a:t>out</a:t>
            </a:r>
            <a:r>
              <a:rPr sz="2400" dirty="0">
                <a:solidFill>
                  <a:srgbClr val="7030A0"/>
                </a:solidFill>
                <a:latin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866488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3" grpId="0" animBg="1"/>
      <p:bldP spid="221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roup 1456"/>
          <p:cNvGrpSpPr/>
          <p:nvPr/>
        </p:nvGrpSpPr>
        <p:grpSpPr>
          <a:xfrm>
            <a:off x="679471" y="1403216"/>
            <a:ext cx="4764604" cy="2883765"/>
            <a:chOff x="0" y="0"/>
            <a:chExt cx="6776324" cy="4101354"/>
          </a:xfrm>
        </p:grpSpPr>
        <p:sp>
          <p:nvSpPr>
            <p:cNvPr id="1432" name="Shape 1432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33" name="Shape 1433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34" name="Shape 1434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35" name="Shape 1435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36" name="Shape 1436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endParaRPr sz="2400"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 dirty="0"/>
                <a:t>B</a:t>
              </a: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A</a:t>
              </a: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D</a:t>
              </a: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E</a:t>
              </a: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C</a:t>
              </a: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49" name="Shape 1449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51" name="Shape 1451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Z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W</a:t>
              </a:r>
            </a:p>
          </p:txBody>
        </p:sp>
      </p:grpSp>
      <p:sp>
        <p:nvSpPr>
          <p:cNvPr id="1457" name="Shape 1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PG construction: Graph generation</a:t>
            </a:r>
            <a:endParaRPr dirty="0"/>
          </a:p>
        </p:txBody>
      </p:sp>
      <p:grpSp>
        <p:nvGrpSpPr>
          <p:cNvPr id="74" name="Group 1333"/>
          <p:cNvGrpSpPr/>
          <p:nvPr/>
        </p:nvGrpSpPr>
        <p:grpSpPr>
          <a:xfrm>
            <a:off x="409924" y="4347790"/>
            <a:ext cx="5217417" cy="871758"/>
            <a:chOff x="-180936" y="-252868"/>
            <a:chExt cx="7997579" cy="1366211"/>
          </a:xfrm>
        </p:grpSpPr>
        <p:sp>
          <p:nvSpPr>
            <p:cNvPr id="75" name="Shape 1315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76" name="Shape 1316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7" name="Shape 1317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8" name="Shape 1318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9" name="Shape 1319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rPr sz="2400">
                  <a:solidFill>
                    <a:schemeClr val="accent2"/>
                  </a:solidFill>
                </a:rPr>
                <a:t>4</a:t>
              </a:r>
            </a:p>
          </p:txBody>
        </p:sp>
        <p:grpSp>
          <p:nvGrpSpPr>
            <p:cNvPr id="80" name="Group 1322"/>
            <p:cNvGrpSpPr/>
            <p:nvPr/>
          </p:nvGrpSpPr>
          <p:grpSpPr>
            <a:xfrm>
              <a:off x="6872859" y="226335"/>
              <a:ext cx="943784" cy="887008"/>
              <a:chOff x="0" y="1841"/>
              <a:chExt cx="943783" cy="887007"/>
            </a:xfrm>
          </p:grpSpPr>
          <p:sp>
            <p:nvSpPr>
              <p:cNvPr id="91" name="Shape 1320"/>
              <p:cNvSpPr/>
              <p:nvPr/>
            </p:nvSpPr>
            <p:spPr>
              <a:xfrm>
                <a:off x="0" y="1841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2" name="Shape 132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rPr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</p:grpSp>
        <p:sp>
          <p:nvSpPr>
            <p:cNvPr id="81" name="Shape 1323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" name="Shape 1324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3" name="Shape 1325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" name="Shape 1326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5" name="Shape 1327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6" name="Shape 1328"/>
            <p:cNvSpPr/>
            <p:nvPr/>
          </p:nvSpPr>
          <p:spPr>
            <a:xfrm>
              <a:off x="-180936" y="-252868"/>
              <a:ext cx="1885569" cy="636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chemeClr val="accent2"/>
                  </a:solidFill>
                </a:rPr>
                <a:t>out</a:t>
              </a:r>
            </a:p>
          </p:txBody>
        </p:sp>
        <p:sp>
          <p:nvSpPr>
            <p:cNvPr id="87" name="Shape 1329"/>
            <p:cNvSpPr/>
            <p:nvPr/>
          </p:nvSpPr>
          <p:spPr>
            <a:xfrm>
              <a:off x="1701876" y="-209236"/>
              <a:ext cx="943783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88" name="Shape 1330"/>
            <p:cNvSpPr/>
            <p:nvPr/>
          </p:nvSpPr>
          <p:spPr>
            <a:xfrm>
              <a:off x="3065703" y="-180622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89" name="Shape 1331"/>
            <p:cNvSpPr/>
            <p:nvPr/>
          </p:nvSpPr>
          <p:spPr>
            <a:xfrm>
              <a:off x="4378747" y="-180622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90" name="Shape 1332"/>
            <p:cNvSpPr/>
            <p:nvPr/>
          </p:nvSpPr>
          <p:spPr>
            <a:xfrm>
              <a:off x="5787607" y="-180622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chemeClr val="accent2"/>
                  </a:solidFill>
                </a:rPr>
                <a:t>W</a:t>
              </a:r>
            </a:p>
          </p:txBody>
        </p:sp>
      </p:grpSp>
      <p:sp>
        <p:nvSpPr>
          <p:cNvPr id="174" name="Shape 2053"/>
          <p:cNvSpPr/>
          <p:nvPr/>
        </p:nvSpPr>
        <p:spPr>
          <a:xfrm>
            <a:off x="7785658" y="5589129"/>
            <a:ext cx="1234097" cy="334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b="1" dirty="0"/>
              <a:t>{2}</a:t>
            </a:r>
          </a:p>
        </p:txBody>
      </p:sp>
      <p:sp>
        <p:nvSpPr>
          <p:cNvPr id="175" name="Shape 2054"/>
          <p:cNvSpPr/>
          <p:nvPr/>
        </p:nvSpPr>
        <p:spPr>
          <a:xfrm>
            <a:off x="9477734" y="5580260"/>
            <a:ext cx="1234097" cy="334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b="1" dirty="0"/>
              <a:t>{1}</a:t>
            </a:r>
          </a:p>
        </p:txBody>
      </p:sp>
      <p:sp>
        <p:nvSpPr>
          <p:cNvPr id="176" name="Oval 175"/>
          <p:cNvSpPr/>
          <p:nvPr/>
        </p:nvSpPr>
        <p:spPr>
          <a:xfrm>
            <a:off x="8782439" y="1272756"/>
            <a:ext cx="1213330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/>
              <a:t>start</a:t>
            </a:r>
            <a:endParaRPr lang="en-US" sz="2000" dirty="0"/>
          </a:p>
        </p:txBody>
      </p:sp>
      <p:sp>
        <p:nvSpPr>
          <p:cNvPr id="177" name="Oval 176"/>
          <p:cNvSpPr/>
          <p:nvPr/>
        </p:nvSpPr>
        <p:spPr>
          <a:xfrm>
            <a:off x="8127548" y="2065123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(Z,1,1)</a:t>
            </a:r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6781348" y="2078241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(W,1,1)</a:t>
            </a:r>
            <a:endParaRPr lang="en-US" dirty="0"/>
          </a:p>
        </p:txBody>
      </p:sp>
      <p:sp>
        <p:nvSpPr>
          <p:cNvPr id="179" name="Oval 178"/>
          <p:cNvSpPr/>
          <p:nvPr/>
        </p:nvSpPr>
        <p:spPr>
          <a:xfrm>
            <a:off x="9473748" y="2065123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(Y,1,1)</a:t>
            </a:r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10819948" y="2065123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(X,1,1)</a:t>
            </a:r>
            <a:endParaRPr lang="en-US" dirty="0"/>
          </a:p>
        </p:txBody>
      </p:sp>
      <p:sp>
        <p:nvSpPr>
          <p:cNvPr id="181" name="Oval 180"/>
          <p:cNvSpPr/>
          <p:nvPr/>
        </p:nvSpPr>
        <p:spPr>
          <a:xfrm>
            <a:off x="8133063" y="2773290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(B,-,2)</a:t>
            </a:r>
            <a:endParaRPr lang="en-US" dirty="0"/>
          </a:p>
        </p:txBody>
      </p:sp>
      <p:sp>
        <p:nvSpPr>
          <p:cNvPr id="182" name="Oval 181"/>
          <p:cNvSpPr/>
          <p:nvPr/>
        </p:nvSpPr>
        <p:spPr>
          <a:xfrm>
            <a:off x="6786863" y="2786408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(A,-,2)</a:t>
            </a:r>
            <a:endParaRPr lang="en-US" dirty="0"/>
          </a:p>
        </p:txBody>
      </p:sp>
      <p:sp>
        <p:nvSpPr>
          <p:cNvPr id="183" name="Oval 182"/>
          <p:cNvSpPr/>
          <p:nvPr/>
        </p:nvSpPr>
        <p:spPr>
          <a:xfrm>
            <a:off x="9479263" y="2773290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(E,-,2)</a:t>
            </a:r>
            <a:endParaRPr lang="en-US" dirty="0"/>
          </a:p>
        </p:txBody>
      </p:sp>
      <p:sp>
        <p:nvSpPr>
          <p:cNvPr id="184" name="Oval 183"/>
          <p:cNvSpPr/>
          <p:nvPr/>
        </p:nvSpPr>
        <p:spPr>
          <a:xfrm>
            <a:off x="10825463" y="2773290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(D,2,2)</a:t>
            </a:r>
            <a:endParaRPr lang="en-US" dirty="0"/>
          </a:p>
        </p:txBody>
      </p:sp>
      <p:sp>
        <p:nvSpPr>
          <p:cNvPr id="185" name="Oval 184"/>
          <p:cNvSpPr/>
          <p:nvPr/>
        </p:nvSpPr>
        <p:spPr>
          <a:xfrm>
            <a:off x="6781348" y="3564225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(C,-,2)</a:t>
            </a:r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8782439" y="3589978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(D,-,2)</a:t>
            </a:r>
            <a:endParaRPr lang="en-US" dirty="0"/>
          </a:p>
        </p:txBody>
      </p:sp>
      <p:sp>
        <p:nvSpPr>
          <p:cNvPr id="187" name="Oval 186"/>
          <p:cNvSpPr/>
          <p:nvPr/>
        </p:nvSpPr>
        <p:spPr>
          <a:xfrm>
            <a:off x="10819948" y="3551107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(C,3,2)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7835448" y="4415125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(B,-,3)</a:t>
            </a:r>
            <a:endParaRPr lang="en-US" dirty="0"/>
          </a:p>
        </p:txBody>
      </p:sp>
      <p:sp>
        <p:nvSpPr>
          <p:cNvPr id="189" name="Oval 188"/>
          <p:cNvSpPr/>
          <p:nvPr/>
        </p:nvSpPr>
        <p:spPr>
          <a:xfrm>
            <a:off x="9836539" y="4440878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(A,4,2)</a:t>
            </a:r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7822748" y="5088225"/>
            <a:ext cx="1261556" cy="316789"/>
          </a:xfrm>
          <a:prstGeom prst="ellipse">
            <a:avLst/>
          </a:prstGeom>
          <a:noFill/>
          <a:ln w="57150" cap="flat">
            <a:solidFill>
              <a:schemeClr val="tx1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(W,-,4)</a:t>
            </a:r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9823839" y="5113978"/>
            <a:ext cx="1261556" cy="316789"/>
          </a:xfrm>
          <a:prstGeom prst="ellips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(W,5,-)</a:t>
            </a:r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8830665" y="5998192"/>
            <a:ext cx="1213330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/>
              <a:t>end</a:t>
            </a:r>
            <a:endParaRPr lang="en-US" sz="2000" dirty="0"/>
          </a:p>
        </p:txBody>
      </p:sp>
      <p:cxnSp>
        <p:nvCxnSpPr>
          <p:cNvPr id="193" name="Straight Arrow Connector 192"/>
          <p:cNvCxnSpPr>
            <a:stCxn id="176" idx="5"/>
            <a:endCxn id="180" idx="0"/>
          </p:cNvCxnSpPr>
          <p:nvPr/>
        </p:nvCxnSpPr>
        <p:spPr>
          <a:xfrm>
            <a:off x="9818081" y="1543152"/>
            <a:ext cx="1632645" cy="52197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76" idx="4"/>
            <a:endCxn id="179" idx="0"/>
          </p:cNvCxnSpPr>
          <p:nvPr/>
        </p:nvCxnSpPr>
        <p:spPr>
          <a:xfrm>
            <a:off x="9389104" y="1589545"/>
            <a:ext cx="715422" cy="47557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4"/>
            <a:endCxn id="177" idx="0"/>
          </p:cNvCxnSpPr>
          <p:nvPr/>
        </p:nvCxnSpPr>
        <p:spPr>
          <a:xfrm flipH="1">
            <a:off x="8758326" y="1589545"/>
            <a:ext cx="630778" cy="47557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76" idx="3"/>
            <a:endCxn id="178" idx="0"/>
          </p:cNvCxnSpPr>
          <p:nvPr/>
        </p:nvCxnSpPr>
        <p:spPr>
          <a:xfrm flipH="1">
            <a:off x="7412126" y="1543152"/>
            <a:ext cx="1548001" cy="53508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78" idx="4"/>
            <a:endCxn id="182" idx="0"/>
          </p:cNvCxnSpPr>
          <p:nvPr/>
        </p:nvCxnSpPr>
        <p:spPr>
          <a:xfrm>
            <a:off x="7412126" y="2395030"/>
            <a:ext cx="5515" cy="3913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78" idx="4"/>
            <a:endCxn id="181" idx="0"/>
          </p:cNvCxnSpPr>
          <p:nvPr/>
        </p:nvCxnSpPr>
        <p:spPr>
          <a:xfrm>
            <a:off x="7412126" y="2395030"/>
            <a:ext cx="1351715" cy="37826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7" idx="4"/>
            <a:endCxn id="183" idx="0"/>
          </p:cNvCxnSpPr>
          <p:nvPr/>
        </p:nvCxnSpPr>
        <p:spPr>
          <a:xfrm>
            <a:off x="8758326" y="2381912"/>
            <a:ext cx="1351715" cy="3913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0" idx="4"/>
            <a:endCxn id="184" idx="0"/>
          </p:cNvCxnSpPr>
          <p:nvPr/>
        </p:nvCxnSpPr>
        <p:spPr>
          <a:xfrm>
            <a:off x="11450726" y="2381912"/>
            <a:ext cx="5515" cy="3913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79" idx="4"/>
            <a:endCxn id="184" idx="0"/>
          </p:cNvCxnSpPr>
          <p:nvPr/>
        </p:nvCxnSpPr>
        <p:spPr>
          <a:xfrm>
            <a:off x="10104526" y="2381912"/>
            <a:ext cx="1351715" cy="3913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85" idx="0"/>
            <a:endCxn id="182" idx="4"/>
          </p:cNvCxnSpPr>
          <p:nvPr/>
        </p:nvCxnSpPr>
        <p:spPr>
          <a:xfrm flipV="1">
            <a:off x="7412126" y="3103197"/>
            <a:ext cx="5515" cy="46102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1" idx="3"/>
            <a:endCxn id="185" idx="7"/>
          </p:cNvCxnSpPr>
          <p:nvPr/>
        </p:nvCxnSpPr>
        <p:spPr>
          <a:xfrm flipH="1">
            <a:off x="7858153" y="3043686"/>
            <a:ext cx="459661" cy="56693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5" idx="6"/>
            <a:endCxn id="186" idx="2"/>
          </p:cNvCxnSpPr>
          <p:nvPr/>
        </p:nvCxnSpPr>
        <p:spPr>
          <a:xfrm>
            <a:off x="8042904" y="3722620"/>
            <a:ext cx="739535" cy="2575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85" idx="6"/>
            <a:endCxn id="183" idx="3"/>
          </p:cNvCxnSpPr>
          <p:nvPr/>
        </p:nvCxnSpPr>
        <p:spPr>
          <a:xfrm flipV="1">
            <a:off x="8042904" y="3043686"/>
            <a:ext cx="1621110" cy="67893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87" idx="2"/>
            <a:endCxn id="186" idx="6"/>
          </p:cNvCxnSpPr>
          <p:nvPr/>
        </p:nvCxnSpPr>
        <p:spPr>
          <a:xfrm flipH="1">
            <a:off x="10043995" y="3709502"/>
            <a:ext cx="775953" cy="3887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87" idx="3"/>
            <a:endCxn id="188" idx="6"/>
          </p:cNvCxnSpPr>
          <p:nvPr/>
        </p:nvCxnSpPr>
        <p:spPr>
          <a:xfrm flipH="1">
            <a:off x="9097004" y="3821503"/>
            <a:ext cx="1907695" cy="75201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87" idx="1"/>
            <a:endCxn id="183" idx="5"/>
          </p:cNvCxnSpPr>
          <p:nvPr/>
        </p:nvCxnSpPr>
        <p:spPr>
          <a:xfrm flipH="1" flipV="1">
            <a:off x="10556068" y="3043686"/>
            <a:ext cx="448631" cy="55381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84" idx="4"/>
            <a:endCxn id="187" idx="0"/>
          </p:cNvCxnSpPr>
          <p:nvPr/>
        </p:nvCxnSpPr>
        <p:spPr>
          <a:xfrm flipH="1">
            <a:off x="11450726" y="3090079"/>
            <a:ext cx="5515" cy="46102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88" idx="1"/>
            <a:endCxn id="185" idx="4"/>
          </p:cNvCxnSpPr>
          <p:nvPr/>
        </p:nvCxnSpPr>
        <p:spPr>
          <a:xfrm flipH="1" flipV="1">
            <a:off x="7412126" y="3881014"/>
            <a:ext cx="608073" cy="580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88" idx="4"/>
            <a:endCxn id="190" idx="0"/>
          </p:cNvCxnSpPr>
          <p:nvPr/>
        </p:nvCxnSpPr>
        <p:spPr>
          <a:xfrm flipH="1">
            <a:off x="8453526" y="4731914"/>
            <a:ext cx="12700" cy="35631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87" idx="4"/>
            <a:endCxn id="189" idx="0"/>
          </p:cNvCxnSpPr>
          <p:nvPr/>
        </p:nvCxnSpPr>
        <p:spPr>
          <a:xfrm flipH="1">
            <a:off x="10467317" y="3867896"/>
            <a:ext cx="983409" cy="57298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89" idx="4"/>
            <a:endCxn id="191" idx="0"/>
          </p:cNvCxnSpPr>
          <p:nvPr/>
        </p:nvCxnSpPr>
        <p:spPr>
          <a:xfrm flipH="1">
            <a:off x="10454617" y="4757667"/>
            <a:ext cx="12700" cy="35631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90" idx="4"/>
            <a:endCxn id="192" idx="0"/>
          </p:cNvCxnSpPr>
          <p:nvPr/>
        </p:nvCxnSpPr>
        <p:spPr>
          <a:xfrm>
            <a:off x="8453526" y="5405014"/>
            <a:ext cx="983804" cy="5931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91" idx="4"/>
            <a:endCxn id="192" idx="0"/>
          </p:cNvCxnSpPr>
          <p:nvPr/>
        </p:nvCxnSpPr>
        <p:spPr>
          <a:xfrm flipH="1">
            <a:off x="9437330" y="5430767"/>
            <a:ext cx="1017287" cy="56742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35324" y="5286247"/>
            <a:ext cx="4484026" cy="1609854"/>
            <a:chOff x="435324" y="5286247"/>
            <a:chExt cx="4484026" cy="1609854"/>
          </a:xfrm>
        </p:grpSpPr>
        <p:grpSp>
          <p:nvGrpSpPr>
            <p:cNvPr id="93" name="Group 1355"/>
            <p:cNvGrpSpPr/>
            <p:nvPr/>
          </p:nvGrpSpPr>
          <p:grpSpPr>
            <a:xfrm>
              <a:off x="503865" y="5286247"/>
              <a:ext cx="4415485" cy="1609854"/>
              <a:chOff x="0" y="-96171"/>
              <a:chExt cx="6470442" cy="2334014"/>
            </a:xfrm>
          </p:grpSpPr>
          <p:sp>
            <p:nvSpPr>
              <p:cNvPr id="94" name="Shape 1334"/>
              <p:cNvSpPr/>
              <p:nvPr/>
            </p:nvSpPr>
            <p:spPr>
              <a:xfrm>
                <a:off x="0" y="71761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rPr sz="2400" dirty="0">
                    <a:solidFill>
                      <a:srgbClr val="7030A0"/>
                    </a:solidFill>
                  </a:rPr>
                  <a:t>0</a:t>
                </a:r>
              </a:p>
            </p:txBody>
          </p:sp>
          <p:sp>
            <p:nvSpPr>
              <p:cNvPr id="95" name="Shape 1335"/>
              <p:cNvSpPr/>
              <p:nvPr/>
            </p:nvSpPr>
            <p:spPr>
              <a:xfrm>
                <a:off x="1376476" y="71761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rPr sz="2400">
                    <a:solidFill>
                      <a:srgbClr val="7030A0"/>
                    </a:solidFill>
                  </a:rPr>
                  <a:t>1</a:t>
                </a:r>
              </a:p>
            </p:txBody>
          </p:sp>
          <p:sp>
            <p:nvSpPr>
              <p:cNvPr id="96" name="Shape 1336"/>
              <p:cNvSpPr/>
              <p:nvPr/>
            </p:nvSpPr>
            <p:spPr>
              <a:xfrm>
                <a:off x="2752953" y="71761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rPr sz="240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7" name="Shape 1337"/>
              <p:cNvSpPr/>
              <p:nvPr/>
            </p:nvSpPr>
            <p:spPr>
              <a:xfrm>
                <a:off x="4129430" y="71761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rPr sz="2400">
                    <a:solidFill>
                      <a:srgbClr val="7030A0"/>
                    </a:solidFill>
                  </a:rPr>
                  <a:t>3</a:t>
                </a:r>
              </a:p>
            </p:txBody>
          </p:sp>
          <p:grpSp>
            <p:nvGrpSpPr>
              <p:cNvPr id="98" name="Group 1340"/>
              <p:cNvGrpSpPr/>
              <p:nvPr/>
            </p:nvGrpSpPr>
            <p:grpSpPr>
              <a:xfrm>
                <a:off x="5526659" y="670588"/>
                <a:ext cx="943783" cy="887008"/>
                <a:chOff x="0" y="0"/>
                <a:chExt cx="943782" cy="887006"/>
              </a:xfrm>
            </p:grpSpPr>
            <p:sp>
              <p:nvSpPr>
                <p:cNvPr id="111" name="Shape 1338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 sz="1266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2" name="Shape 1339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</a:lvl1pPr>
                </a:lstStyle>
                <a:p>
                  <a:r>
                    <a:rPr sz="240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99" name="Shape 1341"/>
              <p:cNvSpPr/>
              <p:nvPr/>
            </p:nvSpPr>
            <p:spPr>
              <a:xfrm>
                <a:off x="876126" y="1114092"/>
                <a:ext cx="51046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87">
                  <a:solidFill>
                    <a:srgbClr val="7030A0"/>
                  </a:solidFill>
                </a:endParaRPr>
              </a:p>
            </p:txBody>
          </p:sp>
          <p:sp>
            <p:nvSpPr>
              <p:cNvPr id="100" name="Shape 1342"/>
              <p:cNvSpPr/>
              <p:nvPr/>
            </p:nvSpPr>
            <p:spPr>
              <a:xfrm>
                <a:off x="2246500" y="1114092"/>
                <a:ext cx="51046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87">
                  <a:solidFill>
                    <a:srgbClr val="7030A0"/>
                  </a:solidFill>
                </a:endParaRPr>
              </a:p>
            </p:txBody>
          </p:sp>
          <p:sp>
            <p:nvSpPr>
              <p:cNvPr id="101" name="Shape 1343"/>
              <p:cNvSpPr/>
              <p:nvPr/>
            </p:nvSpPr>
            <p:spPr>
              <a:xfrm>
                <a:off x="3622978" y="1114092"/>
                <a:ext cx="51046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87"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Shape 1344"/>
              <p:cNvSpPr/>
              <p:nvPr/>
            </p:nvSpPr>
            <p:spPr>
              <a:xfrm>
                <a:off x="4999455" y="1114092"/>
                <a:ext cx="51046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1687">
                  <a:solidFill>
                    <a:srgbClr val="7030A0"/>
                  </a:solidFill>
                </a:endParaRPr>
              </a:p>
            </p:txBody>
          </p:sp>
          <p:sp>
            <p:nvSpPr>
              <p:cNvPr id="103" name="Shape 1346"/>
              <p:cNvSpPr/>
              <p:nvPr/>
            </p:nvSpPr>
            <p:spPr>
              <a:xfrm>
                <a:off x="1439846" y="120974"/>
                <a:ext cx="1373151" cy="636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 b="1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in</a:t>
                </a:r>
              </a:p>
            </p:txBody>
          </p:sp>
          <p:sp>
            <p:nvSpPr>
              <p:cNvPr id="104" name="Shape 1347"/>
              <p:cNvSpPr/>
              <p:nvPr/>
            </p:nvSpPr>
            <p:spPr>
              <a:xfrm>
                <a:off x="3029578" y="464156"/>
                <a:ext cx="943784" cy="6364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B</a:t>
                </a:r>
              </a:p>
            </p:txBody>
          </p:sp>
          <p:sp>
            <p:nvSpPr>
              <p:cNvPr id="105" name="Shape 1348"/>
              <p:cNvSpPr/>
              <p:nvPr/>
            </p:nvSpPr>
            <p:spPr>
              <a:xfrm>
                <a:off x="4493757" y="251846"/>
                <a:ext cx="943784" cy="6364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W</a:t>
                </a:r>
              </a:p>
            </p:txBody>
          </p:sp>
          <p:sp>
            <p:nvSpPr>
              <p:cNvPr id="106" name="Shape 1350"/>
              <p:cNvSpPr/>
              <p:nvPr/>
            </p:nvSpPr>
            <p:spPr>
              <a:xfrm>
                <a:off x="2474750" y="1601396"/>
                <a:ext cx="2133205" cy="6364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ACDE</a:t>
                </a:r>
              </a:p>
            </p:txBody>
          </p:sp>
          <p:sp>
            <p:nvSpPr>
              <p:cNvPr id="107" name="Shape 1386"/>
              <p:cNvSpPr/>
              <p:nvPr/>
            </p:nvSpPr>
            <p:spPr>
              <a:xfrm>
                <a:off x="4360776" y="429055"/>
                <a:ext cx="401818" cy="335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5645" y="-5358"/>
                      <a:pt x="12845" y="-5400"/>
                      <a:pt x="21600" y="16074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/>
              <a:lstStyle/>
              <a:p>
                <a:endParaRPr sz="1266">
                  <a:solidFill>
                    <a:srgbClr val="7030A0"/>
                  </a:solidFill>
                </a:endParaRPr>
              </a:p>
            </p:txBody>
          </p:sp>
          <p:sp>
            <p:nvSpPr>
              <p:cNvPr id="108" name="Shape 1352"/>
              <p:cNvSpPr/>
              <p:nvPr/>
            </p:nvSpPr>
            <p:spPr>
              <a:xfrm>
                <a:off x="3725463" y="-90311"/>
                <a:ext cx="943784" cy="6364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B</a:t>
                </a:r>
              </a:p>
            </p:txBody>
          </p:sp>
          <p:sp>
            <p:nvSpPr>
              <p:cNvPr id="109" name="Shape 1387"/>
              <p:cNvSpPr/>
              <p:nvPr/>
            </p:nvSpPr>
            <p:spPr>
              <a:xfrm>
                <a:off x="3004585" y="429055"/>
                <a:ext cx="401818" cy="335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5645" y="-5358"/>
                      <a:pt x="12845" y="-5400"/>
                      <a:pt x="21600" y="16074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/>
              <a:lstStyle/>
              <a:p>
                <a:endParaRPr sz="1266">
                  <a:solidFill>
                    <a:srgbClr val="7030A0"/>
                  </a:solidFill>
                </a:endParaRPr>
              </a:p>
            </p:txBody>
          </p:sp>
          <p:sp>
            <p:nvSpPr>
              <p:cNvPr id="110" name="Shape 1354"/>
              <p:cNvSpPr/>
              <p:nvPr/>
            </p:nvSpPr>
            <p:spPr>
              <a:xfrm>
                <a:off x="2044734" y="-96171"/>
                <a:ext cx="2133205" cy="636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/>
              <a:p>
                <a:pPr lvl="1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rPr sz="2400" dirty="0">
                    <a:solidFill>
                      <a:srgbClr val="7030A0"/>
                    </a:solidFill>
                  </a:rPr>
                  <a:t>ACDE</a:t>
                </a:r>
              </a:p>
            </p:txBody>
          </p:sp>
        </p:grpSp>
        <p:sp>
          <p:nvSpPr>
            <p:cNvPr id="222" name="Shape 1328"/>
            <p:cNvSpPr/>
            <p:nvPr/>
          </p:nvSpPr>
          <p:spPr>
            <a:xfrm>
              <a:off x="435324" y="5554290"/>
              <a:ext cx="1230097" cy="406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400" dirty="0">
                  <a:solidFill>
                    <a:srgbClr val="7030A0"/>
                  </a:solidFill>
                </a:rPr>
                <a:t>out</a:t>
              </a:r>
            </a:p>
          </p:txBody>
        </p:sp>
      </p:grpSp>
      <p:sp>
        <p:nvSpPr>
          <p:cNvPr id="223" name="Freeform 222"/>
          <p:cNvSpPr/>
          <p:nvPr/>
        </p:nvSpPr>
        <p:spPr>
          <a:xfrm>
            <a:off x="2717800" y="6388100"/>
            <a:ext cx="812696" cy="124652"/>
          </a:xfrm>
          <a:custGeom>
            <a:avLst/>
            <a:gdLst>
              <a:gd name="connsiteX0" fmla="*/ 1028700 w 1028700"/>
              <a:gd name="connsiteY0" fmla="*/ 12700 h 165142"/>
              <a:gd name="connsiteX1" fmla="*/ 482600 w 1028700"/>
              <a:gd name="connsiteY1" fmla="*/ 165100 h 165142"/>
              <a:gd name="connsiteX2" fmla="*/ 0 w 1028700"/>
              <a:gd name="connsiteY2" fmla="*/ 0 h 16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65142">
                <a:moveTo>
                  <a:pt x="1028700" y="12700"/>
                </a:moveTo>
                <a:cubicBezTo>
                  <a:pt x="841375" y="89958"/>
                  <a:pt x="654050" y="167217"/>
                  <a:pt x="482600" y="165100"/>
                </a:cubicBezTo>
                <a:cubicBezTo>
                  <a:pt x="311150" y="162983"/>
                  <a:pt x="155575" y="81491"/>
                  <a:pt x="0" y="0"/>
                </a:cubicBez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0236200" y="1435100"/>
            <a:ext cx="1732294" cy="4279900"/>
          </a:xfrm>
          <a:custGeom>
            <a:avLst/>
            <a:gdLst>
              <a:gd name="connsiteX0" fmla="*/ 0 w 1732294"/>
              <a:gd name="connsiteY0" fmla="*/ 0 h 4279900"/>
              <a:gd name="connsiteX1" fmla="*/ 1587500 w 1732294"/>
              <a:gd name="connsiteY1" fmla="*/ 558800 h 4279900"/>
              <a:gd name="connsiteX2" fmla="*/ 1587500 w 1732294"/>
              <a:gd name="connsiteY2" fmla="*/ 2730500 h 4279900"/>
              <a:gd name="connsiteX3" fmla="*/ 952500 w 1732294"/>
              <a:gd name="connsiteY3" fmla="*/ 3022600 h 4279900"/>
              <a:gd name="connsiteX4" fmla="*/ 952500 w 1732294"/>
              <a:gd name="connsiteY4" fmla="*/ 4279900 h 42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294" h="4279900">
                <a:moveTo>
                  <a:pt x="0" y="0"/>
                </a:moveTo>
                <a:cubicBezTo>
                  <a:pt x="661458" y="51858"/>
                  <a:pt x="1322917" y="103717"/>
                  <a:pt x="1587500" y="558800"/>
                </a:cubicBezTo>
                <a:cubicBezTo>
                  <a:pt x="1852083" y="1013883"/>
                  <a:pt x="1693333" y="2319867"/>
                  <a:pt x="1587500" y="2730500"/>
                </a:cubicBezTo>
                <a:cubicBezTo>
                  <a:pt x="1481667" y="3141133"/>
                  <a:pt x="1058333" y="2764367"/>
                  <a:pt x="952500" y="3022600"/>
                </a:cubicBezTo>
                <a:cubicBezTo>
                  <a:pt x="846667" y="3280833"/>
                  <a:pt x="899583" y="3780366"/>
                  <a:pt x="952500" y="4279900"/>
                </a:cubicBezTo>
              </a:path>
            </a:pathLst>
          </a:custGeom>
          <a:noFill/>
          <a:ln w="57150" cap="flat">
            <a:solidFill>
              <a:srgbClr val="00B05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892300" y="1930400"/>
            <a:ext cx="2171433" cy="539534"/>
          </a:xfrm>
          <a:custGeom>
            <a:avLst/>
            <a:gdLst>
              <a:gd name="connsiteX0" fmla="*/ 1866900 w 2171433"/>
              <a:gd name="connsiteY0" fmla="*/ 317500 h 539534"/>
              <a:gd name="connsiteX1" fmla="*/ 2159000 w 2171433"/>
              <a:gd name="connsiteY1" fmla="*/ 508000 h 539534"/>
              <a:gd name="connsiteX2" fmla="*/ 1498600 w 2171433"/>
              <a:gd name="connsiteY2" fmla="*/ 533400 h 539534"/>
              <a:gd name="connsiteX3" fmla="*/ 482600 w 2171433"/>
              <a:gd name="connsiteY3" fmla="*/ 444500 h 539534"/>
              <a:gd name="connsiteX4" fmla="*/ 165100 w 2171433"/>
              <a:gd name="connsiteY4" fmla="*/ 304800 h 539534"/>
              <a:gd name="connsiteX5" fmla="*/ 0 w 2171433"/>
              <a:gd name="connsiteY5" fmla="*/ 0 h 53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433" h="539534">
                <a:moveTo>
                  <a:pt x="1866900" y="317500"/>
                </a:moveTo>
                <a:cubicBezTo>
                  <a:pt x="2043641" y="394758"/>
                  <a:pt x="2220383" y="472017"/>
                  <a:pt x="2159000" y="508000"/>
                </a:cubicBezTo>
                <a:cubicBezTo>
                  <a:pt x="2097617" y="543983"/>
                  <a:pt x="1778000" y="543983"/>
                  <a:pt x="1498600" y="533400"/>
                </a:cubicBezTo>
                <a:cubicBezTo>
                  <a:pt x="1219200" y="522817"/>
                  <a:pt x="704850" y="482600"/>
                  <a:pt x="482600" y="444500"/>
                </a:cubicBezTo>
                <a:cubicBezTo>
                  <a:pt x="260350" y="406400"/>
                  <a:pt x="245533" y="378883"/>
                  <a:pt x="165100" y="304800"/>
                </a:cubicBezTo>
                <a:cubicBezTo>
                  <a:pt x="84667" y="230717"/>
                  <a:pt x="42333" y="115358"/>
                  <a:pt x="0" y="0"/>
                </a:cubicBezTo>
              </a:path>
            </a:pathLst>
          </a:custGeom>
          <a:noFill/>
          <a:ln w="57150" cap="flat">
            <a:solidFill>
              <a:srgbClr val="00B05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11200" y="4406900"/>
            <a:ext cx="4394200" cy="0"/>
          </a:xfrm>
          <a:custGeom>
            <a:avLst/>
            <a:gdLst>
              <a:gd name="connsiteX0" fmla="*/ 0 w 4394200"/>
              <a:gd name="connsiteY0" fmla="*/ 0 h 0"/>
              <a:gd name="connsiteX1" fmla="*/ 4394200 w 4394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4200">
                <a:moveTo>
                  <a:pt x="0" y="0"/>
                </a:moveTo>
                <a:lnTo>
                  <a:pt x="4394200" y="0"/>
                </a:lnTo>
              </a:path>
            </a:pathLst>
          </a:custGeom>
          <a:noFill/>
          <a:ln w="57150" cap="flat">
            <a:solidFill>
              <a:srgbClr val="00B05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hape 1269"/>
          <p:cNvSpPr/>
          <p:nvPr/>
        </p:nvSpPr>
        <p:spPr>
          <a:xfrm>
            <a:off x="-344772" y="3761220"/>
            <a:ext cx="4423571" cy="529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t">
            <a:noAutofit/>
          </a:bodyPr>
          <a:lstStyle/>
          <a:p>
            <a:pPr lvl="1"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latin typeface="Calibri" panose="020F0502020204030204" pitchFamily="34" charset="0"/>
              </a:rPr>
              <a:t> </a:t>
            </a:r>
            <a:r>
              <a:rPr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W.A.C.D.</a:t>
            </a:r>
            <a:r>
              <a:rPr sz="2400" b="1" dirty="0" err="1">
                <a:solidFill>
                  <a:schemeClr val="accent2"/>
                </a:solidFill>
                <a:latin typeface="Calibri" panose="020F0502020204030204" pitchFamily="34" charset="0"/>
              </a:rPr>
              <a:t>out</a:t>
            </a:r>
            <a:r>
              <a:rPr sz="24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</a:rPr>
              <a:t> &gt;&gt; </a:t>
            </a:r>
            <a:r>
              <a:rPr sz="2400" dirty="0">
                <a:solidFill>
                  <a:srgbClr val="7030A0"/>
                </a:solidFill>
                <a:latin typeface="Calibri" panose="020F0502020204030204" pitchFamily="34" charset="0"/>
              </a:rPr>
              <a:t>(</a:t>
            </a:r>
            <a:r>
              <a:rPr sz="2400" dirty="0" err="1">
                <a:solidFill>
                  <a:srgbClr val="7030A0"/>
                </a:solidFill>
                <a:latin typeface="Calibri" panose="020F0502020204030204" pitchFamily="34" charset="0"/>
              </a:rPr>
              <a:t>W.B.</a:t>
            </a:r>
            <a:r>
              <a:rPr sz="2400" b="1" dirty="0" err="1">
                <a:solidFill>
                  <a:srgbClr val="7030A0"/>
                </a:solidFill>
                <a:latin typeface="Calibri" panose="020F0502020204030204" pitchFamily="34" charset="0"/>
              </a:rPr>
              <a:t>in</a:t>
            </a:r>
            <a:r>
              <a:rPr sz="2400" dirty="0" err="1">
                <a:solidFill>
                  <a:srgbClr val="7030A0"/>
                </a:solidFill>
                <a:latin typeface="Calibri" panose="020F0502020204030204" pitchFamily="34" charset="0"/>
              </a:rPr>
              <a:t>+.</a:t>
            </a:r>
            <a:r>
              <a:rPr sz="2400" b="1" dirty="0" err="1">
                <a:solidFill>
                  <a:srgbClr val="7030A0"/>
                </a:solidFill>
                <a:latin typeface="Calibri" panose="020F0502020204030204" pitchFamily="34" charset="0"/>
              </a:rPr>
              <a:t>out</a:t>
            </a:r>
            <a:r>
              <a:rPr sz="2400" dirty="0">
                <a:solidFill>
                  <a:srgbClr val="7030A0"/>
                </a:solidFill>
                <a:latin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5860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PG</a:t>
            </a:r>
            <a:r>
              <a:rPr lang="en-US" dirty="0" smtClean="0"/>
              <a:t> construction: minimization (loop analysis)</a:t>
            </a:r>
            <a:endParaRPr dirty="0"/>
          </a:p>
        </p:txBody>
      </p:sp>
      <p:sp>
        <p:nvSpPr>
          <p:cNvPr id="174" name="Shape 2053"/>
          <p:cNvSpPr/>
          <p:nvPr/>
        </p:nvSpPr>
        <p:spPr>
          <a:xfrm>
            <a:off x="1727758" y="5589129"/>
            <a:ext cx="1234097" cy="334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b="1" dirty="0"/>
              <a:t>{2}</a:t>
            </a:r>
          </a:p>
        </p:txBody>
      </p:sp>
      <p:sp>
        <p:nvSpPr>
          <p:cNvPr id="175" name="Shape 2054"/>
          <p:cNvSpPr/>
          <p:nvPr/>
        </p:nvSpPr>
        <p:spPr>
          <a:xfrm>
            <a:off x="3419834" y="5580260"/>
            <a:ext cx="1234097" cy="334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b="1" dirty="0"/>
              <a:t>{1}</a:t>
            </a:r>
          </a:p>
        </p:txBody>
      </p:sp>
      <p:sp>
        <p:nvSpPr>
          <p:cNvPr id="176" name="Oval 175"/>
          <p:cNvSpPr/>
          <p:nvPr/>
        </p:nvSpPr>
        <p:spPr>
          <a:xfrm>
            <a:off x="2724539" y="1272756"/>
            <a:ext cx="1213330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/>
              <a:t>start</a:t>
            </a:r>
            <a:endParaRPr lang="en-US" sz="2000" dirty="0"/>
          </a:p>
        </p:txBody>
      </p:sp>
      <p:sp>
        <p:nvSpPr>
          <p:cNvPr id="177" name="Oval 176"/>
          <p:cNvSpPr/>
          <p:nvPr/>
        </p:nvSpPr>
        <p:spPr>
          <a:xfrm>
            <a:off x="2069648" y="2065123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(Z,1,1)</a:t>
            </a:r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723448" y="2078241"/>
            <a:ext cx="1261556" cy="316789"/>
          </a:xfrm>
          <a:prstGeom prst="ellipse">
            <a:avLst/>
          </a:prstGeom>
          <a:solidFill>
            <a:srgbClr val="FFFF00"/>
          </a:solidFill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(W,1,1)</a:t>
            </a:r>
            <a:endParaRPr lang="en-US" dirty="0"/>
          </a:p>
        </p:txBody>
      </p:sp>
      <p:sp>
        <p:nvSpPr>
          <p:cNvPr id="179" name="Oval 178"/>
          <p:cNvSpPr/>
          <p:nvPr/>
        </p:nvSpPr>
        <p:spPr>
          <a:xfrm>
            <a:off x="3415848" y="2065123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(Y,1,1)</a:t>
            </a:r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4762048" y="2065123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(X,1,1)</a:t>
            </a:r>
            <a:endParaRPr lang="en-US" dirty="0"/>
          </a:p>
        </p:txBody>
      </p:sp>
      <p:sp>
        <p:nvSpPr>
          <p:cNvPr id="181" name="Oval 180"/>
          <p:cNvSpPr/>
          <p:nvPr/>
        </p:nvSpPr>
        <p:spPr>
          <a:xfrm>
            <a:off x="1760373" y="2773290"/>
            <a:ext cx="1261556" cy="316789"/>
          </a:xfrm>
          <a:prstGeom prst="ellipse">
            <a:avLst/>
          </a:prstGeom>
          <a:solidFill>
            <a:srgbClr val="FFFF00"/>
          </a:solidFill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(B,-,2)</a:t>
            </a:r>
            <a:endParaRPr lang="en-US" dirty="0"/>
          </a:p>
        </p:txBody>
      </p:sp>
      <p:sp>
        <p:nvSpPr>
          <p:cNvPr id="182" name="Oval 181"/>
          <p:cNvSpPr/>
          <p:nvPr/>
        </p:nvSpPr>
        <p:spPr>
          <a:xfrm>
            <a:off x="339223" y="2786408"/>
            <a:ext cx="1261556" cy="316789"/>
          </a:xfrm>
          <a:prstGeom prst="ellipse">
            <a:avLst/>
          </a:prstGeom>
          <a:solidFill>
            <a:srgbClr val="FFFF00"/>
          </a:solidFill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(A,-,2)</a:t>
            </a:r>
            <a:endParaRPr lang="en-US" dirty="0"/>
          </a:p>
        </p:txBody>
      </p:sp>
      <p:sp>
        <p:nvSpPr>
          <p:cNvPr id="183" name="Oval 182"/>
          <p:cNvSpPr/>
          <p:nvPr/>
        </p:nvSpPr>
        <p:spPr>
          <a:xfrm>
            <a:off x="3421363" y="2773290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(E,-,2)</a:t>
            </a:r>
            <a:endParaRPr lang="en-US" dirty="0"/>
          </a:p>
        </p:txBody>
      </p:sp>
      <p:sp>
        <p:nvSpPr>
          <p:cNvPr id="184" name="Oval 183"/>
          <p:cNvSpPr/>
          <p:nvPr/>
        </p:nvSpPr>
        <p:spPr>
          <a:xfrm>
            <a:off x="4767563" y="2773290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(D,2,2)</a:t>
            </a:r>
            <a:endParaRPr lang="en-US" dirty="0"/>
          </a:p>
        </p:txBody>
      </p:sp>
      <p:sp>
        <p:nvSpPr>
          <p:cNvPr id="185" name="Oval 184"/>
          <p:cNvSpPr/>
          <p:nvPr/>
        </p:nvSpPr>
        <p:spPr>
          <a:xfrm>
            <a:off x="723448" y="3564225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(C,-,2)</a:t>
            </a:r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2724539" y="3589978"/>
            <a:ext cx="1261556" cy="316789"/>
          </a:xfrm>
          <a:prstGeom prst="ellipse">
            <a:avLst/>
          </a:prstGeom>
          <a:solidFill>
            <a:srgbClr val="FFFF00"/>
          </a:solidFill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(D,-,2)</a:t>
            </a:r>
            <a:endParaRPr lang="en-US" dirty="0"/>
          </a:p>
        </p:txBody>
      </p:sp>
      <p:sp>
        <p:nvSpPr>
          <p:cNvPr id="187" name="Oval 186"/>
          <p:cNvSpPr/>
          <p:nvPr/>
        </p:nvSpPr>
        <p:spPr>
          <a:xfrm>
            <a:off x="4762048" y="3551107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(C,3,2)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1777548" y="4415125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(B,-,3)</a:t>
            </a:r>
            <a:endParaRPr lang="en-US" dirty="0"/>
          </a:p>
        </p:txBody>
      </p:sp>
      <p:sp>
        <p:nvSpPr>
          <p:cNvPr id="189" name="Oval 188"/>
          <p:cNvSpPr/>
          <p:nvPr/>
        </p:nvSpPr>
        <p:spPr>
          <a:xfrm>
            <a:off x="3778639" y="4440878"/>
            <a:ext cx="1261556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(A,4,2)</a:t>
            </a:r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1764848" y="5088225"/>
            <a:ext cx="1261556" cy="316789"/>
          </a:xfrm>
          <a:prstGeom prst="ellipse">
            <a:avLst/>
          </a:prstGeom>
          <a:noFill/>
          <a:ln w="57150" cap="flat">
            <a:solidFill>
              <a:schemeClr val="tx1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(W,-,4)</a:t>
            </a:r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765939" y="5113978"/>
            <a:ext cx="1261556" cy="316789"/>
          </a:xfrm>
          <a:prstGeom prst="ellips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(W,5,-)</a:t>
            </a:r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2772765" y="5998192"/>
            <a:ext cx="1213330" cy="316789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/>
              <a:t>end</a:t>
            </a:r>
            <a:endParaRPr lang="en-US" sz="2000" dirty="0"/>
          </a:p>
        </p:txBody>
      </p:sp>
      <p:cxnSp>
        <p:nvCxnSpPr>
          <p:cNvPr id="193" name="Straight Arrow Connector 192"/>
          <p:cNvCxnSpPr>
            <a:stCxn id="176" idx="5"/>
            <a:endCxn id="180" idx="0"/>
          </p:cNvCxnSpPr>
          <p:nvPr/>
        </p:nvCxnSpPr>
        <p:spPr>
          <a:xfrm>
            <a:off x="3760181" y="1543152"/>
            <a:ext cx="1632645" cy="52197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76" idx="4"/>
            <a:endCxn id="179" idx="0"/>
          </p:cNvCxnSpPr>
          <p:nvPr/>
        </p:nvCxnSpPr>
        <p:spPr>
          <a:xfrm>
            <a:off x="3331204" y="1589545"/>
            <a:ext cx="715422" cy="47557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4"/>
            <a:endCxn id="177" idx="0"/>
          </p:cNvCxnSpPr>
          <p:nvPr/>
        </p:nvCxnSpPr>
        <p:spPr>
          <a:xfrm flipH="1">
            <a:off x="2700426" y="1589545"/>
            <a:ext cx="630778" cy="47557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76" idx="3"/>
            <a:endCxn id="178" idx="0"/>
          </p:cNvCxnSpPr>
          <p:nvPr/>
        </p:nvCxnSpPr>
        <p:spPr>
          <a:xfrm flipH="1">
            <a:off x="1354226" y="1543152"/>
            <a:ext cx="1548001" cy="53508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78" idx="4"/>
            <a:endCxn id="182" idx="0"/>
          </p:cNvCxnSpPr>
          <p:nvPr/>
        </p:nvCxnSpPr>
        <p:spPr>
          <a:xfrm flipH="1">
            <a:off x="970001" y="2395030"/>
            <a:ext cx="384225" cy="3913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78" idx="4"/>
            <a:endCxn id="181" idx="0"/>
          </p:cNvCxnSpPr>
          <p:nvPr/>
        </p:nvCxnSpPr>
        <p:spPr>
          <a:xfrm>
            <a:off x="1354226" y="2395030"/>
            <a:ext cx="1036925" cy="3782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7" idx="4"/>
            <a:endCxn id="183" idx="0"/>
          </p:cNvCxnSpPr>
          <p:nvPr/>
        </p:nvCxnSpPr>
        <p:spPr>
          <a:xfrm>
            <a:off x="2700426" y="2381912"/>
            <a:ext cx="1351715" cy="3913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0" idx="4"/>
            <a:endCxn id="184" idx="0"/>
          </p:cNvCxnSpPr>
          <p:nvPr/>
        </p:nvCxnSpPr>
        <p:spPr>
          <a:xfrm>
            <a:off x="5392826" y="2381912"/>
            <a:ext cx="5515" cy="3913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79" idx="4"/>
            <a:endCxn id="184" idx="0"/>
          </p:cNvCxnSpPr>
          <p:nvPr/>
        </p:nvCxnSpPr>
        <p:spPr>
          <a:xfrm>
            <a:off x="4046626" y="2381912"/>
            <a:ext cx="1351715" cy="3913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85" idx="0"/>
            <a:endCxn id="182" idx="4"/>
          </p:cNvCxnSpPr>
          <p:nvPr/>
        </p:nvCxnSpPr>
        <p:spPr>
          <a:xfrm flipH="1" flipV="1">
            <a:off x="970001" y="3103197"/>
            <a:ext cx="384225" cy="4610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1" idx="4"/>
            <a:endCxn id="185" idx="7"/>
          </p:cNvCxnSpPr>
          <p:nvPr/>
        </p:nvCxnSpPr>
        <p:spPr>
          <a:xfrm flipH="1">
            <a:off x="1800253" y="3090079"/>
            <a:ext cx="590898" cy="5205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5" idx="6"/>
            <a:endCxn id="186" idx="2"/>
          </p:cNvCxnSpPr>
          <p:nvPr/>
        </p:nvCxnSpPr>
        <p:spPr>
          <a:xfrm>
            <a:off x="1985004" y="3722620"/>
            <a:ext cx="739535" cy="2575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87" idx="2"/>
            <a:endCxn id="186" idx="6"/>
          </p:cNvCxnSpPr>
          <p:nvPr/>
        </p:nvCxnSpPr>
        <p:spPr>
          <a:xfrm flipH="1">
            <a:off x="3986095" y="3709502"/>
            <a:ext cx="775953" cy="388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87" idx="3"/>
            <a:endCxn id="188" idx="6"/>
          </p:cNvCxnSpPr>
          <p:nvPr/>
        </p:nvCxnSpPr>
        <p:spPr>
          <a:xfrm flipH="1">
            <a:off x="3039104" y="3821503"/>
            <a:ext cx="1907695" cy="75201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87" idx="1"/>
            <a:endCxn id="183" idx="5"/>
          </p:cNvCxnSpPr>
          <p:nvPr/>
        </p:nvCxnSpPr>
        <p:spPr>
          <a:xfrm flipH="1" flipV="1">
            <a:off x="4498168" y="3043686"/>
            <a:ext cx="448631" cy="5538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84" idx="4"/>
            <a:endCxn id="187" idx="0"/>
          </p:cNvCxnSpPr>
          <p:nvPr/>
        </p:nvCxnSpPr>
        <p:spPr>
          <a:xfrm flipH="1">
            <a:off x="5392826" y="3090079"/>
            <a:ext cx="5515" cy="46102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88" idx="4"/>
            <a:endCxn id="190" idx="0"/>
          </p:cNvCxnSpPr>
          <p:nvPr/>
        </p:nvCxnSpPr>
        <p:spPr>
          <a:xfrm flipH="1">
            <a:off x="2395626" y="4731914"/>
            <a:ext cx="12700" cy="35631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87" idx="4"/>
            <a:endCxn id="189" idx="0"/>
          </p:cNvCxnSpPr>
          <p:nvPr/>
        </p:nvCxnSpPr>
        <p:spPr>
          <a:xfrm flipH="1">
            <a:off x="4409417" y="3867896"/>
            <a:ext cx="983409" cy="57298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89" idx="4"/>
            <a:endCxn id="191" idx="0"/>
          </p:cNvCxnSpPr>
          <p:nvPr/>
        </p:nvCxnSpPr>
        <p:spPr>
          <a:xfrm flipH="1">
            <a:off x="4396717" y="4757667"/>
            <a:ext cx="12700" cy="35631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90" idx="4"/>
            <a:endCxn id="192" idx="0"/>
          </p:cNvCxnSpPr>
          <p:nvPr/>
        </p:nvCxnSpPr>
        <p:spPr>
          <a:xfrm>
            <a:off x="2395626" y="5405014"/>
            <a:ext cx="983804" cy="5931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91" idx="4"/>
            <a:endCxn id="192" idx="0"/>
          </p:cNvCxnSpPr>
          <p:nvPr/>
        </p:nvCxnSpPr>
        <p:spPr>
          <a:xfrm flipH="1">
            <a:off x="3379430" y="5430767"/>
            <a:ext cx="1017287" cy="56742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836458" y="1285456"/>
            <a:ext cx="4181546" cy="5042225"/>
            <a:chOff x="7836458" y="1285456"/>
            <a:chExt cx="4181546" cy="5042225"/>
          </a:xfrm>
        </p:grpSpPr>
        <p:sp>
          <p:nvSpPr>
            <p:cNvPr id="115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116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noFill/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134" name="Straight Arrow Connector 133"/>
            <p:cNvCxnSpPr>
              <a:stCxn id="117" idx="5"/>
              <a:endCxn id="121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7" idx="4"/>
              <a:endCxn id="120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17" idx="4"/>
              <a:endCxn id="118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18" idx="4"/>
              <a:endCxn id="124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21" idx="4"/>
              <a:endCxn id="125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20" idx="4"/>
              <a:endCxn id="125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26" idx="0"/>
              <a:endCxn id="124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28" idx="3"/>
              <a:endCxn id="129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5" idx="4"/>
              <a:endCxn id="128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29" idx="0"/>
              <a:endCxn id="126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29" idx="4"/>
              <a:endCxn id="131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8" idx="4"/>
              <a:endCxn id="130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30" idx="4"/>
              <a:endCxn id="132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31" idx="4"/>
              <a:endCxn id="133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32" idx="4"/>
              <a:endCxn id="133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Shape 2636"/>
          <p:cNvSpPr/>
          <p:nvPr/>
        </p:nvSpPr>
        <p:spPr>
          <a:xfrm flipV="1">
            <a:off x="6439153" y="3867896"/>
            <a:ext cx="855401" cy="7588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cxnSp>
        <p:nvCxnSpPr>
          <p:cNvPr id="77" name="Straight Arrow Connector 76"/>
          <p:cNvCxnSpPr>
            <a:stCxn id="183" idx="3"/>
            <a:endCxn id="185" idx="6"/>
          </p:cNvCxnSpPr>
          <p:nvPr/>
        </p:nvCxnSpPr>
        <p:spPr>
          <a:xfrm flipH="1">
            <a:off x="1985004" y="3043686"/>
            <a:ext cx="1621110" cy="67893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860213" y="2976655"/>
            <a:ext cx="1621110" cy="6789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489136" y="3851034"/>
            <a:ext cx="608073" cy="58050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88" idx="1"/>
            <a:endCxn id="185" idx="4"/>
          </p:cNvCxnSpPr>
          <p:nvPr/>
        </p:nvCxnSpPr>
        <p:spPr>
          <a:xfrm flipH="1" flipV="1">
            <a:off x="1354226" y="3881014"/>
            <a:ext cx="608073" cy="580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62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Shape 26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lang="en-US" dirty="0" smtClean="0"/>
              <a:t>A</a:t>
            </a:r>
            <a:r>
              <a:rPr dirty="0" smtClean="0"/>
              <a:t>BGP</a:t>
            </a:r>
            <a:endParaRPr dirty="0"/>
          </a:p>
        </p:txBody>
      </p:sp>
      <p:sp>
        <p:nvSpPr>
          <p:cNvPr id="2645" name="Shape 2645"/>
          <p:cNvSpPr/>
          <p:nvPr/>
        </p:nvSpPr>
        <p:spPr>
          <a:xfrm>
            <a:off x="5063483" y="2421032"/>
            <a:ext cx="604901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 dirty="0"/>
              <a:t>Idea 1: </a:t>
            </a:r>
            <a:r>
              <a:rPr sz="2250" dirty="0">
                <a:latin typeface="Gill Sans"/>
                <a:ea typeface="Gill Sans"/>
                <a:cs typeface="Gill Sans"/>
                <a:sym typeface="Gill Sans"/>
              </a:rPr>
              <a:t>Restrict advertisements to PG edges</a:t>
            </a:r>
          </a:p>
        </p:txBody>
      </p:sp>
      <p:sp>
        <p:nvSpPr>
          <p:cNvPr id="2646" name="Shape 2646"/>
          <p:cNvSpPr/>
          <p:nvPr/>
        </p:nvSpPr>
        <p:spPr>
          <a:xfrm>
            <a:off x="5164233" y="2842537"/>
            <a:ext cx="5520568" cy="11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spAutoFit/>
          </a:bodyPr>
          <a:lstStyle/>
          <a:p>
            <a:pPr marL="321457" lvl="1" indent="-160729">
              <a:buClr>
                <a:srgbClr val="000000"/>
              </a:buClr>
              <a:buSzPct val="100000"/>
              <a:buChar char="•"/>
            </a:pPr>
            <a:r>
              <a:rPr sz="2400" dirty="0"/>
              <a:t>Encode PG state in community tag</a:t>
            </a:r>
          </a:p>
          <a:p>
            <a:pPr marL="321457" lvl="1" indent="-160729">
              <a:buClr>
                <a:srgbClr val="000000"/>
              </a:buClr>
              <a:buSzPct val="100000"/>
              <a:buChar char="•"/>
            </a:pPr>
            <a:r>
              <a:rPr sz="2400" dirty="0"/>
              <a:t>Incoming edges — import filters</a:t>
            </a:r>
          </a:p>
          <a:p>
            <a:pPr marL="321457" lvl="1" indent="-160729">
              <a:buClr>
                <a:srgbClr val="000000"/>
              </a:buClr>
              <a:buSzPct val="100000"/>
              <a:buChar char="•"/>
            </a:pPr>
            <a:r>
              <a:rPr sz="2400" dirty="0"/>
              <a:t>Outgoing edges — export filters</a:t>
            </a:r>
          </a:p>
        </p:txBody>
      </p:sp>
      <p:sp>
        <p:nvSpPr>
          <p:cNvPr id="2647" name="Shape 2647"/>
          <p:cNvSpPr/>
          <p:nvPr/>
        </p:nvSpPr>
        <p:spPr>
          <a:xfrm>
            <a:off x="5063483" y="5036516"/>
            <a:ext cx="590931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>
              <a:defRPr sz="3200"/>
            </a:pPr>
            <a:r>
              <a:rPr sz="2400" dirty="0"/>
              <a:t>Let BGP find </a:t>
            </a:r>
            <a:r>
              <a:rPr sz="2400"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some</a:t>
            </a:r>
            <a:r>
              <a:rPr sz="2400" dirty="0"/>
              <a:t> </a:t>
            </a:r>
            <a:r>
              <a:rPr sz="2400"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allowed</a:t>
            </a:r>
            <a:r>
              <a:rPr sz="2400" dirty="0"/>
              <a:t> path dynamically</a:t>
            </a:r>
          </a:p>
        </p:txBody>
      </p:sp>
      <p:sp>
        <p:nvSpPr>
          <p:cNvPr id="2648" name="Shape 2648"/>
          <p:cNvSpPr/>
          <p:nvPr/>
        </p:nvSpPr>
        <p:spPr>
          <a:xfrm>
            <a:off x="7375162" y="4022667"/>
            <a:ext cx="14990" cy="879117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grpSp>
        <p:nvGrpSpPr>
          <p:cNvPr id="41" name="Group 40"/>
          <p:cNvGrpSpPr/>
          <p:nvPr/>
        </p:nvGrpSpPr>
        <p:grpSpPr>
          <a:xfrm>
            <a:off x="432358" y="1285456"/>
            <a:ext cx="4181546" cy="5042225"/>
            <a:chOff x="7836458" y="1285456"/>
            <a:chExt cx="4181546" cy="5042225"/>
          </a:xfrm>
        </p:grpSpPr>
        <p:sp>
          <p:nvSpPr>
            <p:cNvPr id="42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43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57" name="Straight Arrow Connector 56"/>
            <p:cNvCxnSpPr>
              <a:stCxn id="44" idx="5"/>
              <a:endCxn id="47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4"/>
              <a:endCxn id="46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4" idx="4"/>
              <a:endCxn id="45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5" idx="4"/>
              <a:endCxn id="48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4"/>
              <a:endCxn id="49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6" idx="4"/>
              <a:endCxn id="49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0" idx="0"/>
              <a:endCxn id="48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1" idx="3"/>
              <a:endCxn id="52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4"/>
              <a:endCxn id="51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0"/>
              <a:endCxn id="50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2" idx="4"/>
              <a:endCxn id="54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1" idx="4"/>
              <a:endCxn id="53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3" idx="4"/>
              <a:endCxn id="55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4" idx="4"/>
              <a:endCxn id="56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5" idx="4"/>
              <a:endCxn id="56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Shape 1136"/>
          <p:cNvSpPr/>
          <p:nvPr/>
        </p:nvSpPr>
        <p:spPr>
          <a:xfrm>
            <a:off x="10384938" y="230682"/>
            <a:ext cx="1387123" cy="6793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Product</a:t>
            </a:r>
            <a:r>
              <a:rPr lang="en-US" sz="2400" dirty="0" smtClean="0"/>
              <a:t> </a:t>
            </a:r>
            <a:r>
              <a:rPr lang="en-US" sz="2400" dirty="0"/>
              <a:t>g</a:t>
            </a:r>
            <a:r>
              <a:rPr sz="2400" dirty="0" smtClean="0"/>
              <a:t>raph</a:t>
            </a:r>
            <a:endParaRPr sz="2400" dirty="0"/>
          </a:p>
        </p:txBody>
      </p:sp>
      <p:sp>
        <p:nvSpPr>
          <p:cNvPr id="75" name="Shape 1137"/>
          <p:cNvSpPr/>
          <p:nvPr/>
        </p:nvSpPr>
        <p:spPr>
          <a:xfrm>
            <a:off x="10389148" y="1263607"/>
            <a:ext cx="1387123" cy="67930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Abstract</a:t>
            </a:r>
            <a:r>
              <a:rPr lang="en-US" sz="2400" dirty="0" smtClean="0"/>
              <a:t> </a:t>
            </a:r>
            <a:r>
              <a:rPr sz="2400" dirty="0" smtClean="0"/>
              <a:t>BGP</a:t>
            </a:r>
            <a:endParaRPr sz="2400" dirty="0"/>
          </a:p>
        </p:txBody>
      </p:sp>
      <p:sp>
        <p:nvSpPr>
          <p:cNvPr id="76" name="Shape 1142"/>
          <p:cNvSpPr/>
          <p:nvPr/>
        </p:nvSpPr>
        <p:spPr>
          <a:xfrm flipH="1">
            <a:off x="11137686" y="906745"/>
            <a:ext cx="1" cy="4669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16383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Shape 26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dirty="0" smtClean="0"/>
              <a:t>BGP</a:t>
            </a:r>
            <a:endParaRPr dirty="0"/>
          </a:p>
        </p:txBody>
      </p:sp>
      <p:grpSp>
        <p:nvGrpSpPr>
          <p:cNvPr id="41" name="Group 40"/>
          <p:cNvGrpSpPr/>
          <p:nvPr/>
        </p:nvGrpSpPr>
        <p:grpSpPr>
          <a:xfrm>
            <a:off x="432358" y="1285456"/>
            <a:ext cx="4181546" cy="5042225"/>
            <a:chOff x="7836458" y="1285456"/>
            <a:chExt cx="4181546" cy="5042225"/>
          </a:xfrm>
        </p:grpSpPr>
        <p:sp>
          <p:nvSpPr>
            <p:cNvPr id="42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43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57" name="Straight Arrow Connector 56"/>
            <p:cNvCxnSpPr>
              <a:stCxn id="44" idx="5"/>
              <a:endCxn id="47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4"/>
              <a:endCxn id="46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4" idx="4"/>
              <a:endCxn id="45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5" idx="4"/>
              <a:endCxn id="48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4"/>
              <a:endCxn id="49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6" idx="4"/>
              <a:endCxn id="49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0" idx="0"/>
              <a:endCxn id="48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1" idx="3"/>
              <a:endCxn id="52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4"/>
              <a:endCxn id="51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0"/>
              <a:endCxn id="50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2" idx="4"/>
              <a:endCxn id="54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1" idx="4"/>
              <a:endCxn id="53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3" idx="4"/>
              <a:endCxn id="55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4" idx="4"/>
              <a:endCxn id="56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5" idx="4"/>
              <a:endCxn id="56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hape 2685"/>
          <p:cNvSpPr/>
          <p:nvPr/>
        </p:nvSpPr>
        <p:spPr>
          <a:xfrm>
            <a:off x="4306889" y="3169047"/>
            <a:ext cx="4661205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spAutoFit/>
          </a:bodyPr>
          <a:lstStyle>
            <a:lvl1pPr>
              <a:defRPr sz="3200"/>
            </a:lvl1pPr>
          </a:lstStyle>
          <a:p>
            <a:r>
              <a:rPr sz="2250" dirty="0">
                <a:solidFill>
                  <a:schemeClr val="accent6">
                    <a:lumMod val="50000"/>
                  </a:schemeClr>
                </a:solidFill>
              </a:rPr>
              <a:t>C allows import from D with tag (2,2)</a:t>
            </a:r>
          </a:p>
        </p:txBody>
      </p:sp>
      <p:sp>
        <p:nvSpPr>
          <p:cNvPr id="40" name="Shape 2722"/>
          <p:cNvSpPr/>
          <p:nvPr/>
        </p:nvSpPr>
        <p:spPr>
          <a:xfrm>
            <a:off x="3963989" y="4030887"/>
            <a:ext cx="4661205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spAutoFit/>
          </a:bodyPr>
          <a:lstStyle>
            <a:lvl1pPr>
              <a:defRPr sz="3200"/>
            </a:lvl1pPr>
          </a:lstStyle>
          <a:p>
            <a:r>
              <a:rPr sz="2250" dirty="0">
                <a:solidFill>
                  <a:schemeClr val="accent6">
                    <a:lumMod val="50000"/>
                  </a:schemeClr>
                </a:solidFill>
              </a:rPr>
              <a:t>C exports to A,B with tag (3,2)</a:t>
            </a:r>
          </a:p>
        </p:txBody>
      </p:sp>
      <p:sp>
        <p:nvSpPr>
          <p:cNvPr id="36" name="Shape 1136"/>
          <p:cNvSpPr/>
          <p:nvPr/>
        </p:nvSpPr>
        <p:spPr>
          <a:xfrm>
            <a:off x="10384938" y="230682"/>
            <a:ext cx="1387123" cy="6793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Product</a:t>
            </a:r>
            <a:r>
              <a:rPr lang="en-US" sz="2400" dirty="0" smtClean="0"/>
              <a:t> </a:t>
            </a:r>
            <a:r>
              <a:rPr lang="en-US" sz="2400" dirty="0"/>
              <a:t>g</a:t>
            </a:r>
            <a:r>
              <a:rPr sz="2400" dirty="0" smtClean="0"/>
              <a:t>raph</a:t>
            </a:r>
            <a:endParaRPr sz="2400" dirty="0"/>
          </a:p>
        </p:txBody>
      </p:sp>
      <p:sp>
        <p:nvSpPr>
          <p:cNvPr id="37" name="Shape 1137"/>
          <p:cNvSpPr/>
          <p:nvPr/>
        </p:nvSpPr>
        <p:spPr>
          <a:xfrm>
            <a:off x="10389148" y="1263607"/>
            <a:ext cx="1387123" cy="67930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Abstract</a:t>
            </a:r>
            <a:r>
              <a:rPr lang="en-US" sz="2400" dirty="0" smtClean="0"/>
              <a:t> </a:t>
            </a:r>
            <a:r>
              <a:rPr sz="2400" dirty="0" smtClean="0"/>
              <a:t>BGP</a:t>
            </a:r>
            <a:endParaRPr sz="2400" dirty="0"/>
          </a:p>
        </p:txBody>
      </p:sp>
      <p:sp>
        <p:nvSpPr>
          <p:cNvPr id="38" name="Shape 1142"/>
          <p:cNvSpPr/>
          <p:nvPr/>
        </p:nvSpPr>
        <p:spPr>
          <a:xfrm flipH="1">
            <a:off x="11137686" y="906745"/>
            <a:ext cx="1" cy="4669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91905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Shape 26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dirty="0" smtClean="0"/>
              <a:t>BGP</a:t>
            </a:r>
            <a:endParaRPr dirty="0"/>
          </a:p>
        </p:txBody>
      </p:sp>
      <p:grpSp>
        <p:nvGrpSpPr>
          <p:cNvPr id="41" name="Group 40"/>
          <p:cNvGrpSpPr/>
          <p:nvPr/>
        </p:nvGrpSpPr>
        <p:grpSpPr>
          <a:xfrm>
            <a:off x="432358" y="1285456"/>
            <a:ext cx="4181546" cy="5042225"/>
            <a:chOff x="7836458" y="1285456"/>
            <a:chExt cx="4181546" cy="5042225"/>
          </a:xfrm>
        </p:grpSpPr>
        <p:sp>
          <p:nvSpPr>
            <p:cNvPr id="42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43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57" name="Straight Arrow Connector 56"/>
            <p:cNvCxnSpPr>
              <a:stCxn id="44" idx="5"/>
              <a:endCxn id="47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4"/>
              <a:endCxn id="46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4" idx="4"/>
              <a:endCxn id="45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5" idx="4"/>
              <a:endCxn id="48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4"/>
              <a:endCxn id="49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6" idx="4"/>
              <a:endCxn id="49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0" idx="0"/>
              <a:endCxn id="48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1" idx="3"/>
              <a:endCxn id="52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4"/>
              <a:endCxn id="51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0"/>
              <a:endCxn id="50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2" idx="4"/>
              <a:endCxn id="54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1" idx="4"/>
              <a:endCxn id="53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3" idx="4"/>
              <a:endCxn id="55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4" idx="4"/>
              <a:endCxn id="56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5" idx="4"/>
              <a:endCxn id="56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reeform 1"/>
          <p:cNvSpPr/>
          <p:nvPr/>
        </p:nvSpPr>
        <p:spPr>
          <a:xfrm>
            <a:off x="346904" y="1435100"/>
            <a:ext cx="681796" cy="4064000"/>
          </a:xfrm>
          <a:custGeom>
            <a:avLst/>
            <a:gdLst>
              <a:gd name="connsiteX0" fmla="*/ 681796 w 681796"/>
              <a:gd name="connsiteY0" fmla="*/ 0 h 4064000"/>
              <a:gd name="connsiteX1" fmla="*/ 34096 w 681796"/>
              <a:gd name="connsiteY1" fmla="*/ 850900 h 4064000"/>
              <a:gd name="connsiteX2" fmla="*/ 148396 w 681796"/>
              <a:gd name="connsiteY2" fmla="*/ 406400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796" h="4064000">
                <a:moveTo>
                  <a:pt x="681796" y="0"/>
                </a:moveTo>
                <a:cubicBezTo>
                  <a:pt x="402396" y="86783"/>
                  <a:pt x="122996" y="173567"/>
                  <a:pt x="34096" y="850900"/>
                </a:cubicBezTo>
                <a:cubicBezTo>
                  <a:pt x="-54804" y="1528233"/>
                  <a:pt x="46796" y="2796116"/>
                  <a:pt x="148396" y="4064000"/>
                </a:cubicBezTo>
              </a:path>
            </a:pathLst>
          </a:custGeom>
          <a:noFill/>
          <a:ln w="57150" cap="flat">
            <a:solidFill>
              <a:srgbClr val="7030A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hape 3088"/>
          <p:cNvSpPr/>
          <p:nvPr/>
        </p:nvSpPr>
        <p:spPr>
          <a:xfrm>
            <a:off x="5121709" y="1753337"/>
            <a:ext cx="3973783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>
              <a:defRPr sz="3400"/>
            </a:pPr>
            <a:r>
              <a:rPr sz="2800" dirty="0">
                <a:solidFill>
                  <a:srgbClr val="FF0000"/>
                </a:solidFill>
              </a:rPr>
              <a:t>A better path exists in the </a:t>
            </a:r>
          </a:p>
          <a:p>
            <a:pPr>
              <a:defRPr sz="3400"/>
            </a:pPr>
            <a:r>
              <a:rPr sz="2800" dirty="0">
                <a:solidFill>
                  <a:srgbClr val="FF0000"/>
                </a:solidFill>
              </a:rPr>
              <a:t>network, but is not used!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99322" y="5250220"/>
            <a:ext cx="40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dirty="0" err="1">
                <a:solidFill>
                  <a:schemeClr val="accent2"/>
                </a:solidFill>
              </a:rPr>
              <a:t>W.A.C.D.</a:t>
            </a:r>
            <a:r>
              <a:rPr lang="en-US" sz="2400" b="1" dirty="0" err="1">
                <a:solidFill>
                  <a:schemeClr val="accent2"/>
                </a:solidFill>
              </a:rPr>
              <a:t>out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  <a:r>
              <a:rPr lang="en-US" sz="2400" dirty="0"/>
              <a:t> &gt;&gt;  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W.B.</a:t>
            </a:r>
            <a:r>
              <a:rPr lang="en-US" sz="2400" b="1" dirty="0" err="1">
                <a:solidFill>
                  <a:srgbClr val="7030A0"/>
                </a:solidFill>
              </a:rPr>
              <a:t>in</a:t>
            </a:r>
            <a:r>
              <a:rPr lang="en-US" sz="2400" dirty="0" err="1">
                <a:solidFill>
                  <a:srgbClr val="7030A0"/>
                </a:solidFill>
              </a:rPr>
              <a:t>+.</a:t>
            </a:r>
            <a:r>
              <a:rPr lang="en-US" sz="2400" b="1" dirty="0" err="1">
                <a:solidFill>
                  <a:srgbClr val="7030A0"/>
                </a:solidFill>
              </a:rPr>
              <a:t>out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</p:txBody>
      </p:sp>
      <p:grpSp>
        <p:nvGrpSpPr>
          <p:cNvPr id="73" name="Group 1383"/>
          <p:cNvGrpSpPr/>
          <p:nvPr/>
        </p:nvGrpSpPr>
        <p:grpSpPr>
          <a:xfrm>
            <a:off x="6434671" y="2935571"/>
            <a:ext cx="4764604" cy="2883765"/>
            <a:chOff x="0" y="0"/>
            <a:chExt cx="6776324" cy="4101354"/>
          </a:xfrm>
        </p:grpSpPr>
        <p:sp>
          <p:nvSpPr>
            <p:cNvPr id="74" name="Shape 1359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75" name="Shape 1360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76" name="Shape 1361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77" name="Shape 1362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78" name="Shape 1363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79" name="Shape 1364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endParaRPr sz="2400"/>
            </a:p>
          </p:txBody>
        </p:sp>
        <p:sp>
          <p:nvSpPr>
            <p:cNvPr id="80" name="Shape 1365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B</a:t>
              </a:r>
            </a:p>
          </p:txBody>
        </p:sp>
        <p:sp>
          <p:nvSpPr>
            <p:cNvPr id="81" name="Shape 1366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A</a:t>
              </a:r>
            </a:p>
          </p:txBody>
        </p:sp>
        <p:sp>
          <p:nvSpPr>
            <p:cNvPr id="82" name="Shape 1367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D</a:t>
              </a:r>
            </a:p>
          </p:txBody>
        </p:sp>
        <p:sp>
          <p:nvSpPr>
            <p:cNvPr id="83" name="Shape 1368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E</a:t>
              </a:r>
            </a:p>
          </p:txBody>
        </p:sp>
        <p:sp>
          <p:nvSpPr>
            <p:cNvPr id="84" name="Shape 1369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85" name="Shape 1370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86" name="Shape 1371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87" name="Shape 1372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88" name="Shape 1373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89" name="Shape 1374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r>
                <a:rPr sz="2400"/>
                <a:t>C</a:t>
              </a:r>
            </a:p>
          </p:txBody>
        </p:sp>
        <p:sp>
          <p:nvSpPr>
            <p:cNvPr id="90" name="Shape 1375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91" name="Shape 1376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92" name="Shape 1377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93" name="Shape 1378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 sz="2400"/>
            </a:p>
          </p:txBody>
        </p:sp>
        <p:sp>
          <p:nvSpPr>
            <p:cNvPr id="94" name="Shape 1379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Z</a:t>
              </a:r>
            </a:p>
          </p:txBody>
        </p:sp>
        <p:sp>
          <p:nvSpPr>
            <p:cNvPr id="95" name="Shape 1380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Y</a:t>
              </a:r>
            </a:p>
          </p:txBody>
        </p:sp>
        <p:sp>
          <p:nvSpPr>
            <p:cNvPr id="96" name="Shape 1381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/>
                <a:t>X</a:t>
              </a:r>
            </a:p>
          </p:txBody>
        </p:sp>
        <p:sp>
          <p:nvSpPr>
            <p:cNvPr id="97" name="Shape 1382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ctr">
              <a:noAutofit/>
            </a:bodyPr>
            <a:lstStyle>
              <a:lvl1pPr algn="ctr"/>
            </a:lstStyle>
            <a:p>
              <a:r>
                <a:rPr sz="2400" dirty="0"/>
                <a:t>W</a:t>
              </a:r>
            </a:p>
          </p:txBody>
        </p:sp>
      </p:grpSp>
      <p:sp>
        <p:nvSpPr>
          <p:cNvPr id="4" name="Freeform 3"/>
          <p:cNvSpPr/>
          <p:nvPr/>
        </p:nvSpPr>
        <p:spPr>
          <a:xfrm>
            <a:off x="6565097" y="3937000"/>
            <a:ext cx="3757790" cy="1358900"/>
          </a:xfrm>
          <a:custGeom>
            <a:avLst/>
            <a:gdLst>
              <a:gd name="connsiteX0" fmla="*/ 3645703 w 3757790"/>
              <a:gd name="connsiteY0" fmla="*/ 1358900 h 1358900"/>
              <a:gd name="connsiteX1" fmla="*/ 3683803 w 3757790"/>
              <a:gd name="connsiteY1" fmla="*/ 838200 h 1358900"/>
              <a:gd name="connsiteX2" fmla="*/ 2794803 w 3757790"/>
              <a:gd name="connsiteY2" fmla="*/ 622300 h 1358900"/>
              <a:gd name="connsiteX3" fmla="*/ 458003 w 3757790"/>
              <a:gd name="connsiteY3" fmla="*/ 762000 h 1358900"/>
              <a:gd name="connsiteX4" fmla="*/ 803 w 3757790"/>
              <a:gd name="connsiteY4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7790" h="1358900">
                <a:moveTo>
                  <a:pt x="3645703" y="1358900"/>
                </a:moveTo>
                <a:cubicBezTo>
                  <a:pt x="3735661" y="1159933"/>
                  <a:pt x="3825620" y="960967"/>
                  <a:pt x="3683803" y="838200"/>
                </a:cubicBezTo>
                <a:cubicBezTo>
                  <a:pt x="3541986" y="715433"/>
                  <a:pt x="3332436" y="635000"/>
                  <a:pt x="2794803" y="622300"/>
                </a:cubicBezTo>
                <a:cubicBezTo>
                  <a:pt x="2257170" y="609600"/>
                  <a:pt x="923670" y="865717"/>
                  <a:pt x="458003" y="762000"/>
                </a:cubicBezTo>
                <a:cubicBezTo>
                  <a:pt x="-7664" y="658283"/>
                  <a:pt x="-3431" y="329141"/>
                  <a:pt x="803" y="0"/>
                </a:cubicBezTo>
              </a:path>
            </a:pathLst>
          </a:custGeom>
          <a:noFill/>
          <a:ln w="57150" cap="flat">
            <a:solidFill>
              <a:srgbClr val="7030A0"/>
            </a:solidFill>
            <a:prstDash val="solid"/>
            <a:miter lim="4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670800" y="3327400"/>
            <a:ext cx="2375388" cy="694771"/>
          </a:xfrm>
          <a:custGeom>
            <a:avLst/>
            <a:gdLst>
              <a:gd name="connsiteX0" fmla="*/ 0 w 2375388"/>
              <a:gd name="connsiteY0" fmla="*/ 177800 h 694771"/>
              <a:gd name="connsiteX1" fmla="*/ 469900 w 2375388"/>
              <a:gd name="connsiteY1" fmla="*/ 508000 h 694771"/>
              <a:gd name="connsiteX2" fmla="*/ 1739900 w 2375388"/>
              <a:gd name="connsiteY2" fmla="*/ 685800 h 694771"/>
              <a:gd name="connsiteX3" fmla="*/ 2311400 w 2375388"/>
              <a:gd name="connsiteY3" fmla="*/ 596900 h 694771"/>
              <a:gd name="connsiteX4" fmla="*/ 2336800 w 2375388"/>
              <a:gd name="connsiteY4" fmla="*/ 0 h 6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5388" h="694771">
                <a:moveTo>
                  <a:pt x="0" y="177800"/>
                </a:moveTo>
                <a:cubicBezTo>
                  <a:pt x="89958" y="300566"/>
                  <a:pt x="179917" y="423333"/>
                  <a:pt x="469900" y="508000"/>
                </a:cubicBezTo>
                <a:cubicBezTo>
                  <a:pt x="759883" y="592667"/>
                  <a:pt x="1432983" y="670983"/>
                  <a:pt x="1739900" y="685800"/>
                </a:cubicBezTo>
                <a:cubicBezTo>
                  <a:pt x="2046817" y="700617"/>
                  <a:pt x="2211917" y="711200"/>
                  <a:pt x="2311400" y="596900"/>
                </a:cubicBezTo>
                <a:cubicBezTo>
                  <a:pt x="2410883" y="482600"/>
                  <a:pt x="2373841" y="241300"/>
                  <a:pt x="2336800" y="0"/>
                </a:cubicBezTo>
              </a:path>
            </a:pathLst>
          </a:custGeom>
          <a:noFill/>
          <a:ln w="57150" cap="flat">
            <a:solidFill>
              <a:schemeClr val="accent2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Shape 30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dirty="0" smtClean="0"/>
              <a:t>BGP</a:t>
            </a:r>
            <a:endParaRPr dirty="0"/>
          </a:p>
        </p:txBody>
      </p:sp>
      <p:sp>
        <p:nvSpPr>
          <p:cNvPr id="3125" name="Shape 3125"/>
          <p:cNvSpPr/>
          <p:nvPr/>
        </p:nvSpPr>
        <p:spPr>
          <a:xfrm>
            <a:off x="5063483" y="2016300"/>
            <a:ext cx="552056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spAutoFit/>
          </a:bodyPr>
          <a:lstStyle/>
          <a:p>
            <a: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 dirty="0"/>
              <a:t>Idea 2: </a:t>
            </a:r>
            <a:r>
              <a:rPr lang="en-US" sz="2250" dirty="0" smtClean="0">
                <a:latin typeface="Gill Sans"/>
                <a:sym typeface="Gill Sans"/>
              </a:rPr>
              <a:t>Synthesize</a:t>
            </a:r>
            <a:r>
              <a:rPr sz="2250" dirty="0" smtClean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250" dirty="0">
                <a:latin typeface="Gill Sans"/>
                <a:ea typeface="Gill Sans"/>
                <a:cs typeface="Gill Sans"/>
                <a:sym typeface="Gill Sans"/>
              </a:rPr>
              <a:t>local preferences</a:t>
            </a:r>
          </a:p>
        </p:txBody>
      </p:sp>
      <p:sp>
        <p:nvSpPr>
          <p:cNvPr id="3126" name="Shape 3126"/>
          <p:cNvSpPr/>
          <p:nvPr/>
        </p:nvSpPr>
        <p:spPr>
          <a:xfrm>
            <a:off x="5036693" y="4631784"/>
            <a:ext cx="613930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>
              <a:defRPr sz="3200"/>
            </a:pPr>
            <a:r>
              <a:rPr sz="2400" dirty="0"/>
              <a:t>Let BGP find </a:t>
            </a:r>
            <a:r>
              <a:rPr sz="2400"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the best allowed</a:t>
            </a:r>
            <a:r>
              <a:rPr sz="2400" dirty="0"/>
              <a:t> path dynamically</a:t>
            </a:r>
          </a:p>
        </p:txBody>
      </p:sp>
      <p:sp>
        <p:nvSpPr>
          <p:cNvPr id="3127" name="Shape 3127"/>
          <p:cNvSpPr/>
          <p:nvPr/>
        </p:nvSpPr>
        <p:spPr>
          <a:xfrm>
            <a:off x="5164233" y="2437805"/>
            <a:ext cx="5520568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spAutoFit/>
          </a:bodyPr>
          <a:lstStyle/>
          <a:p>
            <a:pPr marL="321457" lvl="1" indent="-160729">
              <a:buClr>
                <a:srgbClr val="000000"/>
              </a:buClr>
              <a:buSzPct val="100000"/>
              <a:buChar char="•"/>
            </a:pPr>
            <a:r>
              <a:rPr sz="2400" dirty="0"/>
              <a:t>Direct BGP towards best path</a:t>
            </a:r>
          </a:p>
          <a:p>
            <a:pPr marL="321457" lvl="1" indent="-160729">
              <a:buClr>
                <a:srgbClr val="000000"/>
              </a:buClr>
              <a:buSzPct val="100000"/>
              <a:buChar char="•"/>
            </a:pPr>
            <a:r>
              <a:rPr sz="2400" dirty="0"/>
              <a:t>Under all combinations of </a:t>
            </a:r>
            <a:r>
              <a:rPr sz="2400" dirty="0" smtClean="0"/>
              <a:t>failures</a:t>
            </a:r>
            <a:endParaRPr sz="2400" dirty="0"/>
          </a:p>
        </p:txBody>
      </p:sp>
      <p:sp>
        <p:nvSpPr>
          <p:cNvPr id="3128" name="Shape 3128"/>
          <p:cNvSpPr/>
          <p:nvPr/>
        </p:nvSpPr>
        <p:spPr>
          <a:xfrm>
            <a:off x="7395819" y="3565703"/>
            <a:ext cx="1" cy="928688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grpSp>
        <p:nvGrpSpPr>
          <p:cNvPr id="41" name="Group 40"/>
          <p:cNvGrpSpPr/>
          <p:nvPr/>
        </p:nvGrpSpPr>
        <p:grpSpPr>
          <a:xfrm>
            <a:off x="432358" y="1285456"/>
            <a:ext cx="4181546" cy="5042225"/>
            <a:chOff x="7836458" y="1285456"/>
            <a:chExt cx="4181546" cy="5042225"/>
          </a:xfrm>
        </p:grpSpPr>
        <p:sp>
          <p:nvSpPr>
            <p:cNvPr id="42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43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57" name="Straight Arrow Connector 56"/>
            <p:cNvCxnSpPr>
              <a:stCxn id="44" idx="5"/>
              <a:endCxn id="47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4"/>
              <a:endCxn id="46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4" idx="4"/>
              <a:endCxn id="45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5" idx="4"/>
              <a:endCxn id="48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4"/>
              <a:endCxn id="49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6" idx="4"/>
              <a:endCxn id="49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0" idx="0"/>
              <a:endCxn id="48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1" idx="3"/>
              <a:endCxn id="52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4"/>
              <a:endCxn id="51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0"/>
              <a:endCxn id="50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2" idx="4"/>
              <a:endCxn id="54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1" idx="4"/>
              <a:endCxn id="53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3" idx="4"/>
              <a:endCxn id="55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4" idx="4"/>
              <a:endCxn id="56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5" idx="4"/>
              <a:endCxn id="56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6913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Shape 3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dirty="0" smtClean="0"/>
              <a:t>BGP</a:t>
            </a:r>
            <a:endParaRPr dirty="0"/>
          </a:p>
        </p:txBody>
      </p:sp>
      <p:sp>
        <p:nvSpPr>
          <p:cNvPr id="3164" name="Shape 3164"/>
          <p:cNvSpPr/>
          <p:nvPr/>
        </p:nvSpPr>
        <p:spPr>
          <a:xfrm>
            <a:off x="5710835" y="1129331"/>
            <a:ext cx="4276873" cy="5264583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A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 comm=(3,2)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comm←(4,2),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rPr sz="1687"/>
              <a:t>                    comm← noexport, MED←80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endParaRPr sz="1687"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B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comm←(-,3),  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rPr sz="1687"/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1687"/>
              <a:t>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 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32358" y="1285456"/>
            <a:ext cx="4181546" cy="5042225"/>
            <a:chOff x="7836458" y="1285456"/>
            <a:chExt cx="4181546" cy="5042225"/>
          </a:xfrm>
        </p:grpSpPr>
        <p:sp>
          <p:nvSpPr>
            <p:cNvPr id="38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39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53" name="Straight Arrow Connector 52"/>
            <p:cNvCxnSpPr>
              <a:stCxn id="40" idx="5"/>
              <a:endCxn id="43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0" idx="4"/>
              <a:endCxn id="42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4"/>
              <a:endCxn id="41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1" idx="4"/>
              <a:endCxn id="44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3" idx="4"/>
              <a:endCxn id="45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2" idx="4"/>
              <a:endCxn id="45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0"/>
              <a:endCxn id="44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3"/>
              <a:endCxn id="48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5" idx="4"/>
              <a:endCxn id="47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0"/>
              <a:endCxn id="46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4"/>
              <a:endCxn id="50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7" idx="4"/>
              <a:endCxn id="49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4"/>
              <a:endCxn id="51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0" idx="4"/>
              <a:endCxn id="52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1" idx="4"/>
              <a:endCxn id="52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739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programming journey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38242"/>
              </p:ext>
            </p:extLst>
          </p:nvPr>
        </p:nvGraphicFramePr>
        <p:xfrm>
          <a:off x="0" y="1578242"/>
          <a:ext cx="10795820" cy="3783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7729"/>
                <a:gridCol w="4149213"/>
                <a:gridCol w="4168878"/>
              </a:tblGrid>
              <a:tr h="669492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Distributed</a:t>
                      </a:r>
                      <a:br>
                        <a:rPr lang="en-US" sz="2800" b="1" dirty="0" smtClean="0"/>
                      </a:br>
                      <a:r>
                        <a:rPr lang="en-US" sz="2800" b="1" dirty="0" smtClean="0"/>
                        <a:t>programming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Centralized</a:t>
                      </a:r>
                    </a:p>
                    <a:p>
                      <a:pPr algn="ctr"/>
                      <a:r>
                        <a:rPr lang="en-US" sz="2800" b="1" dirty="0" smtClean="0"/>
                        <a:t>programming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9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Distributed control plane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9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Centralized</a:t>
                      </a:r>
                    </a:p>
                    <a:p>
                      <a:pPr algn="ctr"/>
                      <a:r>
                        <a:rPr lang="en-US" sz="2800" b="1" dirty="0" smtClean="0"/>
                        <a:t>Control plane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56387" y="2615644"/>
            <a:ext cx="39624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+ </a:t>
            </a:r>
            <a:r>
              <a:rPr lang="en-US" sz="2800" b="1" dirty="0" smtClean="0">
                <a:solidFill>
                  <a:srgbClr val="00B050"/>
                </a:solidFill>
              </a:rPr>
              <a:t>Resilience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6389" y="3293326"/>
            <a:ext cx="396239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− </a:t>
            </a:r>
            <a:r>
              <a:rPr lang="en-US" sz="2800" b="1" dirty="0" smtClean="0">
                <a:solidFill>
                  <a:srgbClr val="FF0000"/>
                </a:solidFill>
              </a:rPr>
              <a:t>Programmability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Shape 3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dirty="0" smtClean="0"/>
              <a:t>BGP</a:t>
            </a:r>
            <a:endParaRPr dirty="0"/>
          </a:p>
        </p:txBody>
      </p:sp>
      <p:sp>
        <p:nvSpPr>
          <p:cNvPr id="3200" name="Shape 3200"/>
          <p:cNvSpPr/>
          <p:nvPr/>
        </p:nvSpPr>
        <p:spPr>
          <a:xfrm>
            <a:off x="5710835" y="1129331"/>
            <a:ext cx="4276873" cy="5264583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A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 comm=(3,2)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comm←(4,2),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rPr sz="1687"/>
              <a:t>                    comm← noexport, MED←80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endParaRPr sz="1687"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B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comm←(-,3),  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rPr sz="1687"/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1687"/>
              <a:t>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 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32358" y="1285456"/>
            <a:ext cx="4181546" cy="5042225"/>
            <a:chOff x="7836458" y="1285456"/>
            <a:chExt cx="4181546" cy="5042225"/>
          </a:xfrm>
        </p:grpSpPr>
        <p:sp>
          <p:nvSpPr>
            <p:cNvPr id="38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39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53" name="Straight Arrow Connector 52"/>
            <p:cNvCxnSpPr>
              <a:stCxn id="40" idx="5"/>
              <a:endCxn id="43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0" idx="4"/>
              <a:endCxn id="42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4"/>
              <a:endCxn id="41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1" idx="4"/>
              <a:endCxn id="44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3" idx="4"/>
              <a:endCxn id="45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2" idx="4"/>
              <a:endCxn id="45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0"/>
              <a:endCxn id="44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3"/>
              <a:endCxn id="48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5" idx="4"/>
              <a:endCxn id="47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0"/>
              <a:endCxn id="46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4"/>
              <a:endCxn id="50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7" idx="4"/>
              <a:endCxn id="49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4"/>
              <a:endCxn id="51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0" idx="4"/>
              <a:endCxn id="52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1" idx="4"/>
              <a:endCxn id="52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5404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Shape 3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dirty="0" smtClean="0"/>
              <a:t>BGP</a:t>
            </a:r>
            <a:endParaRPr dirty="0"/>
          </a:p>
        </p:txBody>
      </p:sp>
      <p:sp>
        <p:nvSpPr>
          <p:cNvPr id="3236" name="Shape 3236"/>
          <p:cNvSpPr/>
          <p:nvPr/>
        </p:nvSpPr>
        <p:spPr>
          <a:xfrm>
            <a:off x="5710835" y="1129331"/>
            <a:ext cx="4276873" cy="5264583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A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 comm=(3,2)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comm←(4,2),</a:t>
            </a:r>
          </a:p>
          <a:p>
            <a:pPr>
              <a:defRPr sz="2400"/>
            </a:pPr>
            <a:r>
              <a:rPr sz="1687"/>
              <a:t>                    comm← noexport, MED←80</a:t>
            </a:r>
          </a:p>
          <a:p>
            <a:pPr>
              <a:defRPr sz="2400"/>
            </a:pPr>
            <a:endParaRPr sz="1687"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B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comm←(-,3),  </a:t>
            </a:r>
          </a:p>
          <a:p>
            <a:pPr>
              <a:defRPr sz="2400"/>
            </a:pPr>
            <a:r>
              <a:rPr sz="1687"/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1687"/>
              <a:t>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 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32358" y="1285456"/>
            <a:ext cx="4181546" cy="5042225"/>
            <a:chOff x="7836458" y="1285456"/>
            <a:chExt cx="4181546" cy="5042225"/>
          </a:xfrm>
        </p:grpSpPr>
        <p:sp>
          <p:nvSpPr>
            <p:cNvPr id="38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39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53" name="Straight Arrow Connector 52"/>
            <p:cNvCxnSpPr>
              <a:stCxn id="40" idx="5"/>
              <a:endCxn id="43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0" idx="4"/>
              <a:endCxn id="42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4"/>
              <a:endCxn id="41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1" idx="4"/>
              <a:endCxn id="44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3" idx="4"/>
              <a:endCxn id="45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2" idx="4"/>
              <a:endCxn id="45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0"/>
              <a:endCxn id="44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3"/>
              <a:endCxn id="48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5" idx="4"/>
              <a:endCxn id="47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0"/>
              <a:endCxn id="46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4"/>
              <a:endCxn id="50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7" idx="4"/>
              <a:endCxn id="49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4"/>
              <a:endCxn id="51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0" idx="4"/>
              <a:endCxn id="52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1" idx="4"/>
              <a:endCxn id="52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9788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Shape 3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dirty="0" smtClean="0"/>
              <a:t>BGP</a:t>
            </a:r>
            <a:endParaRPr dirty="0"/>
          </a:p>
        </p:txBody>
      </p:sp>
      <p:sp>
        <p:nvSpPr>
          <p:cNvPr id="3272" name="Shape 3272"/>
          <p:cNvSpPr/>
          <p:nvPr/>
        </p:nvSpPr>
        <p:spPr>
          <a:xfrm>
            <a:off x="5710835" y="1129331"/>
            <a:ext cx="4276873" cy="5264583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A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 comm=(3,2)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comm←(4,2),</a:t>
            </a:r>
          </a:p>
          <a:p>
            <a:pPr>
              <a:defRPr sz="2400"/>
            </a:pPr>
            <a:r>
              <a:rPr sz="1687"/>
              <a:t>                    comm← noexport, MED←80</a:t>
            </a:r>
          </a:p>
          <a:p>
            <a:pPr>
              <a:defRPr sz="2400"/>
            </a:pPr>
            <a:endParaRPr sz="1687"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B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comm←(-,3),  </a:t>
            </a:r>
          </a:p>
          <a:p>
            <a:pPr>
              <a:defRPr sz="2400"/>
            </a:pPr>
            <a:r>
              <a:rPr sz="1687"/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1687"/>
              <a:t>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 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32358" y="1285456"/>
            <a:ext cx="4181546" cy="5042225"/>
            <a:chOff x="7836458" y="1285456"/>
            <a:chExt cx="4181546" cy="5042225"/>
          </a:xfrm>
        </p:grpSpPr>
        <p:sp>
          <p:nvSpPr>
            <p:cNvPr id="38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39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53" name="Straight Arrow Connector 52"/>
            <p:cNvCxnSpPr>
              <a:stCxn id="40" idx="5"/>
              <a:endCxn id="43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0" idx="4"/>
              <a:endCxn id="42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4"/>
              <a:endCxn id="41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1" idx="4"/>
              <a:endCxn id="44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3" idx="4"/>
              <a:endCxn id="45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2" idx="4"/>
              <a:endCxn id="45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0"/>
              <a:endCxn id="44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3"/>
              <a:endCxn id="48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5" idx="4"/>
              <a:endCxn id="47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0"/>
              <a:endCxn id="46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4"/>
              <a:endCxn id="50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7" idx="4"/>
              <a:endCxn id="49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4"/>
              <a:endCxn id="51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0" idx="4"/>
              <a:endCxn id="52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1" idx="4"/>
              <a:endCxn id="52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61337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Shape 3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dirty="0" smtClean="0"/>
              <a:t>BGP</a:t>
            </a:r>
            <a:endParaRPr dirty="0"/>
          </a:p>
        </p:txBody>
      </p:sp>
      <p:sp>
        <p:nvSpPr>
          <p:cNvPr id="3307" name="Shape 3307"/>
          <p:cNvSpPr/>
          <p:nvPr/>
        </p:nvSpPr>
        <p:spPr>
          <a:xfrm>
            <a:off x="5710835" y="1129331"/>
            <a:ext cx="4276873" cy="5264583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A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 comm=(3,2)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comm←(4,2),</a:t>
            </a:r>
          </a:p>
          <a:p>
            <a:pPr>
              <a:defRPr sz="2400"/>
            </a:pPr>
            <a:r>
              <a:rPr sz="1687"/>
              <a:t>                    comm← noexport, MED←80</a:t>
            </a:r>
          </a:p>
          <a:p>
            <a:pPr>
              <a:defRPr sz="2400"/>
            </a:pPr>
            <a:endParaRPr sz="1687"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B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comm←(-,3),  </a:t>
            </a:r>
          </a:p>
          <a:p>
            <a:pPr>
              <a:defRPr sz="2400"/>
            </a:pPr>
            <a:r>
              <a:rPr sz="1687"/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1687"/>
              <a:t>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 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32358" y="1285456"/>
            <a:ext cx="4181546" cy="5042225"/>
            <a:chOff x="7836458" y="1285456"/>
            <a:chExt cx="4181546" cy="5042225"/>
          </a:xfrm>
        </p:grpSpPr>
        <p:sp>
          <p:nvSpPr>
            <p:cNvPr id="40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41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55" name="Straight Arrow Connector 54"/>
            <p:cNvCxnSpPr>
              <a:stCxn id="42" idx="5"/>
              <a:endCxn id="45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4"/>
              <a:endCxn id="44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2" idx="4"/>
              <a:endCxn id="43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3" idx="4"/>
              <a:endCxn id="46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4"/>
              <a:endCxn id="47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4" idx="4"/>
              <a:endCxn id="47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0"/>
              <a:endCxn id="46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9" idx="3"/>
              <a:endCxn id="50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7" idx="4"/>
              <a:endCxn id="49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0" idx="0"/>
              <a:endCxn id="48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0" idx="4"/>
              <a:endCxn id="52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9" idx="4"/>
              <a:endCxn id="51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1" idx="4"/>
              <a:endCxn id="53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2" idx="4"/>
              <a:endCxn id="54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3" idx="4"/>
              <a:endCxn id="54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 flipV="1">
            <a:off x="1705604" y="3491621"/>
            <a:ext cx="1154414" cy="84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2948" y="3076987"/>
            <a:ext cx="104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1197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Shape 3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dirty="0" smtClean="0"/>
              <a:t>BGP</a:t>
            </a:r>
            <a:endParaRPr dirty="0"/>
          </a:p>
        </p:txBody>
      </p:sp>
      <p:sp>
        <p:nvSpPr>
          <p:cNvPr id="3307" name="Shape 3307"/>
          <p:cNvSpPr/>
          <p:nvPr/>
        </p:nvSpPr>
        <p:spPr>
          <a:xfrm>
            <a:off x="5710835" y="1129331"/>
            <a:ext cx="4276873" cy="5264583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A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 comm=(3,2)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comm←(4,2),</a:t>
            </a:r>
          </a:p>
          <a:p>
            <a:pPr>
              <a:defRPr sz="2400"/>
            </a:pPr>
            <a:r>
              <a:rPr sz="1687"/>
              <a:t>                    comm← noexport, MED←80</a:t>
            </a:r>
          </a:p>
          <a:p>
            <a:pPr>
              <a:defRPr sz="2400"/>
            </a:pPr>
            <a:endParaRPr sz="1687"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B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comm←(-,3),  </a:t>
            </a:r>
          </a:p>
          <a:p>
            <a:pPr>
              <a:defRPr sz="2400"/>
            </a:pPr>
            <a:r>
              <a:rPr sz="1687"/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1687"/>
              <a:t>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 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32358" y="1285456"/>
            <a:ext cx="4181546" cy="4650964"/>
            <a:chOff x="7836458" y="1285456"/>
            <a:chExt cx="4181546" cy="4650964"/>
          </a:xfrm>
        </p:grpSpPr>
        <p:sp>
          <p:nvSpPr>
            <p:cNvPr id="40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41" name="Shape 2054"/>
            <p:cNvSpPr/>
            <p:nvPr/>
          </p:nvSpPr>
          <p:spPr>
            <a:xfrm>
              <a:off x="99603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42" idx="5"/>
              <a:endCxn id="45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4"/>
              <a:endCxn id="44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2" idx="4"/>
              <a:endCxn id="43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3" idx="4"/>
              <a:endCxn id="46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4"/>
              <a:endCxn id="47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4" idx="4"/>
              <a:endCxn id="47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0"/>
              <a:endCxn id="46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7" idx="4"/>
              <a:endCxn id="49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8" idx="4"/>
            </p:cNvCxnSpPr>
            <p:nvPr/>
          </p:nvCxnSpPr>
          <p:spPr>
            <a:xfrm flipV="1">
              <a:off x="8542426" y="3893714"/>
              <a:ext cx="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9" idx="4"/>
            </p:cNvCxnSpPr>
            <p:nvPr/>
          </p:nvCxnSpPr>
          <p:spPr>
            <a:xfrm>
              <a:off x="10891926" y="3880596"/>
              <a:ext cx="0" cy="5472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10873717" y="47830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 flipV="1">
            <a:off x="1705604" y="3491621"/>
            <a:ext cx="1154414" cy="84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2948" y="3076987"/>
            <a:ext cx="104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choice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132817" y="4833867"/>
            <a:ext cx="12700" cy="35631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hape 3369"/>
          <p:cNvSpPr/>
          <p:nvPr/>
        </p:nvSpPr>
        <p:spPr>
          <a:xfrm>
            <a:off x="2394339" y="6100086"/>
            <a:ext cx="2051139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algn="ctr"/>
            <a:r>
              <a:rPr sz="2000" dirty="0"/>
              <a:t>Highest preference</a:t>
            </a:r>
          </a:p>
          <a:p>
            <a:pPr algn="ctr"/>
            <a:r>
              <a:rPr sz="2000" dirty="0"/>
              <a:t>obtainable here</a:t>
            </a:r>
          </a:p>
        </p:txBody>
      </p:sp>
      <p:sp>
        <p:nvSpPr>
          <p:cNvPr id="73" name="Shape 3401"/>
          <p:cNvSpPr/>
          <p:nvPr/>
        </p:nvSpPr>
        <p:spPr>
          <a:xfrm>
            <a:off x="3567488" y="4560698"/>
            <a:ext cx="1632133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 algn="ctr"/>
            <a:r>
              <a:rPr sz="2000" dirty="0"/>
              <a:t>But there</a:t>
            </a:r>
          </a:p>
          <a:p>
            <a:pPr algn="ctr"/>
            <a:r>
              <a:rPr sz="2000" dirty="0"/>
              <a:t>could be a</a:t>
            </a:r>
          </a:p>
          <a:p>
            <a:pPr algn="ctr"/>
            <a:r>
              <a:rPr sz="2000" dirty="0"/>
              <a:t>failure!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3316783" y="4676447"/>
            <a:ext cx="31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19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Shape 3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dirty="0" smtClean="0"/>
              <a:t>BGP</a:t>
            </a:r>
            <a:endParaRPr dirty="0"/>
          </a:p>
        </p:txBody>
      </p:sp>
      <p:sp>
        <p:nvSpPr>
          <p:cNvPr id="3307" name="Shape 3307"/>
          <p:cNvSpPr/>
          <p:nvPr/>
        </p:nvSpPr>
        <p:spPr>
          <a:xfrm>
            <a:off x="5710835" y="1129331"/>
            <a:ext cx="4276873" cy="5264583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A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 comm=(3,2)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comm←(4,2),</a:t>
            </a:r>
          </a:p>
          <a:p>
            <a:pPr>
              <a:defRPr sz="2400"/>
            </a:pPr>
            <a:r>
              <a:rPr sz="1687"/>
              <a:t>                    comm← noexport, MED←80</a:t>
            </a:r>
          </a:p>
          <a:p>
            <a:pPr>
              <a:defRPr sz="2400"/>
            </a:pPr>
            <a:endParaRPr sz="1687"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B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comm←(-,3),  </a:t>
            </a:r>
          </a:p>
          <a:p>
            <a:pPr>
              <a:defRPr sz="2400"/>
            </a:pPr>
            <a:r>
              <a:rPr sz="1687"/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1687"/>
              <a:t>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 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32358" y="1285456"/>
            <a:ext cx="4181546" cy="5042225"/>
            <a:chOff x="7836458" y="1285456"/>
            <a:chExt cx="4181546" cy="5042225"/>
          </a:xfrm>
        </p:grpSpPr>
        <p:sp>
          <p:nvSpPr>
            <p:cNvPr id="40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41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55" name="Straight Arrow Connector 54"/>
            <p:cNvCxnSpPr>
              <a:stCxn id="42" idx="5"/>
              <a:endCxn id="45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4"/>
              <a:endCxn id="44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2" idx="4"/>
              <a:endCxn id="43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3" idx="4"/>
              <a:endCxn id="46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4"/>
              <a:endCxn id="47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4" idx="4"/>
              <a:endCxn id="47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0"/>
              <a:endCxn id="46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9" idx="3"/>
              <a:endCxn id="50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7" idx="4"/>
              <a:endCxn id="49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0" idx="0"/>
              <a:endCxn id="48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0" idx="4"/>
              <a:endCxn id="52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9" idx="4"/>
              <a:endCxn id="51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1" idx="4"/>
              <a:endCxn id="53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2" idx="4"/>
              <a:endCxn id="54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3" idx="4"/>
              <a:endCxn id="54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 flipV="1">
            <a:off x="1705604" y="3491621"/>
            <a:ext cx="1154414" cy="84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2948" y="3076987"/>
            <a:ext cx="104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choice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846883" y="4689147"/>
            <a:ext cx="31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38200" y="4076700"/>
            <a:ext cx="76200" cy="990600"/>
          </a:xfrm>
          <a:custGeom>
            <a:avLst/>
            <a:gdLst>
              <a:gd name="connsiteX0" fmla="*/ 0 w 76200"/>
              <a:gd name="connsiteY0" fmla="*/ 0 h 990600"/>
              <a:gd name="connsiteX1" fmla="*/ 76200 w 76200"/>
              <a:gd name="connsiteY1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90600">
                <a:moveTo>
                  <a:pt x="0" y="0"/>
                </a:moveTo>
                <a:lnTo>
                  <a:pt x="76200" y="990600"/>
                </a:lnTo>
              </a:path>
            </a:pathLst>
          </a:custGeom>
          <a:noFill/>
          <a:ln w="57150" cap="flat">
            <a:solidFill>
              <a:srgbClr val="00B05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672813" y="4102100"/>
            <a:ext cx="1095787" cy="1016000"/>
          </a:xfrm>
          <a:custGeom>
            <a:avLst/>
            <a:gdLst>
              <a:gd name="connsiteX0" fmla="*/ 1095787 w 1095787"/>
              <a:gd name="connsiteY0" fmla="*/ 0 h 1016000"/>
              <a:gd name="connsiteX1" fmla="*/ 92487 w 1095787"/>
              <a:gd name="connsiteY1" fmla="*/ 673100 h 1016000"/>
              <a:gd name="connsiteX2" fmla="*/ 105187 w 1095787"/>
              <a:gd name="connsiteY2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787" h="1016000">
                <a:moveTo>
                  <a:pt x="1095787" y="0"/>
                </a:moveTo>
                <a:cubicBezTo>
                  <a:pt x="676687" y="251883"/>
                  <a:pt x="257587" y="503767"/>
                  <a:pt x="92487" y="673100"/>
                </a:cubicBezTo>
                <a:cubicBezTo>
                  <a:pt x="-72613" y="842433"/>
                  <a:pt x="16287" y="929216"/>
                  <a:pt x="105187" y="1016000"/>
                </a:cubicBezTo>
              </a:path>
            </a:pathLst>
          </a:custGeom>
          <a:noFill/>
          <a:ln w="57150" cap="flat">
            <a:solidFill>
              <a:srgbClr val="00B05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28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Shape 34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Compilation to </a:t>
            </a:r>
            <a:r>
              <a:rPr dirty="0" smtClean="0"/>
              <a:t>BGP</a:t>
            </a:r>
            <a:endParaRPr dirty="0"/>
          </a:p>
        </p:txBody>
      </p:sp>
      <p:sp>
        <p:nvSpPr>
          <p:cNvPr id="3508" name="Shape 3508"/>
          <p:cNvSpPr/>
          <p:nvPr/>
        </p:nvSpPr>
        <p:spPr>
          <a:xfrm>
            <a:off x="5710835" y="1129331"/>
            <a:ext cx="4276873" cy="5264583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A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 comm=(3,2)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comm←(4,2),</a:t>
            </a:r>
          </a:p>
          <a:p>
            <a:pPr>
              <a:defRPr sz="2400"/>
            </a:pPr>
            <a:r>
              <a:rPr sz="1687"/>
              <a:t>                    comm← noexport, MED←80</a:t>
            </a:r>
          </a:p>
          <a:p>
            <a:pPr>
              <a:defRPr sz="2400"/>
            </a:pPr>
            <a:endParaRPr sz="1687"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B</a:t>
            </a:r>
          </a:p>
          <a:p>
            <a:pPr>
              <a:defRPr sz="2400"/>
            </a:pPr>
            <a:r>
              <a:rPr sz="1687"/>
              <a:t>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rPr sz="1687"/>
              <a:t> peer=C</a:t>
            </a:r>
          </a:p>
          <a:p>
            <a:pPr>
              <a:defRPr sz="2400"/>
            </a:pPr>
            <a:r>
              <a:rPr sz="1687"/>
              <a:t>        </a:t>
            </a:r>
            <a:r>
              <a:rPr sz="1687"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rPr sz="1687"/>
              <a:t> peer←W, comm←(-,3),  </a:t>
            </a:r>
          </a:p>
          <a:p>
            <a:pPr>
              <a:defRPr sz="2400"/>
            </a:pPr>
            <a:r>
              <a:rPr sz="1687"/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C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1687"/>
              <a:t>match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1687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/>
              <a:t>    match 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rPr sz="1687"/>
              <a:t>export</a:t>
            </a:r>
            <a:r>
              <a:rPr sz="1687"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687"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3510" name="Shape 3510"/>
          <p:cNvSpPr/>
          <p:nvPr/>
        </p:nvSpPr>
        <p:spPr>
          <a:xfrm flipV="1">
            <a:off x="4669082" y="4744613"/>
            <a:ext cx="1223757" cy="5572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1687"/>
          </a:p>
        </p:txBody>
      </p:sp>
      <p:grpSp>
        <p:nvGrpSpPr>
          <p:cNvPr id="3513" name="Group 3513"/>
          <p:cNvGrpSpPr/>
          <p:nvPr/>
        </p:nvGrpSpPr>
        <p:grpSpPr>
          <a:xfrm>
            <a:off x="4038304" y="5301867"/>
            <a:ext cx="1549695" cy="1092047"/>
            <a:chOff x="0" y="0"/>
            <a:chExt cx="2008947" cy="1247228"/>
          </a:xfrm>
        </p:grpSpPr>
        <p:sp>
          <p:nvSpPr>
            <p:cNvPr id="3511" name="Shape 3511"/>
            <p:cNvSpPr/>
            <p:nvPr/>
          </p:nvSpPr>
          <p:spPr>
            <a:xfrm>
              <a:off x="0" y="0"/>
              <a:ext cx="1858999" cy="1102587"/>
            </a:xfrm>
            <a:prstGeom prst="rect">
              <a:avLst/>
            </a:prstGeom>
            <a:solidFill>
              <a:srgbClr val="FFE5E0"/>
            </a:solidFill>
            <a:ln w="38100" cap="flat">
              <a:solidFill>
                <a:srgbClr val="BB5C1A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endParaRPr sz="2400"/>
            </a:p>
          </p:txBody>
        </p:sp>
        <p:sp>
          <p:nvSpPr>
            <p:cNvPr id="3512" name="Shape 3512"/>
            <p:cNvSpPr/>
            <p:nvPr/>
          </p:nvSpPr>
          <p:spPr>
            <a:xfrm>
              <a:off x="130213" y="94093"/>
              <a:ext cx="1878734" cy="1153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spAutoFit/>
            </a:bodyPr>
            <a:lstStyle/>
            <a:p>
              <a:r>
                <a:rPr lang="en-US" sz="2400" dirty="0" smtClean="0"/>
                <a:t>Safe to </a:t>
              </a:r>
              <a:br>
                <a:rPr lang="en-US" sz="2400" dirty="0" smtClean="0"/>
              </a:br>
              <a:r>
                <a:rPr lang="en-US" sz="2400" dirty="0" smtClean="0"/>
                <a:t>p</a:t>
              </a:r>
              <a:r>
                <a:rPr sz="2400" dirty="0" smtClean="0"/>
                <a:t>refer D </a:t>
              </a:r>
              <a:endParaRPr sz="2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2358" y="1285456"/>
            <a:ext cx="4181546" cy="5042225"/>
            <a:chOff x="7836458" y="1285456"/>
            <a:chExt cx="4181546" cy="5042225"/>
          </a:xfrm>
        </p:grpSpPr>
        <p:sp>
          <p:nvSpPr>
            <p:cNvPr id="42" name="Shape 2053"/>
            <p:cNvSpPr/>
            <p:nvPr/>
          </p:nvSpPr>
          <p:spPr>
            <a:xfrm>
              <a:off x="7836458" y="5601829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{2}</a:t>
              </a:r>
            </a:p>
          </p:txBody>
        </p:sp>
        <p:sp>
          <p:nvSpPr>
            <p:cNvPr id="43" name="Shape 2054"/>
            <p:cNvSpPr/>
            <p:nvPr/>
          </p:nvSpPr>
          <p:spPr>
            <a:xfrm>
              <a:off x="9414234" y="5592960"/>
              <a:ext cx="1234097" cy="334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 b="1" dirty="0"/>
                <a:t>{1}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8718939" y="1285456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start</a:t>
              </a:r>
              <a:endParaRPr lang="en-US" sz="20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80640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(Z,1,1)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94102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(Y,1,1)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756448" y="2077823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(X,1,1)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0695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(E,-,2)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0266663" y="2785990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(D,2,2)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911648" y="35769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(C,-,2)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0261148" y="3563807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(C,3,2)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975148" y="4427825"/>
              <a:ext cx="1261556" cy="31678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(B,-,3)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9773039" y="4453578"/>
              <a:ext cx="1261556" cy="316789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(A,4,2)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8114848" y="5100925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(W,-,4)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9760339" y="5126678"/>
              <a:ext cx="1261556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(W,5,-)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8767165" y="6010892"/>
              <a:ext cx="1213330" cy="3167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57" name="Straight Arrow Connector 56"/>
            <p:cNvCxnSpPr>
              <a:stCxn id="44" idx="5"/>
              <a:endCxn id="47" idx="0"/>
            </p:cNvCxnSpPr>
            <p:nvPr/>
          </p:nvCxnSpPr>
          <p:spPr>
            <a:xfrm>
              <a:off x="9754581" y="1555852"/>
              <a:ext cx="1632645" cy="521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4"/>
              <a:endCxn id="46" idx="0"/>
            </p:cNvCxnSpPr>
            <p:nvPr/>
          </p:nvCxnSpPr>
          <p:spPr>
            <a:xfrm>
              <a:off x="9325604" y="1602245"/>
              <a:ext cx="715422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4" idx="4"/>
              <a:endCxn id="45" idx="0"/>
            </p:cNvCxnSpPr>
            <p:nvPr/>
          </p:nvCxnSpPr>
          <p:spPr>
            <a:xfrm flipH="1">
              <a:off x="8694826" y="1602245"/>
              <a:ext cx="630778" cy="4755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5" idx="4"/>
              <a:endCxn id="48" idx="0"/>
            </p:cNvCxnSpPr>
            <p:nvPr/>
          </p:nvCxnSpPr>
          <p:spPr>
            <a:xfrm>
              <a:off x="8694826" y="2394612"/>
              <a:ext cx="55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4"/>
              <a:endCxn id="49" idx="0"/>
            </p:cNvCxnSpPr>
            <p:nvPr/>
          </p:nvCxnSpPr>
          <p:spPr>
            <a:xfrm flipH="1">
              <a:off x="10897441" y="2394612"/>
              <a:ext cx="48978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6" idx="4"/>
              <a:endCxn id="49" idx="0"/>
            </p:cNvCxnSpPr>
            <p:nvPr/>
          </p:nvCxnSpPr>
          <p:spPr>
            <a:xfrm>
              <a:off x="10041026" y="2394612"/>
              <a:ext cx="856415" cy="3913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0" idx="0"/>
              <a:endCxn id="48" idx="4"/>
            </p:cNvCxnSpPr>
            <p:nvPr/>
          </p:nvCxnSpPr>
          <p:spPr>
            <a:xfrm flipV="1">
              <a:off x="8542426" y="3102779"/>
              <a:ext cx="157915" cy="47414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1" idx="3"/>
              <a:endCxn id="52" idx="6"/>
            </p:cNvCxnSpPr>
            <p:nvPr/>
          </p:nvCxnSpPr>
          <p:spPr>
            <a:xfrm flipH="1">
              <a:off x="9236704" y="3834203"/>
              <a:ext cx="1209195" cy="752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4"/>
              <a:endCxn id="51" idx="0"/>
            </p:cNvCxnSpPr>
            <p:nvPr/>
          </p:nvCxnSpPr>
          <p:spPr>
            <a:xfrm flipH="1">
              <a:off x="10891926" y="3102779"/>
              <a:ext cx="5515" cy="46102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0"/>
              <a:endCxn id="50" idx="4"/>
            </p:cNvCxnSpPr>
            <p:nvPr/>
          </p:nvCxnSpPr>
          <p:spPr>
            <a:xfrm flipH="1" flipV="1">
              <a:off x="8542426" y="3893714"/>
              <a:ext cx="63500" cy="534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2" idx="4"/>
              <a:endCxn id="54" idx="0"/>
            </p:cNvCxnSpPr>
            <p:nvPr/>
          </p:nvCxnSpPr>
          <p:spPr>
            <a:xfrm>
              <a:off x="8605926" y="4744614"/>
              <a:ext cx="139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1" idx="4"/>
              <a:endCxn id="53" idx="0"/>
            </p:cNvCxnSpPr>
            <p:nvPr/>
          </p:nvCxnSpPr>
          <p:spPr>
            <a:xfrm flipH="1">
              <a:off x="10403817" y="3880596"/>
              <a:ext cx="488109" cy="572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3" idx="4"/>
              <a:endCxn id="55" idx="0"/>
            </p:cNvCxnSpPr>
            <p:nvPr/>
          </p:nvCxnSpPr>
          <p:spPr>
            <a:xfrm flipH="1">
              <a:off x="10391117" y="4770367"/>
              <a:ext cx="12700" cy="356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4" idx="4"/>
              <a:endCxn id="56" idx="0"/>
            </p:cNvCxnSpPr>
            <p:nvPr/>
          </p:nvCxnSpPr>
          <p:spPr>
            <a:xfrm>
              <a:off x="8745626" y="5417714"/>
              <a:ext cx="628204" cy="5931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5" idx="4"/>
              <a:endCxn id="56" idx="0"/>
            </p:cNvCxnSpPr>
            <p:nvPr/>
          </p:nvCxnSpPr>
          <p:spPr>
            <a:xfrm flipH="1">
              <a:off x="9373830" y="5443467"/>
              <a:ext cx="1017287" cy="567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827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Propane compiler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34" y="2076955"/>
            <a:ext cx="5803370" cy="3600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Efficient graph algorithms</a:t>
            </a:r>
          </a:p>
          <a:p>
            <a:pPr lvl="1"/>
            <a:r>
              <a:rPr lang="en-US" dirty="0" smtClean="0"/>
              <a:t>Minimization</a:t>
            </a:r>
          </a:p>
          <a:p>
            <a:pPr lvl="1"/>
            <a:r>
              <a:rPr lang="en-US" dirty="0" smtClean="0"/>
              <a:t>Failure safety</a:t>
            </a:r>
          </a:p>
          <a:p>
            <a:pPr lvl="1"/>
            <a:r>
              <a:rPr lang="en-US" dirty="0" smtClean="0"/>
              <a:t>Aggregation </a:t>
            </a:r>
            <a:r>
              <a:rPr lang="en-US" dirty="0" err="1" smtClean="0"/>
              <a:t>blackholes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err="1" smtClean="0"/>
              <a:t>Config</a:t>
            </a:r>
            <a:r>
              <a:rPr lang="en-US" dirty="0" smtClean="0"/>
              <a:t> minimization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5500 LoC (F#)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5" name="Shape 1134"/>
          <p:cNvSpPr/>
          <p:nvPr/>
        </p:nvSpPr>
        <p:spPr>
          <a:xfrm>
            <a:off x="7911501" y="1718140"/>
            <a:ext cx="2286000" cy="4572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/>
              <a:t>Propane</a:t>
            </a:r>
          </a:p>
        </p:txBody>
      </p:sp>
      <p:sp>
        <p:nvSpPr>
          <p:cNvPr id="26" name="Shape 1135"/>
          <p:cNvSpPr/>
          <p:nvPr/>
        </p:nvSpPr>
        <p:spPr>
          <a:xfrm>
            <a:off x="7933014" y="2705283"/>
            <a:ext cx="2286000" cy="4572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Regular</a:t>
            </a:r>
            <a:r>
              <a:rPr lang="en-US" sz="2400" dirty="0" smtClean="0"/>
              <a:t> </a:t>
            </a:r>
            <a:r>
              <a:rPr sz="2400" dirty="0" smtClean="0"/>
              <a:t>IR</a:t>
            </a:r>
            <a:endParaRPr sz="2400" dirty="0"/>
          </a:p>
        </p:txBody>
      </p:sp>
      <p:sp>
        <p:nvSpPr>
          <p:cNvPr id="27" name="Shape 1136"/>
          <p:cNvSpPr/>
          <p:nvPr/>
        </p:nvSpPr>
        <p:spPr>
          <a:xfrm>
            <a:off x="7933014" y="3691585"/>
            <a:ext cx="2286000" cy="4572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Product</a:t>
            </a:r>
            <a:r>
              <a:rPr lang="en-US" sz="2400" dirty="0" smtClean="0"/>
              <a:t> </a:t>
            </a:r>
            <a:r>
              <a:rPr lang="en-US" sz="2400" dirty="0"/>
              <a:t>g</a:t>
            </a:r>
            <a:r>
              <a:rPr sz="2400" dirty="0" smtClean="0"/>
              <a:t>raph</a:t>
            </a:r>
            <a:endParaRPr sz="2400" dirty="0"/>
          </a:p>
        </p:txBody>
      </p:sp>
      <p:sp>
        <p:nvSpPr>
          <p:cNvPr id="28" name="Shape 1137"/>
          <p:cNvSpPr/>
          <p:nvPr/>
        </p:nvSpPr>
        <p:spPr>
          <a:xfrm>
            <a:off x="7937224" y="4724510"/>
            <a:ext cx="2286000" cy="4572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400" dirty="0" smtClean="0"/>
              <a:t>Abstract</a:t>
            </a:r>
            <a:r>
              <a:rPr lang="en-US" sz="2400" dirty="0" smtClean="0"/>
              <a:t> </a:t>
            </a:r>
            <a:r>
              <a:rPr sz="2400" dirty="0" smtClean="0"/>
              <a:t>BGP</a:t>
            </a:r>
            <a:endParaRPr sz="2400" dirty="0"/>
          </a:p>
        </p:txBody>
      </p:sp>
      <p:sp>
        <p:nvSpPr>
          <p:cNvPr id="29" name="Shape 1138"/>
          <p:cNvSpPr/>
          <p:nvPr/>
        </p:nvSpPr>
        <p:spPr>
          <a:xfrm>
            <a:off x="6291877" y="5678341"/>
            <a:ext cx="2286000" cy="4572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 dirty="0" smtClean="0"/>
              <a:t>C</a:t>
            </a:r>
            <a:r>
              <a:rPr lang="en-US" sz="2400" dirty="0" smtClean="0"/>
              <a:t>isco</a:t>
            </a:r>
            <a:endParaRPr sz="2400" dirty="0"/>
          </a:p>
        </p:txBody>
      </p:sp>
      <p:sp>
        <p:nvSpPr>
          <p:cNvPr id="30" name="Shape 1139"/>
          <p:cNvSpPr/>
          <p:nvPr/>
        </p:nvSpPr>
        <p:spPr>
          <a:xfrm>
            <a:off x="9587874" y="5731031"/>
            <a:ext cx="2286000" cy="4572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sz="2400"/>
              <a:t>Juniper</a:t>
            </a:r>
          </a:p>
        </p:txBody>
      </p:sp>
      <p:sp>
        <p:nvSpPr>
          <p:cNvPr id="31" name="Shape 1140"/>
          <p:cNvSpPr/>
          <p:nvPr/>
        </p:nvSpPr>
        <p:spPr>
          <a:xfrm>
            <a:off x="9076014" y="2176181"/>
            <a:ext cx="1" cy="5375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  <p:sp>
        <p:nvSpPr>
          <p:cNvPr id="32" name="Shape 1141"/>
          <p:cNvSpPr/>
          <p:nvPr/>
        </p:nvSpPr>
        <p:spPr>
          <a:xfrm flipH="1">
            <a:off x="9076015" y="3179702"/>
            <a:ext cx="0" cy="53371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  <p:sp>
        <p:nvSpPr>
          <p:cNvPr id="33" name="Shape 1142"/>
          <p:cNvSpPr/>
          <p:nvPr/>
        </p:nvSpPr>
        <p:spPr>
          <a:xfrm>
            <a:off x="9076013" y="416720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  <p:sp>
        <p:nvSpPr>
          <p:cNvPr id="34" name="Shape 1143"/>
          <p:cNvSpPr/>
          <p:nvPr/>
        </p:nvSpPr>
        <p:spPr>
          <a:xfrm flipH="1">
            <a:off x="7422967" y="5200573"/>
            <a:ext cx="1675396" cy="5102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  <p:sp>
        <p:nvSpPr>
          <p:cNvPr id="35" name="Shape 1144"/>
          <p:cNvSpPr/>
          <p:nvPr/>
        </p:nvSpPr>
        <p:spPr>
          <a:xfrm>
            <a:off x="9098365" y="5202155"/>
            <a:ext cx="1657738" cy="52887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 sz="3200"/>
          </a:p>
        </p:txBody>
      </p:sp>
      <p:sp>
        <p:nvSpPr>
          <p:cNvPr id="40" name="Shape 1153"/>
          <p:cNvSpPr/>
          <p:nvPr/>
        </p:nvSpPr>
        <p:spPr>
          <a:xfrm>
            <a:off x="10220863" y="3736580"/>
            <a:ext cx="675737" cy="332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54" y="21600"/>
                </a:ln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25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on Microsoft network policies</a:t>
            </a:r>
            <a:endParaRPr lang="en-US" dirty="0"/>
          </a:p>
        </p:txBody>
      </p:sp>
      <p:pic>
        <p:nvPicPr>
          <p:cNvPr id="4" name="compilation-times-backb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7668" y="1417638"/>
            <a:ext cx="4242945" cy="3360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compilation-times-d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208" y="1417638"/>
            <a:ext cx="4312066" cy="336032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Box 11"/>
          <p:cNvSpPr txBox="1"/>
          <p:nvPr/>
        </p:nvSpPr>
        <p:spPr>
          <a:xfrm>
            <a:off x="1423248" y="4859784"/>
            <a:ext cx="4361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center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31 lines of Propane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9 mins for 1400 routers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888547" y="4859784"/>
            <a:ext cx="4361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Backbone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43 lines of Propane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dirty="0" smtClean="0"/>
              <a:t> mins for 200 routers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42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364" y="4131148"/>
            <a:ext cx="1722969" cy="109330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ounded Rectangle 5"/>
          <p:cNvSpPr/>
          <p:nvPr/>
        </p:nvSpPr>
        <p:spPr>
          <a:xfrm>
            <a:off x="637569" y="1899148"/>
            <a:ext cx="4497049" cy="1117969"/>
          </a:xfrm>
          <a:prstGeom prst="roundRect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/>
              <a:t>Centralized programming of distributed control </a:t>
            </a:r>
            <a:r>
              <a:rPr lang="en-US" sz="2800" dirty="0" smtClean="0"/>
              <a:t>planes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068349" y="1899148"/>
            <a:ext cx="4474080" cy="1117970"/>
          </a:xfrm>
          <a:prstGeom prst="roundRect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/>
              <a:t>Resilient </a:t>
            </a:r>
            <a:r>
              <a:rPr lang="en-US" sz="2800" b="1" dirty="0"/>
              <a:t>and</a:t>
            </a:r>
            <a:r>
              <a:rPr lang="en-US" sz="2800" dirty="0"/>
              <a:t> programmable networks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801196" y="2353454"/>
            <a:ext cx="839450" cy="284310"/>
          </a:xfrm>
          <a:prstGeom prst="rightArrow">
            <a:avLst/>
          </a:prstGeom>
          <a:solidFill>
            <a:schemeClr val="tx1"/>
          </a:solidFill>
          <a:ln w="57150" cap="flat">
            <a:solidFill>
              <a:schemeClr val="tx1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5357754"/>
            <a:ext cx="11427500" cy="2548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602633" y="4266418"/>
            <a:ext cx="8149655" cy="1477559"/>
          </a:xfrm>
          <a:prstGeom prst="roundRect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/>
              <a:t>Generates </a:t>
            </a:r>
            <a:r>
              <a:rPr lang="en-US" sz="2800" dirty="0"/>
              <a:t>BGP </a:t>
            </a:r>
            <a:r>
              <a:rPr lang="en-US" sz="2800" dirty="0" smtClean="0"/>
              <a:t>configurations from </a:t>
            </a:r>
            <a:r>
              <a:rPr lang="en-US" sz="2800" dirty="0"/>
              <a:t>high-level </a:t>
            </a:r>
            <a:r>
              <a:rPr lang="en-US" sz="2800" dirty="0" smtClean="0"/>
              <a:t>policies</a:t>
            </a:r>
          </a:p>
          <a:p>
            <a:pPr algn="ctr"/>
            <a:r>
              <a:rPr lang="en-US" sz="2800" dirty="0"/>
              <a:t>u</a:t>
            </a:r>
            <a:r>
              <a:rPr lang="en-US" sz="2800" dirty="0" smtClean="0"/>
              <a:t>sing a </a:t>
            </a:r>
            <a:r>
              <a:rPr lang="en-US" sz="2800" b="1" dirty="0" smtClean="0"/>
              <a:t>product graph abstraction</a:t>
            </a:r>
            <a:r>
              <a:rPr lang="en-US" sz="2800" dirty="0" smtClean="0"/>
              <a:t> of control plane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74754" y="3572089"/>
            <a:ext cx="11377535" cy="29981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74948" y="5660692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ithub.com/</a:t>
            </a:r>
            <a:r>
              <a:rPr lang="en-US" dirty="0" err="1" smtClean="0"/>
              <a:t>rabeckett</a:t>
            </a:r>
            <a:r>
              <a:rPr lang="en-US" dirty="0" smtClean="0"/>
              <a:t>/propane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7881" y="5224450"/>
            <a:ext cx="1636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Propane</a:t>
            </a:r>
          </a:p>
        </p:txBody>
      </p:sp>
    </p:spTree>
    <p:extLst>
      <p:ext uri="{BB962C8B-B14F-4D97-AF65-F5344CB8AC3E}">
        <p14:creationId xmlns:p14="http://schemas.microsoft.com/office/powerpoint/2010/main" val="1537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Programming (configuring) n</a:t>
            </a:r>
            <a:r>
              <a:rPr dirty="0" smtClean="0"/>
              <a:t>etworks </a:t>
            </a:r>
            <a:r>
              <a:rPr dirty="0"/>
              <a:t>is </a:t>
            </a:r>
            <a:r>
              <a:rPr lang="en-US" dirty="0" smtClean="0"/>
              <a:t>e</a:t>
            </a:r>
            <a:r>
              <a:rPr dirty="0" smtClean="0"/>
              <a:t>rror-</a:t>
            </a:r>
            <a:r>
              <a:rPr lang="en-US" dirty="0" smtClean="0"/>
              <a:t>p</a:t>
            </a:r>
            <a:r>
              <a:rPr dirty="0" smtClean="0"/>
              <a:t>rone</a:t>
            </a:r>
            <a:endParaRPr dirty="0"/>
          </a:p>
        </p:txBody>
      </p:sp>
      <p:pic>
        <p:nvPicPr>
          <p:cNvPr id="101" name="China-snafu-articl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628523"/>
            <a:ext cx="4004726" cy="5182585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02" name="internet_turkey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3087" y="1421588"/>
            <a:ext cx="4004726" cy="518258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03" name="YouTube_Pakista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91165" y="1796543"/>
            <a:ext cx="3900455" cy="504764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98" name="time-warner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48632" y="1508074"/>
            <a:ext cx="3871066" cy="500961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721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Programming (configuring) networks is error-prone</a:t>
            </a:r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body" sz="quarter" idx="4294967295"/>
          </p:nvPr>
        </p:nvSpPr>
        <p:spPr>
          <a:xfrm>
            <a:off x="6954990" y="4934851"/>
            <a:ext cx="3865410" cy="17475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600"/>
            </a:pPr>
            <a:r>
              <a:rPr sz="2400" b="1" dirty="0"/>
              <a:t>50-80% of outages are the result of human error </a:t>
            </a:r>
          </a:p>
          <a:p>
            <a:pPr marL="0" indent="0">
              <a:buNone/>
              <a:defRPr sz="2600"/>
            </a:pPr>
            <a:endParaRPr lang="en-US" sz="2400" b="1" dirty="0" smtClean="0"/>
          </a:p>
          <a:p>
            <a:pPr marL="0" indent="0">
              <a:buNone/>
              <a:defRPr sz="2600"/>
            </a:pPr>
            <a:r>
              <a:rPr sz="2400" b="1" dirty="0" smtClean="0"/>
              <a:t>-</a:t>
            </a:r>
            <a:r>
              <a:rPr sz="2400" b="1" dirty="0"/>
              <a:t>Juniper 2008</a:t>
            </a:r>
          </a:p>
        </p:txBody>
      </p:sp>
      <p:sp>
        <p:nvSpPr>
          <p:cNvPr id="85" name="Shape 85"/>
          <p:cNvSpPr/>
          <p:nvPr/>
        </p:nvSpPr>
        <p:spPr>
          <a:xfrm>
            <a:off x="1406773" y="4962058"/>
            <a:ext cx="4100902" cy="131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>
              <a:spcBef>
                <a:spcPts val="2531"/>
              </a:spcBef>
              <a:defRPr sz="2600" b="1">
                <a:solidFill>
                  <a:srgbClr val="212121"/>
                </a:solidFill>
              </a:defRPr>
            </a:pPr>
            <a:r>
              <a:rPr sz="2400" dirty="0" smtClean="0"/>
              <a:t>60% of network downtime is caused by human error</a:t>
            </a:r>
          </a:p>
          <a:p>
            <a:pPr>
              <a:spcBef>
                <a:spcPts val="2531"/>
              </a:spcBef>
              <a:defRPr sz="2600" b="1">
                <a:solidFill>
                  <a:srgbClr val="212121"/>
                </a:solidFill>
              </a:defRPr>
            </a:pPr>
            <a:r>
              <a:rPr sz="2400" dirty="0" smtClean="0"/>
              <a:t>-</a:t>
            </a:r>
            <a:r>
              <a:rPr sz="2400" dirty="0"/>
              <a:t>Yankee group 2002</a:t>
            </a:r>
          </a:p>
        </p:txBody>
      </p:sp>
      <p:pic>
        <p:nvPicPr>
          <p:cNvPr id="86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222" y="1708070"/>
            <a:ext cx="4846107" cy="3136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Untitled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8358" y="1898014"/>
            <a:ext cx="4080067" cy="27570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3544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programming journey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0" y="1578242"/>
          <a:ext cx="10795820" cy="3783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7729"/>
                <a:gridCol w="4149213"/>
                <a:gridCol w="4168878"/>
              </a:tblGrid>
              <a:tr h="669492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Distributed</a:t>
                      </a:r>
                      <a:br>
                        <a:rPr lang="en-US" sz="2800" b="1" dirty="0" smtClean="0"/>
                      </a:br>
                      <a:r>
                        <a:rPr lang="en-US" sz="2800" b="1" dirty="0" smtClean="0"/>
                        <a:t>programming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Centralized</a:t>
                      </a:r>
                    </a:p>
                    <a:p>
                      <a:pPr algn="ctr"/>
                      <a:r>
                        <a:rPr lang="en-US" sz="2800" b="1" dirty="0" smtClean="0"/>
                        <a:t>programming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9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Distributed control plane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94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Centralized</a:t>
                      </a:r>
                    </a:p>
                    <a:p>
                      <a:pPr algn="ctr"/>
                      <a:r>
                        <a:rPr lang="en-US" sz="2800" b="1" dirty="0" smtClean="0"/>
                        <a:t>Control plane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56387" y="2615644"/>
            <a:ext cx="39624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+ </a:t>
            </a:r>
            <a:r>
              <a:rPr lang="en-US" sz="2800" b="1" dirty="0" smtClean="0">
                <a:solidFill>
                  <a:srgbClr val="00B050"/>
                </a:solidFill>
              </a:rPr>
              <a:t>Resilience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6389" y="3293326"/>
            <a:ext cx="396239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− </a:t>
            </a:r>
            <a:r>
              <a:rPr lang="en-US" sz="2800" b="1" dirty="0" smtClean="0">
                <a:solidFill>
                  <a:srgbClr val="FF0000"/>
                </a:solidFill>
              </a:rPr>
              <a:t>Programmability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25385" y="3299618"/>
            <a:ext cx="398164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+ </a:t>
            </a:r>
            <a:r>
              <a:rPr lang="en-US" sz="2800" b="1" dirty="0" smtClean="0">
                <a:solidFill>
                  <a:srgbClr val="00B050"/>
                </a:solidFill>
              </a:rPr>
              <a:t>Programmability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25385" y="2624065"/>
            <a:ext cx="39816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+ </a:t>
            </a:r>
            <a:r>
              <a:rPr lang="en-US" sz="2800" b="1" dirty="0" smtClean="0">
                <a:solidFill>
                  <a:srgbClr val="00B050"/>
                </a:solidFill>
              </a:rPr>
              <a:t>Resilience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5253" y="4716327"/>
            <a:ext cx="399189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+ </a:t>
            </a:r>
            <a:r>
              <a:rPr lang="en-US" sz="2800" b="1" dirty="0" smtClean="0">
                <a:solidFill>
                  <a:srgbClr val="00B050"/>
                </a:solidFill>
              </a:rPr>
              <a:t>Programmability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5000" y="4070714"/>
            <a:ext cx="399189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− </a:t>
            </a:r>
            <a:r>
              <a:rPr lang="en-US" sz="2800" b="1" dirty="0" smtClean="0">
                <a:solidFill>
                  <a:srgbClr val="FF0000"/>
                </a:solidFill>
              </a:rPr>
              <a:t>Resilience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914234" y="3945007"/>
            <a:ext cx="1711955" cy="717755"/>
          </a:xfrm>
          <a:custGeom>
            <a:avLst/>
            <a:gdLst>
              <a:gd name="connsiteX0" fmla="*/ 177868 w 2026332"/>
              <a:gd name="connsiteY0" fmla="*/ 0 h 790109"/>
              <a:gd name="connsiteX1" fmla="*/ 177868 w 2026332"/>
              <a:gd name="connsiteY1" fmla="*/ 717755 h 790109"/>
              <a:gd name="connsiteX2" fmla="*/ 2026332 w 2026332"/>
              <a:gd name="connsiteY2" fmla="*/ 727587 h 79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6332" h="790109">
                <a:moveTo>
                  <a:pt x="177868" y="0"/>
                </a:moveTo>
                <a:cubicBezTo>
                  <a:pt x="23829" y="298245"/>
                  <a:pt x="-130209" y="596491"/>
                  <a:pt x="177868" y="717755"/>
                </a:cubicBezTo>
                <a:cubicBezTo>
                  <a:pt x="485945" y="839019"/>
                  <a:pt x="1256138" y="783303"/>
                  <a:pt x="2026332" y="727587"/>
                </a:cubicBezTo>
              </a:path>
            </a:pathLst>
          </a:custGeom>
          <a:noFill/>
          <a:ln w="57150"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6200000" flipV="1">
            <a:off x="6216511" y="1356601"/>
            <a:ext cx="796666" cy="1530051"/>
          </a:xfrm>
          <a:custGeom>
            <a:avLst/>
            <a:gdLst>
              <a:gd name="connsiteX0" fmla="*/ 0 w 1091381"/>
              <a:gd name="connsiteY0" fmla="*/ 1376516 h 1376516"/>
              <a:gd name="connsiteX1" fmla="*/ 1091381 w 1091381"/>
              <a:gd name="connsiteY1" fmla="*/ 678426 h 1376516"/>
              <a:gd name="connsiteX2" fmla="*/ 0 w 1091381"/>
              <a:gd name="connsiteY2" fmla="*/ 0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1381" h="1376516">
                <a:moveTo>
                  <a:pt x="0" y="1376516"/>
                </a:moveTo>
                <a:cubicBezTo>
                  <a:pt x="545690" y="1142180"/>
                  <a:pt x="1091381" y="907845"/>
                  <a:pt x="1091381" y="678426"/>
                </a:cubicBezTo>
                <a:cubicBezTo>
                  <a:pt x="1091381" y="449007"/>
                  <a:pt x="545690" y="224503"/>
                  <a:pt x="0" y="0"/>
                </a:cubicBezTo>
              </a:path>
            </a:pathLst>
          </a:custGeom>
          <a:noFill/>
          <a:ln w="57150"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H="1" flipV="1">
            <a:off x="3378200" y="3945604"/>
            <a:ext cx="666702" cy="1955761"/>
          </a:xfrm>
          <a:custGeom>
            <a:avLst/>
            <a:gdLst>
              <a:gd name="connsiteX0" fmla="*/ 0 w 1091381"/>
              <a:gd name="connsiteY0" fmla="*/ 1376516 h 1376516"/>
              <a:gd name="connsiteX1" fmla="*/ 1091381 w 1091381"/>
              <a:gd name="connsiteY1" fmla="*/ 678426 h 1376516"/>
              <a:gd name="connsiteX2" fmla="*/ 0 w 1091381"/>
              <a:gd name="connsiteY2" fmla="*/ 0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1381" h="1376516">
                <a:moveTo>
                  <a:pt x="0" y="1376516"/>
                </a:moveTo>
                <a:cubicBezTo>
                  <a:pt x="545690" y="1142180"/>
                  <a:pt x="1091381" y="907845"/>
                  <a:pt x="1091381" y="678426"/>
                </a:cubicBezTo>
                <a:cubicBezTo>
                  <a:pt x="1091381" y="449007"/>
                  <a:pt x="545690" y="224503"/>
                  <a:pt x="0" y="0"/>
                </a:cubicBezTo>
              </a:path>
            </a:pathLst>
          </a:custGeom>
          <a:noFill/>
          <a:ln w="57150"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8018" y="5861245"/>
            <a:ext cx="4932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Network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verification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distributed control planes is hard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016065" y="4374805"/>
            <a:ext cx="3934136" cy="2243396"/>
            <a:chOff x="3628109" y="1522804"/>
            <a:chExt cx="4785191" cy="2626409"/>
          </a:xfrm>
        </p:grpSpPr>
        <p:sp>
          <p:nvSpPr>
            <p:cNvPr id="22" name="Shape 306"/>
            <p:cNvSpPr/>
            <p:nvPr/>
          </p:nvSpPr>
          <p:spPr>
            <a:xfrm flipV="1">
              <a:off x="5524025" y="2202425"/>
              <a:ext cx="424383" cy="7233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" name="Shape 302"/>
            <p:cNvSpPr/>
            <p:nvPr/>
          </p:nvSpPr>
          <p:spPr>
            <a:xfrm flipV="1">
              <a:off x="6617994" y="2375729"/>
              <a:ext cx="1053583" cy="5330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" name="Shape 303"/>
            <p:cNvSpPr/>
            <p:nvPr/>
          </p:nvSpPr>
          <p:spPr>
            <a:xfrm flipV="1">
              <a:off x="7598209" y="2466054"/>
              <a:ext cx="194430" cy="9833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" name="Shape 304"/>
            <p:cNvSpPr/>
            <p:nvPr/>
          </p:nvSpPr>
          <p:spPr>
            <a:xfrm flipH="1" flipV="1">
              <a:off x="6192102" y="2038776"/>
              <a:ext cx="385069" cy="9188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" name="Shape 305"/>
            <p:cNvSpPr/>
            <p:nvPr/>
          </p:nvSpPr>
          <p:spPr>
            <a:xfrm flipH="1" flipV="1">
              <a:off x="4019355" y="2030663"/>
              <a:ext cx="679521" cy="16940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" name="Shape 306"/>
            <p:cNvSpPr/>
            <p:nvPr/>
          </p:nvSpPr>
          <p:spPr>
            <a:xfrm flipH="1" flipV="1">
              <a:off x="4514806" y="2063493"/>
              <a:ext cx="1013698" cy="10479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" name="Shape 307"/>
            <p:cNvSpPr/>
            <p:nvPr/>
          </p:nvSpPr>
          <p:spPr>
            <a:xfrm>
              <a:off x="4590982" y="2925801"/>
              <a:ext cx="3010035" cy="1223412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1" name="Shape 308"/>
            <p:cNvSpPr/>
            <p:nvPr/>
          </p:nvSpPr>
          <p:spPr>
            <a:xfrm>
              <a:off x="7234168" y="1908202"/>
              <a:ext cx="1179132" cy="841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rPr dirty="0"/>
                <a:t>Peer</a:t>
              </a:r>
            </a:p>
          </p:txBody>
        </p:sp>
        <p:sp>
          <p:nvSpPr>
            <p:cNvPr id="12" name="Shape 309"/>
            <p:cNvSpPr/>
            <p:nvPr/>
          </p:nvSpPr>
          <p:spPr>
            <a:xfrm>
              <a:off x="5758198" y="1522804"/>
              <a:ext cx="1062667" cy="926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Prov</a:t>
              </a:r>
            </a:p>
          </p:txBody>
        </p:sp>
        <p:sp>
          <p:nvSpPr>
            <p:cNvPr id="13" name="Shape 310"/>
            <p:cNvSpPr/>
            <p:nvPr/>
          </p:nvSpPr>
          <p:spPr>
            <a:xfrm>
              <a:off x="3628109" y="1780690"/>
              <a:ext cx="1462012" cy="98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Cust</a:t>
              </a:r>
            </a:p>
          </p:txBody>
        </p:sp>
        <p:sp>
          <p:nvSpPr>
            <p:cNvPr id="14" name="Shape 311"/>
            <p:cNvSpPr/>
            <p:nvPr/>
          </p:nvSpPr>
          <p:spPr>
            <a:xfrm>
              <a:off x="4751314" y="3320548"/>
              <a:ext cx="372629" cy="3860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R1</a:t>
              </a:r>
            </a:p>
          </p:txBody>
        </p:sp>
        <p:sp>
          <p:nvSpPr>
            <p:cNvPr id="15" name="Shape 312"/>
            <p:cNvSpPr/>
            <p:nvPr/>
          </p:nvSpPr>
          <p:spPr>
            <a:xfrm>
              <a:off x="5361225" y="3061176"/>
              <a:ext cx="372629" cy="3860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R2</a:t>
              </a:r>
            </a:p>
          </p:txBody>
        </p:sp>
        <p:sp>
          <p:nvSpPr>
            <p:cNvPr id="16" name="Shape 313"/>
            <p:cNvSpPr/>
            <p:nvPr/>
          </p:nvSpPr>
          <p:spPr>
            <a:xfrm>
              <a:off x="6423365" y="3032220"/>
              <a:ext cx="34464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rPr dirty="0" smtClean="0"/>
                <a:t>R</a:t>
              </a:r>
              <a:r>
                <a:rPr lang="en-US" dirty="0" smtClean="0"/>
                <a:t>3</a:t>
              </a:r>
              <a:endParaRPr dirty="0"/>
            </a:p>
          </p:txBody>
        </p:sp>
        <p:sp>
          <p:nvSpPr>
            <p:cNvPr id="17" name="Shape 314"/>
            <p:cNvSpPr/>
            <p:nvPr/>
          </p:nvSpPr>
          <p:spPr>
            <a:xfrm>
              <a:off x="7123586" y="3268041"/>
              <a:ext cx="34464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rPr dirty="0" smtClean="0"/>
                <a:t>R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18" name="Shape 315"/>
            <p:cNvSpPr/>
            <p:nvPr/>
          </p:nvSpPr>
          <p:spPr>
            <a:xfrm>
              <a:off x="4501300" y="3393713"/>
              <a:ext cx="194084" cy="2204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316"/>
            <p:cNvSpPr/>
            <p:nvPr/>
          </p:nvSpPr>
          <p:spPr>
            <a:xfrm>
              <a:off x="5410597" y="2883389"/>
              <a:ext cx="194084" cy="2204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317"/>
            <p:cNvSpPr/>
            <p:nvPr/>
          </p:nvSpPr>
          <p:spPr>
            <a:xfrm>
              <a:off x="6512637" y="2847495"/>
              <a:ext cx="194085" cy="2204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318"/>
            <p:cNvSpPr/>
            <p:nvPr/>
          </p:nvSpPr>
          <p:spPr>
            <a:xfrm>
              <a:off x="7500749" y="3350859"/>
              <a:ext cx="194085" cy="220447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796" y="1814846"/>
            <a:ext cx="46451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Network-wide policies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Prefer one neighbor over another</a:t>
            </a:r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Don’t use my network as transit</a:t>
            </a:r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Keep traffic within a region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Aggregate prefixes externally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6674" y="1814846"/>
            <a:ext cx="503255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Router-level mechanisms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Set consistent, per-link preferences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ag incoming routing info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Program import and export filters based on various route attributes</a:t>
            </a:r>
          </a:p>
        </p:txBody>
      </p:sp>
      <p:pic>
        <p:nvPicPr>
          <p:cNvPr id="26" name="Picture 2" descr="Mind The Gap Logo by rrw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64" y="1479985"/>
            <a:ext cx="1824072" cy="145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FailRed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99" y="4326451"/>
            <a:ext cx="2368007" cy="24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569152"/>
          </a:xfrm>
        </p:spPr>
        <p:txBody>
          <a:bodyPr>
            <a:normAutofit/>
          </a:bodyPr>
          <a:lstStyle/>
          <a:p>
            <a:r>
              <a:rPr lang="en-US" dirty="0" smtClean="0"/>
              <a:t>Propane: Centrally programming </a:t>
            </a:r>
            <a:br>
              <a:rPr lang="en-US" dirty="0" smtClean="0"/>
            </a:br>
            <a:r>
              <a:rPr lang="en-US" dirty="0" smtClean="0"/>
              <a:t>distributed control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7" y="2817586"/>
            <a:ext cx="4752346" cy="4157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language</a:t>
            </a:r>
            <a:r>
              <a:rPr lang="en-US" dirty="0"/>
              <a:t> for </a:t>
            </a:r>
            <a:r>
              <a:rPr lang="en-US" dirty="0" smtClean="0"/>
              <a:t>expressing of network-level objectives </a:t>
            </a:r>
            <a:endParaRPr lang="en-US" dirty="0"/>
          </a:p>
          <a:p>
            <a:r>
              <a:rPr lang="en-US" sz="2800" dirty="0"/>
              <a:t>P</a:t>
            </a:r>
            <a:r>
              <a:rPr lang="en-US" sz="2800" dirty="0" smtClean="0"/>
              <a:t>ath constraints and </a:t>
            </a:r>
            <a:r>
              <a:rPr lang="en-US" sz="2800" dirty="0" smtClean="0">
                <a:solidFill>
                  <a:schemeClr val="tx2"/>
                </a:solidFill>
              </a:rPr>
              <a:t>relative preferences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fallbacks)</a:t>
            </a:r>
            <a:endParaRPr lang="en-US" sz="2800" dirty="0"/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5191" y="3178250"/>
            <a:ext cx="1722969" cy="10933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367454" y="2817586"/>
            <a:ext cx="4580932" cy="4157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 </a:t>
            </a:r>
            <a:r>
              <a:rPr lang="en-US" b="1" dirty="0" smtClean="0"/>
              <a:t>compiler</a:t>
            </a:r>
            <a:r>
              <a:rPr lang="en-US" dirty="0" smtClean="0"/>
              <a:t> that configures router-level mechanisms</a:t>
            </a:r>
          </a:p>
          <a:p>
            <a:r>
              <a:rPr lang="en-US" sz="2800" dirty="0" smtClean="0"/>
              <a:t>Configurations are </a:t>
            </a:r>
            <a:r>
              <a:rPr lang="en-US" sz="2800" dirty="0" smtClean="0">
                <a:solidFill>
                  <a:schemeClr val="tx2"/>
                </a:solidFill>
              </a:rPr>
              <a:t>policy-compliant under all failures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 </a:t>
            </a:r>
            <a:r>
              <a:rPr lang="en-US" dirty="0" smtClean="0"/>
              <a:t>#</a:t>
            </a:r>
            <a:r>
              <a:rPr lang="en-US" dirty="0"/>
              <a:t>1</a:t>
            </a:r>
            <a:r>
              <a:rPr dirty="0" smtClean="0"/>
              <a:t>:  </a:t>
            </a:r>
            <a:r>
              <a:rPr lang="en-US" dirty="0" smtClean="0"/>
              <a:t>A </a:t>
            </a:r>
            <a:r>
              <a:rPr lang="en-US" dirty="0"/>
              <a:t>b</a:t>
            </a:r>
            <a:r>
              <a:rPr dirty="0" smtClean="0"/>
              <a:t>ackbone </a:t>
            </a:r>
            <a:r>
              <a:rPr lang="en-US" dirty="0" smtClean="0"/>
              <a:t>n</a:t>
            </a:r>
            <a:r>
              <a:rPr dirty="0" smtClean="0"/>
              <a:t>etwork</a:t>
            </a:r>
            <a:endParaRPr dirty="0"/>
          </a:p>
        </p:txBody>
      </p:sp>
      <p:grpSp>
        <p:nvGrpSpPr>
          <p:cNvPr id="957" name="Group 957"/>
          <p:cNvGrpSpPr/>
          <p:nvPr/>
        </p:nvGrpSpPr>
        <p:grpSpPr>
          <a:xfrm>
            <a:off x="2489991" y="1890228"/>
            <a:ext cx="7022180" cy="2341021"/>
            <a:chOff x="-1" y="0"/>
            <a:chExt cx="9987099" cy="3329451"/>
          </a:xfrm>
        </p:grpSpPr>
        <p:grpSp>
          <p:nvGrpSpPr>
            <p:cNvPr id="954" name="Group 954"/>
            <p:cNvGrpSpPr/>
            <p:nvPr/>
          </p:nvGrpSpPr>
          <p:grpSpPr>
            <a:xfrm>
              <a:off x="-1" y="0"/>
              <a:ext cx="9987099" cy="3329451"/>
              <a:chOff x="-1" y="0"/>
              <a:chExt cx="9987098" cy="3329450"/>
            </a:xfrm>
          </p:grpSpPr>
          <p:sp>
            <p:nvSpPr>
              <p:cNvPr id="938" name="Shape 938"/>
              <p:cNvSpPr/>
              <p:nvPr/>
            </p:nvSpPr>
            <p:spPr>
              <a:xfrm>
                <a:off x="5914239" y="746950"/>
                <a:ext cx="2153162" cy="5748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4629078" y="1396941"/>
                <a:ext cx="48931" cy="99814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2197372" y="748543"/>
                <a:ext cx="2153163" cy="5748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-1" y="10815"/>
                <a:ext cx="2481434" cy="149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2146" tIns="32146" rIns="32146" bIns="32146" numCol="1" anchor="ctr">
                <a:noAutofit/>
              </a:bodyPr>
              <a:lstStyle>
                <a:lvl1pPr algn="ctr"/>
              </a:lstStyle>
              <a:p>
                <a:r>
                  <a:rPr lang="en-US" sz="2400" dirty="0" smtClean="0"/>
                  <a:t>Peer1</a:t>
                </a:r>
                <a:endParaRPr sz="2400" dirty="0"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7505664" y="0"/>
                <a:ext cx="2481433" cy="149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2146" tIns="32146" rIns="32146" bIns="32146" numCol="1" anchor="ctr">
                <a:noAutofit/>
              </a:bodyPr>
              <a:lstStyle>
                <a:lvl1pPr algn="ctr"/>
              </a:lstStyle>
              <a:p>
                <a:r>
                  <a:rPr lang="en-US" sz="2400" dirty="0" smtClean="0"/>
                  <a:t>Peer2</a:t>
                </a:r>
                <a:endParaRPr sz="2400" dirty="0"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3747446" y="55075"/>
                <a:ext cx="2568812" cy="1572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F1F0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/>
                <a:endParaRPr sz="2400"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4467406" y="1377182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9" name="Shape 949"/>
              <p:cNvSpPr/>
              <p:nvPr/>
            </p:nvSpPr>
            <p:spPr>
              <a:xfrm>
                <a:off x="6193554" y="578663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0" name="Shape 950"/>
              <p:cNvSpPr/>
              <p:nvPr/>
            </p:nvSpPr>
            <p:spPr>
              <a:xfrm>
                <a:off x="3496722" y="575104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268770" y="1377182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430442" y="1396941"/>
                <a:ext cx="48931" cy="99814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4102013" y="2166830"/>
                <a:ext cx="2053090" cy="1162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2146" tIns="32146" rIns="32146" bIns="32146" numCol="1" anchor="ctr">
                <a:noAutofit/>
              </a:bodyPr>
              <a:lstStyle>
                <a:lvl1pPr algn="ctr"/>
              </a:lstStyle>
              <a:p>
                <a:r>
                  <a:rPr sz="2400"/>
                  <a:t>Cust</a:t>
                </a:r>
              </a:p>
            </p:txBody>
          </p:sp>
        </p:grpSp>
        <p:sp>
          <p:nvSpPr>
            <p:cNvPr id="955" name="Shape 955"/>
            <p:cNvSpPr/>
            <p:nvPr/>
          </p:nvSpPr>
          <p:spPr>
            <a:xfrm>
              <a:off x="4327816" y="813094"/>
              <a:ext cx="560839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rPr dirty="0"/>
                <a:t>R1</a:t>
              </a:r>
            </a:p>
          </p:txBody>
        </p:sp>
        <p:sp>
          <p:nvSpPr>
            <p:cNvPr id="956" name="Shape 956"/>
            <p:cNvSpPr/>
            <p:nvPr/>
          </p:nvSpPr>
          <p:spPr>
            <a:xfrm>
              <a:off x="5160494" y="841881"/>
              <a:ext cx="560839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rPr dirty="0"/>
                <a:t>R2</a:t>
              </a:r>
            </a:p>
          </p:txBody>
        </p:sp>
      </p:grpSp>
      <p:sp>
        <p:nvSpPr>
          <p:cNvPr id="24" name="Shape 527"/>
          <p:cNvSpPr>
            <a:spLocks noGrp="1"/>
          </p:cNvSpPr>
          <p:nvPr>
            <p:ph type="body" sz="quarter" idx="1"/>
          </p:nvPr>
        </p:nvSpPr>
        <p:spPr>
          <a:xfrm>
            <a:off x="361457" y="4381500"/>
            <a:ext cx="3673562" cy="18187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lIns="91440" rIns="91440">
            <a:noAutofit/>
          </a:bodyPr>
          <a:lstStyle/>
          <a:p>
            <a:pPr marL="0" indent="0">
              <a:buNone/>
            </a:pPr>
            <a:r>
              <a:rPr sz="2400" b="1" dirty="0"/>
              <a:t>Goals</a:t>
            </a:r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transit between </a:t>
            </a:r>
            <a:r>
              <a:rPr lang="en-US" sz="2400" dirty="0" smtClean="0"/>
              <a:t>peers</a:t>
            </a:r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lang="en-US" sz="2400" dirty="0" smtClean="0"/>
              <a:t>Prefer R2 &gt; R1 &gt; Peer{1,2}</a:t>
            </a:r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lang="en-US" sz="2400" dirty="0" smtClean="0"/>
              <a:t>Limit </a:t>
            </a:r>
            <a:r>
              <a:rPr lang="en-US" sz="2400" dirty="0" err="1" smtClean="0"/>
              <a:t>Cust</a:t>
            </a:r>
            <a:r>
              <a:rPr lang="en-US" sz="2400" dirty="0" smtClean="0"/>
              <a:t> to 16.4.0.0/16</a:t>
            </a:r>
          </a:p>
        </p:txBody>
      </p:sp>
      <p:sp>
        <p:nvSpPr>
          <p:cNvPr id="25" name="Shape 962"/>
          <p:cNvSpPr/>
          <p:nvPr/>
        </p:nvSpPr>
        <p:spPr>
          <a:xfrm>
            <a:off x="4194757" y="1397109"/>
            <a:ext cx="2109820" cy="61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rPr lang="en-US" sz="24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sz="2400" b="1" dirty="0" smtClean="0">
                <a:solidFill>
                  <a:schemeClr val="tx2"/>
                </a:solidFill>
              </a:rPr>
              <a:t>block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sz="2400" b="1" dirty="0" smtClean="0">
                <a:solidFill>
                  <a:schemeClr val="tx2"/>
                </a:solidFill>
              </a:rPr>
              <a:t>“Peer”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26" name="Shape 965"/>
          <p:cNvSpPr/>
          <p:nvPr/>
        </p:nvSpPr>
        <p:spPr>
          <a:xfrm>
            <a:off x="4203341" y="1746678"/>
            <a:ext cx="2109820" cy="61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rPr lang="en-US" sz="24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sz="2400" b="1" dirty="0" smtClean="0">
                <a:solidFill>
                  <a:schemeClr val="tx2"/>
                </a:solidFill>
              </a:rPr>
              <a:t>tag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sz="2400" b="1" dirty="0" smtClean="0">
                <a:solidFill>
                  <a:schemeClr val="tx2"/>
                </a:solidFill>
              </a:rPr>
              <a:t>“Peer”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27" name="Shape 962"/>
          <p:cNvSpPr/>
          <p:nvPr/>
        </p:nvSpPr>
        <p:spPr>
          <a:xfrm>
            <a:off x="6429957" y="1371709"/>
            <a:ext cx="2109820" cy="61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rPr lang="en-US" sz="24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sz="2400" b="1" dirty="0" smtClean="0">
                <a:solidFill>
                  <a:schemeClr val="tx2"/>
                </a:solidFill>
              </a:rPr>
              <a:t>block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sz="2400" b="1" dirty="0" smtClean="0">
                <a:solidFill>
                  <a:schemeClr val="tx2"/>
                </a:solidFill>
              </a:rPr>
              <a:t>“Peer”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28" name="Shape 965"/>
          <p:cNvSpPr/>
          <p:nvPr/>
        </p:nvSpPr>
        <p:spPr>
          <a:xfrm>
            <a:off x="6438541" y="1721278"/>
            <a:ext cx="2109820" cy="61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rPr lang="en-US" sz="24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sz="2400" b="1" dirty="0" smtClean="0">
                <a:solidFill>
                  <a:schemeClr val="tx2"/>
                </a:solidFill>
              </a:rPr>
              <a:t>tag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sz="2400" b="1" dirty="0" smtClean="0">
                <a:solidFill>
                  <a:schemeClr val="tx2"/>
                </a:solidFill>
              </a:rPr>
              <a:t>“Peer”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29" name="Shape 998"/>
          <p:cNvSpPr/>
          <p:nvPr/>
        </p:nvSpPr>
        <p:spPr>
          <a:xfrm>
            <a:off x="4637563" y="2923644"/>
            <a:ext cx="1094918" cy="512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rPr lang="en-US" sz="2400" b="1" dirty="0" smtClean="0">
                <a:solidFill>
                  <a:schemeClr val="tx2"/>
                </a:solidFill>
              </a:rPr>
              <a:t>LP</a:t>
            </a:r>
            <a:r>
              <a:rPr lang="en-US" sz="2400" b="1" dirty="0">
                <a:solidFill>
                  <a:schemeClr val="tx2"/>
                </a:solidFill>
              </a:rPr>
              <a:t>=</a:t>
            </a:r>
            <a:r>
              <a:rPr sz="2400" b="1" dirty="0" smtClean="0">
                <a:solidFill>
                  <a:schemeClr val="tx2"/>
                </a:solidFill>
              </a:rPr>
              <a:t>100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30" name="Shape 999"/>
          <p:cNvSpPr/>
          <p:nvPr/>
        </p:nvSpPr>
        <p:spPr>
          <a:xfrm>
            <a:off x="6940701" y="2494180"/>
            <a:ext cx="1241601" cy="51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rPr lang="en-US" sz="2400" b="1" dirty="0" smtClean="0">
                <a:solidFill>
                  <a:schemeClr val="tx2"/>
                </a:solidFill>
              </a:rPr>
              <a:t>LP=</a:t>
            </a:r>
            <a:r>
              <a:rPr sz="2400" b="1" dirty="0" smtClean="0">
                <a:solidFill>
                  <a:schemeClr val="tx2"/>
                </a:solidFill>
              </a:rPr>
              <a:t>99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31" name="Shape 1020"/>
          <p:cNvSpPr/>
          <p:nvPr/>
        </p:nvSpPr>
        <p:spPr>
          <a:xfrm>
            <a:off x="6493655" y="2938915"/>
            <a:ext cx="1241601" cy="512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rPr lang="en-US" sz="2400" b="1" dirty="0" smtClean="0">
                <a:solidFill>
                  <a:schemeClr val="tx2"/>
                </a:solidFill>
              </a:rPr>
              <a:t>L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lang="en-US" sz="2400" b="1" dirty="0" smtClean="0">
                <a:solidFill>
                  <a:schemeClr val="tx2"/>
                </a:solidFill>
              </a:rPr>
              <a:t>=</a:t>
            </a:r>
            <a:r>
              <a:rPr sz="2400" b="1" dirty="0" smtClean="0">
                <a:solidFill>
                  <a:schemeClr val="tx2"/>
                </a:solidFill>
              </a:rPr>
              <a:t>101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32" name="Shape 1056"/>
          <p:cNvSpPr/>
          <p:nvPr/>
        </p:nvSpPr>
        <p:spPr>
          <a:xfrm>
            <a:off x="3416300" y="3243496"/>
            <a:ext cx="2653155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>
            <a:spAutoFit/>
          </a:bodyPr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rPr lang="en-US" sz="2400" b="1" dirty="0">
                <a:solidFill>
                  <a:schemeClr val="tx2"/>
                </a:solidFill>
              </a:rPr>
              <a:t>f</a:t>
            </a:r>
            <a:r>
              <a:rPr sz="2400" b="1" dirty="0" smtClean="0">
                <a:solidFill>
                  <a:schemeClr val="tx2"/>
                </a:solidFill>
              </a:rPr>
              <a:t>ilter</a:t>
            </a:r>
            <a:r>
              <a:rPr lang="en-US" sz="2400" b="1" dirty="0" smtClean="0">
                <a:solidFill>
                  <a:schemeClr val="tx2"/>
                </a:solidFill>
              </a:rPr>
              <a:t> 16.4.0.0/16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33" name="Shape 999"/>
          <p:cNvSpPr/>
          <p:nvPr/>
        </p:nvSpPr>
        <p:spPr>
          <a:xfrm>
            <a:off x="4299101" y="2481480"/>
            <a:ext cx="1241601" cy="51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rPr lang="en-US" sz="2400" b="1" dirty="0" smtClean="0">
                <a:solidFill>
                  <a:schemeClr val="tx2"/>
                </a:solidFill>
              </a:rPr>
              <a:t>LP=</a:t>
            </a:r>
            <a:r>
              <a:rPr sz="2400" b="1" dirty="0" smtClean="0">
                <a:solidFill>
                  <a:schemeClr val="tx2"/>
                </a:solidFill>
              </a:rPr>
              <a:t>99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34" name="Shape 1056"/>
          <p:cNvSpPr/>
          <p:nvPr/>
        </p:nvSpPr>
        <p:spPr>
          <a:xfrm>
            <a:off x="6490232" y="3243496"/>
            <a:ext cx="22243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rPr lang="en-US" sz="2400" b="1" dirty="0">
                <a:solidFill>
                  <a:schemeClr val="tx2"/>
                </a:solidFill>
              </a:rPr>
              <a:t>f</a:t>
            </a:r>
            <a:r>
              <a:rPr sz="2400" b="1" dirty="0" smtClean="0">
                <a:solidFill>
                  <a:schemeClr val="tx2"/>
                </a:solidFill>
              </a:rPr>
              <a:t>ilter</a:t>
            </a:r>
            <a:r>
              <a:rPr lang="en-US" sz="2400" b="1" dirty="0" smtClean="0">
                <a:solidFill>
                  <a:schemeClr val="tx2"/>
                </a:solidFill>
              </a:rPr>
              <a:t> 16.4.0.0/16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437089" y="4381500"/>
            <a:ext cx="7500911" cy="1917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define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notransit</a:t>
            </a:r>
            <a:r>
              <a:rPr lang="en-US" sz="2400" dirty="0" smtClean="0">
                <a:solidFill>
                  <a:schemeClr val="tx2"/>
                </a:solidFill>
              </a:rPr>
              <a:t> =    {</a:t>
            </a:r>
            <a:r>
              <a:rPr lang="en-US" sz="2400" b="1" dirty="0" smtClean="0">
                <a:solidFill>
                  <a:schemeClr val="tx2"/>
                </a:solidFill>
              </a:rPr>
              <a:t>true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b="1" dirty="0" smtClean="0">
                <a:solidFill>
                  <a:schemeClr val="tx2"/>
                </a:solidFill>
              </a:rPr>
              <a:t>not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transit</a:t>
            </a:r>
            <a:r>
              <a:rPr lang="en-US" sz="2400" dirty="0">
                <a:solidFill>
                  <a:schemeClr val="tx2"/>
                </a:solidFill>
              </a:rPr>
              <a:t>({</a:t>
            </a:r>
            <a:r>
              <a:rPr lang="en-US" sz="2400" dirty="0" smtClean="0">
                <a:solidFill>
                  <a:schemeClr val="tx2"/>
                </a:solidFill>
              </a:rPr>
              <a:t>Peer1, Peer2})} 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define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preference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</a:rPr>
              <a:t>{</a:t>
            </a:r>
            <a:r>
              <a:rPr lang="en-US" sz="2400" b="1" dirty="0" smtClean="0">
                <a:solidFill>
                  <a:schemeClr val="tx2"/>
                </a:solidFill>
              </a:rPr>
              <a:t>true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exit</a:t>
            </a:r>
            <a:r>
              <a:rPr lang="en-US" sz="2400" dirty="0">
                <a:solidFill>
                  <a:schemeClr val="tx2"/>
                </a:solidFill>
              </a:rPr>
              <a:t> (R2&gt;R1&gt;{</a:t>
            </a:r>
            <a:r>
              <a:rPr lang="en-US" sz="2400" dirty="0" smtClean="0">
                <a:solidFill>
                  <a:schemeClr val="tx2"/>
                </a:solidFill>
              </a:rPr>
              <a:t>Peer1, Peer2})}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define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ownership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</a:rPr>
              <a:t> {16.4.0.0/16 </a:t>
            </a:r>
            <a:r>
              <a:rPr lang="en-US" sz="2400" dirty="0">
                <a:solidFill>
                  <a:schemeClr val="tx2"/>
                </a:solidFill>
              </a:rPr>
              <a:t>=&gt;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end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Cust</a:t>
            </a:r>
            <a:r>
              <a:rPr lang="en-US" sz="2400" dirty="0" smtClean="0">
                <a:solidFill>
                  <a:schemeClr val="tx2"/>
                </a:solidFill>
              </a:rPr>
              <a:t>)} 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define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main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err="1" smtClean="0">
                <a:solidFill>
                  <a:schemeClr val="tx2"/>
                </a:solidFill>
              </a:rPr>
              <a:t>notransit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and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preference </a:t>
            </a:r>
            <a:r>
              <a:rPr lang="en-US" sz="2400" b="1" dirty="0">
                <a:solidFill>
                  <a:schemeClr val="tx2"/>
                </a:solidFill>
              </a:rPr>
              <a:t>and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ownership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163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</p:bldLst>
  </p:timing>
</p:sld>
</file>

<file path=ppt/theme/theme1.xml><?xml version="1.0" encoding="utf-8"?>
<a:theme xmlns:a="http://schemas.openxmlformats.org/drawingml/2006/main" name="homeos-nsdi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ap="flat">
          <a:solidFill>
            <a:srgbClr val="00B050"/>
          </a:solidFill>
          <a:prstDash val="solid"/>
          <a:miter lim="400000"/>
          <a:tailEnd type="triangle" w="med" len="med"/>
        </a:ln>
        <a:effectLst/>
      </a:spPr>
      <a:bodyPr rtlCol="0" anchor="ctr"/>
      <a:lstStyle>
        <a:defPPr algn="ctr">
          <a:defRPr/>
        </a:defPPr>
      </a:lst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batfish-dagstuhl-feb2015</Template>
  <TotalTime>3205</TotalTime>
  <Words>3217</Words>
  <Application>Microsoft Office PowerPoint</Application>
  <PresentationFormat>Widescreen</PresentationFormat>
  <Paragraphs>1008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Courier New</vt:lpstr>
      <vt:lpstr>Gill Sans</vt:lpstr>
      <vt:lpstr>Gill Sans SemiBold</vt:lpstr>
      <vt:lpstr>Helvetica Light</vt:lpstr>
      <vt:lpstr>Wingdings</vt:lpstr>
      <vt:lpstr>homeos-nsdi2012</vt:lpstr>
      <vt:lpstr>Bridging centralized programming  and distributed control planes</vt:lpstr>
      <vt:lpstr>Hypothesis on smart solutions in networks</vt:lpstr>
      <vt:lpstr>Network programming journey</vt:lpstr>
      <vt:lpstr>Programming (configuring) networks is error-prone</vt:lpstr>
      <vt:lpstr>Programming (configuring) networks is error-prone</vt:lpstr>
      <vt:lpstr>Network programming journey</vt:lpstr>
      <vt:lpstr>Programming distributed control planes is hard</vt:lpstr>
      <vt:lpstr>Propane: Centrally programming  distributed control planes</vt:lpstr>
      <vt:lpstr>Example #1:  A backbone network</vt:lpstr>
      <vt:lpstr>Example #2: A data center network</vt:lpstr>
      <vt:lpstr>Example #2: A data center network</vt:lpstr>
      <vt:lpstr>Example #2: A data center network</vt:lpstr>
      <vt:lpstr>Example #2: A data center network</vt:lpstr>
      <vt:lpstr>Example #2: A data center network</vt:lpstr>
      <vt:lpstr>Example #2: A data center network</vt:lpstr>
      <vt:lpstr>Propane compiler</vt:lpstr>
      <vt:lpstr>Propane Regular IR</vt:lpstr>
      <vt:lpstr>Propane Regular IR</vt:lpstr>
      <vt:lpstr>PG construction:  An Example</vt:lpstr>
      <vt:lpstr>PG construction:  An Example</vt:lpstr>
      <vt:lpstr>PG construction: Reversed policy automata</vt:lpstr>
      <vt:lpstr>PG construction: Graph generation</vt:lpstr>
      <vt:lpstr>PG construction: Graph generation</vt:lpstr>
      <vt:lpstr>PG construction: minimization (loop analysis)</vt:lpstr>
      <vt:lpstr>Compilation to ABGP</vt:lpstr>
      <vt:lpstr>Compilation to BGP</vt:lpstr>
      <vt:lpstr>Compilation to BGP</vt:lpstr>
      <vt:lpstr>Compilation to BGP</vt:lpstr>
      <vt:lpstr>Compilation to BGP</vt:lpstr>
      <vt:lpstr>Compilation to BGP</vt:lpstr>
      <vt:lpstr>Compilation to BGP</vt:lpstr>
      <vt:lpstr>Compilation to BGP</vt:lpstr>
      <vt:lpstr>Compilation to BGP</vt:lpstr>
      <vt:lpstr>Compilation to BGP</vt:lpstr>
      <vt:lpstr>Compilation to BGP</vt:lpstr>
      <vt:lpstr>Compilation to BGP</vt:lpstr>
      <vt:lpstr>Propane compiler implementation</vt:lpstr>
      <vt:lpstr>Evaluation on Microsoft network policies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synthesis of network configuration</dc:title>
  <dc:creator>Ratul Mahajan</dc:creator>
  <cp:lastModifiedBy>Ratul Mahajan</cp:lastModifiedBy>
  <cp:revision>135</cp:revision>
  <dcterms:created xsi:type="dcterms:W3CDTF">2016-03-02T22:10:22Z</dcterms:created>
  <dcterms:modified xsi:type="dcterms:W3CDTF">2016-06-03T14:47:43Z</dcterms:modified>
</cp:coreProperties>
</file>