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tags/tag6.xml" ContentType="application/vnd.openxmlformats-officedocument.presentationml.tags+xml"/>
  <Override PartName="/ppt/tags/tag8.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7.xml" ContentType="application/vnd.openxmlformats-officedocument.presentationml.notesSlide+xml"/>
  <Override PartName="/ppt/notesSlides/notesSlide10.xml" ContentType="application/vnd.openxmlformats-officedocument.presentationml.notesSlide+xml"/>
  <Override PartName="/ppt/tags/tag12.xml" ContentType="application/vnd.openxmlformats-officedocument.presentationml.tag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tags/tag13.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4"/>
  </p:notesMasterIdLst>
  <p:sldIdLst>
    <p:sldId id="256" r:id="rId2"/>
    <p:sldId id="280" r:id="rId3"/>
    <p:sldId id="289" r:id="rId4"/>
    <p:sldId id="300" r:id="rId5"/>
    <p:sldId id="282" r:id="rId6"/>
    <p:sldId id="257" r:id="rId7"/>
    <p:sldId id="265" r:id="rId8"/>
    <p:sldId id="292" r:id="rId9"/>
    <p:sldId id="293" r:id="rId10"/>
    <p:sldId id="290" r:id="rId11"/>
    <p:sldId id="268" r:id="rId12"/>
    <p:sldId id="267" r:id="rId13"/>
    <p:sldId id="269" r:id="rId14"/>
    <p:sldId id="294" r:id="rId15"/>
    <p:sldId id="272" r:id="rId16"/>
    <p:sldId id="296" r:id="rId17"/>
    <p:sldId id="277" r:id="rId18"/>
    <p:sldId id="263" r:id="rId19"/>
    <p:sldId id="286" r:id="rId20"/>
    <p:sldId id="295" r:id="rId21"/>
    <p:sldId id="291" r:id="rId22"/>
    <p:sldId id="279"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clrMru>
    <a:srgbClr val="FF6600"/>
    <a:srgbClr val="0066FF"/>
    <a:srgbClr val="FFCC99"/>
    <a:srgbClr val="B08600"/>
    <a:srgbClr val="00FF00"/>
    <a:srgbClr val="FFFFC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67315" autoAdjust="0"/>
  </p:normalViewPr>
  <p:slideViewPr>
    <p:cSldViewPr>
      <p:cViewPr>
        <p:scale>
          <a:sx n="70" d="100"/>
          <a:sy n="70" d="100"/>
        </p:scale>
        <p:origin x="-2442" y="-570"/>
      </p:cViewPr>
      <p:guideLst>
        <p:guide orient="horz" pos="2160"/>
        <p:guide pos="2880"/>
      </p:guideLst>
    </p:cSldViewPr>
  </p:slideViewPr>
  <p:notesTextViewPr>
    <p:cViewPr>
      <p:scale>
        <a:sx n="100" d="100"/>
        <a:sy n="100" d="100"/>
      </p:scale>
      <p:origin x="0" y="0"/>
    </p:cViewPr>
  </p:notesTextViewPr>
  <p:sorterViewPr>
    <p:cViewPr>
      <p:scale>
        <a:sx n="70" d="100"/>
        <a:sy n="7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ratul\Desktop\hotnets%20talks\netmedic-sigcomm-graph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ratul\Desktop\hotnets%20talks\netmedic-sigcomm-graph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plotArea>
      <c:layout>
        <c:manualLayout>
          <c:layoutTarget val="inner"/>
          <c:xMode val="edge"/>
          <c:yMode val="edge"/>
          <c:x val="0.13886349275785101"/>
          <c:y val="5.1400554097404488E-2"/>
          <c:w val="0.80940261373578304"/>
          <c:h val="0.71209298785325359"/>
        </c:manualLayout>
      </c:layout>
      <c:scatterChart>
        <c:scatterStyle val="smoothMarker"/>
        <c:ser>
          <c:idx val="1"/>
          <c:order val="0"/>
          <c:tx>
            <c:v>NetMedic</c:v>
          </c:tx>
          <c:spPr>
            <a:ln w="76200">
              <a:solidFill>
                <a:srgbClr val="964B00"/>
              </a:solidFill>
            </a:ln>
          </c:spPr>
          <c:marker>
            <c:symbol val="circle"/>
            <c:size val="8"/>
            <c:spPr>
              <a:solidFill>
                <a:srgbClr val="663300"/>
              </a:solidFill>
              <a:ln>
                <a:noFill/>
              </a:ln>
            </c:spPr>
          </c:marker>
          <c:errBars>
            <c:errDir val="x"/>
            <c:errBarType val="both"/>
            <c:errValType val="fixedVal"/>
            <c:val val="1"/>
          </c:errBars>
          <c:xVal>
            <c:numRef>
              <c:f>baseline_pfx!$H$3:$H$29</c:f>
              <c:numCache>
                <c:formatCode>General</c:formatCode>
                <c:ptCount val="27"/>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1</c:v>
                </c:pt>
                <c:pt idx="20">
                  <c:v>1</c:v>
                </c:pt>
                <c:pt idx="21">
                  <c:v>2</c:v>
                </c:pt>
                <c:pt idx="22">
                  <c:v>3</c:v>
                </c:pt>
                <c:pt idx="23">
                  <c:v>4</c:v>
                </c:pt>
                <c:pt idx="24">
                  <c:v>5</c:v>
                </c:pt>
                <c:pt idx="25">
                  <c:v>6</c:v>
                </c:pt>
                <c:pt idx="26">
                  <c:v>16</c:v>
                </c:pt>
              </c:numCache>
            </c:numRef>
          </c:xVal>
          <c:yVal>
            <c:numRef>
              <c:f>baseline_pfx!$G$3:$G$29</c:f>
              <c:numCache>
                <c:formatCode>General</c:formatCode>
                <c:ptCount val="27"/>
                <c:pt idx="0">
                  <c:v>3.7037000000000009</c:v>
                </c:pt>
                <c:pt idx="1">
                  <c:v>7.4074099999999996</c:v>
                </c:pt>
                <c:pt idx="2">
                  <c:v>11.1111</c:v>
                </c:pt>
                <c:pt idx="3">
                  <c:v>14.8148</c:v>
                </c:pt>
                <c:pt idx="4">
                  <c:v>18.5185</c:v>
                </c:pt>
                <c:pt idx="5">
                  <c:v>22.22219999999999</c:v>
                </c:pt>
                <c:pt idx="6">
                  <c:v>25.925899999999988</c:v>
                </c:pt>
                <c:pt idx="7">
                  <c:v>29.6296</c:v>
                </c:pt>
                <c:pt idx="8">
                  <c:v>33.333300000000001</c:v>
                </c:pt>
                <c:pt idx="9">
                  <c:v>37.037000000000006</c:v>
                </c:pt>
                <c:pt idx="10">
                  <c:v>40.740700000000011</c:v>
                </c:pt>
                <c:pt idx="11">
                  <c:v>44.444400000000002</c:v>
                </c:pt>
                <c:pt idx="12">
                  <c:v>48.148100000000014</c:v>
                </c:pt>
                <c:pt idx="13">
                  <c:v>51.851899999999986</c:v>
                </c:pt>
                <c:pt idx="14">
                  <c:v>55.555600000000005</c:v>
                </c:pt>
                <c:pt idx="15">
                  <c:v>59.259300000000003</c:v>
                </c:pt>
                <c:pt idx="16">
                  <c:v>62.963000000000001</c:v>
                </c:pt>
                <c:pt idx="17">
                  <c:v>66.666699999999992</c:v>
                </c:pt>
                <c:pt idx="18">
                  <c:v>70.370399999999989</c:v>
                </c:pt>
                <c:pt idx="19">
                  <c:v>74.074100000000001</c:v>
                </c:pt>
                <c:pt idx="20">
                  <c:v>77.777799999999999</c:v>
                </c:pt>
                <c:pt idx="21">
                  <c:v>81.481499999999997</c:v>
                </c:pt>
                <c:pt idx="22">
                  <c:v>85.18519999999998</c:v>
                </c:pt>
                <c:pt idx="23">
                  <c:v>88.888899999999978</c:v>
                </c:pt>
                <c:pt idx="24">
                  <c:v>92.592600000000004</c:v>
                </c:pt>
                <c:pt idx="25">
                  <c:v>96.296300000000002</c:v>
                </c:pt>
                <c:pt idx="26">
                  <c:v>100</c:v>
                </c:pt>
              </c:numCache>
            </c:numRef>
          </c:yVal>
          <c:smooth val="1"/>
        </c:ser>
        <c:ser>
          <c:idx val="0"/>
          <c:order val="1"/>
          <c:tx>
            <c:v>Coarse</c:v>
          </c:tx>
          <c:spPr>
            <a:ln w="76200">
              <a:solidFill>
                <a:srgbClr val="0066FF"/>
              </a:solidFill>
              <a:prstDash val="solid"/>
            </a:ln>
          </c:spPr>
          <c:marker>
            <c:symbol val="square"/>
            <c:size val="9"/>
            <c:spPr>
              <a:solidFill>
                <a:srgbClr val="0066FF"/>
              </a:solidFill>
              <a:ln>
                <a:noFill/>
              </a:ln>
            </c:spPr>
          </c:marker>
          <c:errBars>
            <c:errDir val="x"/>
            <c:errBarType val="both"/>
            <c:errValType val="fixedVal"/>
            <c:val val="1"/>
          </c:errBars>
          <c:xVal>
            <c:numRef>
              <c:f>baseline_pfx!$B$3:$B$29</c:f>
              <c:numCache>
                <c:formatCode>General</c:formatCode>
                <c:ptCount val="27"/>
                <c:pt idx="0">
                  <c:v>1</c:v>
                </c:pt>
                <c:pt idx="1">
                  <c:v>1</c:v>
                </c:pt>
                <c:pt idx="2">
                  <c:v>1</c:v>
                </c:pt>
                <c:pt idx="3">
                  <c:v>1</c:v>
                </c:pt>
                <c:pt idx="4">
                  <c:v>2</c:v>
                </c:pt>
                <c:pt idx="5">
                  <c:v>2</c:v>
                </c:pt>
                <c:pt idx="6">
                  <c:v>3</c:v>
                </c:pt>
                <c:pt idx="7">
                  <c:v>3</c:v>
                </c:pt>
                <c:pt idx="8">
                  <c:v>4</c:v>
                </c:pt>
                <c:pt idx="9">
                  <c:v>10</c:v>
                </c:pt>
                <c:pt idx="10">
                  <c:v>17</c:v>
                </c:pt>
                <c:pt idx="11">
                  <c:v>19</c:v>
                </c:pt>
                <c:pt idx="12">
                  <c:v>22</c:v>
                </c:pt>
                <c:pt idx="13">
                  <c:v>23</c:v>
                </c:pt>
                <c:pt idx="14">
                  <c:v>24</c:v>
                </c:pt>
                <c:pt idx="15">
                  <c:v>25</c:v>
                </c:pt>
                <c:pt idx="16">
                  <c:v>27</c:v>
                </c:pt>
                <c:pt idx="17">
                  <c:v>29</c:v>
                </c:pt>
                <c:pt idx="18">
                  <c:v>29</c:v>
                </c:pt>
                <c:pt idx="19">
                  <c:v>30</c:v>
                </c:pt>
                <c:pt idx="20">
                  <c:v>33</c:v>
                </c:pt>
                <c:pt idx="21">
                  <c:v>35</c:v>
                </c:pt>
                <c:pt idx="22">
                  <c:v>45</c:v>
                </c:pt>
                <c:pt idx="23">
                  <c:v>49</c:v>
                </c:pt>
                <c:pt idx="24">
                  <c:v>55</c:v>
                </c:pt>
                <c:pt idx="25">
                  <c:v>55</c:v>
                </c:pt>
                <c:pt idx="26">
                  <c:v>59</c:v>
                </c:pt>
              </c:numCache>
            </c:numRef>
          </c:xVal>
          <c:yVal>
            <c:numRef>
              <c:f>baseline_pfx!$A$3:$A$29</c:f>
              <c:numCache>
                <c:formatCode>General</c:formatCode>
                <c:ptCount val="27"/>
                <c:pt idx="0">
                  <c:v>3.7037000000000009</c:v>
                </c:pt>
                <c:pt idx="1">
                  <c:v>7.4074099999999996</c:v>
                </c:pt>
                <c:pt idx="2">
                  <c:v>11.1111</c:v>
                </c:pt>
                <c:pt idx="3">
                  <c:v>14.8148</c:v>
                </c:pt>
                <c:pt idx="4">
                  <c:v>18.5185</c:v>
                </c:pt>
                <c:pt idx="5">
                  <c:v>22.22219999999999</c:v>
                </c:pt>
                <c:pt idx="6">
                  <c:v>25.925899999999988</c:v>
                </c:pt>
                <c:pt idx="7">
                  <c:v>29.6296</c:v>
                </c:pt>
                <c:pt idx="8">
                  <c:v>33.333300000000001</c:v>
                </c:pt>
                <c:pt idx="9">
                  <c:v>37.037000000000006</c:v>
                </c:pt>
                <c:pt idx="10">
                  <c:v>40.740700000000011</c:v>
                </c:pt>
                <c:pt idx="11">
                  <c:v>44.444400000000002</c:v>
                </c:pt>
                <c:pt idx="12">
                  <c:v>48.148100000000014</c:v>
                </c:pt>
                <c:pt idx="13">
                  <c:v>51.851899999999986</c:v>
                </c:pt>
                <c:pt idx="14">
                  <c:v>55.555600000000005</c:v>
                </c:pt>
                <c:pt idx="15">
                  <c:v>59.259300000000003</c:v>
                </c:pt>
                <c:pt idx="16">
                  <c:v>62.963000000000001</c:v>
                </c:pt>
                <c:pt idx="17">
                  <c:v>66.666699999999992</c:v>
                </c:pt>
                <c:pt idx="18">
                  <c:v>70.370399999999989</c:v>
                </c:pt>
                <c:pt idx="19">
                  <c:v>74.074100000000001</c:v>
                </c:pt>
                <c:pt idx="20">
                  <c:v>77.777799999999999</c:v>
                </c:pt>
                <c:pt idx="21">
                  <c:v>81.481499999999997</c:v>
                </c:pt>
                <c:pt idx="22">
                  <c:v>85.18519999999998</c:v>
                </c:pt>
                <c:pt idx="23">
                  <c:v>88.888899999999978</c:v>
                </c:pt>
                <c:pt idx="24">
                  <c:v>92.592600000000004</c:v>
                </c:pt>
                <c:pt idx="25">
                  <c:v>96.296300000000002</c:v>
                </c:pt>
                <c:pt idx="26">
                  <c:v>100</c:v>
                </c:pt>
              </c:numCache>
            </c:numRef>
          </c:yVal>
          <c:smooth val="1"/>
        </c:ser>
        <c:axId val="70804992"/>
        <c:axId val="70806912"/>
      </c:scatterChart>
      <c:valAx>
        <c:axId val="70804992"/>
        <c:scaling>
          <c:orientation val="minMax"/>
          <c:max val="100"/>
        </c:scaling>
        <c:axPos val="b"/>
        <c:title>
          <c:tx>
            <c:rich>
              <a:bodyPr/>
              <a:lstStyle/>
              <a:p>
                <a:pPr>
                  <a:defRPr sz="2400" b="0">
                    <a:latin typeface="Georgia" pitchFamily="18" charset="0"/>
                  </a:defRPr>
                </a:pPr>
                <a:r>
                  <a:rPr lang="en-US" sz="2400" b="0">
                    <a:latin typeface="Georgia" pitchFamily="18" charset="0"/>
                  </a:rPr>
                  <a:t>Rank of actual culprit</a:t>
                </a:r>
              </a:p>
            </c:rich>
          </c:tx>
          <c:layout>
            <c:manualLayout>
              <c:xMode val="edge"/>
              <c:yMode val="edge"/>
              <c:x val="0.33386908233693263"/>
              <c:y val="0.89394184279596878"/>
            </c:manualLayout>
          </c:layout>
        </c:title>
        <c:numFmt formatCode="General" sourceLinked="1"/>
        <c:tickLblPos val="nextTo"/>
        <c:spPr>
          <a:ln w="31750">
            <a:solidFill>
              <a:sysClr val="windowText" lastClr="000000">
                <a:lumMod val="65000"/>
                <a:lumOff val="35000"/>
              </a:sysClr>
            </a:solidFill>
          </a:ln>
        </c:spPr>
        <c:txPr>
          <a:bodyPr/>
          <a:lstStyle/>
          <a:p>
            <a:pPr>
              <a:defRPr sz="2000">
                <a:latin typeface="Gill Sans MT" pitchFamily="34" charset="0"/>
              </a:defRPr>
            </a:pPr>
            <a:endParaRPr lang="en-US"/>
          </a:p>
        </c:txPr>
        <c:crossAx val="70806912"/>
        <c:crosses val="autoZero"/>
        <c:crossBetween val="midCat"/>
        <c:majorUnit val="20"/>
      </c:valAx>
      <c:valAx>
        <c:axId val="70806912"/>
        <c:scaling>
          <c:orientation val="minMax"/>
          <c:max val="100"/>
        </c:scaling>
        <c:axPos val="l"/>
        <c:majorGridlines>
          <c:spPr>
            <a:ln w="12700">
              <a:prstDash val="lgDash"/>
            </a:ln>
          </c:spPr>
        </c:majorGridlines>
        <c:title>
          <c:tx>
            <c:rich>
              <a:bodyPr rot="-5400000" vert="horz"/>
              <a:lstStyle/>
              <a:p>
                <a:pPr>
                  <a:defRPr sz="2400" b="0">
                    <a:latin typeface="Georgia" pitchFamily="18" charset="0"/>
                  </a:defRPr>
                </a:pPr>
                <a:r>
                  <a:rPr lang="en-US" sz="2400" b="0" dirty="0">
                    <a:latin typeface="Georgia" pitchFamily="18" charset="0"/>
                  </a:rPr>
                  <a:t>Cumulative</a:t>
                </a:r>
                <a:r>
                  <a:rPr lang="en-US" sz="2400" b="0" baseline="0" dirty="0">
                    <a:latin typeface="Georgia" pitchFamily="18" charset="0"/>
                  </a:rPr>
                  <a:t> % of faults</a:t>
                </a:r>
                <a:endParaRPr lang="en-US" sz="2400" b="0" dirty="0">
                  <a:latin typeface="Georgia" pitchFamily="18" charset="0"/>
                </a:endParaRPr>
              </a:p>
            </c:rich>
          </c:tx>
          <c:layout>
            <c:manualLayout>
              <c:xMode val="edge"/>
              <c:yMode val="edge"/>
              <c:x val="9.5209310957342728E-3"/>
              <c:y val="7.4901950585051474E-2"/>
            </c:manualLayout>
          </c:layout>
        </c:title>
        <c:numFmt formatCode="General" sourceLinked="1"/>
        <c:tickLblPos val="nextTo"/>
        <c:spPr>
          <a:ln w="31750">
            <a:solidFill>
              <a:schemeClr val="tx1">
                <a:lumMod val="65000"/>
                <a:lumOff val="35000"/>
              </a:schemeClr>
            </a:solidFill>
          </a:ln>
        </c:spPr>
        <c:txPr>
          <a:bodyPr/>
          <a:lstStyle/>
          <a:p>
            <a:pPr>
              <a:defRPr sz="2000">
                <a:latin typeface="Gill Sans MT" pitchFamily="34" charset="0"/>
              </a:defRPr>
            </a:pPr>
            <a:endParaRPr lang="en-US"/>
          </a:p>
        </c:txPr>
        <c:crossAx val="70804992"/>
        <c:crosses val="autoZero"/>
        <c:crossBetween val="midCat"/>
        <c:majorUnit val="20"/>
      </c:valAx>
    </c:plotArea>
    <c:legend>
      <c:legendPos val="r"/>
      <c:layout>
        <c:manualLayout>
          <c:xMode val="edge"/>
          <c:yMode val="edge"/>
          <c:x val="0.59970181562356406"/>
          <c:y val="0.25566088793050484"/>
          <c:w val="0.26855278506853308"/>
          <c:h val="0.17021327836750041"/>
        </c:manualLayout>
      </c:layout>
      <c:spPr>
        <a:noFill/>
      </c:spPr>
      <c:txPr>
        <a:bodyPr/>
        <a:lstStyle/>
        <a:p>
          <a:pPr>
            <a:defRPr sz="2000">
              <a:latin typeface="Georgia" pitchFamily="18" charset="0"/>
            </a:defRPr>
          </a:pPr>
          <a:endParaRPr lang="en-US"/>
        </a:p>
      </c:txPr>
    </c:legend>
    <c:plotVisOnly val="1"/>
  </c:chart>
  <c:spPr>
    <a:solidFill>
      <a:schemeClr val="bg1"/>
    </a:solidFill>
    <a:ln>
      <a:noFill/>
    </a:ln>
  </c:sp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plotArea>
      <c:layout>
        <c:manualLayout>
          <c:layoutTarget val="inner"/>
          <c:xMode val="edge"/>
          <c:yMode val="edge"/>
          <c:x val="0.14233470816147994"/>
          <c:y val="5.1400554097404488E-2"/>
          <c:w val="0.77294525684289861"/>
          <c:h val="0.70544765832155565"/>
        </c:manualLayout>
      </c:layout>
      <c:scatterChart>
        <c:scatterStyle val="smoothMarker"/>
        <c:ser>
          <c:idx val="1"/>
          <c:order val="0"/>
          <c:tx>
            <c:v>NetMedic</c:v>
          </c:tx>
          <c:spPr>
            <a:ln w="76200">
              <a:solidFill>
                <a:srgbClr val="964B00"/>
              </a:solidFill>
            </a:ln>
          </c:spPr>
          <c:marker>
            <c:symbol val="circle"/>
            <c:size val="8"/>
            <c:spPr>
              <a:solidFill>
                <a:schemeClr val="accent2">
                  <a:lumMod val="50000"/>
                </a:schemeClr>
              </a:solidFill>
              <a:ln>
                <a:noFill/>
              </a:ln>
            </c:spPr>
          </c:marker>
          <c:xVal>
            <c:numRef>
              <c:f>double_pfx!$H$3:$H$38</c:f>
              <c:numCache>
                <c:formatCode>General</c:formatCode>
                <c:ptCount val="36"/>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1</c:v>
                </c:pt>
                <c:pt idx="20">
                  <c:v>1</c:v>
                </c:pt>
                <c:pt idx="21">
                  <c:v>1</c:v>
                </c:pt>
                <c:pt idx="22">
                  <c:v>1</c:v>
                </c:pt>
                <c:pt idx="23">
                  <c:v>1</c:v>
                </c:pt>
                <c:pt idx="24">
                  <c:v>1</c:v>
                </c:pt>
                <c:pt idx="25">
                  <c:v>1</c:v>
                </c:pt>
                <c:pt idx="26">
                  <c:v>1</c:v>
                </c:pt>
                <c:pt idx="27">
                  <c:v>1</c:v>
                </c:pt>
                <c:pt idx="28">
                  <c:v>1</c:v>
                </c:pt>
                <c:pt idx="29">
                  <c:v>1</c:v>
                </c:pt>
                <c:pt idx="30">
                  <c:v>2</c:v>
                </c:pt>
                <c:pt idx="31">
                  <c:v>2</c:v>
                </c:pt>
                <c:pt idx="32">
                  <c:v>3</c:v>
                </c:pt>
                <c:pt idx="33">
                  <c:v>11</c:v>
                </c:pt>
                <c:pt idx="34">
                  <c:v>11</c:v>
                </c:pt>
                <c:pt idx="35">
                  <c:v>24</c:v>
                </c:pt>
              </c:numCache>
            </c:numRef>
          </c:xVal>
          <c:yVal>
            <c:numRef>
              <c:f>double_pfx!$G$3:$G$38</c:f>
              <c:numCache>
                <c:formatCode>General</c:formatCode>
                <c:ptCount val="36"/>
                <c:pt idx="0">
                  <c:v>2.7777799999999999</c:v>
                </c:pt>
                <c:pt idx="1">
                  <c:v>5.5555599999999981</c:v>
                </c:pt>
                <c:pt idx="2">
                  <c:v>8.3333300000000001</c:v>
                </c:pt>
                <c:pt idx="3">
                  <c:v>11.1111</c:v>
                </c:pt>
                <c:pt idx="4">
                  <c:v>13.8889</c:v>
                </c:pt>
                <c:pt idx="5">
                  <c:v>16.666699999999988</c:v>
                </c:pt>
                <c:pt idx="6">
                  <c:v>19.444400000000002</c:v>
                </c:pt>
                <c:pt idx="7">
                  <c:v>22.22219999999999</c:v>
                </c:pt>
                <c:pt idx="8">
                  <c:v>25</c:v>
                </c:pt>
                <c:pt idx="9">
                  <c:v>27.777799999999992</c:v>
                </c:pt>
                <c:pt idx="10">
                  <c:v>30.555599999999984</c:v>
                </c:pt>
                <c:pt idx="11">
                  <c:v>33.333300000000001</c:v>
                </c:pt>
                <c:pt idx="12">
                  <c:v>36.1111</c:v>
                </c:pt>
                <c:pt idx="13">
                  <c:v>38.8889</c:v>
                </c:pt>
                <c:pt idx="14">
                  <c:v>41.666700000000013</c:v>
                </c:pt>
                <c:pt idx="15">
                  <c:v>44.444400000000002</c:v>
                </c:pt>
                <c:pt idx="16">
                  <c:v>47.222200000000015</c:v>
                </c:pt>
                <c:pt idx="17">
                  <c:v>50</c:v>
                </c:pt>
                <c:pt idx="18">
                  <c:v>52.777800000000006</c:v>
                </c:pt>
                <c:pt idx="19">
                  <c:v>55.555600000000005</c:v>
                </c:pt>
                <c:pt idx="20">
                  <c:v>58.333300000000001</c:v>
                </c:pt>
                <c:pt idx="21">
                  <c:v>61.1111</c:v>
                </c:pt>
                <c:pt idx="22">
                  <c:v>63.8889</c:v>
                </c:pt>
                <c:pt idx="23">
                  <c:v>66.666699999999992</c:v>
                </c:pt>
                <c:pt idx="24">
                  <c:v>69.44440000000003</c:v>
                </c:pt>
                <c:pt idx="25">
                  <c:v>72.222200000000001</c:v>
                </c:pt>
                <c:pt idx="26">
                  <c:v>75</c:v>
                </c:pt>
                <c:pt idx="27">
                  <c:v>77.777799999999999</c:v>
                </c:pt>
                <c:pt idx="28">
                  <c:v>80.555599999999998</c:v>
                </c:pt>
                <c:pt idx="29">
                  <c:v>83.333299999999994</c:v>
                </c:pt>
                <c:pt idx="30">
                  <c:v>86.111099999999993</c:v>
                </c:pt>
                <c:pt idx="31">
                  <c:v>88.888899999999978</c:v>
                </c:pt>
                <c:pt idx="32">
                  <c:v>91.666699999999992</c:v>
                </c:pt>
                <c:pt idx="33">
                  <c:v>94.44440000000003</c:v>
                </c:pt>
                <c:pt idx="34">
                  <c:v>97.222200000000001</c:v>
                </c:pt>
                <c:pt idx="35">
                  <c:v>100</c:v>
                </c:pt>
              </c:numCache>
            </c:numRef>
          </c:yVal>
          <c:smooth val="1"/>
        </c:ser>
        <c:ser>
          <c:idx val="0"/>
          <c:order val="1"/>
          <c:tx>
            <c:v>Coarse</c:v>
          </c:tx>
          <c:spPr>
            <a:ln w="76200">
              <a:solidFill>
                <a:srgbClr val="0066FF"/>
              </a:solidFill>
              <a:prstDash val="solid"/>
            </a:ln>
          </c:spPr>
          <c:marker>
            <c:symbol val="square"/>
            <c:size val="9"/>
            <c:spPr>
              <a:solidFill>
                <a:srgbClr val="0066FF"/>
              </a:solidFill>
              <a:ln>
                <a:noFill/>
              </a:ln>
            </c:spPr>
          </c:marker>
          <c:errBars>
            <c:errDir val="x"/>
            <c:errBarType val="both"/>
            <c:errValType val="fixedVal"/>
            <c:val val="1"/>
          </c:errBars>
          <c:xVal>
            <c:numRef>
              <c:f>double_pfx!$B$3:$B$38</c:f>
              <c:numCache>
                <c:formatCode>General</c:formatCode>
                <c:ptCount val="36"/>
                <c:pt idx="0">
                  <c:v>1</c:v>
                </c:pt>
                <c:pt idx="1">
                  <c:v>1</c:v>
                </c:pt>
                <c:pt idx="2">
                  <c:v>1</c:v>
                </c:pt>
                <c:pt idx="3">
                  <c:v>1</c:v>
                </c:pt>
                <c:pt idx="4">
                  <c:v>1</c:v>
                </c:pt>
                <c:pt idx="5">
                  <c:v>1</c:v>
                </c:pt>
                <c:pt idx="6">
                  <c:v>2</c:v>
                </c:pt>
                <c:pt idx="7">
                  <c:v>2</c:v>
                </c:pt>
                <c:pt idx="8">
                  <c:v>2</c:v>
                </c:pt>
                <c:pt idx="9">
                  <c:v>2</c:v>
                </c:pt>
                <c:pt idx="10">
                  <c:v>2</c:v>
                </c:pt>
                <c:pt idx="11">
                  <c:v>2</c:v>
                </c:pt>
                <c:pt idx="12">
                  <c:v>2</c:v>
                </c:pt>
                <c:pt idx="13">
                  <c:v>2</c:v>
                </c:pt>
                <c:pt idx="14">
                  <c:v>3</c:v>
                </c:pt>
                <c:pt idx="15">
                  <c:v>3</c:v>
                </c:pt>
                <c:pt idx="16">
                  <c:v>3</c:v>
                </c:pt>
                <c:pt idx="17">
                  <c:v>3</c:v>
                </c:pt>
                <c:pt idx="18">
                  <c:v>4</c:v>
                </c:pt>
                <c:pt idx="19">
                  <c:v>4</c:v>
                </c:pt>
                <c:pt idx="20">
                  <c:v>4</c:v>
                </c:pt>
                <c:pt idx="21">
                  <c:v>4</c:v>
                </c:pt>
                <c:pt idx="22">
                  <c:v>23</c:v>
                </c:pt>
                <c:pt idx="23">
                  <c:v>42</c:v>
                </c:pt>
                <c:pt idx="24">
                  <c:v>43</c:v>
                </c:pt>
                <c:pt idx="25">
                  <c:v>44</c:v>
                </c:pt>
                <c:pt idx="26">
                  <c:v>47</c:v>
                </c:pt>
                <c:pt idx="27">
                  <c:v>48</c:v>
                </c:pt>
                <c:pt idx="28">
                  <c:v>48</c:v>
                </c:pt>
                <c:pt idx="29">
                  <c:v>49</c:v>
                </c:pt>
                <c:pt idx="30">
                  <c:v>56</c:v>
                </c:pt>
                <c:pt idx="31">
                  <c:v>58</c:v>
                </c:pt>
                <c:pt idx="32">
                  <c:v>65</c:v>
                </c:pt>
                <c:pt idx="33">
                  <c:v>68</c:v>
                </c:pt>
                <c:pt idx="34">
                  <c:v>111</c:v>
                </c:pt>
                <c:pt idx="35">
                  <c:v>185</c:v>
                </c:pt>
              </c:numCache>
            </c:numRef>
          </c:xVal>
          <c:yVal>
            <c:numRef>
              <c:f>double_pfx!$A$3:$A$38</c:f>
              <c:numCache>
                <c:formatCode>General</c:formatCode>
                <c:ptCount val="36"/>
                <c:pt idx="0">
                  <c:v>2.7777799999999999</c:v>
                </c:pt>
                <c:pt idx="1">
                  <c:v>5.5555599999999981</c:v>
                </c:pt>
                <c:pt idx="2">
                  <c:v>8.3333300000000001</c:v>
                </c:pt>
                <c:pt idx="3">
                  <c:v>11.1111</c:v>
                </c:pt>
                <c:pt idx="4">
                  <c:v>13.8889</c:v>
                </c:pt>
                <c:pt idx="5">
                  <c:v>16.666699999999988</c:v>
                </c:pt>
                <c:pt idx="6">
                  <c:v>19.444400000000002</c:v>
                </c:pt>
                <c:pt idx="7">
                  <c:v>22.22219999999999</c:v>
                </c:pt>
                <c:pt idx="8">
                  <c:v>25</c:v>
                </c:pt>
                <c:pt idx="9">
                  <c:v>27.777799999999992</c:v>
                </c:pt>
                <c:pt idx="10">
                  <c:v>30.555599999999984</c:v>
                </c:pt>
                <c:pt idx="11">
                  <c:v>33.333300000000001</c:v>
                </c:pt>
                <c:pt idx="12">
                  <c:v>36.1111</c:v>
                </c:pt>
                <c:pt idx="13">
                  <c:v>38.8889</c:v>
                </c:pt>
                <c:pt idx="14">
                  <c:v>41.666700000000013</c:v>
                </c:pt>
                <c:pt idx="15">
                  <c:v>44.444400000000002</c:v>
                </c:pt>
                <c:pt idx="16">
                  <c:v>47.222200000000015</c:v>
                </c:pt>
                <c:pt idx="17">
                  <c:v>50</c:v>
                </c:pt>
                <c:pt idx="18">
                  <c:v>52.777800000000006</c:v>
                </c:pt>
                <c:pt idx="19">
                  <c:v>55.555600000000005</c:v>
                </c:pt>
                <c:pt idx="20">
                  <c:v>58.333300000000001</c:v>
                </c:pt>
                <c:pt idx="21">
                  <c:v>61.1111</c:v>
                </c:pt>
                <c:pt idx="22">
                  <c:v>63.8889</c:v>
                </c:pt>
                <c:pt idx="23">
                  <c:v>66.666699999999992</c:v>
                </c:pt>
                <c:pt idx="24">
                  <c:v>69.44440000000003</c:v>
                </c:pt>
                <c:pt idx="25">
                  <c:v>72.222200000000001</c:v>
                </c:pt>
                <c:pt idx="26">
                  <c:v>75</c:v>
                </c:pt>
                <c:pt idx="27">
                  <c:v>77.777799999999999</c:v>
                </c:pt>
                <c:pt idx="28">
                  <c:v>80.555599999999998</c:v>
                </c:pt>
                <c:pt idx="29">
                  <c:v>83.333299999999994</c:v>
                </c:pt>
                <c:pt idx="30">
                  <c:v>86.111099999999993</c:v>
                </c:pt>
                <c:pt idx="31">
                  <c:v>88.888899999999978</c:v>
                </c:pt>
                <c:pt idx="32">
                  <c:v>91.666699999999992</c:v>
                </c:pt>
                <c:pt idx="33">
                  <c:v>94.44440000000003</c:v>
                </c:pt>
                <c:pt idx="34">
                  <c:v>97.222200000000001</c:v>
                </c:pt>
                <c:pt idx="35">
                  <c:v>100</c:v>
                </c:pt>
              </c:numCache>
            </c:numRef>
          </c:yVal>
          <c:smooth val="1"/>
        </c:ser>
        <c:axId val="76207232"/>
        <c:axId val="76209152"/>
      </c:scatterChart>
      <c:valAx>
        <c:axId val="76207232"/>
        <c:scaling>
          <c:orientation val="minMax"/>
          <c:max val="100"/>
        </c:scaling>
        <c:axPos val="b"/>
        <c:title>
          <c:tx>
            <c:rich>
              <a:bodyPr/>
              <a:lstStyle/>
              <a:p>
                <a:pPr>
                  <a:defRPr sz="2000" b="0">
                    <a:latin typeface="Georgia" pitchFamily="18" charset="0"/>
                  </a:defRPr>
                </a:pPr>
                <a:r>
                  <a:rPr lang="en-US" sz="2000" b="0">
                    <a:latin typeface="Georgia" pitchFamily="18" charset="0"/>
                  </a:rPr>
                  <a:t>Rank of actual culprit</a:t>
                </a:r>
              </a:p>
            </c:rich>
          </c:tx>
          <c:layout>
            <c:manualLayout>
              <c:xMode val="edge"/>
              <c:yMode val="edge"/>
              <c:x val="0.35185851768529053"/>
              <c:y val="0.89067652563664357"/>
            </c:manualLayout>
          </c:layout>
        </c:title>
        <c:numFmt formatCode="General" sourceLinked="1"/>
        <c:tickLblPos val="nextTo"/>
        <c:spPr>
          <a:ln w="31750">
            <a:solidFill>
              <a:schemeClr val="tx1">
                <a:lumMod val="65000"/>
                <a:lumOff val="35000"/>
              </a:schemeClr>
            </a:solidFill>
          </a:ln>
        </c:spPr>
        <c:txPr>
          <a:bodyPr/>
          <a:lstStyle/>
          <a:p>
            <a:pPr>
              <a:defRPr sz="1800">
                <a:latin typeface="Gill Sans MT" pitchFamily="34" charset="0"/>
              </a:defRPr>
            </a:pPr>
            <a:endParaRPr lang="en-US"/>
          </a:p>
        </c:txPr>
        <c:crossAx val="76209152"/>
        <c:crosses val="autoZero"/>
        <c:crossBetween val="midCat"/>
        <c:majorUnit val="20"/>
      </c:valAx>
      <c:valAx>
        <c:axId val="76209152"/>
        <c:scaling>
          <c:orientation val="minMax"/>
          <c:max val="100"/>
        </c:scaling>
        <c:axPos val="l"/>
        <c:majorGridlines>
          <c:spPr>
            <a:ln w="12700">
              <a:prstDash val="lgDash"/>
            </a:ln>
          </c:spPr>
        </c:majorGridlines>
        <c:title>
          <c:tx>
            <c:rich>
              <a:bodyPr rot="-5400000" vert="horz"/>
              <a:lstStyle/>
              <a:p>
                <a:pPr>
                  <a:defRPr sz="2000" b="0">
                    <a:latin typeface="Georgia" pitchFamily="18" charset="0"/>
                  </a:defRPr>
                </a:pPr>
                <a:r>
                  <a:rPr lang="en-US" sz="2000" b="0">
                    <a:latin typeface="Georgia" pitchFamily="18" charset="0"/>
                  </a:rPr>
                  <a:t>Cumulative</a:t>
                </a:r>
                <a:r>
                  <a:rPr lang="en-US" sz="2000" b="0" baseline="0">
                    <a:latin typeface="Georgia" pitchFamily="18" charset="0"/>
                  </a:rPr>
                  <a:t> % of faults</a:t>
                </a:r>
                <a:endParaRPr lang="en-US" sz="2000" b="0">
                  <a:latin typeface="Georgia" pitchFamily="18" charset="0"/>
                </a:endParaRPr>
              </a:p>
            </c:rich>
          </c:tx>
          <c:layout>
            <c:manualLayout>
              <c:xMode val="edge"/>
              <c:yMode val="edge"/>
              <c:x val="8.7769028871391205E-3"/>
              <c:y val="7.5306758530183732E-2"/>
            </c:manualLayout>
          </c:layout>
        </c:title>
        <c:numFmt formatCode="General" sourceLinked="1"/>
        <c:tickLblPos val="nextTo"/>
        <c:spPr>
          <a:ln w="31750">
            <a:solidFill>
              <a:schemeClr val="tx1">
                <a:lumMod val="65000"/>
                <a:lumOff val="35000"/>
              </a:schemeClr>
            </a:solidFill>
          </a:ln>
        </c:spPr>
        <c:txPr>
          <a:bodyPr/>
          <a:lstStyle/>
          <a:p>
            <a:pPr>
              <a:defRPr sz="1800">
                <a:latin typeface="Gill Sans MT" pitchFamily="34" charset="0"/>
              </a:defRPr>
            </a:pPr>
            <a:endParaRPr lang="en-US"/>
          </a:p>
        </c:txPr>
        <c:crossAx val="76207232"/>
        <c:crosses val="autoZero"/>
        <c:crossBetween val="midCat"/>
        <c:majorUnit val="20"/>
      </c:valAx>
    </c:plotArea>
    <c:legend>
      <c:legendPos val="r"/>
      <c:layout>
        <c:manualLayout>
          <c:xMode val="edge"/>
          <c:yMode val="edge"/>
          <c:x val="0.54353073053368361"/>
          <c:y val="0.39074494364675028"/>
          <c:w val="0.30141144856892876"/>
          <c:h val="0.22072178477690294"/>
        </c:manualLayout>
      </c:layout>
      <c:spPr>
        <a:solidFill>
          <a:schemeClr val="bg1"/>
        </a:solidFill>
      </c:spPr>
      <c:txPr>
        <a:bodyPr/>
        <a:lstStyle/>
        <a:p>
          <a:pPr>
            <a:defRPr sz="2000">
              <a:latin typeface="Georgia" pitchFamily="18" charset="0"/>
            </a:defRPr>
          </a:pPr>
          <a:endParaRPr lang="en-US"/>
        </a:p>
      </c:txPr>
    </c:legend>
    <c:plotVisOnly val="1"/>
  </c:chart>
  <c:spPr>
    <a:solidFill>
      <a:schemeClr val="bg1"/>
    </a:solidFill>
    <a:ln>
      <a:noFill/>
    </a:ln>
  </c:sp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86B28E-D221-4FCB-8B73-47B8357D7A27}" type="datetimeFigureOut">
              <a:rPr lang="en-US" smtClean="0"/>
              <a:pPr/>
              <a:t>9/3/2009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123EDD-E114-4164-8931-6B0357CA84B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None of us are strangers to network faults.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Modern networks have many components that interact in complex ways.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When something fails, diagnosing the fault, that is, explaining what went wrong can be a very frustrating experience for users and operators alike. </a:t>
            </a:r>
          </a:p>
        </p:txBody>
      </p:sp>
      <p:sp>
        <p:nvSpPr>
          <p:cNvPr id="4" name="Slide Number Placeholder 3"/>
          <p:cNvSpPr>
            <a:spLocks noGrp="1"/>
          </p:cNvSpPr>
          <p:nvPr>
            <p:ph type="sldNum" sz="quarter" idx="10"/>
          </p:nvPr>
        </p:nvSpPr>
        <p:spPr/>
        <p:txBody>
          <a:bodyPr/>
          <a:lstStyle/>
          <a:p>
            <a:fld id="{17123EDD-E114-4164-8931-6B0357CA84B7}"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17123EDD-E114-4164-8931-6B0357CA84B7}"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Designing</a:t>
            </a:r>
            <a:r>
              <a:rPr lang="en-US" baseline="0" dirty="0" smtClean="0"/>
              <a:t> point solutions for the problems that I just described and other problems in our logs is easy. What is hard is having a common framework that can diagnose a wide range of the observed faults. Our goal is to design such a framework.</a:t>
            </a:r>
          </a:p>
          <a:p>
            <a:endParaRPr lang="en-US" baseline="0" dirty="0" smtClean="0"/>
          </a:p>
          <a:p>
            <a:r>
              <a:rPr lang="en-US" baseline="0" dirty="0" smtClean="0"/>
              <a:t>Towards that goal, we formulate detailed diagnosis as an inference problem that faithfully captures the dependencies and interactions in the network. </a:t>
            </a:r>
          </a:p>
          <a:p>
            <a:r>
              <a:rPr lang="en-US" baseline="0" dirty="0" smtClean="0"/>
              <a:t>  1. We model the network as a dependency graph of fine-grained components such as processes, OS, and various configuration entries. </a:t>
            </a:r>
          </a:p>
          <a:p>
            <a:r>
              <a:rPr lang="en-US" baseline="0" dirty="0" smtClean="0"/>
              <a:t>   </a:t>
            </a:r>
          </a:p>
          <a:p>
            <a:r>
              <a:rPr lang="en-US" baseline="0" dirty="0" smtClean="0"/>
              <a:t>  This detailed modeling is necessary if we are to identify culprits at a fine granularity.</a:t>
            </a:r>
          </a:p>
          <a:p>
            <a:endParaRPr lang="en-US" baseline="0" dirty="0" smtClean="0"/>
          </a:p>
          <a:p>
            <a:r>
              <a:rPr lang="en-US" baseline="0" dirty="0" smtClean="0"/>
              <a:t>  These components depend on each other as you might expect. For instance, a process depends on its OS and configuration of the application it is running. It also depends on the other processes that it communicates with.</a:t>
            </a:r>
          </a:p>
          <a:p>
            <a:r>
              <a:rPr lang="en-US" baseline="0" dirty="0" smtClean="0"/>
              <a:t>  </a:t>
            </a:r>
          </a:p>
          <a:p>
            <a:endParaRPr lang="en-US" baseline="0" dirty="0" smtClean="0"/>
          </a:p>
          <a:p>
            <a:r>
              <a:rPr lang="en-US" baseline="0" dirty="0" smtClean="0"/>
              <a:t>  2. We represent component state as a multi-dimensional vector. Each dimension captures some aspect of the component’s behavior.   For instance, a process’s state might include these variables. Some are application-independent, and some are application-specific. Including application-specific variables in the states lets us observe application specific faults.</a:t>
            </a:r>
          </a:p>
          <a:p>
            <a:endParaRPr lang="en-US" baseline="0" dirty="0" smtClean="0"/>
          </a:p>
          <a:p>
            <a:r>
              <a:rPr lang="en-US" baseline="0" dirty="0" smtClean="0"/>
              <a:t>This multi-dimensional view of component state allows for components to impact other components based on their state.  For example, a process might impact its machine when it is unhealthy in a way that consumes a lot of CPU but not when it observes too many connection failures.</a:t>
            </a:r>
          </a:p>
          <a:p>
            <a:endParaRPr lang="en-US" baseline="0" dirty="0" smtClean="0"/>
          </a:p>
          <a:p>
            <a:r>
              <a:rPr lang="en-US" baseline="0" dirty="0" smtClean="0"/>
              <a:t>I’d like to add that the rich view of component state needed for our formulation is already exposed by modern operating systems and applications. Our prototype uses the windows counter framework, but I believe similar information can be gleaned in </a:t>
            </a:r>
            <a:r>
              <a:rPr lang="en-US" baseline="0" dirty="0" err="1" smtClean="0"/>
              <a:t>unix</a:t>
            </a:r>
            <a:r>
              <a:rPr lang="en-US" baseline="0" dirty="0" smtClean="0"/>
              <a:t>-based </a:t>
            </a:r>
            <a:r>
              <a:rPr lang="en-US" baseline="0" dirty="0" err="1" smtClean="0"/>
              <a:t>Oses</a:t>
            </a:r>
            <a:r>
              <a:rPr lang="en-US" baseline="0" dirty="0" smtClean="0"/>
              <a:t>.</a:t>
            </a:r>
          </a:p>
        </p:txBody>
      </p:sp>
      <p:sp>
        <p:nvSpPr>
          <p:cNvPr id="4" name="Slide Number Placeholder 3"/>
          <p:cNvSpPr>
            <a:spLocks noGrp="1"/>
          </p:cNvSpPr>
          <p:nvPr>
            <p:ph type="sldNum" sz="quarter" idx="10"/>
          </p:nvPr>
        </p:nvSpPr>
        <p:spPr/>
        <p:txBody>
          <a:bodyPr/>
          <a:lstStyle/>
          <a:p>
            <a:fld id="{17123EDD-E114-4164-8931-6B0357CA84B7}" type="slidenum">
              <a:rPr lang="en-US" smtClean="0"/>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goal in this formulation is to identify likely culprits</a:t>
            </a:r>
            <a:r>
              <a:rPr lang="en-US" baseline="0" dirty="0" smtClean="0"/>
              <a:t> that are responsible for the sickness of the component that we want to diagnose.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aseline="0" dirty="0" smtClean="0"/>
              <a:t>This culprit is impacting the component of interest, possibly through a series of other components in the dependency graph.</a:t>
            </a:r>
          </a:p>
          <a:p>
            <a:r>
              <a:rPr lang="en-US" sz="1200" kern="1200" baseline="0" dirty="0" smtClean="0">
                <a:solidFill>
                  <a:schemeClr val="tx1"/>
                </a:solidFill>
                <a:latin typeface="+mn-lt"/>
                <a:ea typeface="+mn-ea"/>
                <a:cs typeface="+mn-cs"/>
              </a:rPr>
              <a:t>   - So, if C2 impacts C1 through </a:t>
            </a:r>
            <a:r>
              <a:rPr lang="en-US" sz="1200" kern="1200" baseline="0" dirty="0" err="1" smtClean="0">
                <a:solidFill>
                  <a:schemeClr val="tx1"/>
                </a:solidFill>
                <a:latin typeface="+mn-lt"/>
                <a:ea typeface="+mn-ea"/>
                <a:cs typeface="+mn-cs"/>
              </a:rPr>
              <a:t>Svr</a:t>
            </a:r>
            <a:r>
              <a:rPr lang="en-US" sz="1200" kern="1200" baseline="0" dirty="0" smtClean="0">
                <a:solidFill>
                  <a:schemeClr val="tx1"/>
                </a:solidFill>
                <a:latin typeface="+mn-lt"/>
                <a:ea typeface="+mn-ea"/>
                <a:cs typeface="+mn-cs"/>
              </a:rPr>
              <a:t>, we want to identify C2 as the culprit when we diagnose C1.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basic primitive required for identifying such culprits is estimating when a component is impacting its neighbor. Once we have that information, we can use that to connect culprits to components of interest using a series of high impact edges.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Estimating when a component is impacting its neighbor is hard because whether components impact their neighbors depends on their state and we do not know a priori in which states a component impacts its neighbor.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One way to make that impact estimation is to use the semantics of state variables themselves. For instance, if the variable corresponding to received error codes in a client processes state is high, the chances are that the server is currently impacting the client.</a:t>
            </a:r>
          </a:p>
          <a:p>
            <a:endParaRPr lang="en-US" sz="1200" kern="1200" baseline="0" dirty="0" smtClean="0">
              <a:solidFill>
                <a:schemeClr val="tx1"/>
              </a:solidFill>
              <a:latin typeface="+mn-lt"/>
              <a:ea typeface="+mn-ea"/>
              <a:cs typeface="+mn-cs"/>
            </a:endParaRPr>
          </a:p>
          <a:p>
            <a:r>
              <a:rPr lang="en-US" sz="1200" baseline="0" dirty="0" smtClean="0"/>
              <a:t>Using the semantics of state variables is intractable. </a:t>
            </a:r>
          </a:p>
          <a:p>
            <a:r>
              <a:rPr lang="en-US" sz="1200" baseline="0" dirty="0" smtClean="0"/>
              <a:t>  - For starters, there can be too many variables. The IIS server process, for instance, exports over a 100 state variables.</a:t>
            </a:r>
          </a:p>
          <a:p>
            <a:r>
              <a:rPr lang="en-US" sz="1200" baseline="0" dirty="0" smtClean="0"/>
              <a:t>  - What is more problematic is that the semantics are application dependent. Different applications processes export different state variables, and inferring impact based on them will require embedding deep application knowledge into the diagnostic system.</a:t>
            </a:r>
          </a:p>
          <a:p>
            <a:endParaRPr lang="en-US" sz="1200" baseline="0" dirty="0" smtClean="0"/>
          </a:p>
          <a:p>
            <a:r>
              <a:rPr lang="en-US" sz="1200" baseline="0" dirty="0" smtClean="0"/>
              <a:t>Because small enterprise networks run a range of applications, embedding knowledge of all possible applications is intractable.</a:t>
            </a:r>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7123EDD-E114-4164-8931-6B0357CA84B7}" type="slidenum">
              <a:rPr lang="en-US" smtClean="0"/>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514350" indent="-514350">
              <a:buNone/>
            </a:pPr>
            <a:r>
              <a:rPr lang="en-US" dirty="0" smtClean="0"/>
              <a:t>We thus devised a technique that estimates</a:t>
            </a:r>
            <a:r>
              <a:rPr lang="en-US" baseline="0" dirty="0" smtClean="0"/>
              <a:t> impact without using the semantics of state variables. The key insight is that we can use the joint historical behavior of the two components.</a:t>
            </a:r>
          </a:p>
          <a:p>
            <a:pPr marL="514350" indent="-514350">
              <a:buNone/>
            </a:pPr>
            <a:endParaRPr lang="en-US" baseline="0" dirty="0" smtClean="0"/>
          </a:p>
          <a:p>
            <a:pPr marL="514350" indent="-514350">
              <a:buNone/>
            </a:pPr>
            <a:r>
              <a:rPr lang="en-US" baseline="0" dirty="0" smtClean="0"/>
              <a:t>Suppose we want to know if S is impacting D. Let the current states of S be S0 and D be D0, as shown.</a:t>
            </a:r>
          </a:p>
          <a:p>
            <a:pPr marL="514350" indent="-514350">
              <a:buNone/>
            </a:pPr>
            <a:r>
              <a:rPr lang="en-US" baseline="0" dirty="0" smtClean="0"/>
              <a:t>   - We look for historical periods in time where the state of S was similar to S0. State similarity is a measure of how close the values are for individual variables.</a:t>
            </a:r>
          </a:p>
          <a:p>
            <a:pPr marL="514350" indent="-514350">
              <a:buNone/>
            </a:pPr>
            <a:r>
              <a:rPr lang="en-US" baseline="0" dirty="0" smtClean="0"/>
              <a:t>   - We then check how similar on average the states of D are to D0.</a:t>
            </a:r>
          </a:p>
          <a:p>
            <a:pPr marL="514350" indent="-514350">
              <a:buNone/>
            </a:pPr>
            <a:endParaRPr lang="en-US" baseline="0" dirty="0" smtClean="0"/>
          </a:p>
          <a:p>
            <a:pPr marL="514350" indent="-514350">
              <a:buNone/>
            </a:pPr>
            <a:r>
              <a:rPr lang="en-US" baseline="0" dirty="0" smtClean="0"/>
              <a:t>The intuition behind this approach is simple. If every time S gets into a state similar to S0, D gets into a state similar to D0, the chances are high that S is currently impacting D.  If on the other hand, D’s state is usually dissimilar when S gets into state S0, then the chances are that S is not impacting D. </a:t>
            </a:r>
          </a:p>
          <a:p>
            <a:pPr marL="514350" indent="-514350">
              <a:buNone/>
            </a:pPr>
            <a:endParaRPr lang="en-US" dirty="0" smtClean="0"/>
          </a:p>
          <a:p>
            <a:pPr marL="514350" indent="-514350">
              <a:buNone/>
            </a:pPr>
            <a:r>
              <a:rPr lang="en-US" dirty="0" smtClean="0"/>
              <a:t>If </a:t>
            </a:r>
            <a:r>
              <a:rPr lang="en-US" baseline="0" dirty="0" smtClean="0"/>
              <a:t>S is in a state that was not seen before we conservatively estimate the impact to be high.</a:t>
            </a:r>
          </a:p>
          <a:p>
            <a:pPr marL="514350" indent="-514350">
              <a:buNone/>
            </a:pPr>
            <a:endParaRPr lang="en-US" baseline="0" dirty="0" smtClean="0"/>
          </a:p>
          <a:p>
            <a:pPr marL="514350" indent="-514350">
              <a:buNone/>
            </a:pPr>
            <a:r>
              <a:rPr lang="en-US" dirty="0" smtClean="0"/>
              <a:t>Lets</a:t>
            </a:r>
            <a:r>
              <a:rPr lang="en-US" baseline="0" dirty="0" smtClean="0"/>
              <a:t> see how this approach helps in this example that is based on the buggy SQL client example. Let these be the state variables of the three components. In the parenthesis, I show the current state of those variables.</a:t>
            </a:r>
          </a:p>
          <a:p>
            <a:pPr marL="514350" indent="-514350">
              <a:buNone/>
            </a:pPr>
            <a:r>
              <a:rPr lang="en-US" baseline="0" dirty="0" smtClean="0"/>
              <a:t>     - The impact from </a:t>
            </a:r>
            <a:r>
              <a:rPr lang="en-US" baseline="0" dirty="0" err="1" smtClean="0"/>
              <a:t>Svr</a:t>
            </a:r>
            <a:r>
              <a:rPr lang="en-US" baseline="0" dirty="0" smtClean="0"/>
              <a:t> to C1 will be estimated as high if every time </a:t>
            </a:r>
            <a:r>
              <a:rPr lang="en-US" baseline="0" dirty="0" err="1" smtClean="0"/>
              <a:t>svr</a:t>
            </a:r>
            <a:r>
              <a:rPr lang="en-US" baseline="0" dirty="0" smtClean="0"/>
              <a:t> has a high request rate, C1 has a high response time along with a normal request rate</a:t>
            </a:r>
          </a:p>
          <a:p>
            <a:pPr marL="514350" indent="-514350">
              <a:buNone/>
            </a:pPr>
            <a:r>
              <a:rPr lang="en-US" baseline="0" dirty="0" smtClean="0"/>
              <a:t>    - The impact from C2 to </a:t>
            </a:r>
            <a:r>
              <a:rPr lang="en-US" baseline="0" dirty="0" err="1" smtClean="0"/>
              <a:t>Svr</a:t>
            </a:r>
            <a:r>
              <a:rPr lang="en-US" baseline="0" dirty="0" smtClean="0"/>
              <a:t> will be high if C2 was never observed to have a high request rate in the past.</a:t>
            </a:r>
          </a:p>
          <a:p>
            <a:pPr marL="514350" indent="-514350">
              <a:buNone/>
            </a:pPr>
            <a:endParaRPr lang="en-US" baseline="0" dirty="0" smtClean="0"/>
          </a:p>
          <a:p>
            <a:pPr marL="514350" indent="-514350">
              <a:buNone/>
            </a:pPr>
            <a:r>
              <a:rPr lang="en-US" baseline="0" dirty="0" smtClean="0"/>
              <a:t>Thus, we get a high impact path from C2 to C1 through the Server, without having to interpret what those variables mean.</a:t>
            </a:r>
          </a:p>
          <a:p>
            <a:pPr marL="514350" indent="-514350">
              <a:buNone/>
            </a:pPr>
            <a:r>
              <a:rPr lang="en-US" baseline="0" dirty="0" smtClean="0"/>
              <a:t> </a:t>
            </a:r>
          </a:p>
          <a:p>
            <a:pPr marL="514350" indent="-514350">
              <a:buNone/>
            </a:pPr>
            <a:r>
              <a:rPr lang="en-US" baseline="0" dirty="0" smtClean="0"/>
              <a:t>   - At the same time, our technique will correctly estimate that the impact from </a:t>
            </a:r>
            <a:r>
              <a:rPr lang="en-US" baseline="0" dirty="0" err="1" smtClean="0"/>
              <a:t>Svr</a:t>
            </a:r>
            <a:r>
              <a:rPr lang="en-US" baseline="0" dirty="0" smtClean="0"/>
              <a:t> to C2 is low if every time </a:t>
            </a:r>
            <a:r>
              <a:rPr lang="en-US" baseline="0" dirty="0" err="1" smtClean="0"/>
              <a:t>svr</a:t>
            </a:r>
            <a:r>
              <a:rPr lang="en-US" baseline="0" dirty="0" smtClean="0"/>
              <a:t> had a high request rate, C2 did not necessarily have a high request rate. </a:t>
            </a:r>
          </a:p>
          <a:p>
            <a:pPr marL="514350" indent="-514350">
              <a:buNone/>
            </a:pPr>
            <a:endParaRPr lang="en-US" baseline="0" dirty="0" smtClean="0"/>
          </a:p>
          <a:p>
            <a:pPr marL="514350" indent="-514350">
              <a:buNone/>
            </a:pPr>
            <a:r>
              <a:rPr lang="en-US" baseline="0" dirty="0" smtClean="0"/>
              <a:t>This ability to correctly infer low impact turns out to be critical because it lets us more easily pick out the correct high impact path.</a:t>
            </a:r>
          </a:p>
        </p:txBody>
      </p:sp>
      <p:sp>
        <p:nvSpPr>
          <p:cNvPr id="4" name="Slide Number Placeholder 3"/>
          <p:cNvSpPr>
            <a:spLocks noGrp="1"/>
          </p:cNvSpPr>
          <p:nvPr>
            <p:ph type="sldNum" sz="quarter" idx="10"/>
          </p:nvPr>
        </p:nvSpPr>
        <p:spPr/>
        <p:txBody>
          <a:bodyPr/>
          <a:lstStyle/>
          <a:p>
            <a:fld id="{17123EDD-E114-4164-8931-6B0357CA84B7}" type="slidenum">
              <a:rPr lang="en-US" smtClean="0"/>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514350" marR="0" indent="-514350" algn="l" defTabSz="9144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paper describes in detail how we implement this technique in a manner that is robust to components having a large number of state variables with arbitrary properties. </a:t>
            </a:r>
          </a:p>
          <a:p>
            <a:pPr marL="514350" marR="0" indent="-51435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514350" marR="0" indent="-514350" algn="l" defTabSz="914400" rtl="0" eaLnBrk="1" fontAlgn="auto" latinLnBrk="0" hangingPunct="1">
              <a:lnSpc>
                <a:spcPct val="100000"/>
              </a:lnSpc>
              <a:spcBef>
                <a:spcPts val="0"/>
              </a:spcBef>
              <a:spcAft>
                <a:spcPts val="0"/>
              </a:spcAft>
              <a:buClrTx/>
              <a:buSzTx/>
              <a:buFontTx/>
              <a:buNone/>
              <a:tabLst/>
              <a:defRPr/>
            </a:pPr>
            <a:r>
              <a:rPr lang="en-US" baseline="0" dirty="0" smtClean="0"/>
              <a:t>I’ll summarize a couple of things that we do.</a:t>
            </a:r>
          </a:p>
          <a:p>
            <a:pPr marL="514350" marR="0" indent="-51435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514350" marR="0" indent="-514350" algn="l" defTabSz="914400" rtl="0" eaLnBrk="1" fontAlgn="auto" latinLnBrk="0" hangingPunct="1">
              <a:lnSpc>
                <a:spcPct val="100000"/>
              </a:lnSpc>
              <a:spcBef>
                <a:spcPts val="0"/>
              </a:spcBef>
              <a:spcAft>
                <a:spcPts val="0"/>
              </a:spcAft>
              <a:buClrTx/>
              <a:buSzTx/>
              <a:buFontTx/>
              <a:buNone/>
              <a:tabLst/>
              <a:defRPr/>
            </a:pPr>
            <a:r>
              <a:rPr lang="en-US" baseline="0" dirty="0" smtClean="0"/>
              <a:t>While computing state similarity, we ignore state variables that represent information that is redundant to other information in the state. For instance, state of the OS may contain both memory used and memory available. Ignoring redundant dimensions produces a more representative measure of state similarity.</a:t>
            </a:r>
          </a:p>
          <a:p>
            <a:pPr marL="514350" marR="0" indent="-514350" algn="l" defTabSz="914400" rtl="0" eaLnBrk="1" fontAlgn="auto" latinLnBrk="0" hangingPunct="1">
              <a:lnSpc>
                <a:spcPct val="100000"/>
              </a:lnSpc>
              <a:spcBef>
                <a:spcPts val="0"/>
              </a:spcBef>
              <a:spcAft>
                <a:spcPts val="0"/>
              </a:spcAft>
              <a:buClrTx/>
              <a:buSzTx/>
              <a:buFontTx/>
              <a:buNone/>
              <a:tabLst/>
              <a:defRPr/>
            </a:pPr>
            <a:r>
              <a:rPr lang="en-US" baseline="0" dirty="0" smtClean="0"/>
              <a:t>	- we automatically infer which variables represent redundant information </a:t>
            </a:r>
          </a:p>
          <a:p>
            <a:pPr marL="514350" marR="0" indent="-514350" algn="l" defTabSz="914400" rtl="0" eaLnBrk="1" fontAlgn="auto" latinLnBrk="0" hangingPunct="1">
              <a:lnSpc>
                <a:spcPct val="100000"/>
              </a:lnSpc>
              <a:spcBef>
                <a:spcPts val="0"/>
              </a:spcBef>
              <a:spcAft>
                <a:spcPts val="0"/>
              </a:spcAft>
              <a:buClrTx/>
              <a:buSzTx/>
              <a:buFontTx/>
              <a:buNone/>
              <a:tabLst/>
              <a:defRPr/>
            </a:pPr>
            <a:r>
              <a:rPr lang="en-US" baseline="0" dirty="0" smtClean="0"/>
              <a:t> </a:t>
            </a:r>
          </a:p>
          <a:p>
            <a:pPr marL="514350" marR="0" indent="-514350" algn="l" defTabSz="914400" rtl="0" eaLnBrk="1" fontAlgn="auto" latinLnBrk="0" hangingPunct="1">
              <a:lnSpc>
                <a:spcPct val="100000"/>
              </a:lnSpc>
              <a:spcBef>
                <a:spcPts val="0"/>
              </a:spcBef>
              <a:spcAft>
                <a:spcPts val="0"/>
              </a:spcAft>
              <a:buClrTx/>
              <a:buSzTx/>
              <a:buFontTx/>
              <a:buNone/>
              <a:tabLst/>
              <a:defRPr/>
            </a:pPr>
            <a:r>
              <a:rPr lang="en-US" baseline="0" dirty="0" smtClean="0"/>
              <a:t>We also place a higher weight on state variables that are likely related to fault being diagnoses. Such variables are identified as those that currently have statistically abnormal values. For instance, when a fault is related to high CPU usage the state variables impacted by CPU usage will more likely be abnormal.</a:t>
            </a:r>
          </a:p>
          <a:p>
            <a:pPr marL="514350" marR="0" indent="-514350" algn="l" defTabSz="914400" rtl="0" eaLnBrk="1" fontAlgn="auto" latinLnBrk="0" hangingPunct="1">
              <a:lnSpc>
                <a:spcPct val="100000"/>
              </a:lnSpc>
              <a:spcBef>
                <a:spcPts val="0"/>
              </a:spcBef>
              <a:spcAft>
                <a:spcPts val="0"/>
              </a:spcAft>
              <a:buClrTx/>
              <a:buSzTx/>
              <a:buFontTx/>
              <a:buNone/>
              <a:tabLst/>
              <a:defRPr/>
            </a:pPr>
            <a:r>
              <a:rPr lang="en-US" baseline="0" dirty="0" smtClean="0"/>
              <a:t>           - placing higher weight on such variables when computing state similarity lets us focus state similarity on variables that are currently more important</a:t>
            </a:r>
          </a:p>
        </p:txBody>
      </p:sp>
      <p:sp>
        <p:nvSpPr>
          <p:cNvPr id="4" name="Slide Number Placeholder 3"/>
          <p:cNvSpPr>
            <a:spLocks noGrp="1"/>
          </p:cNvSpPr>
          <p:nvPr>
            <p:ph type="sldNum" sz="quarter" idx="10"/>
          </p:nvPr>
        </p:nvSpPr>
        <p:spPr/>
        <p:txBody>
          <a:bodyPr/>
          <a:lstStyle/>
          <a:p>
            <a:fld id="{17123EDD-E114-4164-8931-6B0357CA84B7}" type="slidenum">
              <a:rPr lang="en-US" smtClean="0"/>
              <a:pPr/>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implementation</a:t>
            </a:r>
            <a:r>
              <a:rPr lang="en-US" baseline="0" dirty="0" smtClean="0"/>
              <a:t> of </a:t>
            </a:r>
            <a:r>
              <a:rPr lang="en-US" baseline="0" dirty="0" err="1" smtClean="0"/>
              <a:t>NetMedic</a:t>
            </a:r>
            <a:r>
              <a:rPr lang="en-US" baseline="0" dirty="0" smtClean="0"/>
              <a:t> has two parts.</a:t>
            </a:r>
          </a:p>
          <a:p>
            <a:endParaRPr lang="en-US" baseline="0" dirty="0" smtClean="0"/>
          </a:p>
          <a:p>
            <a:r>
              <a:rPr lang="en-US" baseline="0" dirty="0" smtClean="0"/>
              <a:t>One part monitors various components and periodically logs their state.</a:t>
            </a:r>
          </a:p>
          <a:p>
            <a:endParaRPr lang="en-US" baseline="0" dirty="0" smtClean="0"/>
          </a:p>
          <a:p>
            <a:r>
              <a:rPr lang="en-US" baseline="0" dirty="0" smtClean="0"/>
              <a:t>The other part is responsible for diagnosis. It takes as input the log of components states, the component of interest, the time period to diagnose, and the time period to use as reference.</a:t>
            </a:r>
          </a:p>
          <a:p>
            <a:endParaRPr lang="en-US" baseline="0" dirty="0" smtClean="0"/>
          </a:p>
          <a:p>
            <a:r>
              <a:rPr lang="en-US" baseline="0" dirty="0" smtClean="0"/>
              <a:t>It produces a list of likely culprits that is ranked from most likely to least likely.</a:t>
            </a:r>
          </a:p>
          <a:p>
            <a:endParaRPr lang="en-US" baseline="0" dirty="0" smtClean="0"/>
          </a:p>
          <a:p>
            <a:r>
              <a:rPr lang="en-US" baseline="0" dirty="0" smtClean="0"/>
              <a:t>The idea is that the operator can look at the top few culprit in the list and decide which one is the real culprit based on the states of components. </a:t>
            </a:r>
            <a:endParaRPr lang="en-US" dirty="0"/>
          </a:p>
        </p:txBody>
      </p:sp>
      <p:sp>
        <p:nvSpPr>
          <p:cNvPr id="4" name="Slide Number Placeholder 3"/>
          <p:cNvSpPr>
            <a:spLocks noGrp="1"/>
          </p:cNvSpPr>
          <p:nvPr>
            <p:ph type="sldNum" sz="quarter" idx="10"/>
          </p:nvPr>
        </p:nvSpPr>
        <p:spPr/>
        <p:txBody>
          <a:bodyPr/>
          <a:lstStyle/>
          <a:p>
            <a:fld id="{17123EDD-E114-4164-8931-6B0357CA84B7}" type="slidenum">
              <a:rPr lang="en-US" smtClean="0"/>
              <a:pPr/>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evaluated </a:t>
            </a:r>
            <a:r>
              <a:rPr lang="en-US" dirty="0" err="1" smtClean="0"/>
              <a:t>netmedic</a:t>
            </a:r>
            <a:r>
              <a:rPr lang="en-US" dirty="0" smtClean="0"/>
              <a:t> in a setting that</a:t>
            </a:r>
            <a:r>
              <a:rPr lang="en-US" baseline="0" dirty="0" smtClean="0"/>
              <a:t> mimics a small enterprise network.</a:t>
            </a:r>
          </a:p>
          <a:p>
            <a:endParaRPr lang="en-US" baseline="0" dirty="0" smtClean="0"/>
          </a:p>
          <a:p>
            <a:r>
              <a:rPr lang="en-US" dirty="0" smtClean="0"/>
              <a:t>We set up a server machine</a:t>
            </a:r>
            <a:r>
              <a:rPr lang="en-US" baseline="0" dirty="0" smtClean="0"/>
              <a:t> that hosted multiple, unmodified application servers. As client machines we use desktops of our colleagues that have all the noise and </a:t>
            </a:r>
            <a:r>
              <a:rPr lang="en-US" baseline="0" dirty="0" err="1" smtClean="0"/>
              <a:t>bursty</a:t>
            </a:r>
            <a:r>
              <a:rPr lang="en-US" baseline="0" dirty="0" smtClean="0"/>
              <a:t> activity that you expect from actively used desktops. On these desktops we ran custom client processes that communicated with the server.</a:t>
            </a:r>
          </a:p>
          <a:p>
            <a:endParaRPr lang="en-US" baseline="0" dirty="0" smtClean="0"/>
          </a:p>
          <a:p>
            <a:r>
              <a:rPr lang="en-US" baseline="0" dirty="0" smtClean="0"/>
              <a:t>To give you a sense of the detail in which we observe this network, this 11-machine network has roughly 1000 components and there are 35 state variables per component on average.</a:t>
            </a:r>
          </a:p>
          <a:p>
            <a:endParaRPr lang="en-US" baseline="0" dirty="0" smtClean="0"/>
          </a:p>
          <a:p>
            <a:r>
              <a:rPr lang="en-US" baseline="0" dirty="0" smtClean="0"/>
              <a:t>Into this network, we injected 10 diverse set of faults that we observed in our logs. We measure the effectiveness of </a:t>
            </a:r>
            <a:r>
              <a:rPr lang="en-US" baseline="0" dirty="0" err="1" smtClean="0"/>
              <a:t>netmedic</a:t>
            </a:r>
            <a:r>
              <a:rPr lang="en-US" baseline="0" dirty="0" smtClean="0"/>
              <a:t> using the rank assigned to the actual culprit. The best case value of this rank is 1.</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7123EDD-E114-4164-8931-6B0357CA84B7}" type="slidenum">
              <a:rPr lang="en-US" smtClean="0"/>
              <a:pPr/>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r>
              <a:rPr lang="en-US" dirty="0" smtClean="0"/>
              <a:t>We see that </a:t>
            </a:r>
            <a:r>
              <a:rPr lang="en-US" dirty="0" err="1" smtClean="0"/>
              <a:t>netmedic</a:t>
            </a:r>
            <a:r>
              <a:rPr lang="en-US" dirty="0" smtClean="0"/>
              <a:t> does quite well. For</a:t>
            </a:r>
            <a:r>
              <a:rPr lang="en-US" baseline="0" dirty="0" smtClean="0"/>
              <a:t> 80% of faults, </a:t>
            </a:r>
            <a:r>
              <a:rPr lang="en-US" baseline="0" dirty="0" err="1" smtClean="0"/>
              <a:t>netmedic</a:t>
            </a:r>
            <a:r>
              <a:rPr lang="en-US" baseline="0" dirty="0" smtClean="0"/>
              <a:t> infers the actual culprit as the most likely one. The ranks of the remaining 20% are low as well.</a:t>
            </a:r>
            <a:endParaRPr lang="en-US" dirty="0" smtClean="0"/>
          </a:p>
          <a:p>
            <a:endParaRPr lang="en-US" dirty="0" smtClean="0"/>
          </a:p>
          <a:p>
            <a:r>
              <a:rPr lang="en-US" dirty="0" smtClean="0"/>
              <a:t>In contrast</a:t>
            </a:r>
            <a:r>
              <a:rPr lang="en-US" baseline="0" dirty="0" smtClean="0"/>
              <a:t> a diagnostic scheme modeled after </a:t>
            </a:r>
            <a:r>
              <a:rPr lang="en-US" dirty="0" smtClean="0"/>
              <a:t>current</a:t>
            </a:r>
            <a:r>
              <a:rPr lang="en-US" baseline="0" dirty="0" smtClean="0"/>
              <a:t> coarse formulations does poorly. This formulations uses a single state variable as an abstract measure of overall component health and used that variable to decide if a component is impacting its neighbor.</a:t>
            </a:r>
          </a:p>
          <a:p>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17123EDD-E114-4164-8931-6B0357CA84B7}" type="slidenum">
              <a:rPr lang="en-US" smtClean="0"/>
              <a:pPr/>
              <a:t>19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graph shows that </a:t>
            </a:r>
            <a:r>
              <a:rPr lang="en-US" dirty="0" err="1" smtClean="0"/>
              <a:t>NetMedic</a:t>
            </a:r>
            <a:r>
              <a:rPr lang="en-US" baseline="0" dirty="0" smtClean="0"/>
              <a:t> can handle well even the more challenging case of concurrent faults. In this experiment, we injected two simultaneous faults and measure the ability of </a:t>
            </a:r>
            <a:r>
              <a:rPr lang="en-US" baseline="0" dirty="0" err="1" smtClean="0"/>
              <a:t>netmedic</a:t>
            </a:r>
            <a:r>
              <a:rPr lang="en-US" baseline="0" dirty="0" smtClean="0"/>
              <a:t> to identify </a:t>
            </a:r>
            <a:r>
              <a:rPr lang="en-US" baseline="0" dirty="0" err="1" smtClean="0"/>
              <a:t>actualy</a:t>
            </a:r>
            <a:r>
              <a:rPr lang="en-US" baseline="0" dirty="0" smtClean="0"/>
              <a:t> culprits starting from the respective symptoms.</a:t>
            </a:r>
            <a:endParaRPr lang="en-US" dirty="0"/>
          </a:p>
        </p:txBody>
      </p:sp>
      <p:sp>
        <p:nvSpPr>
          <p:cNvPr id="4" name="Slide Number Placeholder 3"/>
          <p:cNvSpPr>
            <a:spLocks noGrp="1"/>
          </p:cNvSpPr>
          <p:nvPr>
            <p:ph type="sldNum" sz="quarter" idx="10"/>
          </p:nvPr>
        </p:nvSpPr>
        <p:spPr/>
        <p:txBody>
          <a:bodyPr/>
          <a:lstStyle/>
          <a:p>
            <a:fld id="{17123EDD-E114-4164-8931-6B0357CA84B7}" type="slidenum">
              <a:rPr lang="en-US" smtClean="0"/>
              <a:pPr/>
              <a:t>20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 are other results in the paper that I do not have time to discuss.</a:t>
            </a:r>
          </a:p>
          <a:p>
            <a:endParaRPr lang="en-US" dirty="0" smtClean="0"/>
          </a:p>
          <a:p>
            <a:r>
              <a:rPr lang="en-US" dirty="0" smtClean="0"/>
              <a:t>We show that </a:t>
            </a:r>
            <a:r>
              <a:rPr lang="en-US" dirty="0" err="1" smtClean="0"/>
              <a:t>netmedic</a:t>
            </a:r>
            <a:r>
              <a:rPr lang="en-US" dirty="0" smtClean="0"/>
              <a:t> requires only a modest</a:t>
            </a:r>
            <a:r>
              <a:rPr lang="en-US" baseline="0" dirty="0" smtClean="0"/>
              <a:t> amount of history. The experiments I showed in previous slides used only an hour’s worth of history.</a:t>
            </a:r>
          </a:p>
          <a:p>
            <a:endParaRPr lang="en-US" baseline="0" dirty="0" smtClean="0"/>
          </a:p>
          <a:p>
            <a:r>
              <a:rPr lang="en-US" baseline="0" dirty="0" smtClean="0"/>
              <a:t>We also show that even though </a:t>
            </a:r>
            <a:r>
              <a:rPr lang="en-US" baseline="0" dirty="0" err="1" smtClean="0"/>
              <a:t>netmedic</a:t>
            </a:r>
            <a:r>
              <a:rPr lang="en-US" baseline="0" dirty="0" smtClean="0"/>
              <a:t> does not know the semantics of state variables, it compares favorably to a method that understands variable semantics.</a:t>
            </a:r>
          </a:p>
          <a:p>
            <a:endParaRPr lang="en-US" dirty="0"/>
          </a:p>
        </p:txBody>
      </p:sp>
      <p:sp>
        <p:nvSpPr>
          <p:cNvPr id="4" name="Slide Number Placeholder 3"/>
          <p:cNvSpPr>
            <a:spLocks noGrp="1"/>
          </p:cNvSpPr>
          <p:nvPr>
            <p:ph type="sldNum" sz="quarter" idx="10"/>
          </p:nvPr>
        </p:nvSpPr>
        <p:spPr/>
        <p:txBody>
          <a:bodyPr/>
          <a:lstStyle/>
          <a:p>
            <a:fld id="{17123EDD-E114-4164-8931-6B0357CA84B7}" type="slidenum">
              <a:rPr lang="en-US" smtClean="0"/>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As a result, network diagnosis has been the subject of much research and commercial activity.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One way to characterize this activity is through the lens of network size. On one end you have big networks with thousands of computers, such as those that belong to large ISPs or enterprises.  On the other end you have small networks with tens of computers, such those inside homes and small enterprises.  And of course, this is a spectrum rather than a dichotomy.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It turns out that most of the research and commercial activity has focused on one end of the spectrum. And little work has focused on the small network end.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Our work aims to correct this imbalance.</a:t>
            </a:r>
          </a:p>
        </p:txBody>
      </p:sp>
      <p:sp>
        <p:nvSpPr>
          <p:cNvPr id="4" name="Slide Number Placeholder 3"/>
          <p:cNvSpPr>
            <a:spLocks noGrp="1"/>
          </p:cNvSpPr>
          <p:nvPr>
            <p:ph type="sldNum" sz="quarter" idx="10"/>
          </p:nvPr>
        </p:nvSpPr>
        <p:spPr/>
        <p:txBody>
          <a:bodyPr/>
          <a:lstStyle/>
          <a:p>
            <a:fld id="{17123EDD-E114-4164-8931-6B0357CA84B7}" type="slidenum">
              <a:rPr lang="en-US" smtClean="0"/>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 conclude,</a:t>
            </a:r>
            <a:r>
              <a:rPr lang="en-US" baseline="0" dirty="0" smtClean="0"/>
              <a:t> I described a system called </a:t>
            </a:r>
            <a:r>
              <a:rPr lang="en-US" baseline="0" dirty="0" err="1" smtClean="0"/>
              <a:t>NetMedic</a:t>
            </a:r>
            <a:r>
              <a:rPr lang="en-US" baseline="0" dirty="0" smtClean="0"/>
              <a:t> to enable detailed diagnosis in small enterprise networks. </a:t>
            </a:r>
          </a:p>
          <a:p>
            <a:r>
              <a:rPr lang="en-US" baseline="0" dirty="0" smtClean="0"/>
              <a:t>  - </a:t>
            </a:r>
            <a:r>
              <a:rPr lang="en-US" baseline="0" dirty="0" err="1" smtClean="0"/>
              <a:t>NetMedic</a:t>
            </a:r>
            <a:r>
              <a:rPr lang="en-US" baseline="0" dirty="0" smtClean="0"/>
              <a:t> can diagnose application specific faults without application knowledge</a:t>
            </a:r>
          </a:p>
          <a:p>
            <a:endParaRPr lang="en-US" baseline="0" dirty="0" smtClean="0"/>
          </a:p>
          <a:p>
            <a:r>
              <a:rPr lang="en-US" baseline="0" dirty="0" smtClean="0"/>
              <a:t>More broadly, our work makes the case that small enterprise networks deserve more attention because solutions designed for large enterprises may not be effective this setting.</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Through this work, we learned another reason to study small networks.  Large network methods are designed with scalability as a first order concern.  Small networks let us put scalability concerns to one side and ask how we might address some of the harder challenges related to network diagnosis. Very different solutions emerge from this perspective. This investigation is one of the directions where we are headed.</a:t>
            </a:r>
          </a:p>
          <a:p>
            <a:endParaRPr lang="en-US" baseline="0" dirty="0" smtClean="0"/>
          </a:p>
        </p:txBody>
      </p:sp>
      <p:sp>
        <p:nvSpPr>
          <p:cNvPr id="4" name="Slide Number Placeholder 3"/>
          <p:cNvSpPr>
            <a:spLocks noGrp="1"/>
          </p:cNvSpPr>
          <p:nvPr>
            <p:ph type="sldNum" sz="quarter" idx="10"/>
          </p:nvPr>
        </p:nvSpPr>
        <p:spPr/>
        <p:txBody>
          <a:bodyPr/>
          <a:lstStyle/>
          <a:p>
            <a:fld id="{17123EDD-E114-4164-8931-6B0357CA84B7}" type="slidenum">
              <a:rPr lang="en-US" smtClean="0"/>
              <a:pPr/>
              <a:t>22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Now, you might wonder why small networks deserve special attention.  Presumably, if a problem has been addressed in the more complex case of large networks, wouldn’t it automatically apply to the simpler case of small networks?</a:t>
            </a:r>
          </a:p>
          <a:p>
            <a:endParaRPr lang="en-US" baseline="0" dirty="0" smtClean="0"/>
          </a:p>
          <a:p>
            <a:r>
              <a:rPr lang="en-US" baseline="0" dirty="0" smtClean="0"/>
              <a:t>That turns out to be a wrong presumption because of qualitative differences between the two extremes. </a:t>
            </a:r>
          </a:p>
          <a:p>
            <a:r>
              <a:rPr lang="en-US" baseline="0" dirty="0" smtClean="0"/>
              <a:t>   - The small networks have less sophisticated </a:t>
            </a:r>
            <a:r>
              <a:rPr lang="en-US" baseline="0" dirty="0" err="1" smtClean="0"/>
              <a:t>admins</a:t>
            </a:r>
            <a:r>
              <a:rPr lang="en-US" baseline="0" dirty="0" smtClean="0"/>
              <a:t> that need more precise information from the diagnostic tools.</a:t>
            </a:r>
          </a:p>
          <a:p>
            <a:endParaRPr lang="en-US" baseline="0" dirty="0" smtClean="0"/>
          </a:p>
          <a:p>
            <a:r>
              <a:rPr lang="en-US" baseline="0" dirty="0" smtClean="0"/>
              <a:t>   - The small enterprise networks also have less rich connectivity and have many shared components. For instance, a small enterprise might have only one subnet and one server machine that hosts a range of application servers. In contrast, a large enterprises tend to have many subnets, switches, and dedicated application servers. This richness of connectivity is exploited by diagnostic approaches for large enterprise networks. </a:t>
            </a:r>
          </a:p>
          <a:p>
            <a:endParaRPr lang="en-US" baseline="0" dirty="0" smtClean="0"/>
          </a:p>
          <a:p>
            <a:r>
              <a:rPr lang="en-US" baseline="0" dirty="0" smtClean="0"/>
              <a:t>These differences mean that techniques designed for large networks may not directly translate to small networks.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Its with</a:t>
            </a:r>
            <a:r>
              <a:rPr lang="en-US" baseline="0" dirty="0" smtClean="0"/>
              <a:t> these observations that </a:t>
            </a:r>
            <a:r>
              <a:rPr lang="en-US" dirty="0" smtClean="0"/>
              <a:t>we started our work.</a:t>
            </a:r>
          </a:p>
        </p:txBody>
      </p:sp>
      <p:sp>
        <p:nvSpPr>
          <p:cNvPr id="4" name="Slide Number Placeholder 3"/>
          <p:cNvSpPr>
            <a:spLocks noGrp="1"/>
          </p:cNvSpPr>
          <p:nvPr>
            <p:ph type="sldNum" sz="quarter" idx="10"/>
          </p:nvPr>
        </p:nvSpPr>
        <p:spPr/>
        <p:txBody>
          <a:bodyPr/>
          <a:lstStyle/>
          <a:p>
            <a:fld id="{17123EDD-E114-4164-8931-6B0357CA84B7}"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show that they need detailed</a:t>
            </a:r>
            <a:r>
              <a:rPr lang="en-US" baseline="0" dirty="0" smtClean="0"/>
              <a:t> diagnosis. I will explain what I mean by that and why systems designed for large networks are incapable of it.</a:t>
            </a:r>
          </a:p>
          <a:p>
            <a:endParaRPr lang="en-US" sz="1200" kern="1200" baseline="0" dirty="0" smtClean="0">
              <a:solidFill>
                <a:schemeClr val="tx1"/>
              </a:solidFill>
              <a:latin typeface="+mn-lt"/>
              <a:ea typeface="+mn-ea"/>
              <a:cs typeface="+mn-cs"/>
            </a:endParaRPr>
          </a:p>
          <a:p>
            <a:r>
              <a:rPr lang="en-US" baseline="0" dirty="0" smtClean="0"/>
              <a:t>We then build </a:t>
            </a:r>
            <a:r>
              <a:rPr lang="en-US" baseline="0" dirty="0" err="1" smtClean="0"/>
              <a:t>NetMedic</a:t>
            </a:r>
            <a:r>
              <a:rPr lang="en-US" baseline="0" dirty="0" smtClean="0"/>
              <a:t>, a system for detailed diagnosis. A key feature of </a:t>
            </a:r>
            <a:r>
              <a:rPr lang="en-US" baseline="0" dirty="0" err="1" smtClean="0"/>
              <a:t>netmedic</a:t>
            </a:r>
            <a:r>
              <a:rPr lang="en-US" baseline="0" dirty="0" smtClean="0"/>
              <a:t> is that is able to diagnose application-specific failures in a way that does not require application knowledge. </a:t>
            </a:r>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So lets get started.</a:t>
            </a:r>
            <a:endParaRPr lang="en-US" baseline="0" dirty="0" smtClean="0"/>
          </a:p>
        </p:txBody>
      </p:sp>
      <p:sp>
        <p:nvSpPr>
          <p:cNvPr id="4" name="Slide Number Placeholder 3"/>
          <p:cNvSpPr>
            <a:spLocks noGrp="1"/>
          </p:cNvSpPr>
          <p:nvPr>
            <p:ph type="sldNum" sz="quarter" idx="10"/>
          </p:nvPr>
        </p:nvSpPr>
        <p:spPr/>
        <p:txBody>
          <a:bodyPr/>
          <a:lstStyle/>
          <a:p>
            <a:fld id="{17123EDD-E114-4164-8931-6B0357CA84B7}" type="slidenum">
              <a:rPr lang="en-US" smtClean="0"/>
              <a:pPr/>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characterize problems</a:t>
            </a:r>
            <a:r>
              <a:rPr lang="en-US" baseline="0" dirty="0" smtClean="0"/>
              <a:t> inside small enterprise networks using support transcripts from an unnamed company that provides technical support to small enterprises. Operators of small enterprises contact this company over e-mail or over the phone and describe the symptoms of their problems. The support person helps them debug the network and identify the root causes of the problem.</a:t>
            </a:r>
          </a:p>
          <a:p>
            <a:endParaRPr lang="en-US" baseline="0" dirty="0" smtClean="0"/>
          </a:p>
          <a:p>
            <a:r>
              <a:rPr lang="en-US" baseline="0" dirty="0" smtClean="0"/>
              <a:t>We got transcripts for an entire month. We randomly selected a small sample and read them. This enabled us to </a:t>
            </a:r>
            <a:r>
              <a:rPr lang="en-US" sz="1200" kern="1200" baseline="0" dirty="0" smtClean="0">
                <a:solidFill>
                  <a:schemeClr val="tx1"/>
                </a:solidFill>
                <a:latin typeface="+mn-lt"/>
                <a:ea typeface="+mn-ea"/>
                <a:cs typeface="+mn-cs"/>
              </a:rPr>
              <a:t>understand in detail what was going on in each of these instances.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After discarding cases that were incomplete or contained non-faults we were left with 150 cases.  We classify these cases based on their symptoms and root causes.</a:t>
            </a:r>
          </a:p>
        </p:txBody>
      </p:sp>
      <p:sp>
        <p:nvSpPr>
          <p:cNvPr id="4" name="Slide Number Placeholder 3"/>
          <p:cNvSpPr>
            <a:spLocks noGrp="1"/>
          </p:cNvSpPr>
          <p:nvPr>
            <p:ph type="sldNum" sz="quarter" idx="10"/>
          </p:nvPr>
        </p:nvSpPr>
        <p:spPr/>
        <p:txBody>
          <a:bodyPr/>
          <a:lstStyle/>
          <a:p>
            <a:fld id="{17123EDD-E114-4164-8931-6B0357CA84B7}"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slides shows</a:t>
            </a:r>
            <a:r>
              <a:rPr lang="en-US" baseline="0" dirty="0" smtClean="0"/>
              <a:t> the overall categorization of symptoms and root causes. I’ll describe a couple of example faults in two slides. I don’t have time to go through the individual categories, so I will focus on the main points that I took away from this analysis.</a:t>
            </a:r>
          </a:p>
          <a:p>
            <a:endParaRPr lang="en-US" baseline="0" dirty="0" smtClean="0"/>
          </a:p>
          <a:p>
            <a:r>
              <a:rPr lang="en-US" baseline="0" dirty="0" smtClean="0"/>
              <a:t>Focusing on the symptoms, we see that they are all over the place from </a:t>
            </a:r>
            <a:r>
              <a:rPr lang="en-US" baseline="0" dirty="0" err="1" smtClean="0"/>
              <a:t>unreachability</a:t>
            </a:r>
            <a:r>
              <a:rPr lang="en-US" baseline="0" dirty="0" smtClean="0"/>
              <a:t> to crashes to poor performance. </a:t>
            </a:r>
          </a:p>
          <a:p>
            <a:endParaRPr lang="en-US" baseline="0" dirty="0" smtClean="0"/>
          </a:p>
          <a:p>
            <a:r>
              <a:rPr lang="en-US" baseline="0" dirty="0" smtClean="0"/>
              <a:t>The biggest one, however, is app-specific faults such as error codes or certain features not working. Unlike other generic faults, with app-specific faults, the application appears functional when observed superficially. But a detailed view of its operation reveals the faults. </a:t>
            </a:r>
          </a:p>
          <a:p>
            <a:endParaRPr lang="en-US" baseline="0" dirty="0" smtClean="0"/>
          </a:p>
          <a:p>
            <a:r>
              <a:rPr lang="en-US" baseline="0" dirty="0" smtClean="0"/>
              <a:t>The implication for the diagnostic system is that it should be able to handle both application-specific and generic faults. </a:t>
            </a:r>
          </a:p>
          <a:p>
            <a:endParaRPr lang="en-US" baseline="0" dirty="0" smtClean="0"/>
          </a:p>
          <a:p>
            <a:r>
              <a:rPr lang="en-US" dirty="0" smtClean="0"/>
              <a:t>Now, focusing on</a:t>
            </a:r>
            <a:r>
              <a:rPr lang="en-US" baseline="0" dirty="0" smtClean="0"/>
              <a:t> the identified causes, we again see a range of them, from configuration to buggy processes to overload. </a:t>
            </a:r>
          </a:p>
          <a:p>
            <a:endParaRPr lang="en-US" baseline="0" dirty="0" smtClean="0"/>
          </a:p>
          <a:p>
            <a:r>
              <a:rPr lang="en-US" baseline="0" dirty="0" smtClean="0"/>
              <a:t>One interesting aspect that we find in the logs is that the operators often knew which machine had the fault. But they needed help figuring out what aspect of the machine was faulty.</a:t>
            </a:r>
          </a:p>
          <a:p>
            <a:endParaRPr lang="en-US" baseline="0" dirty="0" smtClean="0"/>
          </a:p>
          <a:p>
            <a:r>
              <a:rPr lang="en-US" baseline="0" dirty="0" smtClean="0"/>
              <a:t>This implies that we should identify culprits at a fine granularity.</a:t>
            </a:r>
          </a:p>
          <a:p>
            <a:endParaRPr lang="en-US" baseline="0" dirty="0" smtClean="0"/>
          </a:p>
          <a:p>
            <a:r>
              <a:rPr lang="en-US" dirty="0" smtClean="0"/>
              <a:t>It is the combination of these two properties</a:t>
            </a:r>
            <a:r>
              <a:rPr lang="en-US" baseline="0" dirty="0" smtClean="0"/>
              <a:t> that we call detailed diagnosis, for lack of a better word.</a:t>
            </a:r>
            <a:endParaRPr lang="en-US" dirty="0"/>
          </a:p>
        </p:txBody>
      </p:sp>
      <p:sp>
        <p:nvSpPr>
          <p:cNvPr id="4" name="Slide Number Placeholder 3"/>
          <p:cNvSpPr>
            <a:spLocks noGrp="1"/>
          </p:cNvSpPr>
          <p:nvPr>
            <p:ph type="sldNum" sz="quarter" idx="10"/>
          </p:nvPr>
        </p:nvSpPr>
        <p:spPr/>
        <p:txBody>
          <a:bodyPr/>
          <a:lstStyle/>
          <a:p>
            <a:fld id="{17123EDD-E114-4164-8931-6B0357CA84B7}"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23EDD-E114-4164-8931-6B0357CA84B7}"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There are several approaches to building a diagnostic system. The paper discusses why we prefer dependency graphs based approach. The short version is that unlike signature-based approaches such an approach is capable of diagnosing a wider range of failures.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That is the reason that dependency graph based solutions have been proposed for large networks. A recent example being Sherlock. But the dependency graph formulation that current solutions, Sherlock as well as others, use are incapable of detailed diagnosis.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Current formulations model the network at a coarse level, for instance, at the level of machines. They then construct a dependency graph such as this one. A dependency edge means that the destination of the edge relies on the source for correct operation.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 The health of a node in the dependency graph is modeled using a single abstract variable. This simplifications treats all kinds of sicknesses as equivalent.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the model of this dependency is a simple one. There are two simplifications: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 First, whenever a node is deemed unhealthy, it is assumed that it will make its dependent components unhealthy regardless of the nature of the sickness.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 Second, the dependency graph itself is simple in that does not allow for cycles, by which nodes are mutually dependent on each other. So, in this example, a sick client cannot make the server sick.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Once you see unhealthy nodes in the network, the goal of the diagnosis is to identify a small number of nodes whose sickness can explain all unhealthy nodes in the network.</a:t>
            </a:r>
          </a:p>
        </p:txBody>
      </p:sp>
      <p:sp>
        <p:nvSpPr>
          <p:cNvPr id="4" name="Slide Number Placeholder 3"/>
          <p:cNvSpPr>
            <a:spLocks noGrp="1"/>
          </p:cNvSpPr>
          <p:nvPr>
            <p:ph type="sldNum" sz="quarter" idx="10"/>
          </p:nvPr>
        </p:nvSpPr>
        <p:spPr/>
        <p:txBody>
          <a:bodyPr/>
          <a:lstStyle/>
          <a:p>
            <a:fld id="{17123EDD-E114-4164-8931-6B0357CA84B7}"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I’ll next explain using the same two example problems why this formulation cannot provide detailed diagnosis. I stress, however, this does not imply that the formulation is fundamentally broken. It’s just that it was designed for different environments and not for small enterprise networks.</a:t>
            </a:r>
          </a:p>
          <a:p>
            <a:endParaRPr lang="en-US" dirty="0" smtClean="0"/>
          </a:p>
          <a:p>
            <a:r>
              <a:rPr lang="en-US" dirty="0" smtClean="0"/>
              <a:t>…………</a:t>
            </a:r>
          </a:p>
          <a:p>
            <a:endParaRPr lang="en-US" dirty="0" smtClean="0"/>
          </a:p>
          <a:p>
            <a:r>
              <a:rPr lang="en-US" dirty="0" smtClean="0"/>
              <a:t>This degree of resolution may suffice</a:t>
            </a:r>
            <a:r>
              <a:rPr lang="en-US" baseline="0" dirty="0" smtClean="0"/>
              <a:t> in large enterprise networks that have dedicated servers, but will not be very useful for small enterprise operators.</a:t>
            </a:r>
            <a:endParaRPr lang="en-US" dirty="0" smtClean="0"/>
          </a:p>
        </p:txBody>
      </p:sp>
      <p:sp>
        <p:nvSpPr>
          <p:cNvPr id="4" name="Slide Number Placeholder 3"/>
          <p:cNvSpPr>
            <a:spLocks noGrp="1"/>
          </p:cNvSpPr>
          <p:nvPr>
            <p:ph type="sldNum" sz="quarter" idx="10"/>
          </p:nvPr>
        </p:nvSpPr>
        <p:spPr/>
        <p:txBody>
          <a:bodyPr/>
          <a:lstStyle/>
          <a:p>
            <a:fld id="{17123EDD-E114-4164-8931-6B0357CA84B7}"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6">
                    <a:lumMod val="60000"/>
                    <a:lumOff val="40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r>
              <a:rPr lang="en-US" dirty="0" err="1" smtClean="0"/>
              <a:t>ratul</a:t>
            </a:r>
            <a:r>
              <a:rPr lang="en-US" dirty="0" smtClean="0"/>
              <a:t> | </a:t>
            </a:r>
            <a:r>
              <a:rPr lang="en-US" dirty="0" err="1" smtClean="0"/>
              <a:t>sigcomm</a:t>
            </a:r>
            <a:r>
              <a:rPr lang="en-US" dirty="0" smtClean="0"/>
              <a:t> </a:t>
            </a:r>
            <a:r>
              <a:rPr lang="en-US" smtClean="0"/>
              <a:t>| '09</a:t>
            </a:r>
            <a:endParaRPr lang="en-US" dirty="0"/>
          </a:p>
        </p:txBody>
      </p:sp>
      <p:sp>
        <p:nvSpPr>
          <p:cNvPr id="5" name="Footer Placeholder 4"/>
          <p:cNvSpPr>
            <a:spLocks noGrp="1"/>
          </p:cNvSpPr>
          <p:nvPr>
            <p:ph type="ftr" sz="quarter" idx="11"/>
          </p:nvPr>
        </p:nvSpPr>
        <p:spPr/>
        <p:txBody>
          <a:bodyPr/>
          <a:lstStyle/>
          <a:p>
            <a:r>
              <a:rPr lang="en-US" dirty="0" err="1" smtClean="0"/>
              <a:t>ratul</a:t>
            </a:r>
            <a:r>
              <a:rPr lang="en-US" dirty="0" smtClean="0"/>
              <a:t> | </a:t>
            </a:r>
            <a:r>
              <a:rPr lang="en-US" dirty="0" err="1" smtClean="0"/>
              <a:t>sigcomm</a:t>
            </a:r>
            <a:r>
              <a:rPr lang="en-US" dirty="0" smtClean="0"/>
              <a:t> </a:t>
            </a:r>
            <a:r>
              <a:rPr lang="en-US" smtClean="0"/>
              <a:t>| '09</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dirty="0" err="1" smtClean="0"/>
              <a:t>ratul</a:t>
            </a:r>
            <a:r>
              <a:rPr lang="en-US" dirty="0" smtClean="0"/>
              <a:t> | </a:t>
            </a:r>
            <a:r>
              <a:rPr lang="en-US" dirty="0" err="1" smtClean="0"/>
              <a:t>sigcomm</a:t>
            </a:r>
            <a:r>
              <a:rPr lang="en-US" dirty="0" smtClean="0"/>
              <a:t> </a:t>
            </a:r>
            <a:r>
              <a:rPr lang="en-US" smtClean="0"/>
              <a:t>| '09</a:t>
            </a:r>
            <a:endParaRPr lang="en-US" dirty="0"/>
          </a:p>
        </p:txBody>
      </p:sp>
      <p:sp>
        <p:nvSpPr>
          <p:cNvPr id="5" name="Footer Placeholder 4"/>
          <p:cNvSpPr>
            <a:spLocks noGrp="1"/>
          </p:cNvSpPr>
          <p:nvPr>
            <p:ph type="ftr" sz="quarter" idx="11"/>
          </p:nvPr>
        </p:nvSpPr>
        <p:spPr/>
        <p:txBody>
          <a:bodyPr/>
          <a:lstStyle/>
          <a:p>
            <a:r>
              <a:rPr lang="en-US" dirty="0" err="1" smtClean="0"/>
              <a:t>ratul</a:t>
            </a:r>
            <a:r>
              <a:rPr lang="en-US" dirty="0" smtClean="0"/>
              <a:t> | </a:t>
            </a:r>
            <a:r>
              <a:rPr lang="en-US" dirty="0" err="1" smtClean="0"/>
              <a:t>sigcomm</a:t>
            </a:r>
            <a:r>
              <a:rPr lang="en-US" dirty="0" smtClean="0"/>
              <a:t> </a:t>
            </a:r>
            <a:r>
              <a:rPr lang="en-US" smtClean="0"/>
              <a:t>| '09</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dirty="0" err="1" smtClean="0"/>
              <a:t>ratul</a:t>
            </a:r>
            <a:r>
              <a:rPr lang="en-US" dirty="0" smtClean="0"/>
              <a:t> | </a:t>
            </a:r>
            <a:r>
              <a:rPr lang="en-US" dirty="0" err="1" smtClean="0"/>
              <a:t>sigcomm</a:t>
            </a:r>
            <a:r>
              <a:rPr lang="en-US" dirty="0" smtClean="0"/>
              <a:t> </a:t>
            </a:r>
            <a:r>
              <a:rPr lang="en-US" smtClean="0"/>
              <a:t>| '09</a:t>
            </a:r>
            <a:endParaRPr lang="en-US" dirty="0"/>
          </a:p>
        </p:txBody>
      </p:sp>
      <p:sp>
        <p:nvSpPr>
          <p:cNvPr id="5" name="Footer Placeholder 4"/>
          <p:cNvSpPr>
            <a:spLocks noGrp="1"/>
          </p:cNvSpPr>
          <p:nvPr>
            <p:ph type="ftr" sz="quarter" idx="11"/>
          </p:nvPr>
        </p:nvSpPr>
        <p:spPr/>
        <p:txBody>
          <a:bodyPr/>
          <a:lstStyle/>
          <a:p>
            <a:r>
              <a:rPr lang="en-US" dirty="0" err="1" smtClean="0"/>
              <a:t>ratul</a:t>
            </a:r>
            <a:r>
              <a:rPr lang="en-US" dirty="0" smtClean="0"/>
              <a:t> | </a:t>
            </a:r>
            <a:r>
              <a:rPr lang="en-US" dirty="0" err="1" smtClean="0"/>
              <a:t>sigcomm</a:t>
            </a:r>
            <a:r>
              <a:rPr lang="en-US" dirty="0" smtClean="0"/>
              <a:t> </a:t>
            </a:r>
            <a:r>
              <a:rPr lang="en-US" smtClean="0"/>
              <a:t>| '09</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92100"/>
            <a:ext cx="8229600" cy="868363"/>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341438"/>
            <a:ext cx="8229600" cy="4525962"/>
          </a:xfrm>
        </p:spPr>
        <p:txBody>
          <a:bodyPr/>
          <a:lstStyle/>
          <a:p>
            <a:r>
              <a:rPr lang="en-US" smtClean="0"/>
              <a:t>Click icon to add chart</a:t>
            </a:r>
            <a:endParaRPr lang="en-US" dirty="0"/>
          </a:p>
        </p:txBody>
      </p:sp>
      <p:sp>
        <p:nvSpPr>
          <p:cNvPr id="4" name="Date Placeholder 3"/>
          <p:cNvSpPr>
            <a:spLocks noGrp="1"/>
          </p:cNvSpPr>
          <p:nvPr>
            <p:ph type="dt" sz="half" idx="10"/>
          </p:nvPr>
        </p:nvSpPr>
        <p:spPr>
          <a:xfrm>
            <a:off x="350838" y="6245225"/>
            <a:ext cx="3681412" cy="476250"/>
          </a:xfrm>
        </p:spPr>
        <p:txBody>
          <a:bodyPr/>
          <a:lstStyle>
            <a:lvl1pPr>
              <a:defRPr/>
            </a:lvl1pPr>
          </a:lstStyle>
          <a:p>
            <a:r>
              <a:rPr lang="en-US" dirty="0" err="1" smtClean="0"/>
              <a:t>ratul</a:t>
            </a:r>
            <a:r>
              <a:rPr lang="en-US" dirty="0" smtClean="0"/>
              <a:t> | </a:t>
            </a:r>
            <a:r>
              <a:rPr lang="en-US" dirty="0" err="1" smtClean="0"/>
              <a:t>sigcomm</a:t>
            </a:r>
            <a:r>
              <a:rPr lang="en-US" dirty="0" smtClean="0"/>
              <a:t> </a:t>
            </a:r>
            <a:r>
              <a:rPr lang="en-US" smtClean="0"/>
              <a:t>| '09</a:t>
            </a:r>
            <a:endParaRPr lang="en-US" dirty="0"/>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r>
              <a:rPr lang="en-US" dirty="0" err="1" smtClean="0"/>
              <a:t>ratul</a:t>
            </a:r>
            <a:r>
              <a:rPr lang="en-US" dirty="0" smtClean="0"/>
              <a:t> | </a:t>
            </a:r>
            <a:r>
              <a:rPr lang="en-US" dirty="0" err="1" smtClean="0"/>
              <a:t>sigcomm</a:t>
            </a:r>
            <a:r>
              <a:rPr lang="en-US" dirty="0" smtClean="0"/>
              <a:t> </a:t>
            </a:r>
            <a:r>
              <a:rPr lang="en-US" smtClean="0"/>
              <a:t>| '09</a:t>
            </a:r>
            <a:endParaRPr lang="en-US" dirty="0"/>
          </a:p>
        </p:txBody>
      </p:sp>
      <p:sp>
        <p:nvSpPr>
          <p:cNvPr id="6" name="Slide Number Placeholder 5"/>
          <p:cNvSpPr>
            <a:spLocks noGrp="1"/>
          </p:cNvSpPr>
          <p:nvPr>
            <p:ph type="sldNum" sz="quarter" idx="12"/>
          </p:nvPr>
        </p:nvSpPr>
        <p:spPr>
          <a:xfrm>
            <a:off x="6659563" y="6245225"/>
            <a:ext cx="2133600" cy="476250"/>
          </a:xfrm>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6">
                    <a:lumMod val="60000"/>
                    <a:lumOff val="40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None/>
              <a:defRPr>
                <a:solidFill>
                  <a:schemeClr val="bg1"/>
                </a:solidFill>
              </a:defRPr>
            </a:lvl1pPr>
            <a:lvl2pPr>
              <a:buNone/>
              <a:defRPr>
                <a:solidFill>
                  <a:schemeClr val="bg1"/>
                </a:solidFill>
              </a:defRPr>
            </a:lvl2pPr>
            <a:lvl3pPr>
              <a:buFont typeface="Courier New" pitchFamily="49" charset="0"/>
              <a:buChar char="o"/>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457200" y="6356350"/>
            <a:ext cx="2819400" cy="365125"/>
          </a:xfrm>
        </p:spPr>
        <p:txBody>
          <a:bodyPr/>
          <a:lstStyle/>
          <a:p>
            <a:r>
              <a:rPr lang="en-US" dirty="0" err="1" smtClean="0"/>
              <a:t>ratul</a:t>
            </a:r>
            <a:r>
              <a:rPr lang="en-US" dirty="0" smtClean="0"/>
              <a:t> | </a:t>
            </a:r>
            <a:r>
              <a:rPr lang="en-US" dirty="0" err="1" smtClean="0"/>
              <a:t>sigcomm</a:t>
            </a:r>
            <a:r>
              <a:rPr lang="en-US" dirty="0" smtClean="0"/>
              <a:t> </a:t>
            </a:r>
            <a:r>
              <a:rPr lang="en-US" smtClean="0"/>
              <a:t>| '09</a:t>
            </a:r>
            <a:endParaRPr lang="en-US" dirty="0"/>
          </a:p>
        </p:txBody>
      </p:sp>
      <p:sp>
        <p:nvSpPr>
          <p:cNvPr id="5" name="Footer Placeholder 4"/>
          <p:cNvSpPr>
            <a:spLocks noGrp="1"/>
          </p:cNvSpPr>
          <p:nvPr>
            <p:ph type="ftr" sz="quarter" idx="11"/>
          </p:nvPr>
        </p:nvSpPr>
        <p:spPr/>
        <p:txBody>
          <a:bodyPr/>
          <a:lstStyle/>
          <a:p>
            <a:r>
              <a:rPr lang="en-US" dirty="0" err="1" smtClean="0"/>
              <a:t>ratul</a:t>
            </a:r>
            <a:r>
              <a:rPr lang="en-US" dirty="0" smtClean="0"/>
              <a:t> | </a:t>
            </a:r>
            <a:r>
              <a:rPr lang="en-US" dirty="0" err="1" smtClean="0"/>
              <a:t>sigcomm</a:t>
            </a:r>
            <a:r>
              <a:rPr lang="en-US" dirty="0" smtClean="0"/>
              <a:t> </a:t>
            </a:r>
            <a:r>
              <a:rPr lang="en-US" smtClean="0"/>
              <a:t>| '09</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dirty="0" err="1" smtClean="0"/>
              <a:t>ratul</a:t>
            </a:r>
            <a:r>
              <a:rPr lang="en-US" dirty="0" smtClean="0"/>
              <a:t> | </a:t>
            </a:r>
            <a:r>
              <a:rPr lang="en-US" dirty="0" err="1" smtClean="0"/>
              <a:t>sigcomm</a:t>
            </a:r>
            <a:r>
              <a:rPr lang="en-US" dirty="0" smtClean="0"/>
              <a:t> </a:t>
            </a:r>
            <a:r>
              <a:rPr lang="en-US" smtClean="0"/>
              <a:t>| '09</a:t>
            </a:r>
            <a:endParaRPr lang="en-US" dirty="0"/>
          </a:p>
        </p:txBody>
      </p:sp>
      <p:sp>
        <p:nvSpPr>
          <p:cNvPr id="5" name="Footer Placeholder 4"/>
          <p:cNvSpPr>
            <a:spLocks noGrp="1"/>
          </p:cNvSpPr>
          <p:nvPr>
            <p:ph type="ftr" sz="quarter" idx="11"/>
          </p:nvPr>
        </p:nvSpPr>
        <p:spPr/>
        <p:txBody>
          <a:bodyPr/>
          <a:lstStyle/>
          <a:p>
            <a:r>
              <a:rPr lang="en-US" dirty="0" err="1" smtClean="0"/>
              <a:t>ratul</a:t>
            </a:r>
            <a:r>
              <a:rPr lang="en-US" dirty="0" smtClean="0"/>
              <a:t> | </a:t>
            </a:r>
            <a:r>
              <a:rPr lang="en-US" dirty="0" err="1" smtClean="0"/>
              <a:t>sigcomm</a:t>
            </a:r>
            <a:r>
              <a:rPr lang="en-US" dirty="0" smtClean="0"/>
              <a:t> </a:t>
            </a:r>
            <a:r>
              <a:rPr lang="en-US" smtClean="0"/>
              <a:t>| '09</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6">
                    <a:lumMod val="60000"/>
                    <a:lumOff val="40000"/>
                  </a:schemeClr>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dirty="0" err="1" smtClean="0"/>
              <a:t>ratul</a:t>
            </a:r>
            <a:r>
              <a:rPr lang="en-US" dirty="0" smtClean="0"/>
              <a:t> | </a:t>
            </a:r>
            <a:r>
              <a:rPr lang="en-US" dirty="0" err="1" smtClean="0"/>
              <a:t>sigcomm</a:t>
            </a:r>
            <a:r>
              <a:rPr lang="en-US" dirty="0" smtClean="0"/>
              <a:t> </a:t>
            </a:r>
            <a:r>
              <a:rPr lang="en-US" smtClean="0"/>
              <a:t>| '09</a:t>
            </a:r>
            <a:endParaRPr lang="en-US" dirty="0"/>
          </a:p>
        </p:txBody>
      </p:sp>
      <p:sp>
        <p:nvSpPr>
          <p:cNvPr id="6" name="Footer Placeholder 5"/>
          <p:cNvSpPr>
            <a:spLocks noGrp="1"/>
          </p:cNvSpPr>
          <p:nvPr>
            <p:ph type="ftr" sz="quarter" idx="11"/>
          </p:nvPr>
        </p:nvSpPr>
        <p:spPr/>
        <p:txBody>
          <a:bodyPr/>
          <a:lstStyle/>
          <a:p>
            <a:r>
              <a:rPr lang="en-US" dirty="0" err="1" smtClean="0"/>
              <a:t>ratul</a:t>
            </a:r>
            <a:r>
              <a:rPr lang="en-US" dirty="0" smtClean="0"/>
              <a:t> | </a:t>
            </a:r>
            <a:r>
              <a:rPr lang="en-US" dirty="0" err="1" smtClean="0"/>
              <a:t>sigcomm</a:t>
            </a:r>
            <a:r>
              <a:rPr lang="en-US" dirty="0" smtClean="0"/>
              <a:t> </a:t>
            </a:r>
            <a:r>
              <a:rPr lang="en-US" smtClean="0"/>
              <a:t>| '09</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dirty="0" err="1" smtClean="0"/>
              <a:t>ratul</a:t>
            </a:r>
            <a:r>
              <a:rPr lang="en-US" dirty="0" smtClean="0"/>
              <a:t> | </a:t>
            </a:r>
            <a:r>
              <a:rPr lang="en-US" dirty="0" err="1" smtClean="0"/>
              <a:t>sigcomm</a:t>
            </a:r>
            <a:r>
              <a:rPr lang="en-US" dirty="0" smtClean="0"/>
              <a:t> </a:t>
            </a:r>
            <a:r>
              <a:rPr lang="en-US" smtClean="0"/>
              <a:t>| '09</a:t>
            </a:r>
            <a:endParaRPr lang="en-US" dirty="0"/>
          </a:p>
        </p:txBody>
      </p:sp>
      <p:sp>
        <p:nvSpPr>
          <p:cNvPr id="8" name="Footer Placeholder 7"/>
          <p:cNvSpPr>
            <a:spLocks noGrp="1"/>
          </p:cNvSpPr>
          <p:nvPr>
            <p:ph type="ftr" sz="quarter" idx="11"/>
          </p:nvPr>
        </p:nvSpPr>
        <p:spPr/>
        <p:txBody>
          <a:bodyPr/>
          <a:lstStyle/>
          <a:p>
            <a:r>
              <a:rPr lang="en-US" dirty="0" err="1" smtClean="0"/>
              <a:t>ratul</a:t>
            </a:r>
            <a:r>
              <a:rPr lang="en-US" dirty="0" smtClean="0"/>
              <a:t> | </a:t>
            </a:r>
            <a:r>
              <a:rPr lang="en-US" dirty="0" err="1" smtClean="0"/>
              <a:t>sigcomm</a:t>
            </a:r>
            <a:r>
              <a:rPr lang="en-US" dirty="0" smtClean="0"/>
              <a:t> </a:t>
            </a:r>
            <a:r>
              <a:rPr lang="en-US" smtClean="0"/>
              <a:t>| '09</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dirty="0" err="1" smtClean="0"/>
              <a:t>ratul</a:t>
            </a:r>
            <a:r>
              <a:rPr lang="en-US" dirty="0" smtClean="0"/>
              <a:t> | </a:t>
            </a:r>
            <a:r>
              <a:rPr lang="en-US" dirty="0" err="1" smtClean="0"/>
              <a:t>sigcomm</a:t>
            </a:r>
            <a:r>
              <a:rPr lang="en-US" dirty="0" smtClean="0"/>
              <a:t> </a:t>
            </a:r>
            <a:r>
              <a:rPr lang="en-US" smtClean="0"/>
              <a:t>| '09</a:t>
            </a:r>
            <a:endParaRPr lang="en-US" dirty="0"/>
          </a:p>
        </p:txBody>
      </p:sp>
      <p:sp>
        <p:nvSpPr>
          <p:cNvPr id="4" name="Footer Placeholder 3"/>
          <p:cNvSpPr>
            <a:spLocks noGrp="1"/>
          </p:cNvSpPr>
          <p:nvPr>
            <p:ph type="ftr" sz="quarter" idx="11"/>
          </p:nvPr>
        </p:nvSpPr>
        <p:spPr/>
        <p:txBody>
          <a:bodyPr/>
          <a:lstStyle/>
          <a:p>
            <a:r>
              <a:rPr lang="en-US" dirty="0" err="1" smtClean="0"/>
              <a:t>ratul</a:t>
            </a:r>
            <a:r>
              <a:rPr lang="en-US" dirty="0" smtClean="0"/>
              <a:t> | </a:t>
            </a:r>
            <a:r>
              <a:rPr lang="en-US" dirty="0" err="1" smtClean="0"/>
              <a:t>sigcomm</a:t>
            </a:r>
            <a:r>
              <a:rPr lang="en-US" dirty="0" smtClean="0"/>
              <a:t> </a:t>
            </a:r>
            <a:r>
              <a:rPr lang="en-US" smtClean="0"/>
              <a:t>| '09</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err="1" smtClean="0"/>
              <a:t>ratul</a:t>
            </a:r>
            <a:r>
              <a:rPr lang="en-US" dirty="0" smtClean="0"/>
              <a:t> | </a:t>
            </a:r>
            <a:r>
              <a:rPr lang="en-US" dirty="0" err="1" smtClean="0"/>
              <a:t>sigcomm</a:t>
            </a:r>
            <a:r>
              <a:rPr lang="en-US" dirty="0" smtClean="0"/>
              <a:t> </a:t>
            </a:r>
            <a:r>
              <a:rPr lang="en-US" smtClean="0"/>
              <a:t>| '09</a:t>
            </a:r>
            <a:endParaRPr lang="en-US" dirty="0"/>
          </a:p>
        </p:txBody>
      </p:sp>
      <p:sp>
        <p:nvSpPr>
          <p:cNvPr id="3" name="Footer Placeholder 2"/>
          <p:cNvSpPr>
            <a:spLocks noGrp="1"/>
          </p:cNvSpPr>
          <p:nvPr>
            <p:ph type="ftr" sz="quarter" idx="11"/>
          </p:nvPr>
        </p:nvSpPr>
        <p:spPr/>
        <p:txBody>
          <a:bodyPr/>
          <a:lstStyle/>
          <a:p>
            <a:r>
              <a:rPr lang="en-US" dirty="0" err="1" smtClean="0"/>
              <a:t>ratul</a:t>
            </a:r>
            <a:r>
              <a:rPr lang="en-US" dirty="0" smtClean="0"/>
              <a:t> | </a:t>
            </a:r>
            <a:r>
              <a:rPr lang="en-US" dirty="0" err="1" smtClean="0"/>
              <a:t>sigcomm</a:t>
            </a:r>
            <a:r>
              <a:rPr lang="en-US" dirty="0" smtClean="0"/>
              <a:t> </a:t>
            </a:r>
            <a:r>
              <a:rPr lang="en-US" smtClean="0"/>
              <a:t>| '09</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dirty="0" err="1" smtClean="0"/>
              <a:t>ratul</a:t>
            </a:r>
            <a:r>
              <a:rPr lang="en-US" dirty="0" smtClean="0"/>
              <a:t> | </a:t>
            </a:r>
            <a:r>
              <a:rPr lang="en-US" dirty="0" err="1" smtClean="0"/>
              <a:t>sigcomm</a:t>
            </a:r>
            <a:r>
              <a:rPr lang="en-US" dirty="0" smtClean="0"/>
              <a:t> </a:t>
            </a:r>
            <a:r>
              <a:rPr lang="en-US" smtClean="0"/>
              <a:t>| '09</a:t>
            </a:r>
            <a:endParaRPr lang="en-US" dirty="0"/>
          </a:p>
        </p:txBody>
      </p:sp>
      <p:sp>
        <p:nvSpPr>
          <p:cNvPr id="6" name="Footer Placeholder 5"/>
          <p:cNvSpPr>
            <a:spLocks noGrp="1"/>
          </p:cNvSpPr>
          <p:nvPr>
            <p:ph type="ftr" sz="quarter" idx="11"/>
          </p:nvPr>
        </p:nvSpPr>
        <p:spPr/>
        <p:txBody>
          <a:bodyPr/>
          <a:lstStyle/>
          <a:p>
            <a:r>
              <a:rPr lang="en-US" dirty="0" err="1" smtClean="0"/>
              <a:t>ratul</a:t>
            </a:r>
            <a:r>
              <a:rPr lang="en-US" dirty="0" smtClean="0"/>
              <a:t> | </a:t>
            </a:r>
            <a:r>
              <a:rPr lang="en-US" dirty="0" err="1" smtClean="0"/>
              <a:t>sigcomm</a:t>
            </a:r>
            <a:r>
              <a:rPr lang="en-US" dirty="0" smtClean="0"/>
              <a:t> </a:t>
            </a:r>
            <a:r>
              <a:rPr lang="en-US" smtClean="0"/>
              <a:t>| '09</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dirty="0" err="1" smtClean="0"/>
              <a:t>ratul</a:t>
            </a:r>
            <a:r>
              <a:rPr lang="en-US" dirty="0" smtClean="0"/>
              <a:t> | </a:t>
            </a:r>
            <a:r>
              <a:rPr lang="en-US" dirty="0" err="1" smtClean="0"/>
              <a:t>sigcomm</a:t>
            </a:r>
            <a:r>
              <a:rPr lang="en-US" dirty="0" smtClean="0"/>
              <a:t> </a:t>
            </a:r>
            <a:r>
              <a:rPr lang="en-US" smtClean="0"/>
              <a:t>| '09</a:t>
            </a:r>
            <a:endParaRPr lang="en-US" dirty="0"/>
          </a:p>
        </p:txBody>
      </p:sp>
      <p:sp>
        <p:nvSpPr>
          <p:cNvPr id="6" name="Footer Placeholder 5"/>
          <p:cNvSpPr>
            <a:spLocks noGrp="1"/>
          </p:cNvSpPr>
          <p:nvPr>
            <p:ph type="ftr" sz="quarter" idx="11"/>
          </p:nvPr>
        </p:nvSpPr>
        <p:spPr/>
        <p:txBody>
          <a:bodyPr/>
          <a:lstStyle/>
          <a:p>
            <a:r>
              <a:rPr lang="en-US" dirty="0" err="1" smtClean="0"/>
              <a:t>ratul</a:t>
            </a:r>
            <a:r>
              <a:rPr lang="en-US" dirty="0" smtClean="0"/>
              <a:t> | </a:t>
            </a:r>
            <a:r>
              <a:rPr lang="en-US" dirty="0" err="1" smtClean="0"/>
              <a:t>sigcomm</a:t>
            </a:r>
            <a:r>
              <a:rPr lang="en-US" dirty="0" smtClean="0"/>
              <a:t> </a:t>
            </a:r>
            <a:r>
              <a:rPr lang="en-US" smtClean="0"/>
              <a:t>| '09</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30480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err="1" smtClean="0"/>
              <a:t>ratul</a:t>
            </a:r>
            <a:r>
              <a:rPr lang="en-US" dirty="0" smtClean="0"/>
              <a:t> | </a:t>
            </a:r>
            <a:r>
              <a:rPr lang="en-US" dirty="0" err="1" smtClean="0"/>
              <a:t>sigcomm</a:t>
            </a:r>
            <a:r>
              <a:rPr lang="en-US" dirty="0" smtClean="0"/>
              <a:t> </a:t>
            </a:r>
            <a:r>
              <a:rPr lang="en-US" smtClean="0"/>
              <a:t>| '09</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err="1" smtClean="0"/>
              <a:t>ratul</a:t>
            </a:r>
            <a:r>
              <a:rPr lang="en-US" dirty="0" smtClean="0"/>
              <a:t> | </a:t>
            </a:r>
            <a:r>
              <a:rPr lang="en-US" dirty="0" err="1" smtClean="0"/>
              <a:t>sigcomm</a:t>
            </a:r>
            <a:r>
              <a:rPr lang="en-US" dirty="0" smtClean="0"/>
              <a:t> </a:t>
            </a:r>
            <a:r>
              <a:rPr lang="en-US" smtClean="0"/>
              <a:t>| '09</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16.png"/><Relationship Id="rId5" Type="http://schemas.openxmlformats.org/officeDocument/2006/relationships/image" Target="../media/image14.wmf"/><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16.png"/><Relationship Id="rId5" Type="http://schemas.openxmlformats.org/officeDocument/2006/relationships/image" Target="../media/image14.wmf"/><Relationship Id="rId4" Type="http://schemas.openxmlformats.org/officeDocument/2006/relationships/image" Target="../media/image15.w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16.png"/><Relationship Id="rId4" Type="http://schemas.openxmlformats.org/officeDocument/2006/relationships/image" Target="../media/image17.w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2.xml"/><Relationship Id="rId5" Type="http://schemas.openxmlformats.org/officeDocument/2006/relationships/image" Target="../media/image17.wmf"/><Relationship Id="rId4" Type="http://schemas.openxmlformats.org/officeDocument/2006/relationships/image" Target="../media/image14.w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wmf"/><Relationship Id="rId4" Type="http://schemas.openxmlformats.org/officeDocument/2006/relationships/image" Target="../media/image3.wmf"/></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notesSlide" Target="../notesSlides/notesSlide5.xml"/><Relationship Id="rId7" Type="http://schemas.openxmlformats.org/officeDocument/2006/relationships/image" Target="../media/image2.wmf"/><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3.wmf"/><Relationship Id="rId5" Type="http://schemas.openxmlformats.org/officeDocument/2006/relationships/image" Target="../media/image8.wmf"/><Relationship Id="rId10" Type="http://schemas.openxmlformats.org/officeDocument/2006/relationships/image" Target="../media/image10.wmf"/><Relationship Id="rId4" Type="http://schemas.openxmlformats.org/officeDocument/2006/relationships/image" Target="../media/image7.wmf"/><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12.jpe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14.wmf"/><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1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92175"/>
            <a:ext cx="7772400" cy="1470025"/>
          </a:xfrm>
        </p:spPr>
        <p:txBody>
          <a:bodyPr/>
          <a:lstStyle/>
          <a:p>
            <a:r>
              <a:rPr lang="en-US" dirty="0" smtClean="0"/>
              <a:t>Detailed diagnosis in </a:t>
            </a:r>
            <a:br>
              <a:rPr lang="en-US" dirty="0" smtClean="0"/>
            </a:br>
            <a:r>
              <a:rPr lang="en-US" dirty="0" smtClean="0"/>
              <a:t>enterprise networks</a:t>
            </a:r>
            <a:endParaRPr lang="en-US" dirty="0"/>
          </a:p>
        </p:txBody>
      </p:sp>
      <p:sp>
        <p:nvSpPr>
          <p:cNvPr id="3" name="Subtitle 2"/>
          <p:cNvSpPr>
            <a:spLocks noGrp="1"/>
          </p:cNvSpPr>
          <p:nvPr>
            <p:ph type="subTitle" idx="1"/>
          </p:nvPr>
        </p:nvSpPr>
        <p:spPr>
          <a:xfrm>
            <a:off x="533400" y="3505200"/>
            <a:ext cx="8077200" cy="1219200"/>
          </a:xfrm>
        </p:spPr>
        <p:txBody>
          <a:bodyPr>
            <a:normAutofit fontScale="92500"/>
          </a:bodyPr>
          <a:lstStyle/>
          <a:p>
            <a:r>
              <a:rPr lang="en-US" sz="2800" dirty="0" smtClean="0"/>
              <a:t>Srikanth Kandula, </a:t>
            </a:r>
            <a:r>
              <a:rPr lang="en-US" sz="2800" dirty="0" smtClean="0">
                <a:solidFill>
                  <a:srgbClr val="FFC000"/>
                </a:solidFill>
              </a:rPr>
              <a:t>Ratul Mahajan</a:t>
            </a:r>
            <a:r>
              <a:rPr lang="en-US" sz="2800" dirty="0" smtClean="0"/>
              <a:t>, Patrick Verkaik </a:t>
            </a:r>
            <a:r>
              <a:rPr lang="en-US" sz="2800" i="1" dirty="0" smtClean="0">
                <a:solidFill>
                  <a:schemeClr val="bg1">
                    <a:lumMod val="75000"/>
                  </a:schemeClr>
                </a:solidFill>
              </a:rPr>
              <a:t>(UCSD)</a:t>
            </a:r>
            <a:r>
              <a:rPr lang="en-US" sz="2800" dirty="0" smtClean="0"/>
              <a:t>, </a:t>
            </a:r>
            <a:br>
              <a:rPr lang="en-US" sz="2800" dirty="0" smtClean="0"/>
            </a:br>
            <a:r>
              <a:rPr lang="en-US" sz="2800" dirty="0" smtClean="0"/>
              <a:t>Sharad Agarwal, Jitu Padhye, Victor Bahl</a:t>
            </a:r>
          </a:p>
          <a:p>
            <a:endParaRPr lang="en-US" sz="2800" i="1" dirty="0">
              <a:solidFill>
                <a:schemeClr val="bg1">
                  <a:lumMod val="65000"/>
                </a:schemeClr>
              </a:solidFill>
            </a:endParaRPr>
          </a:p>
        </p:txBody>
      </p:sp>
      <p:grpSp>
        <p:nvGrpSpPr>
          <p:cNvPr id="10" name="Group 9"/>
          <p:cNvGrpSpPr>
            <a:grpSpLocks noChangeAspect="1"/>
          </p:cNvGrpSpPr>
          <p:nvPr/>
        </p:nvGrpSpPr>
        <p:grpSpPr>
          <a:xfrm>
            <a:off x="3048000" y="5029204"/>
            <a:ext cx="3086100" cy="864108"/>
            <a:chOff x="2743200" y="4876800"/>
            <a:chExt cx="3810000" cy="1066800"/>
          </a:xfrm>
        </p:grpSpPr>
        <p:sp>
          <p:nvSpPr>
            <p:cNvPr id="8" name="Rectangle 7"/>
            <p:cNvSpPr/>
            <p:nvPr/>
          </p:nvSpPr>
          <p:spPr>
            <a:xfrm>
              <a:off x="2743200" y="4876800"/>
              <a:ext cx="3810000" cy="1066800"/>
            </a:xfrm>
            <a:prstGeom prst="rect">
              <a:avLst/>
            </a:prstGeom>
            <a:solidFill>
              <a:schemeClr val="bg1"/>
            </a:solidFill>
            <a:ln w="25400">
              <a:solidFill>
                <a:schemeClr val="bg1"/>
              </a:solidFill>
              <a:prstDash val="solid"/>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smtClean="0"/>
            </a:p>
          </p:txBody>
        </p:sp>
        <p:pic>
          <p:nvPicPr>
            <p:cNvPr id="7" name="Picture 6" descr="image005.png"/>
            <p:cNvPicPr>
              <a:picLocks noChangeAspect="1"/>
            </p:cNvPicPr>
            <p:nvPr/>
          </p:nvPicPr>
          <p:blipFill>
            <a:blip r:embed="rId2" cstate="print"/>
            <a:stretch>
              <a:fillRect/>
            </a:stretch>
          </p:blipFill>
          <p:spPr>
            <a:xfrm>
              <a:off x="2895600" y="5015865"/>
              <a:ext cx="3486150" cy="851535"/>
            </a:xfrm>
            <a:prstGeom prst="rect">
              <a:avLst/>
            </a:prstGeom>
          </p:spPr>
        </p:pic>
      </p:grpSp>
    </p:spTree>
  </p:cSld>
  <p:clrMapOvr>
    <a:masterClrMapping/>
  </p:clrMapOvr>
  <p:transition advTm="20202"/>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610600" cy="1143000"/>
          </a:xfrm>
        </p:spPr>
        <p:txBody>
          <a:bodyPr>
            <a:normAutofit fontScale="90000"/>
          </a:bodyPr>
          <a:lstStyle/>
          <a:p>
            <a:r>
              <a:rPr lang="en-US" sz="3600" dirty="0" smtClean="0"/>
              <a:t>Current formulations sacrifice detail (to scale)</a:t>
            </a:r>
            <a:endParaRPr lang="en-US" sz="3600" dirty="0"/>
          </a:p>
        </p:txBody>
      </p:sp>
      <p:sp>
        <p:nvSpPr>
          <p:cNvPr id="3" name="Content Placeholder 2"/>
          <p:cNvSpPr>
            <a:spLocks noGrp="1"/>
          </p:cNvSpPr>
          <p:nvPr>
            <p:ph idx="1"/>
          </p:nvPr>
        </p:nvSpPr>
        <p:spPr>
          <a:xfrm>
            <a:off x="381000" y="1447800"/>
            <a:ext cx="8382000" cy="1828800"/>
          </a:xfrm>
        </p:spPr>
        <p:txBody>
          <a:bodyPr>
            <a:normAutofit/>
          </a:bodyPr>
          <a:lstStyle/>
          <a:p>
            <a:pPr lvl="0">
              <a:defRPr/>
            </a:pPr>
            <a:r>
              <a:rPr lang="en-US" sz="2400" dirty="0" smtClean="0">
                <a:solidFill>
                  <a:prstClr val="white"/>
                </a:solidFill>
              </a:rPr>
              <a:t>Dependency graph based formulations </a:t>
            </a:r>
            <a:r>
              <a:rPr lang="en-US" sz="2000" dirty="0" smtClean="0">
                <a:solidFill>
                  <a:prstClr val="white"/>
                </a:solidFill>
              </a:rPr>
              <a:t>(e.g., Sherlock [SIGCOMM2007])</a:t>
            </a:r>
            <a:endParaRPr lang="en-US" sz="2400" dirty="0" smtClean="0">
              <a:solidFill>
                <a:prstClr val="white"/>
              </a:solidFill>
            </a:endParaRPr>
          </a:p>
          <a:p>
            <a:pPr lvl="0">
              <a:buFont typeface="Arial" pitchFamily="34" charset="0"/>
              <a:buChar char="•"/>
              <a:defRPr/>
            </a:pPr>
            <a:r>
              <a:rPr lang="en-US" sz="2400" dirty="0" smtClean="0">
                <a:solidFill>
                  <a:prstClr val="white"/>
                </a:solidFill>
              </a:rPr>
              <a:t>Model the network as a dependency graph at a coarse level</a:t>
            </a:r>
          </a:p>
          <a:p>
            <a:pPr lvl="0">
              <a:buFont typeface="Arial" pitchFamily="34" charset="0"/>
              <a:buChar char="•"/>
              <a:defRPr/>
            </a:pPr>
            <a:r>
              <a:rPr lang="en-US" sz="2400" dirty="0" smtClean="0">
                <a:solidFill>
                  <a:prstClr val="white"/>
                </a:solidFill>
              </a:rPr>
              <a:t>Simple dependency model</a:t>
            </a:r>
          </a:p>
          <a:p>
            <a:endParaRPr lang="en-US" sz="2800" dirty="0" smtClean="0"/>
          </a:p>
        </p:txBody>
      </p:sp>
      <p:sp>
        <p:nvSpPr>
          <p:cNvPr id="4" name="Date Placeholder 3"/>
          <p:cNvSpPr>
            <a:spLocks noGrp="1"/>
          </p:cNvSpPr>
          <p:nvPr>
            <p:ph type="dt" sz="half" idx="10"/>
          </p:nvPr>
        </p:nvSpPr>
        <p:spPr/>
        <p:txBody>
          <a:bodyPr/>
          <a:lstStyle/>
          <a:p>
            <a:r>
              <a:rPr lang="en-US" dirty="0" err="1" smtClean="0"/>
              <a:t>ratul</a:t>
            </a:r>
            <a:r>
              <a:rPr lang="en-US" dirty="0" smtClean="0"/>
              <a:t> | </a:t>
            </a:r>
            <a:r>
              <a:rPr lang="en-US" dirty="0" err="1" smtClean="0"/>
              <a:t>sigcomm</a:t>
            </a:r>
            <a:r>
              <a:rPr lang="en-US" dirty="0" smtClean="0"/>
              <a:t> </a:t>
            </a:r>
            <a:r>
              <a:rPr lang="en-US" smtClean="0"/>
              <a:t>| '09</a:t>
            </a:r>
            <a:endParaRPr lang="en-US" dirty="0"/>
          </a:p>
        </p:txBody>
      </p:sp>
      <p:sp>
        <p:nvSpPr>
          <p:cNvPr id="13" name="Oval 12"/>
          <p:cNvSpPr/>
          <p:nvPr/>
        </p:nvSpPr>
        <p:spPr>
          <a:xfrm>
            <a:off x="5562601" y="4267200"/>
            <a:ext cx="1295400" cy="9906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p:cNvSpPr/>
          <p:nvPr/>
        </p:nvSpPr>
        <p:spPr>
          <a:xfrm>
            <a:off x="3200400" y="3581400"/>
            <a:ext cx="1447800" cy="9144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Oval 14"/>
          <p:cNvSpPr/>
          <p:nvPr/>
        </p:nvSpPr>
        <p:spPr>
          <a:xfrm>
            <a:off x="3352800" y="5257800"/>
            <a:ext cx="1447800" cy="9144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7" name="Straight Arrow Connector 16"/>
          <p:cNvCxnSpPr>
            <a:stCxn id="32" idx="1"/>
            <a:endCxn id="35" idx="6"/>
          </p:cNvCxnSpPr>
          <p:nvPr/>
        </p:nvCxnSpPr>
        <p:spPr>
          <a:xfrm rot="16200000" flipV="1">
            <a:off x="5013419" y="3673381"/>
            <a:ext cx="373670" cy="1104108"/>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3" idx="3"/>
            <a:endCxn id="36" idx="6"/>
          </p:cNvCxnSpPr>
          <p:nvPr/>
        </p:nvCxnSpPr>
        <p:spPr>
          <a:xfrm rot="5400000">
            <a:off x="4975319" y="4938011"/>
            <a:ext cx="602270" cy="951708"/>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5562601" y="4267200"/>
            <a:ext cx="1295400" cy="990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34" name="Straight Arrow Connector 33"/>
          <p:cNvCxnSpPr/>
          <p:nvPr/>
        </p:nvCxnSpPr>
        <p:spPr>
          <a:xfrm rot="10800000">
            <a:off x="5029200" y="4038599"/>
            <a:ext cx="609600" cy="152401"/>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3200400" y="3581400"/>
            <a:ext cx="1447800" cy="914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6" name="Oval 35"/>
          <p:cNvSpPr/>
          <p:nvPr/>
        </p:nvSpPr>
        <p:spPr>
          <a:xfrm>
            <a:off x="3352800" y="5257800"/>
            <a:ext cx="1447800" cy="914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37" name="Straight Arrow Connector 36"/>
          <p:cNvCxnSpPr/>
          <p:nvPr/>
        </p:nvCxnSpPr>
        <p:spPr>
          <a:xfrm rot="10800000" flipV="1">
            <a:off x="5257802" y="5257799"/>
            <a:ext cx="533399" cy="304799"/>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4800600" y="5181599"/>
            <a:ext cx="457200" cy="22860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5" name="Group 45"/>
          <p:cNvGrpSpPr/>
          <p:nvPr/>
        </p:nvGrpSpPr>
        <p:grpSpPr>
          <a:xfrm rot="20191680">
            <a:off x="4857561" y="5104487"/>
            <a:ext cx="457200" cy="381000"/>
            <a:chOff x="7772400" y="3657600"/>
            <a:chExt cx="457200" cy="381000"/>
          </a:xfrm>
        </p:grpSpPr>
        <p:cxnSp>
          <p:nvCxnSpPr>
            <p:cNvPr id="43" name="Straight Connector 42"/>
            <p:cNvCxnSpPr/>
            <p:nvPr/>
          </p:nvCxnSpPr>
          <p:spPr>
            <a:xfrm>
              <a:off x="7772400" y="3657600"/>
              <a:ext cx="457200" cy="381000"/>
            </a:xfrm>
            <a:prstGeom prst="line">
              <a:avLst/>
            </a:prstGeom>
            <a:ln w="38100">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7772400" y="3657600"/>
              <a:ext cx="457200" cy="304800"/>
            </a:xfrm>
            <a:prstGeom prst="line">
              <a:avLst/>
            </a:prstGeom>
            <a:ln w="38100">
              <a:solidFill>
                <a:schemeClr val="bg1"/>
              </a:solidFill>
              <a:tailEnd type="none"/>
            </a:ln>
          </p:spPr>
          <p:style>
            <a:lnRef idx="1">
              <a:schemeClr val="accent1"/>
            </a:lnRef>
            <a:fillRef idx="0">
              <a:schemeClr val="accent1"/>
            </a:fillRef>
            <a:effectRef idx="0">
              <a:schemeClr val="accent1"/>
            </a:effectRef>
            <a:fontRef idx="minor">
              <a:schemeClr val="tx1"/>
            </a:fontRef>
          </p:style>
        </p:cxnSp>
      </p:grpSp>
      <p:sp>
        <p:nvSpPr>
          <p:cNvPr id="3077" name="computr1"/>
          <p:cNvSpPr>
            <a:spLocks noEditPoints="1" noChangeArrowheads="1"/>
          </p:cNvSpPr>
          <p:nvPr/>
        </p:nvSpPr>
        <p:spPr bwMode="auto">
          <a:xfrm>
            <a:off x="3581400" y="3733800"/>
            <a:ext cx="685800" cy="609600"/>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en-US"/>
          </a:p>
        </p:txBody>
      </p:sp>
      <p:sp>
        <p:nvSpPr>
          <p:cNvPr id="3076" name="server"/>
          <p:cNvSpPr>
            <a:spLocks noEditPoints="1" noChangeArrowheads="1"/>
          </p:cNvSpPr>
          <p:nvPr/>
        </p:nvSpPr>
        <p:spPr bwMode="auto">
          <a:xfrm>
            <a:off x="5943601" y="4419600"/>
            <a:ext cx="533400" cy="685800"/>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61 w 21600"/>
              <a:gd name="T17" fmla="*/ 22454 h 21600"/>
              <a:gd name="T18" fmla="*/ 21069 w 21600"/>
              <a:gd name="T19" fmla="*/ 2828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0" y="0"/>
                </a:moveTo>
                <a:lnTo>
                  <a:pt x="21600" y="0"/>
                </a:lnTo>
                <a:lnTo>
                  <a:pt x="21600" y="21600"/>
                </a:lnTo>
                <a:lnTo>
                  <a:pt x="0" y="21600"/>
                </a:lnTo>
                <a:lnTo>
                  <a:pt x="0" y="0"/>
                </a:lnTo>
                <a:close/>
              </a:path>
              <a:path w="21600" h="21600" extrusionOk="0">
                <a:moveTo>
                  <a:pt x="1662" y="1709"/>
                </a:moveTo>
                <a:lnTo>
                  <a:pt x="9046" y="1709"/>
                </a:lnTo>
                <a:lnTo>
                  <a:pt x="9046" y="2331"/>
                </a:lnTo>
                <a:lnTo>
                  <a:pt x="1662" y="2331"/>
                </a:lnTo>
                <a:lnTo>
                  <a:pt x="1662" y="1709"/>
                </a:lnTo>
                <a:moveTo>
                  <a:pt x="0" y="4351"/>
                </a:moveTo>
                <a:lnTo>
                  <a:pt x="10892" y="4351"/>
                </a:lnTo>
                <a:lnTo>
                  <a:pt x="10892" y="14141"/>
                </a:lnTo>
                <a:lnTo>
                  <a:pt x="21600" y="14141"/>
                </a:lnTo>
                <a:moveTo>
                  <a:pt x="11631" y="1243"/>
                </a:moveTo>
                <a:lnTo>
                  <a:pt x="20492" y="1243"/>
                </a:lnTo>
                <a:lnTo>
                  <a:pt x="20492" y="1554"/>
                </a:lnTo>
                <a:lnTo>
                  <a:pt x="11631" y="1554"/>
                </a:lnTo>
                <a:lnTo>
                  <a:pt x="11631" y="1243"/>
                </a:lnTo>
                <a:moveTo>
                  <a:pt x="11631" y="3263"/>
                </a:moveTo>
                <a:lnTo>
                  <a:pt x="20492" y="3263"/>
                </a:lnTo>
                <a:lnTo>
                  <a:pt x="20492" y="3574"/>
                </a:lnTo>
                <a:lnTo>
                  <a:pt x="11631" y="3574"/>
                </a:lnTo>
                <a:lnTo>
                  <a:pt x="11631" y="3263"/>
                </a:lnTo>
                <a:moveTo>
                  <a:pt x="11631" y="6060"/>
                </a:moveTo>
                <a:lnTo>
                  <a:pt x="20492" y="6060"/>
                </a:lnTo>
                <a:lnTo>
                  <a:pt x="20492" y="6371"/>
                </a:lnTo>
                <a:lnTo>
                  <a:pt x="11631" y="6371"/>
                </a:lnTo>
                <a:lnTo>
                  <a:pt x="11631" y="6060"/>
                </a:lnTo>
                <a:moveTo>
                  <a:pt x="11631" y="8081"/>
                </a:moveTo>
                <a:lnTo>
                  <a:pt x="20308" y="8081"/>
                </a:lnTo>
                <a:lnTo>
                  <a:pt x="20308" y="8391"/>
                </a:lnTo>
                <a:lnTo>
                  <a:pt x="11631" y="8391"/>
                </a:lnTo>
                <a:lnTo>
                  <a:pt x="11631" y="8081"/>
                </a:lnTo>
                <a:moveTo>
                  <a:pt x="11631" y="4196"/>
                </a:moveTo>
                <a:lnTo>
                  <a:pt x="12369" y="4196"/>
                </a:lnTo>
                <a:lnTo>
                  <a:pt x="12369" y="4817"/>
                </a:lnTo>
                <a:lnTo>
                  <a:pt x="11631" y="4817"/>
                </a:lnTo>
                <a:lnTo>
                  <a:pt x="11631" y="4196"/>
                </a:lnTo>
                <a:moveTo>
                  <a:pt x="14400" y="4196"/>
                </a:moveTo>
                <a:lnTo>
                  <a:pt x="15138" y="4196"/>
                </a:lnTo>
                <a:lnTo>
                  <a:pt x="15138" y="4817"/>
                </a:lnTo>
                <a:lnTo>
                  <a:pt x="14400" y="4817"/>
                </a:lnTo>
                <a:lnTo>
                  <a:pt x="14400" y="4196"/>
                </a:lnTo>
                <a:moveTo>
                  <a:pt x="16985" y="4196"/>
                </a:moveTo>
                <a:lnTo>
                  <a:pt x="17723" y="4196"/>
                </a:lnTo>
                <a:lnTo>
                  <a:pt x="17723" y="4817"/>
                </a:lnTo>
                <a:lnTo>
                  <a:pt x="16985" y="4817"/>
                </a:lnTo>
                <a:lnTo>
                  <a:pt x="16985" y="4196"/>
                </a:lnTo>
                <a:moveTo>
                  <a:pt x="19754" y="4196"/>
                </a:moveTo>
                <a:lnTo>
                  <a:pt x="20492" y="4196"/>
                </a:lnTo>
                <a:lnTo>
                  <a:pt x="20492" y="4817"/>
                </a:lnTo>
                <a:lnTo>
                  <a:pt x="19754" y="4817"/>
                </a:lnTo>
                <a:lnTo>
                  <a:pt x="19754" y="4196"/>
                </a:lnTo>
                <a:moveTo>
                  <a:pt x="11631" y="9635"/>
                </a:moveTo>
                <a:lnTo>
                  <a:pt x="12369" y="9635"/>
                </a:lnTo>
                <a:lnTo>
                  <a:pt x="12369" y="10256"/>
                </a:lnTo>
                <a:lnTo>
                  <a:pt x="11631" y="10256"/>
                </a:lnTo>
                <a:lnTo>
                  <a:pt x="11631" y="9635"/>
                </a:lnTo>
                <a:moveTo>
                  <a:pt x="14400" y="9635"/>
                </a:moveTo>
                <a:lnTo>
                  <a:pt x="15138" y="9635"/>
                </a:lnTo>
                <a:lnTo>
                  <a:pt x="15138" y="10256"/>
                </a:lnTo>
                <a:lnTo>
                  <a:pt x="14400" y="10256"/>
                </a:lnTo>
                <a:lnTo>
                  <a:pt x="14400" y="9635"/>
                </a:lnTo>
                <a:moveTo>
                  <a:pt x="16985" y="9635"/>
                </a:moveTo>
                <a:lnTo>
                  <a:pt x="17723" y="9635"/>
                </a:lnTo>
                <a:lnTo>
                  <a:pt x="17723" y="10256"/>
                </a:lnTo>
                <a:lnTo>
                  <a:pt x="16985" y="10256"/>
                </a:lnTo>
                <a:lnTo>
                  <a:pt x="16985" y="9635"/>
                </a:lnTo>
                <a:moveTo>
                  <a:pt x="19754" y="9635"/>
                </a:moveTo>
                <a:lnTo>
                  <a:pt x="20492" y="9635"/>
                </a:lnTo>
                <a:lnTo>
                  <a:pt x="20492" y="10256"/>
                </a:lnTo>
                <a:lnTo>
                  <a:pt x="19754" y="10256"/>
                </a:lnTo>
                <a:lnTo>
                  <a:pt x="19754" y="9635"/>
                </a:lnTo>
                <a:moveTo>
                  <a:pt x="10892" y="14141"/>
                </a:moveTo>
                <a:lnTo>
                  <a:pt x="10892" y="15384"/>
                </a:lnTo>
                <a:lnTo>
                  <a:pt x="10892" y="20046"/>
                </a:lnTo>
                <a:lnTo>
                  <a:pt x="10892" y="21600"/>
                </a:lnTo>
                <a:lnTo>
                  <a:pt x="10892" y="14141"/>
                </a:lnTo>
                <a:moveTo>
                  <a:pt x="10892" y="4351"/>
                </a:moveTo>
                <a:lnTo>
                  <a:pt x="10892" y="3574"/>
                </a:lnTo>
                <a:lnTo>
                  <a:pt x="10892" y="932"/>
                </a:lnTo>
                <a:lnTo>
                  <a:pt x="10892" y="0"/>
                </a:lnTo>
                <a:lnTo>
                  <a:pt x="10892" y="4351"/>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 name="computr1"/>
          <p:cNvSpPr>
            <a:spLocks noEditPoints="1" noChangeArrowheads="1"/>
          </p:cNvSpPr>
          <p:nvPr/>
        </p:nvSpPr>
        <p:spPr bwMode="auto">
          <a:xfrm>
            <a:off x="3733800" y="5486400"/>
            <a:ext cx="685800" cy="533400"/>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en-US"/>
          </a:p>
        </p:txBody>
      </p:sp>
    </p:spTree>
    <p:custDataLst>
      <p:tags r:id="rId1"/>
    </p:custDataLst>
  </p:cSld>
  <p:clrMapOvr>
    <a:masterClrMapping/>
  </p:clrMapOvr>
  <p:transition advTm="137749"/>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checkerboard(across)">
                                      <p:cBhvr>
                                        <p:cTn id="25" dur="500"/>
                                        <p:tgtEl>
                                          <p:spTgt spid="37"/>
                                        </p:tgtEl>
                                      </p:cBhvr>
                                    </p:animEffect>
                                  </p:childTnLst>
                                </p:cTn>
                              </p:par>
                              <p:par>
                                <p:cTn id="26" presetID="5" presetClass="entr" presetSubtype="10" fill="hold"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checkerboard(across)">
                                      <p:cBhvr>
                                        <p:cTn id="28" dur="500"/>
                                        <p:tgtEl>
                                          <p:spTgt spid="34"/>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checkerboard(across)">
                                      <p:cBhvr>
                                        <p:cTn id="31" dur="500"/>
                                        <p:tgtEl>
                                          <p:spTgt spid="35"/>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checkerboard(across)">
                                      <p:cBhvr>
                                        <p:cTn id="34" dur="500"/>
                                        <p:tgtEl>
                                          <p:spTgt spid="36"/>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32"/>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34"/>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37"/>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36"/>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35"/>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5" presetClass="entr" presetSubtype="10" fill="hold" grpId="2" nodeType="click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checkerboard(across)">
                                      <p:cBhvr>
                                        <p:cTn id="51" dur="500"/>
                                        <p:tgtEl>
                                          <p:spTgt spid="36"/>
                                        </p:tgtEl>
                                      </p:cBhvr>
                                    </p:animEffect>
                                  </p:childTnLst>
                                </p:cTn>
                              </p:par>
                            </p:childTnLst>
                          </p:cTn>
                        </p:par>
                      </p:childTnLst>
                    </p:cTn>
                  </p:par>
                  <p:par>
                    <p:cTn id="52" fill="hold">
                      <p:stCondLst>
                        <p:cond delay="indefinite"/>
                      </p:stCondLst>
                      <p:childTnLst>
                        <p:par>
                          <p:cTn id="53" fill="hold">
                            <p:stCondLst>
                              <p:cond delay="0"/>
                            </p:stCondLst>
                            <p:childTnLst>
                              <p:par>
                                <p:cTn id="54" presetID="5" presetClass="entr" presetSubtype="10" fill="hold" nodeType="click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checkerboard(across)">
                                      <p:cBhvr>
                                        <p:cTn id="56" dur="500"/>
                                        <p:tgtEl>
                                          <p:spTgt spid="39"/>
                                        </p:tgtEl>
                                      </p:cBhvr>
                                    </p:animEffect>
                                  </p:childTnLst>
                                </p:cTn>
                              </p:par>
                              <p:par>
                                <p:cTn id="57" presetID="1" presetClass="entr" presetSubtype="0" fill="hold" nodeType="withEffect">
                                  <p:stCondLst>
                                    <p:cond delay="0"/>
                                  </p:stCondLst>
                                  <p:childTnLst>
                                    <p:set>
                                      <p:cBhvr>
                                        <p:cTn id="5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32" grpId="0" animBg="1"/>
      <p:bldP spid="32" grpId="1" animBg="1"/>
      <p:bldP spid="35" grpId="0" animBg="1"/>
      <p:bldP spid="35" grpId="1" animBg="1"/>
      <p:bldP spid="36" grpId="0" animBg="1"/>
      <p:bldP spid="36" grpId="1" animBg="1"/>
      <p:bldP spid="36" grpId="2"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Oval 70"/>
          <p:cNvSpPr/>
          <p:nvPr/>
        </p:nvSpPr>
        <p:spPr>
          <a:xfrm>
            <a:off x="5029200" y="2286000"/>
            <a:ext cx="3581400" cy="1981200"/>
          </a:xfrm>
          <a:prstGeom prst="ellipse">
            <a:avLst/>
          </a:prstGeom>
          <a:solidFill>
            <a:schemeClr val="accent1">
              <a:lumMod val="20000"/>
              <a:lumOff val="80000"/>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1143000" y="1676400"/>
            <a:ext cx="2819400" cy="1828800"/>
          </a:xfrm>
          <a:prstGeom prst="ellipse">
            <a:avLst/>
          </a:prstGeom>
          <a:solidFill>
            <a:schemeClr val="accent1">
              <a:lumMod val="20000"/>
              <a:lumOff val="80000"/>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1066800" y="3581400"/>
            <a:ext cx="2819400" cy="1828800"/>
          </a:xfrm>
          <a:prstGeom prst="ellipse">
            <a:avLst/>
          </a:prstGeom>
          <a:solidFill>
            <a:schemeClr val="accent1">
              <a:lumMod val="20000"/>
              <a:lumOff val="80000"/>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sz="3600" dirty="0" smtClean="0"/>
              <a:t>Example problem 1: Server </a:t>
            </a:r>
            <a:r>
              <a:rPr lang="en-US" sz="3600" dirty="0" err="1" smtClean="0"/>
              <a:t>misconfig</a:t>
            </a:r>
            <a:endParaRPr lang="en-US" sz="3600" dirty="0"/>
          </a:p>
        </p:txBody>
      </p:sp>
      <p:sp>
        <p:nvSpPr>
          <p:cNvPr id="63" name="Date Placeholder 62"/>
          <p:cNvSpPr>
            <a:spLocks noGrp="1"/>
          </p:cNvSpPr>
          <p:nvPr>
            <p:ph type="dt" sz="half" idx="10"/>
          </p:nvPr>
        </p:nvSpPr>
        <p:spPr/>
        <p:txBody>
          <a:bodyPr/>
          <a:lstStyle/>
          <a:p>
            <a:r>
              <a:rPr lang="en-US" dirty="0" err="1" smtClean="0"/>
              <a:t>ratul</a:t>
            </a:r>
            <a:r>
              <a:rPr lang="en-US" dirty="0" smtClean="0"/>
              <a:t> | </a:t>
            </a:r>
            <a:r>
              <a:rPr lang="en-US" dirty="0" err="1" smtClean="0"/>
              <a:t>sigcomm</a:t>
            </a:r>
            <a:r>
              <a:rPr lang="en-US" dirty="0" smtClean="0"/>
              <a:t> </a:t>
            </a:r>
            <a:r>
              <a:rPr lang="en-US" smtClean="0"/>
              <a:t>| '09</a:t>
            </a:r>
            <a:endParaRPr lang="en-US" dirty="0"/>
          </a:p>
        </p:txBody>
      </p:sp>
      <p:sp>
        <p:nvSpPr>
          <p:cNvPr id="28" name="Rectangle 27"/>
          <p:cNvSpPr/>
          <p:nvPr/>
        </p:nvSpPr>
        <p:spPr>
          <a:xfrm>
            <a:off x="1752600" y="3886200"/>
            <a:ext cx="1676400" cy="11430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5562600" y="2667000"/>
            <a:ext cx="2514600" cy="1219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5867400" y="3200400"/>
            <a:ext cx="762000" cy="6096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solidFill>
                  <a:schemeClr val="tx1"/>
                </a:solidFill>
              </a:rPr>
              <a:t>Web server</a:t>
            </a:r>
            <a:endParaRPr lang="en-US" sz="2000" dirty="0">
              <a:solidFill>
                <a:schemeClr val="tx1"/>
              </a:solidFill>
            </a:endParaRPr>
          </a:p>
        </p:txBody>
      </p:sp>
      <p:sp>
        <p:nvSpPr>
          <p:cNvPr id="32" name="Rounded Rectangle 31"/>
          <p:cNvSpPr/>
          <p:nvPr/>
        </p:nvSpPr>
        <p:spPr>
          <a:xfrm>
            <a:off x="2133600" y="3962400"/>
            <a:ext cx="914400" cy="4572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solidFill>
                  <a:schemeClr val="tx1"/>
                </a:solidFill>
              </a:rPr>
              <a:t>Browser </a:t>
            </a:r>
            <a:endParaRPr lang="en-US" sz="2000" dirty="0">
              <a:solidFill>
                <a:schemeClr val="tx1"/>
              </a:solidFill>
            </a:endParaRPr>
          </a:p>
        </p:txBody>
      </p:sp>
      <p:cxnSp>
        <p:nvCxnSpPr>
          <p:cNvPr id="36" name="Straight Arrow Connector 35"/>
          <p:cNvCxnSpPr>
            <a:stCxn id="32" idx="3"/>
            <a:endCxn id="30" idx="1"/>
          </p:cNvCxnSpPr>
          <p:nvPr/>
        </p:nvCxnSpPr>
        <p:spPr>
          <a:xfrm flipV="1">
            <a:off x="3048000" y="3505200"/>
            <a:ext cx="2819400" cy="685800"/>
          </a:xfrm>
          <a:prstGeom prst="straightConnector1">
            <a:avLst/>
          </a:prstGeom>
          <a:ln w="25400">
            <a:solidFill>
              <a:schemeClr val="accent3">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40" name="Rounded Rectangle 39"/>
          <p:cNvSpPr/>
          <p:nvPr/>
        </p:nvSpPr>
        <p:spPr>
          <a:xfrm>
            <a:off x="5791200" y="27432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sp>
        <p:nvSpPr>
          <p:cNvPr id="41" name="Rounded Rectangle 40"/>
          <p:cNvSpPr/>
          <p:nvPr/>
        </p:nvSpPr>
        <p:spPr>
          <a:xfrm>
            <a:off x="6172200" y="27432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sp>
        <p:nvSpPr>
          <p:cNvPr id="42" name="Rounded Rectangle 41"/>
          <p:cNvSpPr/>
          <p:nvPr/>
        </p:nvSpPr>
        <p:spPr>
          <a:xfrm>
            <a:off x="6553200" y="27432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sp>
        <p:nvSpPr>
          <p:cNvPr id="43" name="Rounded Rectangle 42"/>
          <p:cNvSpPr/>
          <p:nvPr/>
        </p:nvSpPr>
        <p:spPr>
          <a:xfrm>
            <a:off x="6934200" y="27432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sp>
        <p:nvSpPr>
          <p:cNvPr id="44" name="Rounded Rectangle 43"/>
          <p:cNvSpPr/>
          <p:nvPr/>
        </p:nvSpPr>
        <p:spPr>
          <a:xfrm>
            <a:off x="1905000" y="45720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sp>
        <p:nvSpPr>
          <p:cNvPr id="52" name="Rounded Rectangle 51"/>
          <p:cNvSpPr/>
          <p:nvPr/>
        </p:nvSpPr>
        <p:spPr>
          <a:xfrm>
            <a:off x="2286000" y="45720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sp>
        <p:nvSpPr>
          <p:cNvPr id="54" name="Rounded Rectangle 53"/>
          <p:cNvSpPr/>
          <p:nvPr/>
        </p:nvSpPr>
        <p:spPr>
          <a:xfrm>
            <a:off x="2667000" y="45720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sp>
        <p:nvSpPr>
          <p:cNvPr id="55" name="Rectangle 54"/>
          <p:cNvSpPr/>
          <p:nvPr/>
        </p:nvSpPr>
        <p:spPr>
          <a:xfrm>
            <a:off x="1752600" y="2133600"/>
            <a:ext cx="1676400" cy="11430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p:cNvSpPr/>
          <p:nvPr/>
        </p:nvSpPr>
        <p:spPr>
          <a:xfrm>
            <a:off x="2133600" y="2209800"/>
            <a:ext cx="914400" cy="4572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solidFill>
                  <a:schemeClr val="tx1"/>
                </a:solidFill>
              </a:rPr>
              <a:t>Browser</a:t>
            </a:r>
            <a:endParaRPr lang="en-US" sz="2000" dirty="0">
              <a:solidFill>
                <a:schemeClr val="tx1"/>
              </a:solidFill>
            </a:endParaRPr>
          </a:p>
        </p:txBody>
      </p:sp>
      <p:sp>
        <p:nvSpPr>
          <p:cNvPr id="58" name="Rounded Rectangle 57"/>
          <p:cNvSpPr/>
          <p:nvPr/>
        </p:nvSpPr>
        <p:spPr>
          <a:xfrm>
            <a:off x="1828800" y="28194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sp>
        <p:nvSpPr>
          <p:cNvPr id="59" name="Rounded Rectangle 58"/>
          <p:cNvSpPr/>
          <p:nvPr/>
        </p:nvSpPr>
        <p:spPr>
          <a:xfrm>
            <a:off x="2209800" y="28194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sp>
        <p:nvSpPr>
          <p:cNvPr id="60" name="Rounded Rectangle 59"/>
          <p:cNvSpPr/>
          <p:nvPr/>
        </p:nvSpPr>
        <p:spPr>
          <a:xfrm>
            <a:off x="2590800" y="28194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cxnSp>
        <p:nvCxnSpPr>
          <p:cNvPr id="61" name="Straight Arrow Connector 60"/>
          <p:cNvCxnSpPr>
            <a:stCxn id="56" idx="3"/>
            <a:endCxn id="30" idx="1"/>
          </p:cNvCxnSpPr>
          <p:nvPr/>
        </p:nvCxnSpPr>
        <p:spPr>
          <a:xfrm>
            <a:off x="3048000" y="2438400"/>
            <a:ext cx="2819400" cy="1066800"/>
          </a:xfrm>
          <a:prstGeom prst="straightConnector1">
            <a:avLst/>
          </a:prstGeom>
          <a:ln w="25400">
            <a:solidFill>
              <a:schemeClr val="accent3">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62" name="Snip Single Corner Rectangle 61"/>
          <p:cNvSpPr/>
          <p:nvPr/>
        </p:nvSpPr>
        <p:spPr>
          <a:xfrm>
            <a:off x="7086600" y="3276600"/>
            <a:ext cx="685800" cy="457200"/>
          </a:xfrm>
          <a:prstGeom prst="snip1Rect">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smtClean="0">
                <a:solidFill>
                  <a:schemeClr val="tx1"/>
                </a:solidFill>
              </a:rPr>
              <a:t>Server </a:t>
            </a:r>
            <a:r>
              <a:rPr lang="en-US" sz="1600" dirty="0" err="1" smtClean="0">
                <a:solidFill>
                  <a:schemeClr val="tx1"/>
                </a:solidFill>
              </a:rPr>
              <a:t>config</a:t>
            </a:r>
            <a:endParaRPr lang="en-US" sz="1600" dirty="0">
              <a:solidFill>
                <a:schemeClr val="tx1"/>
              </a:solidFill>
            </a:endParaRPr>
          </a:p>
        </p:txBody>
      </p:sp>
      <p:sp>
        <p:nvSpPr>
          <p:cNvPr id="64" name="Rounded Rectangle 63"/>
          <p:cNvSpPr/>
          <p:nvPr/>
        </p:nvSpPr>
        <p:spPr>
          <a:xfrm>
            <a:off x="7315200" y="27432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cxnSp>
        <p:nvCxnSpPr>
          <p:cNvPr id="65" name="Straight Arrow Connector 64"/>
          <p:cNvCxnSpPr>
            <a:stCxn id="30" idx="3"/>
            <a:endCxn id="62" idx="2"/>
          </p:cNvCxnSpPr>
          <p:nvPr/>
        </p:nvCxnSpPr>
        <p:spPr>
          <a:xfrm>
            <a:off x="6629400" y="3505200"/>
            <a:ext cx="457200" cy="1588"/>
          </a:xfrm>
          <a:prstGeom prst="straightConnector1">
            <a:avLst/>
          </a:prstGeom>
          <a:ln w="25400">
            <a:solidFill>
              <a:schemeClr val="accent2"/>
            </a:solidFill>
            <a:headEnd type="triangle"/>
            <a:tailEnd type="none"/>
          </a:ln>
        </p:spPr>
        <p:style>
          <a:lnRef idx="1">
            <a:schemeClr val="accent1"/>
          </a:lnRef>
          <a:fillRef idx="0">
            <a:schemeClr val="accent1"/>
          </a:fillRef>
          <a:effectRef idx="0">
            <a:schemeClr val="accent1"/>
          </a:effectRef>
          <a:fontRef idx="minor">
            <a:schemeClr val="tx1"/>
          </a:fontRef>
        </p:style>
      </p:cxnSp>
      <p:pic>
        <p:nvPicPr>
          <p:cNvPr id="66" name="Picture 4"/>
          <p:cNvPicPr>
            <a:picLocks noChangeAspect="1" noChangeArrowheads="1"/>
          </p:cNvPicPr>
          <p:nvPr/>
        </p:nvPicPr>
        <p:blipFill>
          <a:blip r:embed="rId4" cstate="print"/>
          <a:srcRect/>
          <a:stretch>
            <a:fillRect/>
          </a:stretch>
        </p:blipFill>
        <p:spPr bwMode="auto">
          <a:xfrm>
            <a:off x="1371600" y="3962400"/>
            <a:ext cx="685800" cy="470042"/>
          </a:xfrm>
          <a:prstGeom prst="rect">
            <a:avLst/>
          </a:prstGeom>
          <a:noFill/>
          <a:ln w="9525">
            <a:noFill/>
            <a:miter lim="800000"/>
            <a:headEnd/>
            <a:tailEnd/>
          </a:ln>
        </p:spPr>
      </p:pic>
      <p:pic>
        <p:nvPicPr>
          <p:cNvPr id="67" name="Picture 4"/>
          <p:cNvPicPr>
            <a:picLocks noChangeAspect="1" noChangeArrowheads="1"/>
          </p:cNvPicPr>
          <p:nvPr/>
        </p:nvPicPr>
        <p:blipFill>
          <a:blip r:embed="rId4" cstate="print"/>
          <a:srcRect/>
          <a:stretch>
            <a:fillRect/>
          </a:stretch>
        </p:blipFill>
        <p:spPr bwMode="auto">
          <a:xfrm>
            <a:off x="1371600" y="2209800"/>
            <a:ext cx="685800" cy="470042"/>
          </a:xfrm>
          <a:prstGeom prst="rect">
            <a:avLst/>
          </a:prstGeom>
          <a:noFill/>
          <a:ln w="9525">
            <a:noFill/>
            <a:miter lim="800000"/>
            <a:headEnd/>
            <a:tailEnd/>
          </a:ln>
        </p:spPr>
      </p:pic>
      <p:pic>
        <p:nvPicPr>
          <p:cNvPr id="68" name="Picture 2" descr="C:\Documents and Settings\ratul\Local Settings\Temporary Internet Files\Content.IE5\VVXDGZBC\MCj04238480000[1].wmf"/>
          <p:cNvPicPr>
            <a:picLocks noChangeAspect="1" noChangeArrowheads="1"/>
          </p:cNvPicPr>
          <p:nvPr/>
        </p:nvPicPr>
        <p:blipFill>
          <a:blip r:embed="rId5" cstate="print"/>
          <a:srcRect/>
          <a:stretch>
            <a:fillRect/>
          </a:stretch>
        </p:blipFill>
        <p:spPr bwMode="auto">
          <a:xfrm>
            <a:off x="7696200" y="3352800"/>
            <a:ext cx="346807" cy="381000"/>
          </a:xfrm>
          <a:prstGeom prst="rect">
            <a:avLst/>
          </a:prstGeom>
          <a:noFill/>
        </p:spPr>
      </p:pic>
      <p:cxnSp>
        <p:nvCxnSpPr>
          <p:cNvPr id="72" name="Straight Arrow Connector 71"/>
          <p:cNvCxnSpPr>
            <a:endCxn id="69" idx="6"/>
          </p:cNvCxnSpPr>
          <p:nvPr/>
        </p:nvCxnSpPr>
        <p:spPr>
          <a:xfrm rot="10800000">
            <a:off x="3962400" y="2590800"/>
            <a:ext cx="1143000" cy="381000"/>
          </a:xfrm>
          <a:prstGeom prst="straightConnector1">
            <a:avLst/>
          </a:prstGeom>
          <a:ln w="508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rot="10800000" flipV="1">
            <a:off x="3886200" y="3886200"/>
            <a:ext cx="1447800" cy="381000"/>
          </a:xfrm>
          <a:prstGeom prst="straightConnector1">
            <a:avLst/>
          </a:prstGeom>
          <a:ln w="50800">
            <a:solidFill>
              <a:srgbClr val="FFFF00"/>
            </a:solidFill>
            <a:tailEnd type="arrow"/>
          </a:ln>
        </p:spPr>
        <p:style>
          <a:lnRef idx="1">
            <a:schemeClr val="accent1"/>
          </a:lnRef>
          <a:fillRef idx="0">
            <a:schemeClr val="accent1"/>
          </a:fillRef>
          <a:effectRef idx="0">
            <a:schemeClr val="accent1"/>
          </a:effectRef>
          <a:fontRef idx="minor">
            <a:schemeClr val="tx1"/>
          </a:fontRef>
        </p:style>
      </p:cxnSp>
      <p:pic>
        <p:nvPicPr>
          <p:cNvPr id="74" name="Picture 10" descr="C:\Documents and Settings\ratul\Local Settings\Temporary Internet Files\Content.IE5\U3T2JBVL\MCj04370790000[1].png"/>
          <p:cNvPicPr>
            <a:picLocks noChangeAspect="1" noChangeArrowheads="1"/>
          </p:cNvPicPr>
          <p:nvPr/>
        </p:nvPicPr>
        <p:blipFill>
          <a:blip r:embed="rId6" cstate="print">
            <a:grayscl/>
          </a:blip>
          <a:srcRect/>
          <a:stretch>
            <a:fillRect/>
          </a:stretch>
        </p:blipFill>
        <p:spPr bwMode="auto">
          <a:xfrm>
            <a:off x="6705600" y="1905000"/>
            <a:ext cx="1371600" cy="1371600"/>
          </a:xfrm>
          <a:prstGeom prst="rect">
            <a:avLst/>
          </a:prstGeom>
          <a:noFill/>
        </p:spPr>
      </p:pic>
      <p:sp>
        <p:nvSpPr>
          <p:cNvPr id="34" name="TextBox 33"/>
          <p:cNvSpPr txBox="1"/>
          <p:nvPr/>
        </p:nvSpPr>
        <p:spPr>
          <a:xfrm>
            <a:off x="4038600" y="4876800"/>
            <a:ext cx="4724400" cy="954107"/>
          </a:xfrm>
          <a:prstGeom prst="rect">
            <a:avLst/>
          </a:prstGeom>
          <a:noFill/>
          <a:ln>
            <a:solidFill>
              <a:schemeClr val="tx2">
                <a:lumMod val="20000"/>
                <a:lumOff val="80000"/>
              </a:schemeClr>
            </a:solidFill>
          </a:ln>
        </p:spPr>
        <p:txBody>
          <a:bodyPr wrap="square" rtlCol="0">
            <a:spAutoFit/>
          </a:bodyPr>
          <a:lstStyle/>
          <a:p>
            <a:pPr algn="ctr"/>
            <a:r>
              <a:rPr lang="en-US" sz="2800" dirty="0" smtClean="0">
                <a:solidFill>
                  <a:srgbClr val="FFC000"/>
                </a:solidFill>
              </a:rPr>
              <a:t>The network model is too coarse in current formulations</a:t>
            </a:r>
            <a:endParaRPr lang="en-US" sz="2800" dirty="0">
              <a:solidFill>
                <a:srgbClr val="FFC000"/>
              </a:solidFill>
            </a:endParaRPr>
          </a:p>
        </p:txBody>
      </p:sp>
    </p:spTree>
    <p:custDataLst>
      <p:tags r:id="rId1"/>
    </p:custDataLst>
  </p:cSld>
  <p:clrMapOvr>
    <a:masterClrMapping/>
  </p:clrMapOvr>
  <p:transition advTm="7112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checkerboard(across)">
                                      <p:cBhvr>
                                        <p:cTn id="7" dur="500"/>
                                        <p:tgtEl>
                                          <p:spTgt spid="69"/>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70"/>
                                        </p:tgtEl>
                                        <p:attrNameLst>
                                          <p:attrName>style.visibility</p:attrName>
                                        </p:attrNameLst>
                                      </p:cBhvr>
                                      <p:to>
                                        <p:strVal val="visible"/>
                                      </p:to>
                                    </p:set>
                                    <p:animEffect transition="in" filter="checkerboard(across)">
                                      <p:cBhvr>
                                        <p:cTn id="10" dur="500"/>
                                        <p:tgtEl>
                                          <p:spTgt spid="70"/>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71"/>
                                        </p:tgtEl>
                                        <p:attrNameLst>
                                          <p:attrName>style.visibility</p:attrName>
                                        </p:attrNameLst>
                                      </p:cBhvr>
                                      <p:to>
                                        <p:strVal val="visible"/>
                                      </p:to>
                                    </p:set>
                                    <p:animEffect transition="in" filter="checkerboard(across)">
                                      <p:cBhvr>
                                        <p:cTn id="13" dur="500"/>
                                        <p:tgtEl>
                                          <p:spTgt spid="71"/>
                                        </p:tgtEl>
                                      </p:cBhvr>
                                    </p:animEffect>
                                  </p:childTnLst>
                                </p:cTn>
                              </p:par>
                              <p:par>
                                <p:cTn id="14" presetID="5" presetClass="entr" presetSubtype="10" fill="hold" nodeType="withEffect">
                                  <p:stCondLst>
                                    <p:cond delay="0"/>
                                  </p:stCondLst>
                                  <p:childTnLst>
                                    <p:set>
                                      <p:cBhvr>
                                        <p:cTn id="15" dur="1" fill="hold">
                                          <p:stCondLst>
                                            <p:cond delay="0"/>
                                          </p:stCondLst>
                                        </p:cTn>
                                        <p:tgtEl>
                                          <p:spTgt spid="73"/>
                                        </p:tgtEl>
                                        <p:attrNameLst>
                                          <p:attrName>style.visibility</p:attrName>
                                        </p:attrNameLst>
                                      </p:cBhvr>
                                      <p:to>
                                        <p:strVal val="visible"/>
                                      </p:to>
                                    </p:set>
                                    <p:animEffect transition="in" filter="checkerboard(across)">
                                      <p:cBhvr>
                                        <p:cTn id="16" dur="500"/>
                                        <p:tgtEl>
                                          <p:spTgt spid="73"/>
                                        </p:tgtEl>
                                      </p:cBhvr>
                                    </p:animEffect>
                                  </p:childTnLst>
                                </p:cTn>
                              </p:par>
                              <p:par>
                                <p:cTn id="17" presetID="5" presetClass="entr" presetSubtype="10" fill="hold" nodeType="withEffect">
                                  <p:stCondLst>
                                    <p:cond delay="0"/>
                                  </p:stCondLst>
                                  <p:childTnLst>
                                    <p:set>
                                      <p:cBhvr>
                                        <p:cTn id="18" dur="1" fill="hold">
                                          <p:stCondLst>
                                            <p:cond delay="0"/>
                                          </p:stCondLst>
                                        </p:cTn>
                                        <p:tgtEl>
                                          <p:spTgt spid="72"/>
                                        </p:tgtEl>
                                        <p:attrNameLst>
                                          <p:attrName>style.visibility</p:attrName>
                                        </p:attrNameLst>
                                      </p:cBhvr>
                                      <p:to>
                                        <p:strVal val="visible"/>
                                      </p:to>
                                    </p:set>
                                    <p:animEffect transition="in" filter="checkerboard(across)">
                                      <p:cBhvr>
                                        <p:cTn id="19" dur="500"/>
                                        <p:tgtEl>
                                          <p:spTgt spid="72"/>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mph" presetSubtype="2" fill="hold" nodeType="clickEffect">
                                  <p:stCondLst>
                                    <p:cond delay="0"/>
                                  </p:stCondLst>
                                  <p:childTnLst>
                                    <p:animClr clrSpc="rgb">
                                      <p:cBhvr>
                                        <p:cTn id="23" dur="500" fill="hold"/>
                                        <p:tgtEl>
                                          <p:spTgt spid="69"/>
                                        </p:tgtEl>
                                        <p:attrNameLst>
                                          <p:attrName>fillcolor</p:attrName>
                                        </p:attrNameLst>
                                      </p:cBhvr>
                                      <p:to>
                                        <a:srgbClr val="FF3300"/>
                                      </p:to>
                                    </p:animClr>
                                    <p:set>
                                      <p:cBhvr>
                                        <p:cTn id="24" dur="500" fill="hold"/>
                                        <p:tgtEl>
                                          <p:spTgt spid="69"/>
                                        </p:tgtEl>
                                        <p:attrNameLst>
                                          <p:attrName>fill.type</p:attrName>
                                        </p:attrNameLst>
                                      </p:cBhvr>
                                      <p:to>
                                        <p:strVal val="solid"/>
                                      </p:to>
                                    </p:set>
                                    <p:set>
                                      <p:cBhvr>
                                        <p:cTn id="25" dur="500" fill="hold"/>
                                        <p:tgtEl>
                                          <p:spTgt spid="69"/>
                                        </p:tgtEl>
                                        <p:attrNameLst>
                                          <p:attrName>fill.on</p:attrName>
                                        </p:attrNameLst>
                                      </p:cBhvr>
                                      <p:to>
                                        <p:strVal val="true"/>
                                      </p:to>
                                    </p:set>
                                  </p:childTnLst>
                                </p:cTn>
                              </p:par>
                              <p:par>
                                <p:cTn id="26" presetID="1" presetClass="emph" presetSubtype="2" fill="hold" nodeType="withEffect">
                                  <p:stCondLst>
                                    <p:cond delay="0"/>
                                  </p:stCondLst>
                                  <p:childTnLst>
                                    <p:animClr clrSpc="rgb">
                                      <p:cBhvr>
                                        <p:cTn id="27" dur="500" fill="hold"/>
                                        <p:tgtEl>
                                          <p:spTgt spid="70"/>
                                        </p:tgtEl>
                                        <p:attrNameLst>
                                          <p:attrName>fillcolor</p:attrName>
                                        </p:attrNameLst>
                                      </p:cBhvr>
                                      <p:to>
                                        <a:srgbClr val="FF3300"/>
                                      </p:to>
                                    </p:animClr>
                                    <p:set>
                                      <p:cBhvr>
                                        <p:cTn id="28" dur="500" fill="hold"/>
                                        <p:tgtEl>
                                          <p:spTgt spid="70"/>
                                        </p:tgtEl>
                                        <p:attrNameLst>
                                          <p:attrName>fill.type</p:attrName>
                                        </p:attrNameLst>
                                      </p:cBhvr>
                                      <p:to>
                                        <p:strVal val="solid"/>
                                      </p:to>
                                    </p:set>
                                    <p:set>
                                      <p:cBhvr>
                                        <p:cTn id="29" dur="500" fill="hold"/>
                                        <p:tgtEl>
                                          <p:spTgt spid="70"/>
                                        </p:tgtEl>
                                        <p:attrNameLst>
                                          <p:attrName>fill.on</p:attrName>
                                        </p:attrNameLst>
                                      </p:cBhvr>
                                      <p:to>
                                        <p:strVal val="tru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74"/>
                                        </p:tgtEl>
                                        <p:attrNameLst>
                                          <p:attrName>style.visibility</p:attrName>
                                        </p:attrNameLst>
                                      </p:cBhvr>
                                      <p:to>
                                        <p:strVal val="visible"/>
                                      </p:to>
                                    </p:set>
                                  </p:childTnLst>
                                </p:cTn>
                              </p:par>
                              <p:par>
                                <p:cTn id="34" presetID="1" presetClass="emph" presetSubtype="2" fill="hold" nodeType="withEffect">
                                  <p:stCondLst>
                                    <p:cond delay="0"/>
                                  </p:stCondLst>
                                  <p:childTnLst>
                                    <p:animClr clrSpc="rgb">
                                      <p:cBhvr>
                                        <p:cTn id="35" dur="500" fill="hold"/>
                                        <p:tgtEl>
                                          <p:spTgt spid="71"/>
                                        </p:tgtEl>
                                        <p:attrNameLst>
                                          <p:attrName>fillcolor</p:attrName>
                                        </p:attrNameLst>
                                      </p:cBhvr>
                                      <p:to>
                                        <a:srgbClr val="FF3300"/>
                                      </p:to>
                                    </p:animClr>
                                    <p:set>
                                      <p:cBhvr>
                                        <p:cTn id="36" dur="500" fill="hold"/>
                                        <p:tgtEl>
                                          <p:spTgt spid="71"/>
                                        </p:tgtEl>
                                        <p:attrNameLst>
                                          <p:attrName>fill.type</p:attrName>
                                        </p:attrNameLst>
                                      </p:cBhvr>
                                      <p:to>
                                        <p:strVal val="solid"/>
                                      </p:to>
                                    </p:set>
                                    <p:set>
                                      <p:cBhvr>
                                        <p:cTn id="37" dur="500" fill="hold"/>
                                        <p:tgtEl>
                                          <p:spTgt spid="71"/>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69" grpId="0" animBg="1"/>
      <p:bldP spid="70" grpId="0" animBg="1"/>
      <p:bldP spid="3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Oval 76"/>
          <p:cNvSpPr/>
          <p:nvPr/>
        </p:nvSpPr>
        <p:spPr>
          <a:xfrm>
            <a:off x="1066800" y="1828800"/>
            <a:ext cx="2819400" cy="1828800"/>
          </a:xfrm>
          <a:prstGeom prst="ellipse">
            <a:avLst/>
          </a:prstGeom>
          <a:solidFill>
            <a:schemeClr val="accent1">
              <a:lumMod val="20000"/>
              <a:lumOff val="80000"/>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1066800" y="3886200"/>
            <a:ext cx="2819400" cy="1828800"/>
          </a:xfrm>
          <a:prstGeom prst="ellipse">
            <a:avLst/>
          </a:prstGeom>
          <a:solidFill>
            <a:schemeClr val="accent1">
              <a:lumMod val="20000"/>
              <a:lumOff val="80000"/>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4953000" y="2590800"/>
            <a:ext cx="2819400" cy="1981200"/>
          </a:xfrm>
          <a:prstGeom prst="ellipse">
            <a:avLst/>
          </a:prstGeom>
          <a:solidFill>
            <a:schemeClr val="accent1">
              <a:lumMod val="20000"/>
              <a:lumOff val="80000"/>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Example problem 2: Buggy client</a:t>
            </a:r>
            <a:endParaRPr lang="en-US" dirty="0"/>
          </a:p>
        </p:txBody>
      </p:sp>
      <p:sp>
        <p:nvSpPr>
          <p:cNvPr id="54" name="Date Placeholder 53"/>
          <p:cNvSpPr>
            <a:spLocks noGrp="1"/>
          </p:cNvSpPr>
          <p:nvPr>
            <p:ph type="dt" sz="half" idx="10"/>
          </p:nvPr>
        </p:nvSpPr>
        <p:spPr/>
        <p:txBody>
          <a:bodyPr/>
          <a:lstStyle/>
          <a:p>
            <a:r>
              <a:rPr lang="en-US" dirty="0" err="1" smtClean="0"/>
              <a:t>ratul</a:t>
            </a:r>
            <a:r>
              <a:rPr lang="en-US" dirty="0" smtClean="0"/>
              <a:t> | </a:t>
            </a:r>
            <a:r>
              <a:rPr lang="en-US" dirty="0" err="1" smtClean="0"/>
              <a:t>sigcomm</a:t>
            </a:r>
            <a:r>
              <a:rPr lang="en-US" dirty="0" smtClean="0"/>
              <a:t> </a:t>
            </a:r>
            <a:r>
              <a:rPr lang="en-US" smtClean="0"/>
              <a:t>| '09</a:t>
            </a:r>
            <a:endParaRPr lang="en-US" dirty="0"/>
          </a:p>
        </p:txBody>
      </p:sp>
      <p:sp>
        <p:nvSpPr>
          <p:cNvPr id="40" name="Rectangle 39"/>
          <p:cNvSpPr/>
          <p:nvPr/>
        </p:nvSpPr>
        <p:spPr>
          <a:xfrm>
            <a:off x="1600200" y="4191000"/>
            <a:ext cx="1676400" cy="11430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5334000" y="2971800"/>
            <a:ext cx="1981200" cy="1219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ounded Rectangle 52"/>
          <p:cNvSpPr/>
          <p:nvPr/>
        </p:nvSpPr>
        <p:spPr>
          <a:xfrm>
            <a:off x="5943600" y="3505200"/>
            <a:ext cx="762000" cy="6096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solidFill>
                  <a:schemeClr val="tx1"/>
                </a:solidFill>
              </a:rPr>
              <a:t>SQL server</a:t>
            </a:r>
            <a:endParaRPr lang="en-US" sz="2000" dirty="0">
              <a:solidFill>
                <a:schemeClr val="tx1"/>
              </a:solidFill>
            </a:endParaRPr>
          </a:p>
        </p:txBody>
      </p:sp>
      <p:sp>
        <p:nvSpPr>
          <p:cNvPr id="55" name="Rounded Rectangle 54"/>
          <p:cNvSpPr/>
          <p:nvPr/>
        </p:nvSpPr>
        <p:spPr>
          <a:xfrm>
            <a:off x="1981200" y="4267200"/>
            <a:ext cx="990600" cy="5334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solidFill>
                  <a:schemeClr val="tx1"/>
                </a:solidFill>
              </a:rPr>
              <a:t>SQL client C2 </a:t>
            </a:r>
            <a:endParaRPr lang="en-US" sz="2000" dirty="0">
              <a:solidFill>
                <a:schemeClr val="tx1"/>
              </a:solidFill>
            </a:endParaRPr>
          </a:p>
        </p:txBody>
      </p:sp>
      <p:sp>
        <p:nvSpPr>
          <p:cNvPr id="56" name="Rounded Rectangle 55"/>
          <p:cNvSpPr/>
          <p:nvPr/>
        </p:nvSpPr>
        <p:spPr>
          <a:xfrm>
            <a:off x="5486400" y="30480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sp>
        <p:nvSpPr>
          <p:cNvPr id="57" name="Rounded Rectangle 56"/>
          <p:cNvSpPr/>
          <p:nvPr/>
        </p:nvSpPr>
        <p:spPr>
          <a:xfrm>
            <a:off x="5867400" y="30480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sp>
        <p:nvSpPr>
          <p:cNvPr id="58" name="Rounded Rectangle 57"/>
          <p:cNvSpPr/>
          <p:nvPr/>
        </p:nvSpPr>
        <p:spPr>
          <a:xfrm>
            <a:off x="6248400" y="30480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sp>
        <p:nvSpPr>
          <p:cNvPr id="59" name="Rounded Rectangle 58"/>
          <p:cNvSpPr/>
          <p:nvPr/>
        </p:nvSpPr>
        <p:spPr>
          <a:xfrm>
            <a:off x="6629400" y="30480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sp>
        <p:nvSpPr>
          <p:cNvPr id="60" name="Rounded Rectangle 59"/>
          <p:cNvSpPr/>
          <p:nvPr/>
        </p:nvSpPr>
        <p:spPr>
          <a:xfrm>
            <a:off x="1752600" y="48768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sp>
        <p:nvSpPr>
          <p:cNvPr id="61" name="Rounded Rectangle 60"/>
          <p:cNvSpPr/>
          <p:nvPr/>
        </p:nvSpPr>
        <p:spPr>
          <a:xfrm>
            <a:off x="2133600" y="48768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sp>
        <p:nvSpPr>
          <p:cNvPr id="62" name="Rounded Rectangle 61"/>
          <p:cNvSpPr/>
          <p:nvPr/>
        </p:nvSpPr>
        <p:spPr>
          <a:xfrm>
            <a:off x="2514600" y="48768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sp>
        <p:nvSpPr>
          <p:cNvPr id="63" name="Rectangle 62"/>
          <p:cNvSpPr/>
          <p:nvPr/>
        </p:nvSpPr>
        <p:spPr>
          <a:xfrm>
            <a:off x="1600200" y="2133600"/>
            <a:ext cx="1676400" cy="11430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p:nvSpPr>
        <p:spPr>
          <a:xfrm>
            <a:off x="1905000" y="2209800"/>
            <a:ext cx="1066800" cy="5334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solidFill>
                  <a:schemeClr val="tx1"/>
                </a:solidFill>
              </a:rPr>
              <a:t>SQL client C1 </a:t>
            </a:r>
            <a:endParaRPr lang="en-US" sz="2000" dirty="0">
              <a:solidFill>
                <a:schemeClr val="tx1"/>
              </a:solidFill>
            </a:endParaRPr>
          </a:p>
        </p:txBody>
      </p:sp>
      <p:sp>
        <p:nvSpPr>
          <p:cNvPr id="65" name="Rounded Rectangle 64"/>
          <p:cNvSpPr/>
          <p:nvPr/>
        </p:nvSpPr>
        <p:spPr>
          <a:xfrm>
            <a:off x="1676400" y="28194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sp>
        <p:nvSpPr>
          <p:cNvPr id="66" name="Rounded Rectangle 65"/>
          <p:cNvSpPr/>
          <p:nvPr/>
        </p:nvSpPr>
        <p:spPr>
          <a:xfrm>
            <a:off x="2057400" y="28194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sp>
        <p:nvSpPr>
          <p:cNvPr id="67" name="Rounded Rectangle 66"/>
          <p:cNvSpPr/>
          <p:nvPr/>
        </p:nvSpPr>
        <p:spPr>
          <a:xfrm>
            <a:off x="2438400" y="28194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pic>
        <p:nvPicPr>
          <p:cNvPr id="68" name="Picture 2" descr="C:\Documents and Settings\ratul\Local Settings\Temporary Internet Files\Content.IE5\ZSA3IJOT\MCj03236840000[1].wmf"/>
          <p:cNvPicPr>
            <a:picLocks noChangeAspect="1" noChangeArrowheads="1"/>
          </p:cNvPicPr>
          <p:nvPr/>
        </p:nvPicPr>
        <p:blipFill>
          <a:blip r:embed="rId4" cstate="print"/>
          <a:srcRect/>
          <a:stretch>
            <a:fillRect/>
          </a:stretch>
        </p:blipFill>
        <p:spPr bwMode="auto">
          <a:xfrm>
            <a:off x="1523801" y="2285202"/>
            <a:ext cx="457399" cy="457998"/>
          </a:xfrm>
          <a:prstGeom prst="rect">
            <a:avLst/>
          </a:prstGeom>
          <a:noFill/>
        </p:spPr>
      </p:pic>
      <p:cxnSp>
        <p:nvCxnSpPr>
          <p:cNvPr id="69" name="Straight Connector 68"/>
          <p:cNvCxnSpPr>
            <a:stCxn id="64" idx="3"/>
            <a:endCxn id="53" idx="1"/>
          </p:cNvCxnSpPr>
          <p:nvPr/>
        </p:nvCxnSpPr>
        <p:spPr>
          <a:xfrm>
            <a:off x="2971800" y="2476500"/>
            <a:ext cx="2971800" cy="1333500"/>
          </a:xfrm>
          <a:prstGeom prst="line">
            <a:avLst/>
          </a:prstGeom>
          <a:ln w="25400">
            <a:solidFill>
              <a:schemeClr val="accent3"/>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55" idx="3"/>
            <a:endCxn id="53" idx="1"/>
          </p:cNvCxnSpPr>
          <p:nvPr/>
        </p:nvCxnSpPr>
        <p:spPr>
          <a:xfrm flipV="1">
            <a:off x="2971800" y="3810000"/>
            <a:ext cx="2971800" cy="723900"/>
          </a:xfrm>
          <a:prstGeom prst="line">
            <a:avLst/>
          </a:prstGeom>
          <a:ln w="25400">
            <a:solidFill>
              <a:schemeClr val="accent3"/>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pic>
        <p:nvPicPr>
          <p:cNvPr id="71" name="Picture 2" descr="C:\Documents and Settings\ratul\Local Settings\Temporary Internet Files\Content.IE5\VVXDGZBC\MCj04238480000[1].wmf"/>
          <p:cNvPicPr>
            <a:picLocks noChangeAspect="1" noChangeArrowheads="1"/>
          </p:cNvPicPr>
          <p:nvPr/>
        </p:nvPicPr>
        <p:blipFill>
          <a:blip r:embed="rId5" cstate="print"/>
          <a:srcRect/>
          <a:stretch>
            <a:fillRect/>
          </a:stretch>
        </p:blipFill>
        <p:spPr bwMode="auto">
          <a:xfrm>
            <a:off x="1676400" y="4343400"/>
            <a:ext cx="380999" cy="418563"/>
          </a:xfrm>
          <a:prstGeom prst="rect">
            <a:avLst/>
          </a:prstGeom>
          <a:noFill/>
        </p:spPr>
      </p:pic>
      <p:cxnSp>
        <p:nvCxnSpPr>
          <p:cNvPr id="81" name="Straight Arrow Connector 80"/>
          <p:cNvCxnSpPr>
            <a:endCxn id="77" idx="6"/>
          </p:cNvCxnSpPr>
          <p:nvPr/>
        </p:nvCxnSpPr>
        <p:spPr>
          <a:xfrm rot="10800000">
            <a:off x="3886200" y="2743200"/>
            <a:ext cx="1219200" cy="457200"/>
          </a:xfrm>
          <a:prstGeom prst="straightConnector1">
            <a:avLst/>
          </a:prstGeom>
          <a:ln w="508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79" idx="3"/>
          </p:cNvCxnSpPr>
          <p:nvPr/>
        </p:nvCxnSpPr>
        <p:spPr>
          <a:xfrm rot="5400000">
            <a:off x="4442876" y="3725184"/>
            <a:ext cx="366340" cy="1479692"/>
          </a:xfrm>
          <a:prstGeom prst="straightConnector1">
            <a:avLst/>
          </a:prstGeom>
          <a:ln w="50800">
            <a:solidFill>
              <a:srgbClr val="FFFF00"/>
            </a:solidFill>
            <a:tailEnd type="arrow"/>
          </a:ln>
        </p:spPr>
        <p:style>
          <a:lnRef idx="1">
            <a:schemeClr val="accent1"/>
          </a:lnRef>
          <a:fillRef idx="0">
            <a:schemeClr val="accent1"/>
          </a:fillRef>
          <a:effectRef idx="0">
            <a:schemeClr val="accent1"/>
          </a:effectRef>
          <a:fontRef idx="minor">
            <a:schemeClr val="tx1"/>
          </a:fontRef>
        </p:style>
      </p:cxnSp>
      <p:pic>
        <p:nvPicPr>
          <p:cNvPr id="32" name="Picture 10" descr="C:\Documents and Settings\ratul\Local Settings\Temporary Internet Files\Content.IE5\U3T2JBVL\MCj04370790000[1].png"/>
          <p:cNvPicPr>
            <a:picLocks noChangeAspect="1" noChangeArrowheads="1"/>
          </p:cNvPicPr>
          <p:nvPr/>
        </p:nvPicPr>
        <p:blipFill>
          <a:blip r:embed="rId6" cstate="print">
            <a:grayscl/>
          </a:blip>
          <a:srcRect/>
          <a:stretch>
            <a:fillRect/>
          </a:stretch>
        </p:blipFill>
        <p:spPr bwMode="auto">
          <a:xfrm>
            <a:off x="6172200" y="2133600"/>
            <a:ext cx="1295400" cy="1295400"/>
          </a:xfrm>
          <a:prstGeom prst="rect">
            <a:avLst/>
          </a:prstGeom>
          <a:noFill/>
        </p:spPr>
      </p:pic>
      <p:cxnSp>
        <p:nvCxnSpPr>
          <p:cNvPr id="86" name="Straight Arrow Connector 85"/>
          <p:cNvCxnSpPr/>
          <p:nvPr/>
        </p:nvCxnSpPr>
        <p:spPr>
          <a:xfrm flipV="1">
            <a:off x="3429000" y="4114800"/>
            <a:ext cx="685800" cy="152400"/>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V="1">
            <a:off x="3429000" y="3962400"/>
            <a:ext cx="685800" cy="152400"/>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flipV="1">
            <a:off x="3429000" y="4038600"/>
            <a:ext cx="685800" cy="152400"/>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2895600" y="3657600"/>
            <a:ext cx="1066800" cy="369332"/>
          </a:xfrm>
          <a:prstGeom prst="rect">
            <a:avLst/>
          </a:prstGeom>
          <a:noFill/>
        </p:spPr>
        <p:txBody>
          <a:bodyPr wrap="square" rtlCol="0">
            <a:spAutoFit/>
          </a:bodyPr>
          <a:lstStyle/>
          <a:p>
            <a:r>
              <a:rPr lang="en-US" dirty="0" smtClean="0">
                <a:solidFill>
                  <a:schemeClr val="bg1"/>
                </a:solidFill>
              </a:rPr>
              <a:t>Requests</a:t>
            </a:r>
            <a:endParaRPr lang="en-US" dirty="0">
              <a:solidFill>
                <a:schemeClr val="bg1"/>
              </a:solidFill>
            </a:endParaRPr>
          </a:p>
        </p:txBody>
      </p:sp>
      <p:sp>
        <p:nvSpPr>
          <p:cNvPr id="35" name="TextBox 34"/>
          <p:cNvSpPr txBox="1"/>
          <p:nvPr/>
        </p:nvSpPr>
        <p:spPr>
          <a:xfrm>
            <a:off x="4267200" y="5181600"/>
            <a:ext cx="4572000" cy="954107"/>
          </a:xfrm>
          <a:prstGeom prst="rect">
            <a:avLst/>
          </a:prstGeom>
          <a:noFill/>
          <a:ln>
            <a:solidFill>
              <a:schemeClr val="tx2">
                <a:lumMod val="20000"/>
                <a:lumOff val="80000"/>
              </a:schemeClr>
            </a:solidFill>
          </a:ln>
        </p:spPr>
        <p:txBody>
          <a:bodyPr wrap="square" rtlCol="0">
            <a:spAutoFit/>
          </a:bodyPr>
          <a:lstStyle/>
          <a:p>
            <a:pPr algn="ctr"/>
            <a:r>
              <a:rPr lang="en-US" sz="2800" dirty="0" smtClean="0">
                <a:solidFill>
                  <a:srgbClr val="FFC000"/>
                </a:solidFill>
              </a:rPr>
              <a:t>The dependency  model is too simple in current formulations</a:t>
            </a:r>
            <a:endParaRPr lang="en-US" sz="2800" dirty="0">
              <a:solidFill>
                <a:srgbClr val="FFC000"/>
              </a:solidFill>
            </a:endParaRPr>
          </a:p>
        </p:txBody>
      </p:sp>
    </p:spTree>
    <p:custDataLst>
      <p:tags r:id="rId1"/>
    </p:custDataLst>
  </p:cSld>
  <p:clrMapOvr>
    <a:masterClrMapping/>
  </p:clrMapOvr>
  <p:transition advTm="4967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checkerboard(across)">
                                      <p:cBhvr>
                                        <p:cTn id="7" dur="500"/>
                                        <p:tgtEl>
                                          <p:spTgt spid="77"/>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78"/>
                                        </p:tgtEl>
                                        <p:attrNameLst>
                                          <p:attrName>style.visibility</p:attrName>
                                        </p:attrNameLst>
                                      </p:cBhvr>
                                      <p:to>
                                        <p:strVal val="visible"/>
                                      </p:to>
                                    </p:set>
                                    <p:animEffect transition="in" filter="checkerboard(across)">
                                      <p:cBhvr>
                                        <p:cTn id="10" dur="500"/>
                                        <p:tgtEl>
                                          <p:spTgt spid="78"/>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79"/>
                                        </p:tgtEl>
                                        <p:attrNameLst>
                                          <p:attrName>style.visibility</p:attrName>
                                        </p:attrNameLst>
                                      </p:cBhvr>
                                      <p:to>
                                        <p:strVal val="visible"/>
                                      </p:to>
                                    </p:set>
                                    <p:animEffect transition="in" filter="checkerboard(across)">
                                      <p:cBhvr>
                                        <p:cTn id="13" dur="500"/>
                                        <p:tgtEl>
                                          <p:spTgt spid="79"/>
                                        </p:tgtEl>
                                      </p:cBhvr>
                                    </p:animEffect>
                                  </p:childTnLst>
                                </p:cTn>
                              </p:par>
                              <p:par>
                                <p:cTn id="14" presetID="5" presetClass="entr" presetSubtype="10" fill="hold" nodeType="withEffect">
                                  <p:stCondLst>
                                    <p:cond delay="0"/>
                                  </p:stCondLst>
                                  <p:childTnLst>
                                    <p:set>
                                      <p:cBhvr>
                                        <p:cTn id="15" dur="1" fill="hold">
                                          <p:stCondLst>
                                            <p:cond delay="0"/>
                                          </p:stCondLst>
                                        </p:cTn>
                                        <p:tgtEl>
                                          <p:spTgt spid="82"/>
                                        </p:tgtEl>
                                        <p:attrNameLst>
                                          <p:attrName>style.visibility</p:attrName>
                                        </p:attrNameLst>
                                      </p:cBhvr>
                                      <p:to>
                                        <p:strVal val="visible"/>
                                      </p:to>
                                    </p:set>
                                    <p:animEffect transition="in" filter="checkerboard(across)">
                                      <p:cBhvr>
                                        <p:cTn id="16" dur="500"/>
                                        <p:tgtEl>
                                          <p:spTgt spid="82"/>
                                        </p:tgtEl>
                                      </p:cBhvr>
                                    </p:animEffect>
                                  </p:childTnLst>
                                </p:cTn>
                              </p:par>
                              <p:par>
                                <p:cTn id="17" presetID="5" presetClass="entr" presetSubtype="10" fill="hold" nodeType="withEffect">
                                  <p:stCondLst>
                                    <p:cond delay="0"/>
                                  </p:stCondLst>
                                  <p:childTnLst>
                                    <p:set>
                                      <p:cBhvr>
                                        <p:cTn id="18" dur="1" fill="hold">
                                          <p:stCondLst>
                                            <p:cond delay="0"/>
                                          </p:stCondLst>
                                        </p:cTn>
                                        <p:tgtEl>
                                          <p:spTgt spid="81"/>
                                        </p:tgtEl>
                                        <p:attrNameLst>
                                          <p:attrName>style.visibility</p:attrName>
                                        </p:attrNameLst>
                                      </p:cBhvr>
                                      <p:to>
                                        <p:strVal val="visible"/>
                                      </p:to>
                                    </p:set>
                                    <p:animEffect transition="in" filter="checkerboard(across)">
                                      <p:cBhvr>
                                        <p:cTn id="19" dur="500"/>
                                        <p:tgtEl>
                                          <p:spTgt spid="81"/>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mph" presetSubtype="2" fill="hold" nodeType="clickEffect">
                                  <p:stCondLst>
                                    <p:cond delay="0"/>
                                  </p:stCondLst>
                                  <p:childTnLst>
                                    <p:animClr clrSpc="rgb">
                                      <p:cBhvr>
                                        <p:cTn id="23" dur="500" fill="hold"/>
                                        <p:tgtEl>
                                          <p:spTgt spid="78"/>
                                        </p:tgtEl>
                                        <p:attrNameLst>
                                          <p:attrName>fillcolor</p:attrName>
                                        </p:attrNameLst>
                                      </p:cBhvr>
                                      <p:to>
                                        <a:srgbClr val="FF3300"/>
                                      </p:to>
                                    </p:animClr>
                                    <p:set>
                                      <p:cBhvr>
                                        <p:cTn id="24" dur="500" fill="hold"/>
                                        <p:tgtEl>
                                          <p:spTgt spid="78"/>
                                        </p:tgtEl>
                                        <p:attrNameLst>
                                          <p:attrName>fill.type</p:attrName>
                                        </p:attrNameLst>
                                      </p:cBhvr>
                                      <p:to>
                                        <p:strVal val="solid"/>
                                      </p:to>
                                    </p:set>
                                    <p:set>
                                      <p:cBhvr>
                                        <p:cTn id="25" dur="500" fill="hold"/>
                                        <p:tgtEl>
                                          <p:spTgt spid="78"/>
                                        </p:tgtEl>
                                        <p:attrNameLst>
                                          <p:attrName>fill.on</p:attrName>
                                        </p:attrNameLst>
                                      </p:cBhvr>
                                      <p:to>
                                        <p:strVal val="true"/>
                                      </p:to>
                                    </p:set>
                                  </p:childTnLst>
                                </p:cTn>
                              </p:par>
                              <p:par>
                                <p:cTn id="26" presetID="1" presetClass="emph" presetSubtype="2" fill="hold" nodeType="withEffect">
                                  <p:stCondLst>
                                    <p:cond delay="0"/>
                                  </p:stCondLst>
                                  <p:childTnLst>
                                    <p:animClr clrSpc="rgb">
                                      <p:cBhvr>
                                        <p:cTn id="27" dur="500" fill="hold"/>
                                        <p:tgtEl>
                                          <p:spTgt spid="77"/>
                                        </p:tgtEl>
                                        <p:attrNameLst>
                                          <p:attrName>fillcolor</p:attrName>
                                        </p:attrNameLst>
                                      </p:cBhvr>
                                      <p:to>
                                        <a:srgbClr val="FF3300"/>
                                      </p:to>
                                    </p:animClr>
                                    <p:set>
                                      <p:cBhvr>
                                        <p:cTn id="28" dur="500" fill="hold"/>
                                        <p:tgtEl>
                                          <p:spTgt spid="77"/>
                                        </p:tgtEl>
                                        <p:attrNameLst>
                                          <p:attrName>fill.type</p:attrName>
                                        </p:attrNameLst>
                                      </p:cBhvr>
                                      <p:to>
                                        <p:strVal val="solid"/>
                                      </p:to>
                                    </p:set>
                                    <p:set>
                                      <p:cBhvr>
                                        <p:cTn id="29" dur="500" fill="hold"/>
                                        <p:tgtEl>
                                          <p:spTgt spid="77"/>
                                        </p:tgtEl>
                                        <p:attrNameLst>
                                          <p:attrName>fill.on</p:attrName>
                                        </p:attrNameLst>
                                      </p:cBhvr>
                                      <p:to>
                                        <p:strVal val="tru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2"/>
                                        </p:tgtEl>
                                        <p:attrNameLst>
                                          <p:attrName>style.visibility</p:attrName>
                                        </p:attrNameLst>
                                      </p:cBhvr>
                                      <p:to>
                                        <p:strVal val="visible"/>
                                      </p:to>
                                    </p:set>
                                  </p:childTnLst>
                                </p:cTn>
                              </p:par>
                              <p:par>
                                <p:cTn id="34" presetID="1" presetClass="emph" presetSubtype="2" fill="hold" nodeType="withEffect">
                                  <p:stCondLst>
                                    <p:cond delay="0"/>
                                  </p:stCondLst>
                                  <p:childTnLst>
                                    <p:animClr clrSpc="rgb">
                                      <p:cBhvr>
                                        <p:cTn id="35" dur="500" fill="hold"/>
                                        <p:tgtEl>
                                          <p:spTgt spid="79"/>
                                        </p:tgtEl>
                                        <p:attrNameLst>
                                          <p:attrName>fillcolor</p:attrName>
                                        </p:attrNameLst>
                                      </p:cBhvr>
                                      <p:to>
                                        <a:srgbClr val="FF3300"/>
                                      </p:to>
                                    </p:animClr>
                                    <p:set>
                                      <p:cBhvr>
                                        <p:cTn id="36" dur="500" fill="hold"/>
                                        <p:tgtEl>
                                          <p:spTgt spid="79"/>
                                        </p:tgtEl>
                                        <p:attrNameLst>
                                          <p:attrName>fill.type</p:attrName>
                                        </p:attrNameLst>
                                      </p:cBhvr>
                                      <p:to>
                                        <p:strVal val="solid"/>
                                      </p:to>
                                    </p:set>
                                    <p:set>
                                      <p:cBhvr>
                                        <p:cTn id="37" dur="500" fill="hold"/>
                                        <p:tgtEl>
                                          <p:spTgt spid="79"/>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78" grpId="0" animBg="1"/>
      <p:bldP spid="79" grpId="0" animBg="1"/>
      <p:bldP spid="3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formulation for detailed diagnosis</a:t>
            </a:r>
            <a:endParaRPr lang="en-US" dirty="0"/>
          </a:p>
        </p:txBody>
      </p:sp>
      <p:sp>
        <p:nvSpPr>
          <p:cNvPr id="134" name="Content Placeholder 133"/>
          <p:cNvSpPr>
            <a:spLocks noGrp="1"/>
          </p:cNvSpPr>
          <p:nvPr>
            <p:ph sz="half" idx="1"/>
          </p:nvPr>
        </p:nvSpPr>
        <p:spPr>
          <a:xfrm>
            <a:off x="152400" y="2590800"/>
            <a:ext cx="3505200" cy="2743200"/>
          </a:xfrm>
        </p:spPr>
        <p:txBody>
          <a:bodyPr>
            <a:noAutofit/>
          </a:bodyPr>
          <a:lstStyle/>
          <a:p>
            <a:pPr>
              <a:buNone/>
            </a:pPr>
            <a:r>
              <a:rPr lang="en-US" sz="2400" dirty="0" smtClean="0">
                <a:solidFill>
                  <a:srgbClr val="FFC000"/>
                </a:solidFill>
              </a:rPr>
              <a:t>Dependency graph of</a:t>
            </a:r>
          </a:p>
          <a:p>
            <a:pPr>
              <a:buNone/>
            </a:pPr>
            <a:r>
              <a:rPr lang="en-US" sz="2400" dirty="0" smtClean="0">
                <a:solidFill>
                  <a:srgbClr val="FFC000"/>
                </a:solidFill>
              </a:rPr>
              <a:t>fine-grained components</a:t>
            </a:r>
          </a:p>
          <a:p>
            <a:pPr>
              <a:buNone/>
            </a:pPr>
            <a:endParaRPr lang="en-US" sz="1400" dirty="0" smtClean="0">
              <a:solidFill>
                <a:srgbClr val="FFC000"/>
              </a:solidFill>
            </a:endParaRPr>
          </a:p>
          <a:p>
            <a:pPr>
              <a:buNone/>
            </a:pPr>
            <a:endParaRPr lang="en-US" sz="1400" dirty="0" smtClean="0">
              <a:solidFill>
                <a:srgbClr val="FFC000"/>
              </a:solidFill>
            </a:endParaRPr>
          </a:p>
          <a:p>
            <a:pPr>
              <a:buNone/>
            </a:pPr>
            <a:r>
              <a:rPr lang="en-US" sz="2400" dirty="0" smtClean="0">
                <a:solidFill>
                  <a:srgbClr val="FFC000"/>
                </a:solidFill>
              </a:rPr>
              <a:t>Component state is a </a:t>
            </a:r>
          </a:p>
          <a:p>
            <a:pPr>
              <a:buNone/>
            </a:pPr>
            <a:r>
              <a:rPr lang="en-US" sz="2400" dirty="0" smtClean="0">
                <a:solidFill>
                  <a:srgbClr val="FFC000"/>
                </a:solidFill>
              </a:rPr>
              <a:t>multi-dimensional vector</a:t>
            </a:r>
          </a:p>
        </p:txBody>
      </p:sp>
      <p:sp>
        <p:nvSpPr>
          <p:cNvPr id="4" name="Date Placeholder 3"/>
          <p:cNvSpPr>
            <a:spLocks noGrp="1"/>
          </p:cNvSpPr>
          <p:nvPr>
            <p:ph type="dt" sz="half" idx="10"/>
          </p:nvPr>
        </p:nvSpPr>
        <p:spPr/>
        <p:txBody>
          <a:bodyPr/>
          <a:lstStyle/>
          <a:p>
            <a:r>
              <a:rPr lang="en-US" dirty="0" smtClean="0"/>
              <a:t>ratul | </a:t>
            </a:r>
            <a:r>
              <a:rPr lang="en-US" dirty="0" err="1" smtClean="0"/>
              <a:t>sigcomm</a:t>
            </a:r>
            <a:r>
              <a:rPr lang="en-US" dirty="0" smtClean="0"/>
              <a:t> | '09</a:t>
            </a:r>
            <a:endParaRPr lang="en-US" dirty="0"/>
          </a:p>
        </p:txBody>
      </p:sp>
      <p:sp>
        <p:nvSpPr>
          <p:cNvPr id="6" name="server"/>
          <p:cNvSpPr>
            <a:spLocks noEditPoints="1" noChangeArrowheads="1"/>
          </p:cNvSpPr>
          <p:nvPr/>
        </p:nvSpPr>
        <p:spPr bwMode="auto">
          <a:xfrm>
            <a:off x="7391400" y="3505200"/>
            <a:ext cx="762000" cy="838200"/>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61 w 21600"/>
              <a:gd name="T17" fmla="*/ 22454 h 21600"/>
              <a:gd name="T18" fmla="*/ 21069 w 21600"/>
              <a:gd name="T19" fmla="*/ 2828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0" y="0"/>
                </a:moveTo>
                <a:lnTo>
                  <a:pt x="21600" y="0"/>
                </a:lnTo>
                <a:lnTo>
                  <a:pt x="21600" y="21600"/>
                </a:lnTo>
                <a:lnTo>
                  <a:pt x="0" y="21600"/>
                </a:lnTo>
                <a:lnTo>
                  <a:pt x="0" y="0"/>
                </a:lnTo>
                <a:close/>
              </a:path>
              <a:path w="21600" h="21600" extrusionOk="0">
                <a:moveTo>
                  <a:pt x="1662" y="1709"/>
                </a:moveTo>
                <a:lnTo>
                  <a:pt x="9046" y="1709"/>
                </a:lnTo>
                <a:lnTo>
                  <a:pt x="9046" y="2331"/>
                </a:lnTo>
                <a:lnTo>
                  <a:pt x="1662" y="2331"/>
                </a:lnTo>
                <a:lnTo>
                  <a:pt x="1662" y="1709"/>
                </a:lnTo>
                <a:moveTo>
                  <a:pt x="0" y="4351"/>
                </a:moveTo>
                <a:lnTo>
                  <a:pt x="10892" y="4351"/>
                </a:lnTo>
                <a:lnTo>
                  <a:pt x="10892" y="14141"/>
                </a:lnTo>
                <a:lnTo>
                  <a:pt x="21600" y="14141"/>
                </a:lnTo>
                <a:moveTo>
                  <a:pt x="11631" y="1243"/>
                </a:moveTo>
                <a:lnTo>
                  <a:pt x="20492" y="1243"/>
                </a:lnTo>
                <a:lnTo>
                  <a:pt x="20492" y="1554"/>
                </a:lnTo>
                <a:lnTo>
                  <a:pt x="11631" y="1554"/>
                </a:lnTo>
                <a:lnTo>
                  <a:pt x="11631" y="1243"/>
                </a:lnTo>
                <a:moveTo>
                  <a:pt x="11631" y="3263"/>
                </a:moveTo>
                <a:lnTo>
                  <a:pt x="20492" y="3263"/>
                </a:lnTo>
                <a:lnTo>
                  <a:pt x="20492" y="3574"/>
                </a:lnTo>
                <a:lnTo>
                  <a:pt x="11631" y="3574"/>
                </a:lnTo>
                <a:lnTo>
                  <a:pt x="11631" y="3263"/>
                </a:lnTo>
                <a:moveTo>
                  <a:pt x="11631" y="6060"/>
                </a:moveTo>
                <a:lnTo>
                  <a:pt x="20492" y="6060"/>
                </a:lnTo>
                <a:lnTo>
                  <a:pt x="20492" y="6371"/>
                </a:lnTo>
                <a:lnTo>
                  <a:pt x="11631" y="6371"/>
                </a:lnTo>
                <a:lnTo>
                  <a:pt x="11631" y="6060"/>
                </a:lnTo>
                <a:moveTo>
                  <a:pt x="11631" y="8081"/>
                </a:moveTo>
                <a:lnTo>
                  <a:pt x="20308" y="8081"/>
                </a:lnTo>
                <a:lnTo>
                  <a:pt x="20308" y="8391"/>
                </a:lnTo>
                <a:lnTo>
                  <a:pt x="11631" y="8391"/>
                </a:lnTo>
                <a:lnTo>
                  <a:pt x="11631" y="8081"/>
                </a:lnTo>
                <a:moveTo>
                  <a:pt x="11631" y="4196"/>
                </a:moveTo>
                <a:lnTo>
                  <a:pt x="12369" y="4196"/>
                </a:lnTo>
                <a:lnTo>
                  <a:pt x="12369" y="4817"/>
                </a:lnTo>
                <a:lnTo>
                  <a:pt x="11631" y="4817"/>
                </a:lnTo>
                <a:lnTo>
                  <a:pt x="11631" y="4196"/>
                </a:lnTo>
                <a:moveTo>
                  <a:pt x="14400" y="4196"/>
                </a:moveTo>
                <a:lnTo>
                  <a:pt x="15138" y="4196"/>
                </a:lnTo>
                <a:lnTo>
                  <a:pt x="15138" y="4817"/>
                </a:lnTo>
                <a:lnTo>
                  <a:pt x="14400" y="4817"/>
                </a:lnTo>
                <a:lnTo>
                  <a:pt x="14400" y="4196"/>
                </a:lnTo>
                <a:moveTo>
                  <a:pt x="16985" y="4196"/>
                </a:moveTo>
                <a:lnTo>
                  <a:pt x="17723" y="4196"/>
                </a:lnTo>
                <a:lnTo>
                  <a:pt x="17723" y="4817"/>
                </a:lnTo>
                <a:lnTo>
                  <a:pt x="16985" y="4817"/>
                </a:lnTo>
                <a:lnTo>
                  <a:pt x="16985" y="4196"/>
                </a:lnTo>
                <a:moveTo>
                  <a:pt x="19754" y="4196"/>
                </a:moveTo>
                <a:lnTo>
                  <a:pt x="20492" y="4196"/>
                </a:lnTo>
                <a:lnTo>
                  <a:pt x="20492" y="4817"/>
                </a:lnTo>
                <a:lnTo>
                  <a:pt x="19754" y="4817"/>
                </a:lnTo>
                <a:lnTo>
                  <a:pt x="19754" y="4196"/>
                </a:lnTo>
                <a:moveTo>
                  <a:pt x="11631" y="9635"/>
                </a:moveTo>
                <a:lnTo>
                  <a:pt x="12369" y="9635"/>
                </a:lnTo>
                <a:lnTo>
                  <a:pt x="12369" y="10256"/>
                </a:lnTo>
                <a:lnTo>
                  <a:pt x="11631" y="10256"/>
                </a:lnTo>
                <a:lnTo>
                  <a:pt x="11631" y="9635"/>
                </a:lnTo>
                <a:moveTo>
                  <a:pt x="14400" y="9635"/>
                </a:moveTo>
                <a:lnTo>
                  <a:pt x="15138" y="9635"/>
                </a:lnTo>
                <a:lnTo>
                  <a:pt x="15138" y="10256"/>
                </a:lnTo>
                <a:lnTo>
                  <a:pt x="14400" y="10256"/>
                </a:lnTo>
                <a:lnTo>
                  <a:pt x="14400" y="9635"/>
                </a:lnTo>
                <a:moveTo>
                  <a:pt x="16985" y="9635"/>
                </a:moveTo>
                <a:lnTo>
                  <a:pt x="17723" y="9635"/>
                </a:lnTo>
                <a:lnTo>
                  <a:pt x="17723" y="10256"/>
                </a:lnTo>
                <a:lnTo>
                  <a:pt x="16985" y="10256"/>
                </a:lnTo>
                <a:lnTo>
                  <a:pt x="16985" y="9635"/>
                </a:lnTo>
                <a:moveTo>
                  <a:pt x="19754" y="9635"/>
                </a:moveTo>
                <a:lnTo>
                  <a:pt x="20492" y="9635"/>
                </a:lnTo>
                <a:lnTo>
                  <a:pt x="20492" y="10256"/>
                </a:lnTo>
                <a:lnTo>
                  <a:pt x="19754" y="10256"/>
                </a:lnTo>
                <a:lnTo>
                  <a:pt x="19754" y="9635"/>
                </a:lnTo>
                <a:moveTo>
                  <a:pt x="10892" y="14141"/>
                </a:moveTo>
                <a:lnTo>
                  <a:pt x="10892" y="15384"/>
                </a:lnTo>
                <a:lnTo>
                  <a:pt x="10892" y="20046"/>
                </a:lnTo>
                <a:lnTo>
                  <a:pt x="10892" y="21600"/>
                </a:lnTo>
                <a:lnTo>
                  <a:pt x="10892" y="14141"/>
                </a:lnTo>
                <a:moveTo>
                  <a:pt x="10892" y="4351"/>
                </a:moveTo>
                <a:lnTo>
                  <a:pt x="10892" y="3574"/>
                </a:lnTo>
                <a:lnTo>
                  <a:pt x="10892" y="932"/>
                </a:lnTo>
                <a:lnTo>
                  <a:pt x="10892" y="0"/>
                </a:lnTo>
                <a:lnTo>
                  <a:pt x="10892" y="4351"/>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 name="computr1"/>
          <p:cNvSpPr>
            <a:spLocks noEditPoints="1" noChangeArrowheads="1"/>
          </p:cNvSpPr>
          <p:nvPr/>
        </p:nvSpPr>
        <p:spPr bwMode="auto">
          <a:xfrm>
            <a:off x="4267200" y="2209800"/>
            <a:ext cx="990600" cy="762000"/>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en-US"/>
          </a:p>
        </p:txBody>
      </p:sp>
      <p:sp>
        <p:nvSpPr>
          <p:cNvPr id="8" name="computr1"/>
          <p:cNvSpPr>
            <a:spLocks noEditPoints="1" noChangeArrowheads="1"/>
          </p:cNvSpPr>
          <p:nvPr/>
        </p:nvSpPr>
        <p:spPr bwMode="auto">
          <a:xfrm>
            <a:off x="4343400" y="4572000"/>
            <a:ext cx="990600" cy="762000"/>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en-US"/>
          </a:p>
        </p:txBody>
      </p:sp>
      <p:sp>
        <p:nvSpPr>
          <p:cNvPr id="9" name="Rounded Rectangle 8"/>
          <p:cNvSpPr/>
          <p:nvPr/>
        </p:nvSpPr>
        <p:spPr>
          <a:xfrm>
            <a:off x="7467600" y="3657600"/>
            <a:ext cx="609600" cy="4572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400800" y="3276600"/>
            <a:ext cx="762000" cy="53340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SQL </a:t>
            </a:r>
            <a:r>
              <a:rPr lang="en-US" dirty="0" err="1" smtClean="0">
                <a:solidFill>
                  <a:schemeClr val="tx1"/>
                </a:solidFill>
              </a:rPr>
              <a:t>svr</a:t>
            </a:r>
            <a:endParaRPr lang="en-US" dirty="0">
              <a:solidFill>
                <a:schemeClr val="tx1"/>
              </a:solidFill>
            </a:endParaRPr>
          </a:p>
        </p:txBody>
      </p:sp>
      <p:sp>
        <p:nvSpPr>
          <p:cNvPr id="12" name="Oval 11"/>
          <p:cNvSpPr/>
          <p:nvPr/>
        </p:nvSpPr>
        <p:spPr>
          <a:xfrm>
            <a:off x="7162800" y="2819400"/>
            <a:ext cx="990600" cy="53340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Exch.svr</a:t>
            </a:r>
            <a:endParaRPr lang="en-US" dirty="0">
              <a:solidFill>
                <a:schemeClr val="tx1"/>
              </a:solidFill>
            </a:endParaRPr>
          </a:p>
        </p:txBody>
      </p:sp>
      <p:sp>
        <p:nvSpPr>
          <p:cNvPr id="13" name="Oval 12"/>
          <p:cNvSpPr/>
          <p:nvPr/>
        </p:nvSpPr>
        <p:spPr>
          <a:xfrm>
            <a:off x="8305800" y="3124200"/>
            <a:ext cx="685800" cy="60960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IIS </a:t>
            </a:r>
            <a:r>
              <a:rPr lang="en-US" dirty="0" err="1" smtClean="0">
                <a:solidFill>
                  <a:schemeClr val="tx1"/>
                </a:solidFill>
              </a:rPr>
              <a:t>svr</a:t>
            </a:r>
            <a:endParaRPr lang="en-US" dirty="0">
              <a:solidFill>
                <a:schemeClr val="tx1"/>
              </a:solidFill>
            </a:endParaRPr>
          </a:p>
        </p:txBody>
      </p:sp>
      <p:sp>
        <p:nvSpPr>
          <p:cNvPr id="14" name="Snip Single Corner Rectangle 13"/>
          <p:cNvSpPr/>
          <p:nvPr/>
        </p:nvSpPr>
        <p:spPr>
          <a:xfrm>
            <a:off x="7467600" y="4495800"/>
            <a:ext cx="533400" cy="381000"/>
          </a:xfrm>
          <a:prstGeom prst="snip1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nip Single Corner Rectangle 14"/>
          <p:cNvSpPr/>
          <p:nvPr/>
        </p:nvSpPr>
        <p:spPr>
          <a:xfrm>
            <a:off x="8153400" y="4191000"/>
            <a:ext cx="914400" cy="609600"/>
          </a:xfrm>
          <a:prstGeom prst="snip1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IIS </a:t>
            </a:r>
            <a:r>
              <a:rPr lang="en-US" dirty="0" err="1" smtClean="0">
                <a:solidFill>
                  <a:schemeClr val="tx1"/>
                </a:solidFill>
              </a:rPr>
              <a:t>config</a:t>
            </a:r>
            <a:endParaRPr lang="en-US" dirty="0">
              <a:solidFill>
                <a:schemeClr val="tx1"/>
              </a:solidFill>
            </a:endParaRPr>
          </a:p>
        </p:txBody>
      </p:sp>
      <p:sp>
        <p:nvSpPr>
          <p:cNvPr id="16" name="Snip Single Corner Rectangle 15"/>
          <p:cNvSpPr/>
          <p:nvPr/>
        </p:nvSpPr>
        <p:spPr>
          <a:xfrm>
            <a:off x="6629400" y="4191000"/>
            <a:ext cx="533400" cy="381000"/>
          </a:xfrm>
          <a:prstGeom prst="snip1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p:cNvCxnSpPr>
            <a:endCxn id="13" idx="2"/>
          </p:cNvCxnSpPr>
          <p:nvPr/>
        </p:nvCxnSpPr>
        <p:spPr>
          <a:xfrm rot="5400000" flipH="1" flipV="1">
            <a:off x="8049302" y="3456898"/>
            <a:ext cx="284396" cy="228600"/>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3" idx="3"/>
            <a:endCxn id="9" idx="3"/>
          </p:cNvCxnSpPr>
          <p:nvPr/>
        </p:nvCxnSpPr>
        <p:spPr>
          <a:xfrm rot="5400000">
            <a:off x="8120880" y="3600847"/>
            <a:ext cx="241674" cy="329033"/>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rot="5400000" flipH="1" flipV="1">
            <a:off x="7440661" y="3476347"/>
            <a:ext cx="360595" cy="1913"/>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rot="16200000" flipH="1">
            <a:off x="7669261" y="3476343"/>
            <a:ext cx="360596" cy="1917"/>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1" idx="6"/>
          </p:cNvCxnSpPr>
          <p:nvPr/>
        </p:nvCxnSpPr>
        <p:spPr>
          <a:xfrm>
            <a:off x="7162800" y="3543300"/>
            <a:ext cx="302884" cy="152400"/>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9" idx="1"/>
            <a:endCxn id="11" idx="5"/>
          </p:cNvCxnSpPr>
          <p:nvPr/>
        </p:nvCxnSpPr>
        <p:spPr>
          <a:xfrm rot="10800000">
            <a:off x="7051208" y="3731886"/>
            <a:ext cx="416392" cy="154315"/>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6" idx="3"/>
            <a:endCxn id="11" idx="4"/>
          </p:cNvCxnSpPr>
          <p:nvPr/>
        </p:nvCxnSpPr>
        <p:spPr>
          <a:xfrm rot="16200000" flipV="1">
            <a:off x="6648450" y="3943350"/>
            <a:ext cx="381000" cy="114300"/>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5" idx="3"/>
            <a:endCxn id="13" idx="4"/>
          </p:cNvCxnSpPr>
          <p:nvPr/>
        </p:nvCxnSpPr>
        <p:spPr>
          <a:xfrm rot="5400000" flipH="1" flipV="1">
            <a:off x="8401050" y="3943350"/>
            <a:ext cx="457200" cy="38100"/>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4" idx="3"/>
            <a:endCxn id="9" idx="2"/>
          </p:cNvCxnSpPr>
          <p:nvPr/>
        </p:nvCxnSpPr>
        <p:spPr>
          <a:xfrm rot="5400000" flipH="1" flipV="1">
            <a:off x="7562850" y="4286250"/>
            <a:ext cx="381000" cy="38100"/>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grpSp>
        <p:nvGrpSpPr>
          <p:cNvPr id="69" name="Group 68"/>
          <p:cNvGrpSpPr/>
          <p:nvPr/>
        </p:nvGrpSpPr>
        <p:grpSpPr>
          <a:xfrm>
            <a:off x="6477000" y="5193268"/>
            <a:ext cx="1327113" cy="1055132"/>
            <a:chOff x="7283487" y="2057400"/>
            <a:chExt cx="1327113" cy="1055132"/>
          </a:xfrm>
        </p:grpSpPr>
        <p:sp>
          <p:nvSpPr>
            <p:cNvPr id="61" name="Oval 60"/>
            <p:cNvSpPr/>
            <p:nvPr/>
          </p:nvSpPr>
          <p:spPr>
            <a:xfrm>
              <a:off x="7283487" y="2057400"/>
              <a:ext cx="412713" cy="30480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7716316" y="2057400"/>
              <a:ext cx="894284" cy="369332"/>
            </a:xfrm>
            <a:prstGeom prst="rect">
              <a:avLst/>
            </a:prstGeom>
            <a:noFill/>
          </p:spPr>
          <p:txBody>
            <a:bodyPr wrap="none" rtlCol="0">
              <a:spAutoFit/>
            </a:bodyPr>
            <a:lstStyle/>
            <a:p>
              <a:r>
                <a:rPr lang="en-US" dirty="0" smtClean="0">
                  <a:solidFill>
                    <a:schemeClr val="bg1"/>
                  </a:solidFill>
                </a:rPr>
                <a:t>Process</a:t>
              </a:r>
              <a:endParaRPr lang="en-US" dirty="0">
                <a:solidFill>
                  <a:schemeClr val="bg1"/>
                </a:solidFill>
              </a:endParaRPr>
            </a:p>
          </p:txBody>
        </p:sp>
        <p:sp>
          <p:nvSpPr>
            <p:cNvPr id="63" name="Rounded Rectangle 62"/>
            <p:cNvSpPr/>
            <p:nvPr/>
          </p:nvSpPr>
          <p:spPr>
            <a:xfrm>
              <a:off x="7315200" y="2438400"/>
              <a:ext cx="336513" cy="228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7696200" y="2373868"/>
              <a:ext cx="442750" cy="369332"/>
            </a:xfrm>
            <a:prstGeom prst="rect">
              <a:avLst/>
            </a:prstGeom>
            <a:noFill/>
          </p:spPr>
          <p:txBody>
            <a:bodyPr wrap="none" rtlCol="0">
              <a:spAutoFit/>
            </a:bodyPr>
            <a:lstStyle/>
            <a:p>
              <a:r>
                <a:rPr lang="en-US" dirty="0" smtClean="0">
                  <a:solidFill>
                    <a:schemeClr val="bg1"/>
                  </a:solidFill>
                </a:rPr>
                <a:t>OS</a:t>
              </a:r>
              <a:endParaRPr lang="en-US" dirty="0">
                <a:solidFill>
                  <a:schemeClr val="bg1"/>
                </a:solidFill>
              </a:endParaRPr>
            </a:p>
          </p:txBody>
        </p:sp>
        <p:sp>
          <p:nvSpPr>
            <p:cNvPr id="66" name="Snip Single Corner Rectangle 65"/>
            <p:cNvSpPr/>
            <p:nvPr/>
          </p:nvSpPr>
          <p:spPr>
            <a:xfrm>
              <a:off x="7315200" y="2807732"/>
              <a:ext cx="381000" cy="228600"/>
            </a:xfrm>
            <a:prstGeom prst="snip1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696200" y="2743200"/>
              <a:ext cx="782843" cy="369332"/>
            </a:xfrm>
            <a:prstGeom prst="rect">
              <a:avLst/>
            </a:prstGeom>
            <a:noFill/>
          </p:spPr>
          <p:txBody>
            <a:bodyPr wrap="none" rtlCol="0">
              <a:spAutoFit/>
            </a:bodyPr>
            <a:lstStyle/>
            <a:p>
              <a:r>
                <a:rPr lang="en-US" dirty="0" err="1" smtClean="0">
                  <a:solidFill>
                    <a:schemeClr val="bg1"/>
                  </a:solidFill>
                </a:rPr>
                <a:t>Config</a:t>
              </a:r>
              <a:endParaRPr lang="en-US" dirty="0">
                <a:solidFill>
                  <a:schemeClr val="bg1"/>
                </a:solidFill>
              </a:endParaRPr>
            </a:p>
          </p:txBody>
        </p:sp>
      </p:grpSp>
      <p:sp>
        <p:nvSpPr>
          <p:cNvPr id="70" name="Rounded Rectangle 69"/>
          <p:cNvSpPr/>
          <p:nvPr/>
        </p:nvSpPr>
        <p:spPr>
          <a:xfrm>
            <a:off x="4495800" y="2362200"/>
            <a:ext cx="609600" cy="4572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3657600" y="2057400"/>
            <a:ext cx="533400" cy="38100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4495800" y="1676400"/>
            <a:ext cx="533400" cy="38100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5181600" y="1752600"/>
            <a:ext cx="990600" cy="83820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SQL client C1</a:t>
            </a:r>
            <a:endParaRPr lang="en-US" dirty="0">
              <a:solidFill>
                <a:schemeClr val="tx1"/>
              </a:solidFill>
            </a:endParaRPr>
          </a:p>
        </p:txBody>
      </p:sp>
      <p:sp>
        <p:nvSpPr>
          <p:cNvPr id="74" name="Snip Single Corner Rectangle 73"/>
          <p:cNvSpPr/>
          <p:nvPr/>
        </p:nvSpPr>
        <p:spPr>
          <a:xfrm>
            <a:off x="4572000" y="3200400"/>
            <a:ext cx="533400" cy="381000"/>
          </a:xfrm>
          <a:prstGeom prst="snip1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Snip Single Corner Rectangle 74"/>
          <p:cNvSpPr/>
          <p:nvPr/>
        </p:nvSpPr>
        <p:spPr>
          <a:xfrm>
            <a:off x="5410200" y="2895600"/>
            <a:ext cx="533400" cy="381000"/>
          </a:xfrm>
          <a:prstGeom prst="snip1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Snip Single Corner Rectangle 75"/>
          <p:cNvSpPr/>
          <p:nvPr/>
        </p:nvSpPr>
        <p:spPr>
          <a:xfrm>
            <a:off x="3657600" y="2895600"/>
            <a:ext cx="533400" cy="381000"/>
          </a:xfrm>
          <a:prstGeom prst="snip1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7" name="Straight Arrow Connector 76"/>
          <p:cNvCxnSpPr>
            <a:endCxn id="73" idx="2"/>
          </p:cNvCxnSpPr>
          <p:nvPr/>
        </p:nvCxnSpPr>
        <p:spPr>
          <a:xfrm rot="5400000" flipH="1" flipV="1">
            <a:off x="4867952" y="2256748"/>
            <a:ext cx="398696" cy="228600"/>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73" idx="3"/>
            <a:endCxn id="70" idx="3"/>
          </p:cNvCxnSpPr>
          <p:nvPr/>
        </p:nvCxnSpPr>
        <p:spPr>
          <a:xfrm rot="5400000">
            <a:off x="5154660" y="2418789"/>
            <a:ext cx="122751" cy="221270"/>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rot="5400000" flipH="1" flipV="1">
            <a:off x="4468861" y="2180947"/>
            <a:ext cx="360595" cy="1913"/>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rot="16200000" flipH="1">
            <a:off x="4697461" y="2180943"/>
            <a:ext cx="360596" cy="1917"/>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71" idx="6"/>
          </p:cNvCxnSpPr>
          <p:nvPr/>
        </p:nvCxnSpPr>
        <p:spPr>
          <a:xfrm>
            <a:off x="4191000" y="2247900"/>
            <a:ext cx="302884" cy="152400"/>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70" idx="1"/>
            <a:endCxn id="71" idx="5"/>
          </p:cNvCxnSpPr>
          <p:nvPr/>
        </p:nvCxnSpPr>
        <p:spPr>
          <a:xfrm rot="10800000">
            <a:off x="4112886" y="2382604"/>
            <a:ext cx="382915" cy="208196"/>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76" idx="3"/>
            <a:endCxn id="71" idx="4"/>
          </p:cNvCxnSpPr>
          <p:nvPr/>
        </p:nvCxnSpPr>
        <p:spPr>
          <a:xfrm rot="5400000" flipH="1" flipV="1">
            <a:off x="3695700" y="2667000"/>
            <a:ext cx="457200" cy="1588"/>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75" idx="3"/>
            <a:endCxn id="73" idx="4"/>
          </p:cNvCxnSpPr>
          <p:nvPr/>
        </p:nvCxnSpPr>
        <p:spPr>
          <a:xfrm rot="5400000" flipH="1" flipV="1">
            <a:off x="5524500" y="2743200"/>
            <a:ext cx="304800" cy="1588"/>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74" idx="3"/>
            <a:endCxn id="70" idx="2"/>
          </p:cNvCxnSpPr>
          <p:nvPr/>
        </p:nvCxnSpPr>
        <p:spPr>
          <a:xfrm rot="16200000" flipV="1">
            <a:off x="4629150" y="2990850"/>
            <a:ext cx="381000" cy="38100"/>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102" name="Rounded Rectangle 101"/>
          <p:cNvSpPr/>
          <p:nvPr/>
        </p:nvSpPr>
        <p:spPr>
          <a:xfrm>
            <a:off x="4572000" y="4724400"/>
            <a:ext cx="609600" cy="4572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3733800" y="4419600"/>
            <a:ext cx="533400" cy="38100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4572000" y="4038600"/>
            <a:ext cx="533400" cy="38100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a:off x="5334000" y="4191000"/>
            <a:ext cx="990600" cy="83820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SQL client C2</a:t>
            </a:r>
            <a:endParaRPr lang="en-US" dirty="0">
              <a:solidFill>
                <a:schemeClr val="tx1"/>
              </a:solidFill>
            </a:endParaRPr>
          </a:p>
        </p:txBody>
      </p:sp>
      <p:sp>
        <p:nvSpPr>
          <p:cNvPr id="106" name="Snip Single Corner Rectangle 105"/>
          <p:cNvSpPr/>
          <p:nvPr/>
        </p:nvSpPr>
        <p:spPr>
          <a:xfrm>
            <a:off x="4648200" y="5562600"/>
            <a:ext cx="533400" cy="381000"/>
          </a:xfrm>
          <a:prstGeom prst="snip1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Snip Single Corner Rectangle 106"/>
          <p:cNvSpPr/>
          <p:nvPr/>
        </p:nvSpPr>
        <p:spPr>
          <a:xfrm>
            <a:off x="5486400" y="5257800"/>
            <a:ext cx="533400" cy="381000"/>
          </a:xfrm>
          <a:prstGeom prst="snip1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Snip Single Corner Rectangle 107"/>
          <p:cNvSpPr/>
          <p:nvPr/>
        </p:nvSpPr>
        <p:spPr>
          <a:xfrm>
            <a:off x="3733800" y="5257800"/>
            <a:ext cx="533400" cy="381000"/>
          </a:xfrm>
          <a:prstGeom prst="snip1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Arrow Connector 108"/>
          <p:cNvCxnSpPr>
            <a:endCxn id="105" idx="2"/>
          </p:cNvCxnSpPr>
          <p:nvPr/>
        </p:nvCxnSpPr>
        <p:spPr>
          <a:xfrm rot="5400000" flipH="1" flipV="1">
            <a:off x="4982252" y="4657048"/>
            <a:ext cx="398696" cy="304800"/>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105" idx="3"/>
            <a:endCxn id="102" idx="3"/>
          </p:cNvCxnSpPr>
          <p:nvPr/>
        </p:nvCxnSpPr>
        <p:spPr>
          <a:xfrm rot="5400000">
            <a:off x="5307060" y="4780989"/>
            <a:ext cx="46551" cy="297470"/>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rot="5400000" flipH="1" flipV="1">
            <a:off x="4545061" y="4543147"/>
            <a:ext cx="360595" cy="1913"/>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rot="16200000" flipH="1">
            <a:off x="4773661" y="4543143"/>
            <a:ext cx="360596" cy="1917"/>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103" idx="6"/>
          </p:cNvCxnSpPr>
          <p:nvPr/>
        </p:nvCxnSpPr>
        <p:spPr>
          <a:xfrm>
            <a:off x="4267200" y="4610100"/>
            <a:ext cx="302884" cy="152400"/>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102" idx="1"/>
            <a:endCxn id="103" idx="5"/>
          </p:cNvCxnSpPr>
          <p:nvPr/>
        </p:nvCxnSpPr>
        <p:spPr>
          <a:xfrm rot="10800000">
            <a:off x="4189086" y="4744804"/>
            <a:ext cx="382915" cy="208196"/>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108" idx="3"/>
            <a:endCxn id="103" idx="4"/>
          </p:cNvCxnSpPr>
          <p:nvPr/>
        </p:nvCxnSpPr>
        <p:spPr>
          <a:xfrm rot="5400000" flipH="1" flipV="1">
            <a:off x="3771900" y="5029200"/>
            <a:ext cx="457200" cy="1588"/>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107" idx="3"/>
            <a:endCxn id="105" idx="4"/>
          </p:cNvCxnSpPr>
          <p:nvPr/>
        </p:nvCxnSpPr>
        <p:spPr>
          <a:xfrm rot="5400000" flipH="1" flipV="1">
            <a:off x="5676900" y="5105400"/>
            <a:ext cx="228600" cy="76200"/>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106" idx="3"/>
            <a:endCxn id="102" idx="2"/>
          </p:cNvCxnSpPr>
          <p:nvPr/>
        </p:nvCxnSpPr>
        <p:spPr>
          <a:xfrm rot="16200000" flipV="1">
            <a:off x="4705350" y="5353050"/>
            <a:ext cx="381000" cy="38100"/>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11" idx="0"/>
            <a:endCxn id="73" idx="6"/>
          </p:cNvCxnSpPr>
          <p:nvPr/>
        </p:nvCxnSpPr>
        <p:spPr>
          <a:xfrm rot="16200000" flipV="1">
            <a:off x="5924550" y="2419350"/>
            <a:ext cx="1104900" cy="609600"/>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73" idx="5"/>
            <a:endCxn id="11" idx="1"/>
          </p:cNvCxnSpPr>
          <p:nvPr/>
        </p:nvCxnSpPr>
        <p:spPr>
          <a:xfrm rot="16200000" flipH="1">
            <a:off x="5826428" y="2668751"/>
            <a:ext cx="886666" cy="485262"/>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a:stCxn id="11" idx="2"/>
            <a:endCxn id="105" idx="0"/>
          </p:cNvCxnSpPr>
          <p:nvPr/>
        </p:nvCxnSpPr>
        <p:spPr>
          <a:xfrm rot="10800000" flipV="1">
            <a:off x="5829300" y="3543300"/>
            <a:ext cx="571500" cy="647700"/>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stCxn id="105" idx="7"/>
            <a:endCxn id="11" idx="3"/>
          </p:cNvCxnSpPr>
          <p:nvPr/>
        </p:nvCxnSpPr>
        <p:spPr>
          <a:xfrm rot="5400000" flipH="1" flipV="1">
            <a:off x="6055028" y="3856387"/>
            <a:ext cx="581866" cy="332862"/>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86" name="Table 85"/>
          <p:cNvGraphicFramePr>
            <a:graphicFrameLocks noGrp="1"/>
          </p:cNvGraphicFramePr>
          <p:nvPr/>
        </p:nvGraphicFramePr>
        <p:xfrm>
          <a:off x="6781800" y="1493520"/>
          <a:ext cx="1676400" cy="1097280"/>
        </p:xfrm>
        <a:graphic>
          <a:graphicData uri="http://schemas.openxmlformats.org/drawingml/2006/table">
            <a:tbl>
              <a:tblPr>
                <a:tableStyleId>{5C22544A-7EE6-4342-B048-85BDC9FD1C3A}</a:tableStyleId>
              </a:tblPr>
              <a:tblGrid>
                <a:gridCol w="1676400"/>
              </a:tblGrid>
              <a:tr h="243840">
                <a:tc>
                  <a:txBody>
                    <a:bodyPr/>
                    <a:lstStyle/>
                    <a:p>
                      <a:pPr algn="ctr"/>
                      <a:r>
                        <a:rPr lang="en-US" dirty="0" smtClean="0"/>
                        <a:t>% CPU time</a:t>
                      </a:r>
                      <a:endParaRPr lang="en-US" dirty="0"/>
                    </a:p>
                  </a:txBody>
                  <a:tcPr marL="0" marR="0" marT="0" marB="0">
                    <a:lnB w="12700" cap="flat" cmpd="sng" algn="ctr">
                      <a:solidFill>
                        <a:schemeClr val="tx1"/>
                      </a:solidFill>
                      <a:prstDash val="solid"/>
                      <a:round/>
                      <a:headEnd type="none" w="med" len="med"/>
                      <a:tailEnd type="none" w="med" len="med"/>
                    </a:lnB>
                  </a:tcPr>
                </a:tc>
              </a:tr>
              <a:tr h="243840">
                <a:tc>
                  <a:txBody>
                    <a:bodyPr/>
                    <a:lstStyle/>
                    <a:p>
                      <a:pPr algn="ctr"/>
                      <a:r>
                        <a:rPr lang="en-US" dirty="0" smtClean="0"/>
                        <a:t>IO bytes/sec</a:t>
                      </a:r>
                      <a:endParaRPr lang="en-US" dirty="0"/>
                    </a:p>
                  </a:txBody>
                  <a:tcPr marL="0" marR="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3840">
                <a:tc>
                  <a:txBody>
                    <a:bodyPr/>
                    <a:lstStyle/>
                    <a:p>
                      <a:pPr algn="ctr"/>
                      <a:r>
                        <a:rPr lang="en-US" dirty="0" smtClean="0"/>
                        <a:t>Connections/sec</a:t>
                      </a:r>
                      <a:endParaRPr lang="en-US" dirty="0"/>
                    </a:p>
                  </a:txBody>
                  <a:tcPr marL="0" marR="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3840">
                <a:tc>
                  <a:txBody>
                    <a:bodyPr/>
                    <a:lstStyle/>
                    <a:p>
                      <a:pPr algn="ctr"/>
                      <a:r>
                        <a:rPr lang="en-US" dirty="0" smtClean="0"/>
                        <a:t>404 errors/sec</a:t>
                      </a:r>
                      <a:endParaRPr lang="en-US" dirty="0"/>
                    </a:p>
                  </a:txBody>
                  <a:tcPr marL="0" marR="0" marT="0" marB="0">
                    <a:lnT w="12700" cap="flat" cmpd="sng" algn="ctr">
                      <a:solidFill>
                        <a:schemeClr val="tx1"/>
                      </a:solidFill>
                      <a:prstDash val="solid"/>
                      <a:round/>
                      <a:headEnd type="none" w="med" len="med"/>
                      <a:tailEnd type="none" w="med" len="med"/>
                    </a:lnT>
                  </a:tcPr>
                </a:tc>
              </a:tr>
            </a:tbl>
          </a:graphicData>
        </a:graphic>
      </p:graphicFrame>
      <p:cxnSp>
        <p:nvCxnSpPr>
          <p:cNvPr id="90" name="Elbow Connector 89"/>
          <p:cNvCxnSpPr>
            <a:endCxn id="13" idx="0"/>
          </p:cNvCxnSpPr>
          <p:nvPr/>
        </p:nvCxnSpPr>
        <p:spPr>
          <a:xfrm>
            <a:off x="8153400" y="2667000"/>
            <a:ext cx="495300" cy="457200"/>
          </a:xfrm>
          <a:prstGeom prst="bentConnector2">
            <a:avLst/>
          </a:prstGeom>
          <a:ln w="47625">
            <a:solidFill>
              <a:schemeClr val="bg1"/>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6629400" y="2057400"/>
            <a:ext cx="1981200" cy="609600"/>
          </a:xfrm>
          <a:prstGeom prst="rect">
            <a:avLst/>
          </a:prstGeom>
          <a:solidFill>
            <a:srgbClr val="FFCC99">
              <a:alpha val="23922"/>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6629400" y="1371600"/>
            <a:ext cx="1981200" cy="685800"/>
          </a:xfrm>
          <a:prstGeom prst="rect">
            <a:avLst/>
          </a:prstGeom>
          <a:solidFill>
            <a:srgbClr val="FFCC99">
              <a:alpha val="23922"/>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cSld>
  <p:clrMapOvr>
    <a:masterClrMapping/>
  </p:clrMapOvr>
  <p:transition advTm="150323"/>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34">
                                            <p:txEl>
                                              <p:pRg st="0" end="0"/>
                                            </p:txEl>
                                          </p:spTgt>
                                        </p:tgtEl>
                                        <p:attrNameLst>
                                          <p:attrName>style.visibility</p:attrName>
                                        </p:attrNameLst>
                                      </p:cBhvr>
                                      <p:to>
                                        <p:strVal val="visible"/>
                                      </p:to>
                                    </p:set>
                                    <p:animEffect transition="in" filter="checkerboard(across)">
                                      <p:cBhvr>
                                        <p:cTn id="7" dur="500"/>
                                        <p:tgtEl>
                                          <p:spTgt spid="134">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34">
                                            <p:txEl>
                                              <p:pRg st="1" end="1"/>
                                            </p:txEl>
                                          </p:spTgt>
                                        </p:tgtEl>
                                        <p:attrNameLst>
                                          <p:attrName>style.visibility</p:attrName>
                                        </p:attrNameLst>
                                      </p:cBhvr>
                                      <p:to>
                                        <p:strVal val="visible"/>
                                      </p:to>
                                    </p:set>
                                    <p:animEffect transition="in" filter="checkerboard(across)">
                                      <p:cBhvr>
                                        <p:cTn id="10" dur="500"/>
                                        <p:tgtEl>
                                          <p:spTgt spid="134">
                                            <p:txEl>
                                              <p:pRg st="1" end="1"/>
                                            </p:txEl>
                                          </p:spTgt>
                                        </p:tgtEl>
                                      </p:cBhvr>
                                    </p:animEffect>
                                  </p:childTnLst>
                                </p:cTn>
                              </p:par>
                              <p:par>
                                <p:cTn id="11" presetID="5" presetClass="exit" presetSubtype="10" fill="hold" nodeType="withEffect">
                                  <p:stCondLst>
                                    <p:cond delay="0"/>
                                  </p:stCondLst>
                                  <p:childTnLst>
                                    <p:animEffect transition="out" filter="checkerboard(across)">
                                      <p:cBhvr>
                                        <p:cTn id="12" dur="500"/>
                                        <p:tgtEl>
                                          <p:spTgt spid="6"/>
                                        </p:tgtEl>
                                      </p:cBhvr>
                                    </p:animEffect>
                                    <p:set>
                                      <p:cBhvr>
                                        <p:cTn id="13" dur="1" fill="hold">
                                          <p:stCondLst>
                                            <p:cond delay="499"/>
                                          </p:stCondLst>
                                        </p:cTn>
                                        <p:tgtEl>
                                          <p:spTgt spid="6"/>
                                        </p:tgtEl>
                                        <p:attrNameLst>
                                          <p:attrName>style.visibility</p:attrName>
                                        </p:attrNameLst>
                                      </p:cBhvr>
                                      <p:to>
                                        <p:strVal val="hidden"/>
                                      </p:to>
                                    </p:set>
                                  </p:childTnLst>
                                </p:cTn>
                              </p:par>
                              <p:par>
                                <p:cTn id="14" presetID="5" presetClass="exit" presetSubtype="10" fill="hold" nodeType="withEffect">
                                  <p:stCondLst>
                                    <p:cond delay="0"/>
                                  </p:stCondLst>
                                  <p:childTnLst>
                                    <p:animEffect transition="out" filter="checkerboard(across)">
                                      <p:cBhvr>
                                        <p:cTn id="15" dur="500"/>
                                        <p:tgtEl>
                                          <p:spTgt spid="7"/>
                                        </p:tgtEl>
                                      </p:cBhvr>
                                    </p:animEffect>
                                    <p:set>
                                      <p:cBhvr>
                                        <p:cTn id="16" dur="1" fill="hold">
                                          <p:stCondLst>
                                            <p:cond delay="499"/>
                                          </p:stCondLst>
                                        </p:cTn>
                                        <p:tgtEl>
                                          <p:spTgt spid="7"/>
                                        </p:tgtEl>
                                        <p:attrNameLst>
                                          <p:attrName>style.visibility</p:attrName>
                                        </p:attrNameLst>
                                      </p:cBhvr>
                                      <p:to>
                                        <p:strVal val="hidden"/>
                                      </p:to>
                                    </p:set>
                                  </p:childTnLst>
                                </p:cTn>
                              </p:par>
                              <p:par>
                                <p:cTn id="17" presetID="5" presetClass="exit" presetSubtype="10" fill="hold" nodeType="withEffect">
                                  <p:stCondLst>
                                    <p:cond delay="0"/>
                                  </p:stCondLst>
                                  <p:childTnLst>
                                    <p:animEffect transition="out" filter="checkerboard(across)">
                                      <p:cBhvr>
                                        <p:cTn id="18" dur="500"/>
                                        <p:tgtEl>
                                          <p:spTgt spid="8"/>
                                        </p:tgtEl>
                                      </p:cBhvr>
                                    </p:animEffect>
                                    <p:set>
                                      <p:cBhvr>
                                        <p:cTn id="19" dur="1" fill="hold">
                                          <p:stCondLst>
                                            <p:cond delay="499"/>
                                          </p:stCondLst>
                                        </p:cTn>
                                        <p:tgtEl>
                                          <p:spTgt spid="8"/>
                                        </p:tgtEl>
                                        <p:attrNameLst>
                                          <p:attrName>style.visibility</p:attrName>
                                        </p:attrNameLst>
                                      </p:cBhvr>
                                      <p:to>
                                        <p:strVal val="hidden"/>
                                      </p:to>
                                    </p:set>
                                  </p:childTnLst>
                                </p:cTn>
                              </p:par>
                              <p:par>
                                <p:cTn id="20" presetID="5" presetClass="entr" presetSubtype="1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heckerboard(across)">
                                      <p:cBhvr>
                                        <p:cTn id="22" dur="500"/>
                                        <p:tgtEl>
                                          <p:spTgt spid="11"/>
                                        </p:tgtEl>
                                      </p:cBhvr>
                                    </p:animEffect>
                                  </p:childTnLst>
                                </p:cTn>
                              </p:par>
                              <p:par>
                                <p:cTn id="23" presetID="5" presetClass="entr" presetSubtype="1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checkerboard(across)">
                                      <p:cBhvr>
                                        <p:cTn id="25" dur="500"/>
                                        <p:tgtEl>
                                          <p:spTgt spid="12"/>
                                        </p:tgtEl>
                                      </p:cBhvr>
                                    </p:animEffect>
                                  </p:childTnLst>
                                </p:cTn>
                              </p:par>
                              <p:par>
                                <p:cTn id="26" presetID="5" presetClass="entr" presetSubtype="10"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checkerboard(across)">
                                      <p:cBhvr>
                                        <p:cTn id="28" dur="500"/>
                                        <p:tgtEl>
                                          <p:spTgt spid="9"/>
                                        </p:tgtEl>
                                      </p:cBhvr>
                                    </p:animEffect>
                                  </p:childTnLst>
                                </p:cTn>
                              </p:par>
                              <p:par>
                                <p:cTn id="29" presetID="5" presetClass="entr" presetSubtype="1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checkerboard(across)">
                                      <p:cBhvr>
                                        <p:cTn id="31" dur="500"/>
                                        <p:tgtEl>
                                          <p:spTgt spid="13"/>
                                        </p:tgtEl>
                                      </p:cBhvr>
                                    </p:animEffect>
                                  </p:childTnLst>
                                </p:cTn>
                              </p:par>
                              <p:par>
                                <p:cTn id="32" presetID="5" presetClass="entr" presetSubtype="10" fill="hold"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checkerboard(across)">
                                      <p:cBhvr>
                                        <p:cTn id="34" dur="500"/>
                                        <p:tgtEl>
                                          <p:spTgt spid="15"/>
                                        </p:tgtEl>
                                      </p:cBhvr>
                                    </p:animEffect>
                                  </p:childTnLst>
                                </p:cTn>
                              </p:par>
                              <p:par>
                                <p:cTn id="35" presetID="5" presetClass="entr" presetSubtype="1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checkerboard(across)">
                                      <p:cBhvr>
                                        <p:cTn id="37" dur="500"/>
                                        <p:tgtEl>
                                          <p:spTgt spid="14"/>
                                        </p:tgtEl>
                                      </p:cBhvr>
                                    </p:animEffect>
                                  </p:childTnLst>
                                </p:cTn>
                              </p:par>
                              <p:par>
                                <p:cTn id="38" presetID="5" presetClass="entr" presetSubtype="10" fill="hold"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checkerboard(across)">
                                      <p:cBhvr>
                                        <p:cTn id="40" dur="500"/>
                                        <p:tgtEl>
                                          <p:spTgt spid="16"/>
                                        </p:tgtEl>
                                      </p:cBhvr>
                                    </p:animEffect>
                                  </p:childTnLst>
                                </p:cTn>
                              </p:par>
                              <p:par>
                                <p:cTn id="41" presetID="5" presetClass="entr" presetSubtype="10" fill="hold" nodeType="withEffect">
                                  <p:stCondLst>
                                    <p:cond delay="0"/>
                                  </p:stCondLst>
                                  <p:childTnLst>
                                    <p:set>
                                      <p:cBhvr>
                                        <p:cTn id="42" dur="1" fill="hold">
                                          <p:stCondLst>
                                            <p:cond delay="0"/>
                                          </p:stCondLst>
                                        </p:cTn>
                                        <p:tgtEl>
                                          <p:spTgt spid="71"/>
                                        </p:tgtEl>
                                        <p:attrNameLst>
                                          <p:attrName>style.visibility</p:attrName>
                                        </p:attrNameLst>
                                      </p:cBhvr>
                                      <p:to>
                                        <p:strVal val="visible"/>
                                      </p:to>
                                    </p:set>
                                    <p:animEffect transition="in" filter="checkerboard(across)">
                                      <p:cBhvr>
                                        <p:cTn id="43" dur="500"/>
                                        <p:tgtEl>
                                          <p:spTgt spid="71"/>
                                        </p:tgtEl>
                                      </p:cBhvr>
                                    </p:animEffect>
                                  </p:childTnLst>
                                </p:cTn>
                              </p:par>
                              <p:par>
                                <p:cTn id="44" presetID="5" presetClass="entr" presetSubtype="10" fill="hold" nodeType="withEffect">
                                  <p:stCondLst>
                                    <p:cond delay="0"/>
                                  </p:stCondLst>
                                  <p:childTnLst>
                                    <p:set>
                                      <p:cBhvr>
                                        <p:cTn id="45" dur="1" fill="hold">
                                          <p:stCondLst>
                                            <p:cond delay="0"/>
                                          </p:stCondLst>
                                        </p:cTn>
                                        <p:tgtEl>
                                          <p:spTgt spid="72"/>
                                        </p:tgtEl>
                                        <p:attrNameLst>
                                          <p:attrName>style.visibility</p:attrName>
                                        </p:attrNameLst>
                                      </p:cBhvr>
                                      <p:to>
                                        <p:strVal val="visible"/>
                                      </p:to>
                                    </p:set>
                                    <p:animEffect transition="in" filter="checkerboard(across)">
                                      <p:cBhvr>
                                        <p:cTn id="46" dur="500"/>
                                        <p:tgtEl>
                                          <p:spTgt spid="72"/>
                                        </p:tgtEl>
                                      </p:cBhvr>
                                    </p:animEffect>
                                  </p:childTnLst>
                                </p:cTn>
                              </p:par>
                              <p:par>
                                <p:cTn id="47" presetID="5" presetClass="entr" presetSubtype="10" fill="hold" nodeType="withEffect">
                                  <p:stCondLst>
                                    <p:cond delay="0"/>
                                  </p:stCondLst>
                                  <p:childTnLst>
                                    <p:set>
                                      <p:cBhvr>
                                        <p:cTn id="48" dur="1" fill="hold">
                                          <p:stCondLst>
                                            <p:cond delay="0"/>
                                          </p:stCondLst>
                                        </p:cTn>
                                        <p:tgtEl>
                                          <p:spTgt spid="70"/>
                                        </p:tgtEl>
                                        <p:attrNameLst>
                                          <p:attrName>style.visibility</p:attrName>
                                        </p:attrNameLst>
                                      </p:cBhvr>
                                      <p:to>
                                        <p:strVal val="visible"/>
                                      </p:to>
                                    </p:set>
                                    <p:animEffect transition="in" filter="checkerboard(across)">
                                      <p:cBhvr>
                                        <p:cTn id="49" dur="500"/>
                                        <p:tgtEl>
                                          <p:spTgt spid="70"/>
                                        </p:tgtEl>
                                      </p:cBhvr>
                                    </p:animEffect>
                                  </p:childTnLst>
                                </p:cTn>
                              </p:par>
                              <p:par>
                                <p:cTn id="50" presetID="5" presetClass="entr" presetSubtype="10" fill="hold" nodeType="withEffect">
                                  <p:stCondLst>
                                    <p:cond delay="0"/>
                                  </p:stCondLst>
                                  <p:childTnLst>
                                    <p:set>
                                      <p:cBhvr>
                                        <p:cTn id="51" dur="1" fill="hold">
                                          <p:stCondLst>
                                            <p:cond delay="0"/>
                                          </p:stCondLst>
                                        </p:cTn>
                                        <p:tgtEl>
                                          <p:spTgt spid="73"/>
                                        </p:tgtEl>
                                        <p:attrNameLst>
                                          <p:attrName>style.visibility</p:attrName>
                                        </p:attrNameLst>
                                      </p:cBhvr>
                                      <p:to>
                                        <p:strVal val="visible"/>
                                      </p:to>
                                    </p:set>
                                    <p:animEffect transition="in" filter="checkerboard(across)">
                                      <p:cBhvr>
                                        <p:cTn id="52" dur="500"/>
                                        <p:tgtEl>
                                          <p:spTgt spid="73"/>
                                        </p:tgtEl>
                                      </p:cBhvr>
                                    </p:animEffect>
                                  </p:childTnLst>
                                </p:cTn>
                              </p:par>
                              <p:par>
                                <p:cTn id="53" presetID="5" presetClass="entr" presetSubtype="10" fill="hold" nodeType="withEffect">
                                  <p:stCondLst>
                                    <p:cond delay="0"/>
                                  </p:stCondLst>
                                  <p:childTnLst>
                                    <p:set>
                                      <p:cBhvr>
                                        <p:cTn id="54" dur="1" fill="hold">
                                          <p:stCondLst>
                                            <p:cond delay="0"/>
                                          </p:stCondLst>
                                        </p:cTn>
                                        <p:tgtEl>
                                          <p:spTgt spid="75"/>
                                        </p:tgtEl>
                                        <p:attrNameLst>
                                          <p:attrName>style.visibility</p:attrName>
                                        </p:attrNameLst>
                                      </p:cBhvr>
                                      <p:to>
                                        <p:strVal val="visible"/>
                                      </p:to>
                                    </p:set>
                                    <p:animEffect transition="in" filter="checkerboard(across)">
                                      <p:cBhvr>
                                        <p:cTn id="55" dur="500"/>
                                        <p:tgtEl>
                                          <p:spTgt spid="75"/>
                                        </p:tgtEl>
                                      </p:cBhvr>
                                    </p:animEffect>
                                  </p:childTnLst>
                                </p:cTn>
                              </p:par>
                              <p:par>
                                <p:cTn id="56" presetID="5" presetClass="entr" presetSubtype="10" fill="hold" nodeType="withEffect">
                                  <p:stCondLst>
                                    <p:cond delay="0"/>
                                  </p:stCondLst>
                                  <p:childTnLst>
                                    <p:set>
                                      <p:cBhvr>
                                        <p:cTn id="57" dur="1" fill="hold">
                                          <p:stCondLst>
                                            <p:cond delay="0"/>
                                          </p:stCondLst>
                                        </p:cTn>
                                        <p:tgtEl>
                                          <p:spTgt spid="74"/>
                                        </p:tgtEl>
                                        <p:attrNameLst>
                                          <p:attrName>style.visibility</p:attrName>
                                        </p:attrNameLst>
                                      </p:cBhvr>
                                      <p:to>
                                        <p:strVal val="visible"/>
                                      </p:to>
                                    </p:set>
                                    <p:animEffect transition="in" filter="checkerboard(across)">
                                      <p:cBhvr>
                                        <p:cTn id="58" dur="500"/>
                                        <p:tgtEl>
                                          <p:spTgt spid="74"/>
                                        </p:tgtEl>
                                      </p:cBhvr>
                                    </p:animEffect>
                                  </p:childTnLst>
                                </p:cTn>
                              </p:par>
                              <p:par>
                                <p:cTn id="59" presetID="5" presetClass="entr" presetSubtype="10" fill="hold" nodeType="withEffect">
                                  <p:stCondLst>
                                    <p:cond delay="0"/>
                                  </p:stCondLst>
                                  <p:childTnLst>
                                    <p:set>
                                      <p:cBhvr>
                                        <p:cTn id="60" dur="1" fill="hold">
                                          <p:stCondLst>
                                            <p:cond delay="0"/>
                                          </p:stCondLst>
                                        </p:cTn>
                                        <p:tgtEl>
                                          <p:spTgt spid="76"/>
                                        </p:tgtEl>
                                        <p:attrNameLst>
                                          <p:attrName>style.visibility</p:attrName>
                                        </p:attrNameLst>
                                      </p:cBhvr>
                                      <p:to>
                                        <p:strVal val="visible"/>
                                      </p:to>
                                    </p:set>
                                    <p:animEffect transition="in" filter="checkerboard(across)">
                                      <p:cBhvr>
                                        <p:cTn id="61" dur="500"/>
                                        <p:tgtEl>
                                          <p:spTgt spid="76"/>
                                        </p:tgtEl>
                                      </p:cBhvr>
                                    </p:animEffect>
                                  </p:childTnLst>
                                </p:cTn>
                              </p:par>
                              <p:par>
                                <p:cTn id="62" presetID="5" presetClass="entr" presetSubtype="10" fill="hold" nodeType="withEffect">
                                  <p:stCondLst>
                                    <p:cond delay="0"/>
                                  </p:stCondLst>
                                  <p:childTnLst>
                                    <p:set>
                                      <p:cBhvr>
                                        <p:cTn id="63" dur="1" fill="hold">
                                          <p:stCondLst>
                                            <p:cond delay="0"/>
                                          </p:stCondLst>
                                        </p:cTn>
                                        <p:tgtEl>
                                          <p:spTgt spid="103"/>
                                        </p:tgtEl>
                                        <p:attrNameLst>
                                          <p:attrName>style.visibility</p:attrName>
                                        </p:attrNameLst>
                                      </p:cBhvr>
                                      <p:to>
                                        <p:strVal val="visible"/>
                                      </p:to>
                                    </p:set>
                                    <p:animEffect transition="in" filter="checkerboard(across)">
                                      <p:cBhvr>
                                        <p:cTn id="64" dur="500"/>
                                        <p:tgtEl>
                                          <p:spTgt spid="103"/>
                                        </p:tgtEl>
                                      </p:cBhvr>
                                    </p:animEffect>
                                  </p:childTnLst>
                                </p:cTn>
                              </p:par>
                              <p:par>
                                <p:cTn id="65" presetID="5" presetClass="entr" presetSubtype="10" fill="hold" nodeType="withEffect">
                                  <p:stCondLst>
                                    <p:cond delay="0"/>
                                  </p:stCondLst>
                                  <p:childTnLst>
                                    <p:set>
                                      <p:cBhvr>
                                        <p:cTn id="66" dur="1" fill="hold">
                                          <p:stCondLst>
                                            <p:cond delay="0"/>
                                          </p:stCondLst>
                                        </p:cTn>
                                        <p:tgtEl>
                                          <p:spTgt spid="104"/>
                                        </p:tgtEl>
                                        <p:attrNameLst>
                                          <p:attrName>style.visibility</p:attrName>
                                        </p:attrNameLst>
                                      </p:cBhvr>
                                      <p:to>
                                        <p:strVal val="visible"/>
                                      </p:to>
                                    </p:set>
                                    <p:animEffect transition="in" filter="checkerboard(across)">
                                      <p:cBhvr>
                                        <p:cTn id="67" dur="500"/>
                                        <p:tgtEl>
                                          <p:spTgt spid="104"/>
                                        </p:tgtEl>
                                      </p:cBhvr>
                                    </p:animEffect>
                                  </p:childTnLst>
                                </p:cTn>
                              </p:par>
                              <p:par>
                                <p:cTn id="68" presetID="5" presetClass="entr" presetSubtype="10" fill="hold" nodeType="withEffect">
                                  <p:stCondLst>
                                    <p:cond delay="0"/>
                                  </p:stCondLst>
                                  <p:childTnLst>
                                    <p:set>
                                      <p:cBhvr>
                                        <p:cTn id="69" dur="1" fill="hold">
                                          <p:stCondLst>
                                            <p:cond delay="0"/>
                                          </p:stCondLst>
                                        </p:cTn>
                                        <p:tgtEl>
                                          <p:spTgt spid="102"/>
                                        </p:tgtEl>
                                        <p:attrNameLst>
                                          <p:attrName>style.visibility</p:attrName>
                                        </p:attrNameLst>
                                      </p:cBhvr>
                                      <p:to>
                                        <p:strVal val="visible"/>
                                      </p:to>
                                    </p:set>
                                    <p:animEffect transition="in" filter="checkerboard(across)">
                                      <p:cBhvr>
                                        <p:cTn id="70" dur="500"/>
                                        <p:tgtEl>
                                          <p:spTgt spid="102"/>
                                        </p:tgtEl>
                                      </p:cBhvr>
                                    </p:animEffect>
                                  </p:childTnLst>
                                </p:cTn>
                              </p:par>
                              <p:par>
                                <p:cTn id="71" presetID="5" presetClass="entr" presetSubtype="10" fill="hold" nodeType="withEffect">
                                  <p:stCondLst>
                                    <p:cond delay="0"/>
                                  </p:stCondLst>
                                  <p:childTnLst>
                                    <p:set>
                                      <p:cBhvr>
                                        <p:cTn id="72" dur="1" fill="hold">
                                          <p:stCondLst>
                                            <p:cond delay="0"/>
                                          </p:stCondLst>
                                        </p:cTn>
                                        <p:tgtEl>
                                          <p:spTgt spid="105"/>
                                        </p:tgtEl>
                                        <p:attrNameLst>
                                          <p:attrName>style.visibility</p:attrName>
                                        </p:attrNameLst>
                                      </p:cBhvr>
                                      <p:to>
                                        <p:strVal val="visible"/>
                                      </p:to>
                                    </p:set>
                                    <p:animEffect transition="in" filter="checkerboard(across)">
                                      <p:cBhvr>
                                        <p:cTn id="73" dur="500"/>
                                        <p:tgtEl>
                                          <p:spTgt spid="105"/>
                                        </p:tgtEl>
                                      </p:cBhvr>
                                    </p:animEffect>
                                  </p:childTnLst>
                                </p:cTn>
                              </p:par>
                              <p:par>
                                <p:cTn id="74" presetID="5" presetClass="entr" presetSubtype="10" fill="hold" nodeType="withEffect">
                                  <p:stCondLst>
                                    <p:cond delay="0"/>
                                  </p:stCondLst>
                                  <p:childTnLst>
                                    <p:set>
                                      <p:cBhvr>
                                        <p:cTn id="75" dur="1" fill="hold">
                                          <p:stCondLst>
                                            <p:cond delay="0"/>
                                          </p:stCondLst>
                                        </p:cTn>
                                        <p:tgtEl>
                                          <p:spTgt spid="107"/>
                                        </p:tgtEl>
                                        <p:attrNameLst>
                                          <p:attrName>style.visibility</p:attrName>
                                        </p:attrNameLst>
                                      </p:cBhvr>
                                      <p:to>
                                        <p:strVal val="visible"/>
                                      </p:to>
                                    </p:set>
                                    <p:animEffect transition="in" filter="checkerboard(across)">
                                      <p:cBhvr>
                                        <p:cTn id="76" dur="500"/>
                                        <p:tgtEl>
                                          <p:spTgt spid="107"/>
                                        </p:tgtEl>
                                      </p:cBhvr>
                                    </p:animEffect>
                                  </p:childTnLst>
                                </p:cTn>
                              </p:par>
                              <p:par>
                                <p:cTn id="77" presetID="5" presetClass="entr" presetSubtype="10" fill="hold" nodeType="withEffect">
                                  <p:stCondLst>
                                    <p:cond delay="0"/>
                                  </p:stCondLst>
                                  <p:childTnLst>
                                    <p:set>
                                      <p:cBhvr>
                                        <p:cTn id="78" dur="1" fill="hold">
                                          <p:stCondLst>
                                            <p:cond delay="0"/>
                                          </p:stCondLst>
                                        </p:cTn>
                                        <p:tgtEl>
                                          <p:spTgt spid="106"/>
                                        </p:tgtEl>
                                        <p:attrNameLst>
                                          <p:attrName>style.visibility</p:attrName>
                                        </p:attrNameLst>
                                      </p:cBhvr>
                                      <p:to>
                                        <p:strVal val="visible"/>
                                      </p:to>
                                    </p:set>
                                    <p:animEffect transition="in" filter="checkerboard(across)">
                                      <p:cBhvr>
                                        <p:cTn id="79" dur="500"/>
                                        <p:tgtEl>
                                          <p:spTgt spid="106"/>
                                        </p:tgtEl>
                                      </p:cBhvr>
                                    </p:animEffect>
                                  </p:childTnLst>
                                </p:cTn>
                              </p:par>
                              <p:par>
                                <p:cTn id="80" presetID="5" presetClass="entr" presetSubtype="10" fill="hold" nodeType="withEffect">
                                  <p:stCondLst>
                                    <p:cond delay="0"/>
                                  </p:stCondLst>
                                  <p:childTnLst>
                                    <p:set>
                                      <p:cBhvr>
                                        <p:cTn id="81" dur="1" fill="hold">
                                          <p:stCondLst>
                                            <p:cond delay="0"/>
                                          </p:stCondLst>
                                        </p:cTn>
                                        <p:tgtEl>
                                          <p:spTgt spid="108"/>
                                        </p:tgtEl>
                                        <p:attrNameLst>
                                          <p:attrName>style.visibility</p:attrName>
                                        </p:attrNameLst>
                                      </p:cBhvr>
                                      <p:to>
                                        <p:strVal val="visible"/>
                                      </p:to>
                                    </p:set>
                                    <p:animEffect transition="in" filter="checkerboard(across)">
                                      <p:cBhvr>
                                        <p:cTn id="82" dur="500"/>
                                        <p:tgtEl>
                                          <p:spTgt spid="108"/>
                                        </p:tgtEl>
                                      </p:cBhvr>
                                    </p:animEffect>
                                  </p:childTnLst>
                                </p:cTn>
                              </p:par>
                              <p:par>
                                <p:cTn id="83" presetID="1" presetClass="entr" presetSubtype="0" fill="hold" nodeType="withEffect">
                                  <p:stCondLst>
                                    <p:cond delay="0"/>
                                  </p:stCondLst>
                                  <p:childTnLst>
                                    <p:set>
                                      <p:cBhvr>
                                        <p:cTn id="84" dur="1" fill="hold">
                                          <p:stCondLst>
                                            <p:cond delay="0"/>
                                          </p:stCondLst>
                                        </p:cTn>
                                        <p:tgtEl>
                                          <p:spTgt spid="69"/>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5" presetClass="entr" presetSubtype="10" fill="hold" nodeType="clickEffect">
                                  <p:stCondLst>
                                    <p:cond delay="0"/>
                                  </p:stCondLst>
                                  <p:childTnLst>
                                    <p:set>
                                      <p:cBhvr>
                                        <p:cTn id="88" dur="1" fill="hold">
                                          <p:stCondLst>
                                            <p:cond delay="0"/>
                                          </p:stCondLst>
                                        </p:cTn>
                                        <p:tgtEl>
                                          <p:spTgt spid="55"/>
                                        </p:tgtEl>
                                        <p:attrNameLst>
                                          <p:attrName>style.visibility</p:attrName>
                                        </p:attrNameLst>
                                      </p:cBhvr>
                                      <p:to>
                                        <p:strVal val="visible"/>
                                      </p:to>
                                    </p:set>
                                    <p:animEffect transition="in" filter="checkerboard(across)">
                                      <p:cBhvr>
                                        <p:cTn id="89" dur="500"/>
                                        <p:tgtEl>
                                          <p:spTgt spid="55"/>
                                        </p:tgtEl>
                                      </p:cBhvr>
                                    </p:animEffect>
                                  </p:childTnLst>
                                </p:cTn>
                              </p:par>
                              <p:par>
                                <p:cTn id="90" presetID="5" presetClass="entr" presetSubtype="10" fill="hold" nodeType="withEffect">
                                  <p:stCondLst>
                                    <p:cond delay="0"/>
                                  </p:stCondLst>
                                  <p:childTnLst>
                                    <p:set>
                                      <p:cBhvr>
                                        <p:cTn id="91" dur="1" fill="hold">
                                          <p:stCondLst>
                                            <p:cond delay="0"/>
                                          </p:stCondLst>
                                        </p:cTn>
                                        <p:tgtEl>
                                          <p:spTgt spid="30"/>
                                        </p:tgtEl>
                                        <p:attrNameLst>
                                          <p:attrName>style.visibility</p:attrName>
                                        </p:attrNameLst>
                                      </p:cBhvr>
                                      <p:to>
                                        <p:strVal val="visible"/>
                                      </p:to>
                                    </p:set>
                                    <p:animEffect transition="in" filter="checkerboard(across)">
                                      <p:cBhvr>
                                        <p:cTn id="92" dur="500"/>
                                        <p:tgtEl>
                                          <p:spTgt spid="30"/>
                                        </p:tgtEl>
                                      </p:cBhvr>
                                    </p:animEffect>
                                  </p:childTnLst>
                                </p:cTn>
                              </p:par>
                              <p:par>
                                <p:cTn id="93" presetID="5" presetClass="entr" presetSubtype="10" fill="hold" nodeType="withEffect">
                                  <p:stCondLst>
                                    <p:cond delay="0"/>
                                  </p:stCondLst>
                                  <p:childTnLst>
                                    <p:set>
                                      <p:cBhvr>
                                        <p:cTn id="94" dur="1" fill="hold">
                                          <p:stCondLst>
                                            <p:cond delay="0"/>
                                          </p:stCondLst>
                                        </p:cTn>
                                        <p:tgtEl>
                                          <p:spTgt spid="29"/>
                                        </p:tgtEl>
                                        <p:attrNameLst>
                                          <p:attrName>style.visibility</p:attrName>
                                        </p:attrNameLst>
                                      </p:cBhvr>
                                      <p:to>
                                        <p:strVal val="visible"/>
                                      </p:to>
                                    </p:set>
                                    <p:animEffect transition="in" filter="checkerboard(across)">
                                      <p:cBhvr>
                                        <p:cTn id="95" dur="500"/>
                                        <p:tgtEl>
                                          <p:spTgt spid="29"/>
                                        </p:tgtEl>
                                      </p:cBhvr>
                                    </p:animEffect>
                                  </p:childTnLst>
                                </p:cTn>
                              </p:par>
                              <p:par>
                                <p:cTn id="96" presetID="5" presetClass="entr" presetSubtype="10" fill="hold" nodeType="withEffect">
                                  <p:stCondLst>
                                    <p:cond delay="0"/>
                                  </p:stCondLst>
                                  <p:childTnLst>
                                    <p:set>
                                      <p:cBhvr>
                                        <p:cTn id="97" dur="1" fill="hold">
                                          <p:stCondLst>
                                            <p:cond delay="0"/>
                                          </p:stCondLst>
                                        </p:cTn>
                                        <p:tgtEl>
                                          <p:spTgt spid="37"/>
                                        </p:tgtEl>
                                        <p:attrNameLst>
                                          <p:attrName>style.visibility</p:attrName>
                                        </p:attrNameLst>
                                      </p:cBhvr>
                                      <p:to>
                                        <p:strVal val="visible"/>
                                      </p:to>
                                    </p:set>
                                    <p:animEffect transition="in" filter="checkerboard(across)">
                                      <p:cBhvr>
                                        <p:cTn id="98" dur="500"/>
                                        <p:tgtEl>
                                          <p:spTgt spid="37"/>
                                        </p:tgtEl>
                                      </p:cBhvr>
                                    </p:animEffect>
                                  </p:childTnLst>
                                </p:cTn>
                              </p:par>
                              <p:par>
                                <p:cTn id="99" presetID="5" presetClass="entr" presetSubtype="10" fill="hold" nodeType="withEffect">
                                  <p:stCondLst>
                                    <p:cond delay="0"/>
                                  </p:stCondLst>
                                  <p:childTnLst>
                                    <p:set>
                                      <p:cBhvr>
                                        <p:cTn id="100" dur="1" fill="hold">
                                          <p:stCondLst>
                                            <p:cond delay="0"/>
                                          </p:stCondLst>
                                        </p:cTn>
                                        <p:tgtEl>
                                          <p:spTgt spid="36"/>
                                        </p:tgtEl>
                                        <p:attrNameLst>
                                          <p:attrName>style.visibility</p:attrName>
                                        </p:attrNameLst>
                                      </p:cBhvr>
                                      <p:to>
                                        <p:strVal val="visible"/>
                                      </p:to>
                                    </p:set>
                                    <p:animEffect transition="in" filter="checkerboard(across)">
                                      <p:cBhvr>
                                        <p:cTn id="101" dur="500"/>
                                        <p:tgtEl>
                                          <p:spTgt spid="36"/>
                                        </p:tgtEl>
                                      </p:cBhvr>
                                    </p:animEffect>
                                  </p:childTnLst>
                                </p:cTn>
                              </p:par>
                              <p:par>
                                <p:cTn id="102" presetID="5" presetClass="entr" presetSubtype="10" fill="hold" nodeType="withEffect">
                                  <p:stCondLst>
                                    <p:cond delay="0"/>
                                  </p:stCondLst>
                                  <p:childTnLst>
                                    <p:set>
                                      <p:cBhvr>
                                        <p:cTn id="103" dur="1" fill="hold">
                                          <p:stCondLst>
                                            <p:cond delay="0"/>
                                          </p:stCondLst>
                                        </p:cTn>
                                        <p:tgtEl>
                                          <p:spTgt spid="48"/>
                                        </p:tgtEl>
                                        <p:attrNameLst>
                                          <p:attrName>style.visibility</p:attrName>
                                        </p:attrNameLst>
                                      </p:cBhvr>
                                      <p:to>
                                        <p:strVal val="visible"/>
                                      </p:to>
                                    </p:set>
                                    <p:animEffect transition="in" filter="checkerboard(across)">
                                      <p:cBhvr>
                                        <p:cTn id="104" dur="500"/>
                                        <p:tgtEl>
                                          <p:spTgt spid="48"/>
                                        </p:tgtEl>
                                      </p:cBhvr>
                                    </p:animEffect>
                                  </p:childTnLst>
                                </p:cTn>
                              </p:par>
                              <p:par>
                                <p:cTn id="105" presetID="5" presetClass="entr" presetSubtype="10" fill="hold" nodeType="withEffect">
                                  <p:stCondLst>
                                    <p:cond delay="0"/>
                                  </p:stCondLst>
                                  <p:childTnLst>
                                    <p:set>
                                      <p:cBhvr>
                                        <p:cTn id="106" dur="1" fill="hold">
                                          <p:stCondLst>
                                            <p:cond delay="0"/>
                                          </p:stCondLst>
                                        </p:cTn>
                                        <p:tgtEl>
                                          <p:spTgt spid="49"/>
                                        </p:tgtEl>
                                        <p:attrNameLst>
                                          <p:attrName>style.visibility</p:attrName>
                                        </p:attrNameLst>
                                      </p:cBhvr>
                                      <p:to>
                                        <p:strVal val="visible"/>
                                      </p:to>
                                    </p:set>
                                    <p:animEffect transition="in" filter="checkerboard(across)">
                                      <p:cBhvr>
                                        <p:cTn id="107" dur="500"/>
                                        <p:tgtEl>
                                          <p:spTgt spid="49"/>
                                        </p:tgtEl>
                                      </p:cBhvr>
                                    </p:animEffect>
                                  </p:childTnLst>
                                </p:cTn>
                              </p:par>
                              <p:par>
                                <p:cTn id="108" presetID="5" presetClass="entr" presetSubtype="10" fill="hold" nodeType="withEffect">
                                  <p:stCondLst>
                                    <p:cond delay="0"/>
                                  </p:stCondLst>
                                  <p:childTnLst>
                                    <p:set>
                                      <p:cBhvr>
                                        <p:cTn id="109" dur="1" fill="hold">
                                          <p:stCondLst>
                                            <p:cond delay="0"/>
                                          </p:stCondLst>
                                        </p:cTn>
                                        <p:tgtEl>
                                          <p:spTgt spid="54"/>
                                        </p:tgtEl>
                                        <p:attrNameLst>
                                          <p:attrName>style.visibility</p:attrName>
                                        </p:attrNameLst>
                                      </p:cBhvr>
                                      <p:to>
                                        <p:strVal val="visible"/>
                                      </p:to>
                                    </p:set>
                                    <p:animEffect transition="in" filter="checkerboard(across)">
                                      <p:cBhvr>
                                        <p:cTn id="110" dur="500"/>
                                        <p:tgtEl>
                                          <p:spTgt spid="54"/>
                                        </p:tgtEl>
                                      </p:cBhvr>
                                    </p:animEffect>
                                  </p:childTnLst>
                                </p:cTn>
                              </p:par>
                              <p:par>
                                <p:cTn id="111" presetID="5" presetClass="entr" presetSubtype="10" fill="hold" nodeType="withEffect">
                                  <p:stCondLst>
                                    <p:cond delay="0"/>
                                  </p:stCondLst>
                                  <p:childTnLst>
                                    <p:set>
                                      <p:cBhvr>
                                        <p:cTn id="112" dur="1" fill="hold">
                                          <p:stCondLst>
                                            <p:cond delay="0"/>
                                          </p:stCondLst>
                                        </p:cTn>
                                        <p:tgtEl>
                                          <p:spTgt spid="58"/>
                                        </p:tgtEl>
                                        <p:attrNameLst>
                                          <p:attrName>style.visibility</p:attrName>
                                        </p:attrNameLst>
                                      </p:cBhvr>
                                      <p:to>
                                        <p:strVal val="visible"/>
                                      </p:to>
                                    </p:set>
                                    <p:animEffect transition="in" filter="checkerboard(across)">
                                      <p:cBhvr>
                                        <p:cTn id="113" dur="500"/>
                                        <p:tgtEl>
                                          <p:spTgt spid="58"/>
                                        </p:tgtEl>
                                      </p:cBhvr>
                                    </p:animEffect>
                                  </p:childTnLst>
                                </p:cTn>
                              </p:par>
                              <p:par>
                                <p:cTn id="114" presetID="5" presetClass="entr" presetSubtype="10" fill="hold" nodeType="withEffect">
                                  <p:stCondLst>
                                    <p:cond delay="0"/>
                                  </p:stCondLst>
                                  <p:childTnLst>
                                    <p:set>
                                      <p:cBhvr>
                                        <p:cTn id="115" dur="1" fill="hold">
                                          <p:stCondLst>
                                            <p:cond delay="0"/>
                                          </p:stCondLst>
                                        </p:cTn>
                                        <p:tgtEl>
                                          <p:spTgt spid="84"/>
                                        </p:tgtEl>
                                        <p:attrNameLst>
                                          <p:attrName>style.visibility</p:attrName>
                                        </p:attrNameLst>
                                      </p:cBhvr>
                                      <p:to>
                                        <p:strVal val="visible"/>
                                      </p:to>
                                    </p:set>
                                    <p:animEffect transition="in" filter="checkerboard(across)">
                                      <p:cBhvr>
                                        <p:cTn id="116" dur="500"/>
                                        <p:tgtEl>
                                          <p:spTgt spid="84"/>
                                        </p:tgtEl>
                                      </p:cBhvr>
                                    </p:animEffect>
                                  </p:childTnLst>
                                </p:cTn>
                              </p:par>
                              <p:par>
                                <p:cTn id="117" presetID="5" presetClass="entr" presetSubtype="10" fill="hold" nodeType="withEffect">
                                  <p:stCondLst>
                                    <p:cond delay="0"/>
                                  </p:stCondLst>
                                  <p:childTnLst>
                                    <p:set>
                                      <p:cBhvr>
                                        <p:cTn id="118" dur="1" fill="hold">
                                          <p:stCondLst>
                                            <p:cond delay="0"/>
                                          </p:stCondLst>
                                        </p:cTn>
                                        <p:tgtEl>
                                          <p:spTgt spid="78"/>
                                        </p:tgtEl>
                                        <p:attrNameLst>
                                          <p:attrName>style.visibility</p:attrName>
                                        </p:attrNameLst>
                                      </p:cBhvr>
                                      <p:to>
                                        <p:strVal val="visible"/>
                                      </p:to>
                                    </p:set>
                                    <p:animEffect transition="in" filter="checkerboard(across)">
                                      <p:cBhvr>
                                        <p:cTn id="119" dur="500"/>
                                        <p:tgtEl>
                                          <p:spTgt spid="78"/>
                                        </p:tgtEl>
                                      </p:cBhvr>
                                    </p:animEffect>
                                  </p:childTnLst>
                                </p:cTn>
                              </p:par>
                              <p:par>
                                <p:cTn id="120" presetID="5" presetClass="entr" presetSubtype="10" fill="hold" nodeType="withEffect">
                                  <p:stCondLst>
                                    <p:cond delay="0"/>
                                  </p:stCondLst>
                                  <p:childTnLst>
                                    <p:set>
                                      <p:cBhvr>
                                        <p:cTn id="121" dur="1" fill="hold">
                                          <p:stCondLst>
                                            <p:cond delay="0"/>
                                          </p:stCondLst>
                                        </p:cTn>
                                        <p:tgtEl>
                                          <p:spTgt spid="77"/>
                                        </p:tgtEl>
                                        <p:attrNameLst>
                                          <p:attrName>style.visibility</p:attrName>
                                        </p:attrNameLst>
                                      </p:cBhvr>
                                      <p:to>
                                        <p:strVal val="visible"/>
                                      </p:to>
                                    </p:set>
                                    <p:animEffect transition="in" filter="checkerboard(across)">
                                      <p:cBhvr>
                                        <p:cTn id="122" dur="500"/>
                                        <p:tgtEl>
                                          <p:spTgt spid="77"/>
                                        </p:tgtEl>
                                      </p:cBhvr>
                                    </p:animEffect>
                                  </p:childTnLst>
                                </p:cTn>
                              </p:par>
                              <p:par>
                                <p:cTn id="123" presetID="5" presetClass="entr" presetSubtype="10" fill="hold" nodeType="withEffect">
                                  <p:stCondLst>
                                    <p:cond delay="0"/>
                                  </p:stCondLst>
                                  <p:childTnLst>
                                    <p:set>
                                      <p:cBhvr>
                                        <p:cTn id="124" dur="1" fill="hold">
                                          <p:stCondLst>
                                            <p:cond delay="0"/>
                                          </p:stCondLst>
                                        </p:cTn>
                                        <p:tgtEl>
                                          <p:spTgt spid="80"/>
                                        </p:tgtEl>
                                        <p:attrNameLst>
                                          <p:attrName>style.visibility</p:attrName>
                                        </p:attrNameLst>
                                      </p:cBhvr>
                                      <p:to>
                                        <p:strVal val="visible"/>
                                      </p:to>
                                    </p:set>
                                    <p:animEffect transition="in" filter="checkerboard(across)">
                                      <p:cBhvr>
                                        <p:cTn id="125" dur="500"/>
                                        <p:tgtEl>
                                          <p:spTgt spid="80"/>
                                        </p:tgtEl>
                                      </p:cBhvr>
                                    </p:animEffect>
                                  </p:childTnLst>
                                </p:cTn>
                              </p:par>
                              <p:par>
                                <p:cTn id="126" presetID="5" presetClass="entr" presetSubtype="10" fill="hold" nodeType="withEffect">
                                  <p:stCondLst>
                                    <p:cond delay="0"/>
                                  </p:stCondLst>
                                  <p:childTnLst>
                                    <p:set>
                                      <p:cBhvr>
                                        <p:cTn id="127" dur="1" fill="hold">
                                          <p:stCondLst>
                                            <p:cond delay="0"/>
                                          </p:stCondLst>
                                        </p:cTn>
                                        <p:tgtEl>
                                          <p:spTgt spid="79"/>
                                        </p:tgtEl>
                                        <p:attrNameLst>
                                          <p:attrName>style.visibility</p:attrName>
                                        </p:attrNameLst>
                                      </p:cBhvr>
                                      <p:to>
                                        <p:strVal val="visible"/>
                                      </p:to>
                                    </p:set>
                                    <p:animEffect transition="in" filter="checkerboard(across)">
                                      <p:cBhvr>
                                        <p:cTn id="128" dur="500"/>
                                        <p:tgtEl>
                                          <p:spTgt spid="79"/>
                                        </p:tgtEl>
                                      </p:cBhvr>
                                    </p:animEffect>
                                  </p:childTnLst>
                                </p:cTn>
                              </p:par>
                              <p:par>
                                <p:cTn id="129" presetID="5" presetClass="entr" presetSubtype="10" fill="hold" nodeType="withEffect">
                                  <p:stCondLst>
                                    <p:cond delay="0"/>
                                  </p:stCondLst>
                                  <p:childTnLst>
                                    <p:set>
                                      <p:cBhvr>
                                        <p:cTn id="130" dur="1" fill="hold">
                                          <p:stCondLst>
                                            <p:cond delay="0"/>
                                          </p:stCondLst>
                                        </p:cTn>
                                        <p:tgtEl>
                                          <p:spTgt spid="81"/>
                                        </p:tgtEl>
                                        <p:attrNameLst>
                                          <p:attrName>style.visibility</p:attrName>
                                        </p:attrNameLst>
                                      </p:cBhvr>
                                      <p:to>
                                        <p:strVal val="visible"/>
                                      </p:to>
                                    </p:set>
                                    <p:animEffect transition="in" filter="checkerboard(across)">
                                      <p:cBhvr>
                                        <p:cTn id="131" dur="500"/>
                                        <p:tgtEl>
                                          <p:spTgt spid="81"/>
                                        </p:tgtEl>
                                      </p:cBhvr>
                                    </p:animEffect>
                                  </p:childTnLst>
                                </p:cTn>
                              </p:par>
                              <p:par>
                                <p:cTn id="132" presetID="5" presetClass="entr" presetSubtype="10" fill="hold" nodeType="withEffect">
                                  <p:stCondLst>
                                    <p:cond delay="0"/>
                                  </p:stCondLst>
                                  <p:childTnLst>
                                    <p:set>
                                      <p:cBhvr>
                                        <p:cTn id="133" dur="1" fill="hold">
                                          <p:stCondLst>
                                            <p:cond delay="0"/>
                                          </p:stCondLst>
                                        </p:cTn>
                                        <p:tgtEl>
                                          <p:spTgt spid="82"/>
                                        </p:tgtEl>
                                        <p:attrNameLst>
                                          <p:attrName>style.visibility</p:attrName>
                                        </p:attrNameLst>
                                      </p:cBhvr>
                                      <p:to>
                                        <p:strVal val="visible"/>
                                      </p:to>
                                    </p:set>
                                    <p:animEffect transition="in" filter="checkerboard(across)">
                                      <p:cBhvr>
                                        <p:cTn id="134" dur="500"/>
                                        <p:tgtEl>
                                          <p:spTgt spid="82"/>
                                        </p:tgtEl>
                                      </p:cBhvr>
                                    </p:animEffect>
                                  </p:childTnLst>
                                </p:cTn>
                              </p:par>
                              <p:par>
                                <p:cTn id="135" presetID="5" presetClass="entr" presetSubtype="10" fill="hold" nodeType="withEffect">
                                  <p:stCondLst>
                                    <p:cond delay="0"/>
                                  </p:stCondLst>
                                  <p:childTnLst>
                                    <p:set>
                                      <p:cBhvr>
                                        <p:cTn id="136" dur="1" fill="hold">
                                          <p:stCondLst>
                                            <p:cond delay="0"/>
                                          </p:stCondLst>
                                        </p:cTn>
                                        <p:tgtEl>
                                          <p:spTgt spid="83"/>
                                        </p:tgtEl>
                                        <p:attrNameLst>
                                          <p:attrName>style.visibility</p:attrName>
                                        </p:attrNameLst>
                                      </p:cBhvr>
                                      <p:to>
                                        <p:strVal val="visible"/>
                                      </p:to>
                                    </p:set>
                                    <p:animEffect transition="in" filter="checkerboard(across)">
                                      <p:cBhvr>
                                        <p:cTn id="137" dur="500"/>
                                        <p:tgtEl>
                                          <p:spTgt spid="83"/>
                                        </p:tgtEl>
                                      </p:cBhvr>
                                    </p:animEffect>
                                  </p:childTnLst>
                                </p:cTn>
                              </p:par>
                              <p:par>
                                <p:cTn id="138" presetID="5" presetClass="entr" presetSubtype="10" fill="hold" nodeType="withEffect">
                                  <p:stCondLst>
                                    <p:cond delay="0"/>
                                  </p:stCondLst>
                                  <p:childTnLst>
                                    <p:set>
                                      <p:cBhvr>
                                        <p:cTn id="139" dur="1" fill="hold">
                                          <p:stCondLst>
                                            <p:cond delay="0"/>
                                          </p:stCondLst>
                                        </p:cTn>
                                        <p:tgtEl>
                                          <p:spTgt spid="85"/>
                                        </p:tgtEl>
                                        <p:attrNameLst>
                                          <p:attrName>style.visibility</p:attrName>
                                        </p:attrNameLst>
                                      </p:cBhvr>
                                      <p:to>
                                        <p:strVal val="visible"/>
                                      </p:to>
                                    </p:set>
                                    <p:animEffect transition="in" filter="checkerboard(across)">
                                      <p:cBhvr>
                                        <p:cTn id="140" dur="500"/>
                                        <p:tgtEl>
                                          <p:spTgt spid="85"/>
                                        </p:tgtEl>
                                      </p:cBhvr>
                                    </p:animEffect>
                                  </p:childTnLst>
                                </p:cTn>
                              </p:par>
                              <p:par>
                                <p:cTn id="141" presetID="5" presetClass="entr" presetSubtype="10" fill="hold" nodeType="withEffect">
                                  <p:stCondLst>
                                    <p:cond delay="0"/>
                                  </p:stCondLst>
                                  <p:childTnLst>
                                    <p:set>
                                      <p:cBhvr>
                                        <p:cTn id="142" dur="1" fill="hold">
                                          <p:stCondLst>
                                            <p:cond delay="0"/>
                                          </p:stCondLst>
                                        </p:cTn>
                                        <p:tgtEl>
                                          <p:spTgt spid="116"/>
                                        </p:tgtEl>
                                        <p:attrNameLst>
                                          <p:attrName>style.visibility</p:attrName>
                                        </p:attrNameLst>
                                      </p:cBhvr>
                                      <p:to>
                                        <p:strVal val="visible"/>
                                      </p:to>
                                    </p:set>
                                    <p:animEffect transition="in" filter="checkerboard(across)">
                                      <p:cBhvr>
                                        <p:cTn id="143" dur="500"/>
                                        <p:tgtEl>
                                          <p:spTgt spid="116"/>
                                        </p:tgtEl>
                                      </p:cBhvr>
                                    </p:animEffect>
                                  </p:childTnLst>
                                </p:cTn>
                              </p:par>
                              <p:par>
                                <p:cTn id="144" presetID="5" presetClass="entr" presetSubtype="10" fill="hold" nodeType="withEffect">
                                  <p:stCondLst>
                                    <p:cond delay="0"/>
                                  </p:stCondLst>
                                  <p:childTnLst>
                                    <p:set>
                                      <p:cBhvr>
                                        <p:cTn id="145" dur="1" fill="hold">
                                          <p:stCondLst>
                                            <p:cond delay="0"/>
                                          </p:stCondLst>
                                        </p:cTn>
                                        <p:tgtEl>
                                          <p:spTgt spid="110"/>
                                        </p:tgtEl>
                                        <p:attrNameLst>
                                          <p:attrName>style.visibility</p:attrName>
                                        </p:attrNameLst>
                                      </p:cBhvr>
                                      <p:to>
                                        <p:strVal val="visible"/>
                                      </p:to>
                                    </p:set>
                                    <p:animEffect transition="in" filter="checkerboard(across)">
                                      <p:cBhvr>
                                        <p:cTn id="146" dur="500"/>
                                        <p:tgtEl>
                                          <p:spTgt spid="110"/>
                                        </p:tgtEl>
                                      </p:cBhvr>
                                    </p:animEffect>
                                  </p:childTnLst>
                                </p:cTn>
                              </p:par>
                              <p:par>
                                <p:cTn id="147" presetID="5" presetClass="entr" presetSubtype="10" fill="hold" nodeType="withEffect">
                                  <p:stCondLst>
                                    <p:cond delay="0"/>
                                  </p:stCondLst>
                                  <p:childTnLst>
                                    <p:set>
                                      <p:cBhvr>
                                        <p:cTn id="148" dur="1" fill="hold">
                                          <p:stCondLst>
                                            <p:cond delay="0"/>
                                          </p:stCondLst>
                                        </p:cTn>
                                        <p:tgtEl>
                                          <p:spTgt spid="109"/>
                                        </p:tgtEl>
                                        <p:attrNameLst>
                                          <p:attrName>style.visibility</p:attrName>
                                        </p:attrNameLst>
                                      </p:cBhvr>
                                      <p:to>
                                        <p:strVal val="visible"/>
                                      </p:to>
                                    </p:set>
                                    <p:animEffect transition="in" filter="checkerboard(across)">
                                      <p:cBhvr>
                                        <p:cTn id="149" dur="500"/>
                                        <p:tgtEl>
                                          <p:spTgt spid="109"/>
                                        </p:tgtEl>
                                      </p:cBhvr>
                                    </p:animEffect>
                                  </p:childTnLst>
                                </p:cTn>
                              </p:par>
                              <p:par>
                                <p:cTn id="150" presetID="5" presetClass="entr" presetSubtype="10" fill="hold" nodeType="withEffect">
                                  <p:stCondLst>
                                    <p:cond delay="0"/>
                                  </p:stCondLst>
                                  <p:childTnLst>
                                    <p:set>
                                      <p:cBhvr>
                                        <p:cTn id="151" dur="1" fill="hold">
                                          <p:stCondLst>
                                            <p:cond delay="0"/>
                                          </p:stCondLst>
                                        </p:cTn>
                                        <p:tgtEl>
                                          <p:spTgt spid="112"/>
                                        </p:tgtEl>
                                        <p:attrNameLst>
                                          <p:attrName>style.visibility</p:attrName>
                                        </p:attrNameLst>
                                      </p:cBhvr>
                                      <p:to>
                                        <p:strVal val="visible"/>
                                      </p:to>
                                    </p:set>
                                    <p:animEffect transition="in" filter="checkerboard(across)">
                                      <p:cBhvr>
                                        <p:cTn id="152" dur="500"/>
                                        <p:tgtEl>
                                          <p:spTgt spid="112"/>
                                        </p:tgtEl>
                                      </p:cBhvr>
                                    </p:animEffect>
                                  </p:childTnLst>
                                </p:cTn>
                              </p:par>
                              <p:par>
                                <p:cTn id="153" presetID="5" presetClass="entr" presetSubtype="10" fill="hold" nodeType="withEffect">
                                  <p:stCondLst>
                                    <p:cond delay="0"/>
                                  </p:stCondLst>
                                  <p:childTnLst>
                                    <p:set>
                                      <p:cBhvr>
                                        <p:cTn id="154" dur="1" fill="hold">
                                          <p:stCondLst>
                                            <p:cond delay="0"/>
                                          </p:stCondLst>
                                        </p:cTn>
                                        <p:tgtEl>
                                          <p:spTgt spid="111"/>
                                        </p:tgtEl>
                                        <p:attrNameLst>
                                          <p:attrName>style.visibility</p:attrName>
                                        </p:attrNameLst>
                                      </p:cBhvr>
                                      <p:to>
                                        <p:strVal val="visible"/>
                                      </p:to>
                                    </p:set>
                                    <p:animEffect transition="in" filter="checkerboard(across)">
                                      <p:cBhvr>
                                        <p:cTn id="155" dur="500"/>
                                        <p:tgtEl>
                                          <p:spTgt spid="111"/>
                                        </p:tgtEl>
                                      </p:cBhvr>
                                    </p:animEffect>
                                  </p:childTnLst>
                                </p:cTn>
                              </p:par>
                              <p:par>
                                <p:cTn id="156" presetID="5" presetClass="entr" presetSubtype="10" fill="hold" nodeType="withEffect">
                                  <p:stCondLst>
                                    <p:cond delay="0"/>
                                  </p:stCondLst>
                                  <p:childTnLst>
                                    <p:set>
                                      <p:cBhvr>
                                        <p:cTn id="157" dur="1" fill="hold">
                                          <p:stCondLst>
                                            <p:cond delay="0"/>
                                          </p:stCondLst>
                                        </p:cTn>
                                        <p:tgtEl>
                                          <p:spTgt spid="113"/>
                                        </p:tgtEl>
                                        <p:attrNameLst>
                                          <p:attrName>style.visibility</p:attrName>
                                        </p:attrNameLst>
                                      </p:cBhvr>
                                      <p:to>
                                        <p:strVal val="visible"/>
                                      </p:to>
                                    </p:set>
                                    <p:animEffect transition="in" filter="checkerboard(across)">
                                      <p:cBhvr>
                                        <p:cTn id="158" dur="500"/>
                                        <p:tgtEl>
                                          <p:spTgt spid="113"/>
                                        </p:tgtEl>
                                      </p:cBhvr>
                                    </p:animEffect>
                                  </p:childTnLst>
                                </p:cTn>
                              </p:par>
                              <p:par>
                                <p:cTn id="159" presetID="5" presetClass="entr" presetSubtype="10" fill="hold" nodeType="withEffect">
                                  <p:stCondLst>
                                    <p:cond delay="0"/>
                                  </p:stCondLst>
                                  <p:childTnLst>
                                    <p:set>
                                      <p:cBhvr>
                                        <p:cTn id="160" dur="1" fill="hold">
                                          <p:stCondLst>
                                            <p:cond delay="0"/>
                                          </p:stCondLst>
                                        </p:cTn>
                                        <p:tgtEl>
                                          <p:spTgt spid="114"/>
                                        </p:tgtEl>
                                        <p:attrNameLst>
                                          <p:attrName>style.visibility</p:attrName>
                                        </p:attrNameLst>
                                      </p:cBhvr>
                                      <p:to>
                                        <p:strVal val="visible"/>
                                      </p:to>
                                    </p:set>
                                    <p:animEffect transition="in" filter="checkerboard(across)">
                                      <p:cBhvr>
                                        <p:cTn id="161" dur="500"/>
                                        <p:tgtEl>
                                          <p:spTgt spid="114"/>
                                        </p:tgtEl>
                                      </p:cBhvr>
                                    </p:animEffect>
                                  </p:childTnLst>
                                </p:cTn>
                              </p:par>
                              <p:par>
                                <p:cTn id="162" presetID="5" presetClass="entr" presetSubtype="10" fill="hold" nodeType="withEffect">
                                  <p:stCondLst>
                                    <p:cond delay="0"/>
                                  </p:stCondLst>
                                  <p:childTnLst>
                                    <p:set>
                                      <p:cBhvr>
                                        <p:cTn id="163" dur="1" fill="hold">
                                          <p:stCondLst>
                                            <p:cond delay="0"/>
                                          </p:stCondLst>
                                        </p:cTn>
                                        <p:tgtEl>
                                          <p:spTgt spid="115"/>
                                        </p:tgtEl>
                                        <p:attrNameLst>
                                          <p:attrName>style.visibility</p:attrName>
                                        </p:attrNameLst>
                                      </p:cBhvr>
                                      <p:to>
                                        <p:strVal val="visible"/>
                                      </p:to>
                                    </p:set>
                                    <p:animEffect transition="in" filter="checkerboard(across)">
                                      <p:cBhvr>
                                        <p:cTn id="164" dur="500"/>
                                        <p:tgtEl>
                                          <p:spTgt spid="115"/>
                                        </p:tgtEl>
                                      </p:cBhvr>
                                    </p:animEffect>
                                  </p:childTnLst>
                                </p:cTn>
                              </p:par>
                              <p:par>
                                <p:cTn id="165" presetID="5" presetClass="entr" presetSubtype="10" fill="hold" nodeType="withEffect">
                                  <p:stCondLst>
                                    <p:cond delay="0"/>
                                  </p:stCondLst>
                                  <p:childTnLst>
                                    <p:set>
                                      <p:cBhvr>
                                        <p:cTn id="166" dur="1" fill="hold">
                                          <p:stCondLst>
                                            <p:cond delay="0"/>
                                          </p:stCondLst>
                                        </p:cTn>
                                        <p:tgtEl>
                                          <p:spTgt spid="117"/>
                                        </p:tgtEl>
                                        <p:attrNameLst>
                                          <p:attrName>style.visibility</p:attrName>
                                        </p:attrNameLst>
                                      </p:cBhvr>
                                      <p:to>
                                        <p:strVal val="visible"/>
                                      </p:to>
                                    </p:set>
                                    <p:animEffect transition="in" filter="checkerboard(across)">
                                      <p:cBhvr>
                                        <p:cTn id="167" dur="500"/>
                                        <p:tgtEl>
                                          <p:spTgt spid="117"/>
                                        </p:tgtEl>
                                      </p:cBhvr>
                                    </p:animEffect>
                                  </p:childTnLst>
                                </p:cTn>
                              </p:par>
                            </p:childTnLst>
                          </p:cTn>
                        </p:par>
                      </p:childTnLst>
                    </p:cTn>
                  </p:par>
                  <p:par>
                    <p:cTn id="168" fill="hold">
                      <p:stCondLst>
                        <p:cond delay="indefinite"/>
                      </p:stCondLst>
                      <p:childTnLst>
                        <p:par>
                          <p:cTn id="169" fill="hold">
                            <p:stCondLst>
                              <p:cond delay="0"/>
                            </p:stCondLst>
                            <p:childTnLst>
                              <p:par>
                                <p:cTn id="170" presetID="5" presetClass="entr" presetSubtype="10" fill="hold" nodeType="clickEffect">
                                  <p:stCondLst>
                                    <p:cond delay="0"/>
                                  </p:stCondLst>
                                  <p:childTnLst>
                                    <p:set>
                                      <p:cBhvr>
                                        <p:cTn id="171" dur="1" fill="hold">
                                          <p:stCondLst>
                                            <p:cond delay="0"/>
                                          </p:stCondLst>
                                        </p:cTn>
                                        <p:tgtEl>
                                          <p:spTgt spid="118"/>
                                        </p:tgtEl>
                                        <p:attrNameLst>
                                          <p:attrName>style.visibility</p:attrName>
                                        </p:attrNameLst>
                                      </p:cBhvr>
                                      <p:to>
                                        <p:strVal val="visible"/>
                                      </p:to>
                                    </p:set>
                                    <p:animEffect transition="in" filter="checkerboard(across)">
                                      <p:cBhvr>
                                        <p:cTn id="172" dur="500"/>
                                        <p:tgtEl>
                                          <p:spTgt spid="118"/>
                                        </p:tgtEl>
                                      </p:cBhvr>
                                    </p:animEffect>
                                  </p:childTnLst>
                                </p:cTn>
                              </p:par>
                              <p:par>
                                <p:cTn id="173" presetID="5" presetClass="entr" presetSubtype="10" fill="hold" nodeType="withEffect">
                                  <p:stCondLst>
                                    <p:cond delay="0"/>
                                  </p:stCondLst>
                                  <p:childTnLst>
                                    <p:set>
                                      <p:cBhvr>
                                        <p:cTn id="174" dur="1" fill="hold">
                                          <p:stCondLst>
                                            <p:cond delay="0"/>
                                          </p:stCondLst>
                                        </p:cTn>
                                        <p:tgtEl>
                                          <p:spTgt spid="121"/>
                                        </p:tgtEl>
                                        <p:attrNameLst>
                                          <p:attrName>style.visibility</p:attrName>
                                        </p:attrNameLst>
                                      </p:cBhvr>
                                      <p:to>
                                        <p:strVal val="visible"/>
                                      </p:to>
                                    </p:set>
                                    <p:animEffect transition="in" filter="checkerboard(across)">
                                      <p:cBhvr>
                                        <p:cTn id="175" dur="500"/>
                                        <p:tgtEl>
                                          <p:spTgt spid="121"/>
                                        </p:tgtEl>
                                      </p:cBhvr>
                                    </p:animEffect>
                                  </p:childTnLst>
                                </p:cTn>
                              </p:par>
                              <p:par>
                                <p:cTn id="176" presetID="5" presetClass="entr" presetSubtype="10" fill="hold" nodeType="withEffect">
                                  <p:stCondLst>
                                    <p:cond delay="0"/>
                                  </p:stCondLst>
                                  <p:childTnLst>
                                    <p:set>
                                      <p:cBhvr>
                                        <p:cTn id="177" dur="1" fill="hold">
                                          <p:stCondLst>
                                            <p:cond delay="0"/>
                                          </p:stCondLst>
                                        </p:cTn>
                                        <p:tgtEl>
                                          <p:spTgt spid="128"/>
                                        </p:tgtEl>
                                        <p:attrNameLst>
                                          <p:attrName>style.visibility</p:attrName>
                                        </p:attrNameLst>
                                      </p:cBhvr>
                                      <p:to>
                                        <p:strVal val="visible"/>
                                      </p:to>
                                    </p:set>
                                    <p:animEffect transition="in" filter="checkerboard(across)">
                                      <p:cBhvr>
                                        <p:cTn id="178" dur="500"/>
                                        <p:tgtEl>
                                          <p:spTgt spid="128"/>
                                        </p:tgtEl>
                                      </p:cBhvr>
                                    </p:animEffect>
                                  </p:childTnLst>
                                </p:cTn>
                              </p:par>
                              <p:par>
                                <p:cTn id="179" presetID="5" presetClass="entr" presetSubtype="10" fill="hold" nodeType="withEffect">
                                  <p:stCondLst>
                                    <p:cond delay="0"/>
                                  </p:stCondLst>
                                  <p:childTnLst>
                                    <p:set>
                                      <p:cBhvr>
                                        <p:cTn id="180" dur="1" fill="hold">
                                          <p:stCondLst>
                                            <p:cond delay="0"/>
                                          </p:stCondLst>
                                        </p:cTn>
                                        <p:tgtEl>
                                          <p:spTgt spid="129"/>
                                        </p:tgtEl>
                                        <p:attrNameLst>
                                          <p:attrName>style.visibility</p:attrName>
                                        </p:attrNameLst>
                                      </p:cBhvr>
                                      <p:to>
                                        <p:strVal val="visible"/>
                                      </p:to>
                                    </p:set>
                                    <p:animEffect transition="in" filter="checkerboard(across)">
                                      <p:cBhvr>
                                        <p:cTn id="181" dur="500"/>
                                        <p:tgtEl>
                                          <p:spTgt spid="129"/>
                                        </p:tgtEl>
                                      </p:cBhvr>
                                    </p:animEffect>
                                  </p:childTnLst>
                                </p:cTn>
                              </p:par>
                            </p:childTnLst>
                          </p:cTn>
                        </p:par>
                      </p:childTnLst>
                    </p:cTn>
                  </p:par>
                  <p:par>
                    <p:cTn id="182" fill="hold">
                      <p:stCondLst>
                        <p:cond delay="indefinite"/>
                      </p:stCondLst>
                      <p:childTnLst>
                        <p:par>
                          <p:cTn id="183" fill="hold">
                            <p:stCondLst>
                              <p:cond delay="0"/>
                            </p:stCondLst>
                            <p:childTnLst>
                              <p:par>
                                <p:cTn id="184" presetID="5" presetClass="entr" presetSubtype="10" fill="hold" grpId="0" nodeType="clickEffect">
                                  <p:stCondLst>
                                    <p:cond delay="0"/>
                                  </p:stCondLst>
                                  <p:childTnLst>
                                    <p:set>
                                      <p:cBhvr>
                                        <p:cTn id="185" dur="1" fill="hold">
                                          <p:stCondLst>
                                            <p:cond delay="0"/>
                                          </p:stCondLst>
                                        </p:cTn>
                                        <p:tgtEl>
                                          <p:spTgt spid="134">
                                            <p:txEl>
                                              <p:pRg st="4" end="4"/>
                                            </p:txEl>
                                          </p:spTgt>
                                        </p:tgtEl>
                                        <p:attrNameLst>
                                          <p:attrName>style.visibility</p:attrName>
                                        </p:attrNameLst>
                                      </p:cBhvr>
                                      <p:to>
                                        <p:strVal val="visible"/>
                                      </p:to>
                                    </p:set>
                                    <p:animEffect transition="in" filter="checkerboard(across)">
                                      <p:cBhvr>
                                        <p:cTn id="186" dur="500"/>
                                        <p:tgtEl>
                                          <p:spTgt spid="134">
                                            <p:txEl>
                                              <p:pRg st="4" end="4"/>
                                            </p:txEl>
                                          </p:spTgt>
                                        </p:tgtEl>
                                      </p:cBhvr>
                                    </p:animEffect>
                                  </p:childTnLst>
                                </p:cTn>
                              </p:par>
                              <p:par>
                                <p:cTn id="187" presetID="5" presetClass="entr" presetSubtype="10" fill="hold" grpId="0" nodeType="withEffect">
                                  <p:stCondLst>
                                    <p:cond delay="0"/>
                                  </p:stCondLst>
                                  <p:childTnLst>
                                    <p:set>
                                      <p:cBhvr>
                                        <p:cTn id="188" dur="1" fill="hold">
                                          <p:stCondLst>
                                            <p:cond delay="0"/>
                                          </p:stCondLst>
                                        </p:cTn>
                                        <p:tgtEl>
                                          <p:spTgt spid="134">
                                            <p:txEl>
                                              <p:pRg st="5" end="5"/>
                                            </p:txEl>
                                          </p:spTgt>
                                        </p:tgtEl>
                                        <p:attrNameLst>
                                          <p:attrName>style.visibility</p:attrName>
                                        </p:attrNameLst>
                                      </p:cBhvr>
                                      <p:to>
                                        <p:strVal val="visible"/>
                                      </p:to>
                                    </p:set>
                                    <p:animEffect transition="in" filter="checkerboard(across)">
                                      <p:cBhvr>
                                        <p:cTn id="189" dur="500"/>
                                        <p:tgtEl>
                                          <p:spTgt spid="134">
                                            <p:txEl>
                                              <p:pRg st="5" end="5"/>
                                            </p:txEl>
                                          </p:spTgt>
                                        </p:tgtEl>
                                      </p:cBhvr>
                                    </p:animEffect>
                                  </p:childTnLst>
                                </p:cTn>
                              </p:par>
                            </p:childTnLst>
                          </p:cTn>
                        </p:par>
                      </p:childTnLst>
                    </p:cTn>
                  </p:par>
                  <p:par>
                    <p:cTn id="190" fill="hold">
                      <p:stCondLst>
                        <p:cond delay="indefinite"/>
                      </p:stCondLst>
                      <p:childTnLst>
                        <p:par>
                          <p:cTn id="191" fill="hold">
                            <p:stCondLst>
                              <p:cond delay="0"/>
                            </p:stCondLst>
                            <p:childTnLst>
                              <p:par>
                                <p:cTn id="192" presetID="5" presetClass="entr" presetSubtype="10" fill="hold" nodeType="clickEffect">
                                  <p:stCondLst>
                                    <p:cond delay="0"/>
                                  </p:stCondLst>
                                  <p:childTnLst>
                                    <p:set>
                                      <p:cBhvr>
                                        <p:cTn id="193" dur="1" fill="hold">
                                          <p:stCondLst>
                                            <p:cond delay="0"/>
                                          </p:stCondLst>
                                        </p:cTn>
                                        <p:tgtEl>
                                          <p:spTgt spid="86"/>
                                        </p:tgtEl>
                                        <p:attrNameLst>
                                          <p:attrName>style.visibility</p:attrName>
                                        </p:attrNameLst>
                                      </p:cBhvr>
                                      <p:to>
                                        <p:strVal val="visible"/>
                                      </p:to>
                                    </p:set>
                                    <p:animEffect transition="in" filter="checkerboard(across)">
                                      <p:cBhvr>
                                        <p:cTn id="194" dur="500"/>
                                        <p:tgtEl>
                                          <p:spTgt spid="86"/>
                                        </p:tgtEl>
                                      </p:cBhvr>
                                    </p:animEffect>
                                  </p:childTnLst>
                                </p:cTn>
                              </p:par>
                              <p:par>
                                <p:cTn id="195" presetID="5" presetClass="entr" presetSubtype="10" fill="hold" nodeType="withEffect">
                                  <p:stCondLst>
                                    <p:cond delay="0"/>
                                  </p:stCondLst>
                                  <p:childTnLst>
                                    <p:set>
                                      <p:cBhvr>
                                        <p:cTn id="196" dur="1" fill="hold">
                                          <p:stCondLst>
                                            <p:cond delay="0"/>
                                          </p:stCondLst>
                                        </p:cTn>
                                        <p:tgtEl>
                                          <p:spTgt spid="90"/>
                                        </p:tgtEl>
                                        <p:attrNameLst>
                                          <p:attrName>style.visibility</p:attrName>
                                        </p:attrNameLst>
                                      </p:cBhvr>
                                      <p:to>
                                        <p:strVal val="visible"/>
                                      </p:to>
                                    </p:set>
                                    <p:animEffect transition="in" filter="checkerboard(across)">
                                      <p:cBhvr>
                                        <p:cTn id="197" dur="500"/>
                                        <p:tgtEl>
                                          <p:spTgt spid="90"/>
                                        </p:tgtEl>
                                      </p:cBhvr>
                                    </p:animEffect>
                                  </p:childTnLst>
                                </p:cTn>
                              </p:par>
                            </p:childTnLst>
                          </p:cTn>
                        </p:par>
                      </p:childTnLst>
                    </p:cTn>
                  </p:par>
                  <p:par>
                    <p:cTn id="198" fill="hold">
                      <p:stCondLst>
                        <p:cond delay="indefinite"/>
                      </p:stCondLst>
                      <p:childTnLst>
                        <p:par>
                          <p:cTn id="199" fill="hold">
                            <p:stCondLst>
                              <p:cond delay="0"/>
                            </p:stCondLst>
                            <p:childTnLst>
                              <p:par>
                                <p:cTn id="200" presetID="1" presetClass="entr" presetSubtype="0" fill="hold" grpId="0" nodeType="clickEffect">
                                  <p:stCondLst>
                                    <p:cond delay="0"/>
                                  </p:stCondLst>
                                  <p:childTnLst>
                                    <p:set>
                                      <p:cBhvr>
                                        <p:cTn id="201" dur="1" fill="hold">
                                          <p:stCondLst>
                                            <p:cond delay="0"/>
                                          </p:stCondLst>
                                        </p:cTn>
                                        <p:tgtEl>
                                          <p:spTgt spid="87"/>
                                        </p:tgtEl>
                                        <p:attrNameLst>
                                          <p:attrName>style.visibility</p:attrName>
                                        </p:attrNameLst>
                                      </p:cBhvr>
                                      <p:to>
                                        <p:strVal val="visible"/>
                                      </p:to>
                                    </p:set>
                                  </p:childTnLst>
                                </p:cTn>
                              </p:par>
                            </p:childTnLst>
                          </p:cTn>
                        </p:par>
                      </p:childTnLst>
                    </p:cTn>
                  </p:par>
                  <p:par>
                    <p:cTn id="202" fill="hold">
                      <p:stCondLst>
                        <p:cond delay="indefinite"/>
                      </p:stCondLst>
                      <p:childTnLst>
                        <p:par>
                          <p:cTn id="203" fill="hold">
                            <p:stCondLst>
                              <p:cond delay="0"/>
                            </p:stCondLst>
                            <p:childTnLst>
                              <p:par>
                                <p:cTn id="204" presetID="1" presetClass="entr" presetSubtype="0" fill="hold" grpId="0" nodeType="clickEffect">
                                  <p:stCondLst>
                                    <p:cond delay="0"/>
                                  </p:stCondLst>
                                  <p:childTnLst>
                                    <p:set>
                                      <p:cBhvr>
                                        <p:cTn id="205" dur="1" fill="hold">
                                          <p:stCondLst>
                                            <p:cond delay="0"/>
                                          </p:stCondLst>
                                        </p:cTn>
                                        <p:tgtEl>
                                          <p:spTgt spid="88"/>
                                        </p:tgtEl>
                                        <p:attrNameLst>
                                          <p:attrName>style.visibility</p:attrName>
                                        </p:attrNameLst>
                                      </p:cBhvr>
                                      <p:to>
                                        <p:strVal val="visible"/>
                                      </p:to>
                                    </p:set>
                                  </p:childTnLst>
                                </p:cTn>
                              </p:par>
                              <p:par>
                                <p:cTn id="206" presetID="1" presetClass="exit" presetSubtype="0" fill="hold" grpId="1" nodeType="withEffect">
                                  <p:stCondLst>
                                    <p:cond delay="0"/>
                                  </p:stCondLst>
                                  <p:childTnLst>
                                    <p:set>
                                      <p:cBhvr>
                                        <p:cTn id="207" dur="1" fill="hold">
                                          <p:stCondLst>
                                            <p:cond delay="0"/>
                                          </p:stCondLst>
                                        </p:cTn>
                                        <p:tgtEl>
                                          <p:spTgt spid="87"/>
                                        </p:tgtEl>
                                        <p:attrNameLst>
                                          <p:attrName>style.visibility</p:attrName>
                                        </p:attrNameLst>
                                      </p:cBhvr>
                                      <p:to>
                                        <p:strVal val="hidden"/>
                                      </p:to>
                                    </p:set>
                                  </p:childTnLst>
                                </p:cTn>
                              </p:par>
                            </p:childTnLst>
                          </p:cTn>
                        </p:par>
                      </p:childTnLst>
                    </p:cTn>
                  </p:par>
                  <p:par>
                    <p:cTn id="208" fill="hold">
                      <p:stCondLst>
                        <p:cond delay="indefinite"/>
                      </p:stCondLst>
                      <p:childTnLst>
                        <p:par>
                          <p:cTn id="209" fill="hold">
                            <p:stCondLst>
                              <p:cond delay="0"/>
                            </p:stCondLst>
                            <p:childTnLst>
                              <p:par>
                                <p:cTn id="210" presetID="1" presetClass="exit" presetSubtype="0" fill="hold" grpId="1" nodeType="clickEffect">
                                  <p:stCondLst>
                                    <p:cond delay="0"/>
                                  </p:stCondLst>
                                  <p:childTnLst>
                                    <p:set>
                                      <p:cBhvr>
                                        <p:cTn id="211" dur="1" fill="hold">
                                          <p:stCondLst>
                                            <p:cond delay="0"/>
                                          </p:stCondLst>
                                        </p:cTn>
                                        <p:tgtEl>
                                          <p:spTgt spid="8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uiExpand="1" build="p"/>
      <p:bldP spid="88" grpId="0" uiExpand="1" animBg="1"/>
      <p:bldP spid="88" grpId="1" uiExpand="1" animBg="1"/>
      <p:bldP spid="87" grpId="0" uiExpand="1" animBg="1"/>
      <p:bldP spid="87" grpId="1" uiExpan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The goal of diagnosis</a:t>
            </a:r>
            <a:endParaRPr lang="en-US" dirty="0"/>
          </a:p>
        </p:txBody>
      </p:sp>
      <p:sp>
        <p:nvSpPr>
          <p:cNvPr id="5" name="Date Placeholder 4"/>
          <p:cNvSpPr>
            <a:spLocks noGrp="1"/>
          </p:cNvSpPr>
          <p:nvPr>
            <p:ph type="dt" sz="half" idx="10"/>
          </p:nvPr>
        </p:nvSpPr>
        <p:spPr/>
        <p:txBody>
          <a:bodyPr/>
          <a:lstStyle/>
          <a:p>
            <a:r>
              <a:rPr lang="en-US" dirty="0" err="1" smtClean="0"/>
              <a:t>ratul</a:t>
            </a:r>
            <a:r>
              <a:rPr lang="en-US" dirty="0" smtClean="0"/>
              <a:t> | </a:t>
            </a:r>
            <a:r>
              <a:rPr lang="en-US" dirty="0" err="1" smtClean="0"/>
              <a:t>sigcomm</a:t>
            </a:r>
            <a:r>
              <a:rPr lang="en-US" dirty="0" smtClean="0"/>
              <a:t> | '09</a:t>
            </a:r>
            <a:endParaRPr lang="en-US" dirty="0"/>
          </a:p>
        </p:txBody>
      </p:sp>
      <p:sp>
        <p:nvSpPr>
          <p:cNvPr id="11" name="Rounded Rectangle 10"/>
          <p:cNvSpPr/>
          <p:nvPr/>
        </p:nvSpPr>
        <p:spPr>
          <a:xfrm>
            <a:off x="7239000" y="3657600"/>
            <a:ext cx="609600" cy="4572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324600" y="3352800"/>
            <a:ext cx="685800" cy="38100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Svr</a:t>
            </a:r>
            <a:endParaRPr lang="en-US" dirty="0">
              <a:solidFill>
                <a:schemeClr val="tx1"/>
              </a:solidFill>
            </a:endParaRPr>
          </a:p>
        </p:txBody>
      </p:sp>
      <p:sp>
        <p:nvSpPr>
          <p:cNvPr id="13" name="Oval 12"/>
          <p:cNvSpPr/>
          <p:nvPr/>
        </p:nvSpPr>
        <p:spPr>
          <a:xfrm>
            <a:off x="7239000" y="2971800"/>
            <a:ext cx="533400" cy="38100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8153400" y="3352800"/>
            <a:ext cx="533400" cy="38100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nip Single Corner Rectangle 14"/>
          <p:cNvSpPr/>
          <p:nvPr/>
        </p:nvSpPr>
        <p:spPr>
          <a:xfrm>
            <a:off x="7315200" y="4495800"/>
            <a:ext cx="533400" cy="381000"/>
          </a:xfrm>
          <a:prstGeom prst="snip1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nip Single Corner Rectangle 15"/>
          <p:cNvSpPr/>
          <p:nvPr/>
        </p:nvSpPr>
        <p:spPr>
          <a:xfrm>
            <a:off x="8153400" y="4191000"/>
            <a:ext cx="533400" cy="381000"/>
          </a:xfrm>
          <a:prstGeom prst="snip1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nip Single Corner Rectangle 16"/>
          <p:cNvSpPr/>
          <p:nvPr/>
        </p:nvSpPr>
        <p:spPr>
          <a:xfrm>
            <a:off x="6400800" y="4191000"/>
            <a:ext cx="533400" cy="381000"/>
          </a:xfrm>
          <a:prstGeom prst="snip1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a:endCxn id="14" idx="2"/>
          </p:cNvCxnSpPr>
          <p:nvPr/>
        </p:nvCxnSpPr>
        <p:spPr>
          <a:xfrm flipV="1">
            <a:off x="7848600" y="3543300"/>
            <a:ext cx="304800" cy="170096"/>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4" idx="3"/>
            <a:endCxn id="11" idx="3"/>
          </p:cNvCxnSpPr>
          <p:nvPr/>
        </p:nvCxnSpPr>
        <p:spPr>
          <a:xfrm rot="5400000">
            <a:off x="7935960" y="3590645"/>
            <a:ext cx="208196" cy="382915"/>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flipH="1" flipV="1">
            <a:off x="7212061" y="3476347"/>
            <a:ext cx="360595" cy="1913"/>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16200000" flipH="1">
            <a:off x="7440661" y="3476343"/>
            <a:ext cx="360596" cy="1917"/>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2" idx="6"/>
          </p:cNvCxnSpPr>
          <p:nvPr/>
        </p:nvCxnSpPr>
        <p:spPr>
          <a:xfrm>
            <a:off x="7010400" y="3543300"/>
            <a:ext cx="226684" cy="152400"/>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1" idx="1"/>
            <a:endCxn id="12" idx="5"/>
          </p:cNvCxnSpPr>
          <p:nvPr/>
        </p:nvCxnSpPr>
        <p:spPr>
          <a:xfrm rot="10800000">
            <a:off x="6909968" y="3678004"/>
            <a:ext cx="329033" cy="208196"/>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7" idx="3"/>
            <a:endCxn id="12" idx="4"/>
          </p:cNvCxnSpPr>
          <p:nvPr/>
        </p:nvCxnSpPr>
        <p:spPr>
          <a:xfrm rot="5400000" flipH="1" flipV="1">
            <a:off x="6438900" y="3962400"/>
            <a:ext cx="457200" cy="1588"/>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6" idx="3"/>
            <a:endCxn id="14" idx="4"/>
          </p:cNvCxnSpPr>
          <p:nvPr/>
        </p:nvCxnSpPr>
        <p:spPr>
          <a:xfrm rot="5400000" flipH="1" flipV="1">
            <a:off x="8191500" y="3962400"/>
            <a:ext cx="457200" cy="1588"/>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5" idx="3"/>
            <a:endCxn id="11" idx="2"/>
          </p:cNvCxnSpPr>
          <p:nvPr/>
        </p:nvCxnSpPr>
        <p:spPr>
          <a:xfrm rot="16200000" flipV="1">
            <a:off x="7372350" y="4286250"/>
            <a:ext cx="381000" cy="38100"/>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a:xfrm>
            <a:off x="4267200" y="2362200"/>
            <a:ext cx="609600" cy="4572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3429000" y="2057400"/>
            <a:ext cx="533400" cy="38100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4267200" y="1676400"/>
            <a:ext cx="533400" cy="38100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5181600" y="2057400"/>
            <a:ext cx="609600" cy="38100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C1</a:t>
            </a:r>
            <a:endParaRPr lang="en-US" dirty="0">
              <a:solidFill>
                <a:schemeClr val="tx1"/>
              </a:solidFill>
            </a:endParaRPr>
          </a:p>
        </p:txBody>
      </p:sp>
      <p:sp>
        <p:nvSpPr>
          <p:cNvPr id="31" name="Snip Single Corner Rectangle 30"/>
          <p:cNvSpPr/>
          <p:nvPr/>
        </p:nvSpPr>
        <p:spPr>
          <a:xfrm>
            <a:off x="4343400" y="3200400"/>
            <a:ext cx="533400" cy="381000"/>
          </a:xfrm>
          <a:prstGeom prst="snip1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Snip Single Corner Rectangle 31"/>
          <p:cNvSpPr/>
          <p:nvPr/>
        </p:nvSpPr>
        <p:spPr>
          <a:xfrm>
            <a:off x="5181600" y="2895600"/>
            <a:ext cx="533400" cy="381000"/>
          </a:xfrm>
          <a:prstGeom prst="snip1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Snip Single Corner Rectangle 32"/>
          <p:cNvSpPr/>
          <p:nvPr/>
        </p:nvSpPr>
        <p:spPr>
          <a:xfrm>
            <a:off x="3429000" y="2895600"/>
            <a:ext cx="533400" cy="381000"/>
          </a:xfrm>
          <a:prstGeom prst="snip1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p:cNvCxnSpPr>
            <a:endCxn id="30" idx="2"/>
          </p:cNvCxnSpPr>
          <p:nvPr/>
        </p:nvCxnSpPr>
        <p:spPr>
          <a:xfrm flipV="1">
            <a:off x="4876800" y="2247900"/>
            <a:ext cx="304800" cy="170096"/>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30" idx="3"/>
            <a:endCxn id="27" idx="3"/>
          </p:cNvCxnSpPr>
          <p:nvPr/>
        </p:nvCxnSpPr>
        <p:spPr>
          <a:xfrm rot="5400000">
            <a:off x="4969739" y="2289665"/>
            <a:ext cx="208196" cy="394074"/>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rot="5400000" flipH="1" flipV="1">
            <a:off x="4240261" y="2180947"/>
            <a:ext cx="360595" cy="1913"/>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rot="16200000" flipH="1">
            <a:off x="4468861" y="2180943"/>
            <a:ext cx="360596" cy="1917"/>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8" idx="6"/>
          </p:cNvCxnSpPr>
          <p:nvPr/>
        </p:nvCxnSpPr>
        <p:spPr>
          <a:xfrm>
            <a:off x="3962400" y="2247900"/>
            <a:ext cx="302884" cy="152400"/>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7" idx="1"/>
            <a:endCxn id="28" idx="5"/>
          </p:cNvCxnSpPr>
          <p:nvPr/>
        </p:nvCxnSpPr>
        <p:spPr>
          <a:xfrm rot="10800000">
            <a:off x="3884286" y="2382604"/>
            <a:ext cx="382915" cy="208196"/>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3" idx="3"/>
            <a:endCxn id="28" idx="4"/>
          </p:cNvCxnSpPr>
          <p:nvPr/>
        </p:nvCxnSpPr>
        <p:spPr>
          <a:xfrm rot="5400000" flipH="1" flipV="1">
            <a:off x="3467100" y="2667000"/>
            <a:ext cx="457200" cy="1588"/>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2" idx="3"/>
            <a:endCxn id="30" idx="4"/>
          </p:cNvCxnSpPr>
          <p:nvPr/>
        </p:nvCxnSpPr>
        <p:spPr>
          <a:xfrm rot="5400000" flipH="1" flipV="1">
            <a:off x="5238750" y="2647950"/>
            <a:ext cx="457200" cy="38100"/>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1" idx="3"/>
            <a:endCxn id="27" idx="2"/>
          </p:cNvCxnSpPr>
          <p:nvPr/>
        </p:nvCxnSpPr>
        <p:spPr>
          <a:xfrm rot="16200000" flipV="1">
            <a:off x="4400550" y="2990850"/>
            <a:ext cx="381000" cy="38100"/>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4343400" y="4724400"/>
            <a:ext cx="609600" cy="4572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3505200" y="4419600"/>
            <a:ext cx="533400" cy="38100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4343400" y="4038600"/>
            <a:ext cx="533400" cy="38100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5257800" y="4419600"/>
            <a:ext cx="685800" cy="38100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C2</a:t>
            </a:r>
            <a:endParaRPr lang="en-US" dirty="0">
              <a:solidFill>
                <a:schemeClr val="tx1"/>
              </a:solidFill>
            </a:endParaRPr>
          </a:p>
        </p:txBody>
      </p:sp>
      <p:sp>
        <p:nvSpPr>
          <p:cNvPr id="47" name="Snip Single Corner Rectangle 46"/>
          <p:cNvSpPr/>
          <p:nvPr/>
        </p:nvSpPr>
        <p:spPr>
          <a:xfrm>
            <a:off x="4419600" y="5562600"/>
            <a:ext cx="533400" cy="381000"/>
          </a:xfrm>
          <a:prstGeom prst="snip1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Snip Single Corner Rectangle 47"/>
          <p:cNvSpPr/>
          <p:nvPr/>
        </p:nvSpPr>
        <p:spPr>
          <a:xfrm>
            <a:off x="5257800" y="5257800"/>
            <a:ext cx="533400" cy="381000"/>
          </a:xfrm>
          <a:prstGeom prst="snip1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Snip Single Corner Rectangle 48"/>
          <p:cNvSpPr/>
          <p:nvPr/>
        </p:nvSpPr>
        <p:spPr>
          <a:xfrm>
            <a:off x="3505200" y="5257800"/>
            <a:ext cx="533400" cy="381000"/>
          </a:xfrm>
          <a:prstGeom prst="snip1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Arrow Connector 49"/>
          <p:cNvCxnSpPr>
            <a:endCxn id="46" idx="2"/>
          </p:cNvCxnSpPr>
          <p:nvPr/>
        </p:nvCxnSpPr>
        <p:spPr>
          <a:xfrm flipV="1">
            <a:off x="4953000" y="4610100"/>
            <a:ext cx="304800" cy="170096"/>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6" idx="3"/>
            <a:endCxn id="43" idx="3"/>
          </p:cNvCxnSpPr>
          <p:nvPr/>
        </p:nvCxnSpPr>
        <p:spPr>
          <a:xfrm rot="5400000">
            <a:off x="5051519" y="4646286"/>
            <a:ext cx="208196" cy="405233"/>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rot="5400000" flipH="1" flipV="1">
            <a:off x="4316461" y="4543147"/>
            <a:ext cx="360595" cy="1913"/>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16200000" flipH="1">
            <a:off x="4545061" y="4543143"/>
            <a:ext cx="360596" cy="1917"/>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4" idx="6"/>
          </p:cNvCxnSpPr>
          <p:nvPr/>
        </p:nvCxnSpPr>
        <p:spPr>
          <a:xfrm>
            <a:off x="4038600" y="4610100"/>
            <a:ext cx="302884" cy="152400"/>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43" idx="1"/>
            <a:endCxn id="44" idx="5"/>
          </p:cNvCxnSpPr>
          <p:nvPr/>
        </p:nvCxnSpPr>
        <p:spPr>
          <a:xfrm rot="10800000">
            <a:off x="3960486" y="4744804"/>
            <a:ext cx="382915" cy="208196"/>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49" idx="3"/>
            <a:endCxn id="44" idx="4"/>
          </p:cNvCxnSpPr>
          <p:nvPr/>
        </p:nvCxnSpPr>
        <p:spPr>
          <a:xfrm rot="5400000" flipH="1" flipV="1">
            <a:off x="3543300" y="5029200"/>
            <a:ext cx="457200" cy="1588"/>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8" idx="3"/>
            <a:endCxn id="46" idx="4"/>
          </p:cNvCxnSpPr>
          <p:nvPr/>
        </p:nvCxnSpPr>
        <p:spPr>
          <a:xfrm rot="5400000" flipH="1" flipV="1">
            <a:off x="5334000" y="4991100"/>
            <a:ext cx="457200" cy="76200"/>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47" idx="3"/>
            <a:endCxn id="43" idx="2"/>
          </p:cNvCxnSpPr>
          <p:nvPr/>
        </p:nvCxnSpPr>
        <p:spPr>
          <a:xfrm rot="16200000" flipV="1">
            <a:off x="4476750" y="5353050"/>
            <a:ext cx="381000" cy="38100"/>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12" idx="0"/>
            <a:endCxn id="30" idx="6"/>
          </p:cNvCxnSpPr>
          <p:nvPr/>
        </p:nvCxnSpPr>
        <p:spPr>
          <a:xfrm rot="16200000" flipV="1">
            <a:off x="5676900" y="2362200"/>
            <a:ext cx="1104900" cy="876300"/>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30" idx="5"/>
            <a:endCxn id="12" idx="1"/>
          </p:cNvCxnSpPr>
          <p:nvPr/>
        </p:nvCxnSpPr>
        <p:spPr>
          <a:xfrm rot="16200000" flipH="1">
            <a:off x="5550483" y="2534046"/>
            <a:ext cx="1025992" cy="723107"/>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12" idx="2"/>
            <a:endCxn id="46" idx="0"/>
          </p:cNvCxnSpPr>
          <p:nvPr/>
        </p:nvCxnSpPr>
        <p:spPr>
          <a:xfrm rot="10800000" flipV="1">
            <a:off x="5600700" y="3543300"/>
            <a:ext cx="723900" cy="876300"/>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6" idx="7"/>
            <a:endCxn id="12" idx="3"/>
          </p:cNvCxnSpPr>
          <p:nvPr/>
        </p:nvCxnSpPr>
        <p:spPr>
          <a:xfrm rot="5400000" flipH="1" flipV="1">
            <a:off x="5735404" y="3785767"/>
            <a:ext cx="797392" cy="581866"/>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pic>
        <p:nvPicPr>
          <p:cNvPr id="1029" name="Picture 5" descr="C:\Documents and Settings\ratul\Local Settings\Temporary Internet Files\Content.IE5\ZSA3IJOT\MCj04077340000[1].wmf"/>
          <p:cNvPicPr>
            <a:picLocks noChangeAspect="1" noChangeArrowheads="1"/>
          </p:cNvPicPr>
          <p:nvPr/>
        </p:nvPicPr>
        <p:blipFill>
          <a:blip r:embed="rId4" cstate="print"/>
          <a:srcRect/>
          <a:stretch>
            <a:fillRect/>
          </a:stretch>
        </p:blipFill>
        <p:spPr bwMode="auto">
          <a:xfrm>
            <a:off x="5638800" y="2057400"/>
            <a:ext cx="228600" cy="228600"/>
          </a:xfrm>
          <a:prstGeom prst="rect">
            <a:avLst/>
          </a:prstGeom>
          <a:noFill/>
        </p:spPr>
      </p:pic>
      <p:pic>
        <p:nvPicPr>
          <p:cNvPr id="77" name="Picture 10" descr="C:\Documents and Settings\ratul\Local Settings\Temporary Internet Files\Content.IE5\U3T2JBVL\MCj04370790000[1].png"/>
          <p:cNvPicPr>
            <a:picLocks noChangeAspect="1" noChangeArrowheads="1"/>
          </p:cNvPicPr>
          <p:nvPr/>
        </p:nvPicPr>
        <p:blipFill>
          <a:blip r:embed="rId5" cstate="print">
            <a:grayscl/>
          </a:blip>
          <a:srcRect/>
          <a:stretch>
            <a:fillRect/>
          </a:stretch>
        </p:blipFill>
        <p:spPr bwMode="auto">
          <a:xfrm>
            <a:off x="5791200" y="4419600"/>
            <a:ext cx="457200" cy="457200"/>
          </a:xfrm>
          <a:prstGeom prst="rect">
            <a:avLst/>
          </a:prstGeom>
          <a:noFill/>
        </p:spPr>
      </p:pic>
      <p:sp>
        <p:nvSpPr>
          <p:cNvPr id="80" name="TextBox 79"/>
          <p:cNvSpPr txBox="1"/>
          <p:nvPr/>
        </p:nvSpPr>
        <p:spPr>
          <a:xfrm>
            <a:off x="228600" y="2057400"/>
            <a:ext cx="3124200" cy="3416320"/>
          </a:xfrm>
          <a:prstGeom prst="rect">
            <a:avLst/>
          </a:prstGeom>
          <a:noFill/>
        </p:spPr>
        <p:txBody>
          <a:bodyPr wrap="square" rtlCol="0">
            <a:spAutoFit/>
          </a:bodyPr>
          <a:lstStyle/>
          <a:p>
            <a:r>
              <a:rPr lang="en-US" sz="2400" dirty="0" smtClean="0">
                <a:solidFill>
                  <a:srgbClr val="FFC000"/>
                </a:solidFill>
              </a:rPr>
              <a:t>Identify likely culprits for components of interest</a:t>
            </a:r>
          </a:p>
          <a:p>
            <a:endParaRPr lang="en-US" sz="2400" dirty="0" smtClean="0">
              <a:solidFill>
                <a:srgbClr val="FFC000"/>
              </a:solidFill>
            </a:endParaRPr>
          </a:p>
          <a:p>
            <a:r>
              <a:rPr lang="en-US" sz="2400" dirty="0" smtClean="0">
                <a:solidFill>
                  <a:srgbClr val="FFC000"/>
                </a:solidFill>
              </a:rPr>
              <a:t>Without using semantics of state variables</a:t>
            </a:r>
          </a:p>
          <a:p>
            <a:r>
              <a:rPr lang="en-US" sz="2400" dirty="0" smtClean="0">
                <a:solidFill>
                  <a:srgbClr val="FFC000"/>
                </a:solidFill>
                <a:sym typeface="Wingdings" pitchFamily="2" charset="2"/>
              </a:rPr>
              <a:t> </a:t>
            </a:r>
            <a:r>
              <a:rPr lang="en-US" sz="2400" dirty="0" smtClean="0">
                <a:solidFill>
                  <a:srgbClr val="FFC000"/>
                </a:solidFill>
              </a:rPr>
              <a:t>No application knowledge</a:t>
            </a:r>
          </a:p>
        </p:txBody>
      </p:sp>
      <p:sp>
        <p:nvSpPr>
          <p:cNvPr id="66" name="Freeform 65"/>
          <p:cNvSpPr/>
          <p:nvPr/>
        </p:nvSpPr>
        <p:spPr>
          <a:xfrm>
            <a:off x="5486400" y="2667000"/>
            <a:ext cx="682625" cy="1581150"/>
          </a:xfrm>
          <a:custGeom>
            <a:avLst/>
            <a:gdLst>
              <a:gd name="connsiteX0" fmla="*/ 0 w 682625"/>
              <a:gd name="connsiteY0" fmla="*/ 1581150 h 1581150"/>
              <a:gd name="connsiteX1" fmla="*/ 647700 w 682625"/>
              <a:gd name="connsiteY1" fmla="*/ 819150 h 1581150"/>
              <a:gd name="connsiteX2" fmla="*/ 209550 w 682625"/>
              <a:gd name="connsiteY2" fmla="*/ 0 h 1581150"/>
            </a:gdLst>
            <a:ahLst/>
            <a:cxnLst>
              <a:cxn ang="0">
                <a:pos x="connsiteX0" y="connsiteY0"/>
              </a:cxn>
              <a:cxn ang="0">
                <a:pos x="connsiteX1" y="connsiteY1"/>
              </a:cxn>
              <a:cxn ang="0">
                <a:pos x="connsiteX2" y="connsiteY2"/>
              </a:cxn>
            </a:cxnLst>
            <a:rect l="l" t="t" r="r" b="b"/>
            <a:pathLst>
              <a:path w="682625" h="1581150">
                <a:moveTo>
                  <a:pt x="0" y="1581150"/>
                </a:moveTo>
                <a:cubicBezTo>
                  <a:pt x="306387" y="1331912"/>
                  <a:pt x="612775" y="1082675"/>
                  <a:pt x="647700" y="819150"/>
                </a:cubicBezTo>
                <a:cubicBezTo>
                  <a:pt x="682625" y="555625"/>
                  <a:pt x="209550" y="0"/>
                  <a:pt x="209550" y="0"/>
                </a:cubicBezTo>
              </a:path>
            </a:pathLst>
          </a:custGeom>
          <a:ln w="38100">
            <a:solidFill>
              <a:schemeClr val="bg1"/>
            </a:solidFill>
            <a:prstDash val="sysDash"/>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86" name="Group 85"/>
          <p:cNvGrpSpPr/>
          <p:nvPr/>
        </p:nvGrpSpPr>
        <p:grpSpPr>
          <a:xfrm>
            <a:off x="6477000" y="5193268"/>
            <a:ext cx="1327113" cy="1055132"/>
            <a:chOff x="7283487" y="2057400"/>
            <a:chExt cx="1327113" cy="1055132"/>
          </a:xfrm>
        </p:grpSpPr>
        <p:sp>
          <p:nvSpPr>
            <p:cNvPr id="87" name="Oval 86"/>
            <p:cNvSpPr/>
            <p:nvPr/>
          </p:nvSpPr>
          <p:spPr>
            <a:xfrm>
              <a:off x="7283487" y="2057400"/>
              <a:ext cx="412713" cy="30480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7716316" y="2057400"/>
              <a:ext cx="894284" cy="369332"/>
            </a:xfrm>
            <a:prstGeom prst="rect">
              <a:avLst/>
            </a:prstGeom>
            <a:noFill/>
          </p:spPr>
          <p:txBody>
            <a:bodyPr wrap="none" rtlCol="0">
              <a:spAutoFit/>
            </a:bodyPr>
            <a:lstStyle/>
            <a:p>
              <a:r>
                <a:rPr lang="en-US" dirty="0" smtClean="0">
                  <a:solidFill>
                    <a:schemeClr val="bg1"/>
                  </a:solidFill>
                </a:rPr>
                <a:t>Process</a:t>
              </a:r>
              <a:endParaRPr lang="en-US" dirty="0">
                <a:solidFill>
                  <a:schemeClr val="bg1"/>
                </a:solidFill>
              </a:endParaRPr>
            </a:p>
          </p:txBody>
        </p:sp>
        <p:sp>
          <p:nvSpPr>
            <p:cNvPr id="89" name="Rounded Rectangle 88"/>
            <p:cNvSpPr/>
            <p:nvPr/>
          </p:nvSpPr>
          <p:spPr>
            <a:xfrm>
              <a:off x="7315200" y="2438400"/>
              <a:ext cx="336513" cy="228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a:off x="7696200" y="2373868"/>
              <a:ext cx="442750" cy="369332"/>
            </a:xfrm>
            <a:prstGeom prst="rect">
              <a:avLst/>
            </a:prstGeom>
            <a:noFill/>
          </p:spPr>
          <p:txBody>
            <a:bodyPr wrap="none" rtlCol="0">
              <a:spAutoFit/>
            </a:bodyPr>
            <a:lstStyle/>
            <a:p>
              <a:r>
                <a:rPr lang="en-US" dirty="0" smtClean="0">
                  <a:solidFill>
                    <a:schemeClr val="bg1"/>
                  </a:solidFill>
                </a:rPr>
                <a:t>OS</a:t>
              </a:r>
              <a:endParaRPr lang="en-US" dirty="0">
                <a:solidFill>
                  <a:schemeClr val="bg1"/>
                </a:solidFill>
              </a:endParaRPr>
            </a:p>
          </p:txBody>
        </p:sp>
        <p:sp>
          <p:nvSpPr>
            <p:cNvPr id="91" name="Snip Single Corner Rectangle 90"/>
            <p:cNvSpPr/>
            <p:nvPr/>
          </p:nvSpPr>
          <p:spPr>
            <a:xfrm>
              <a:off x="7315200" y="2807732"/>
              <a:ext cx="381000" cy="228600"/>
            </a:xfrm>
            <a:prstGeom prst="snip1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p:cNvSpPr txBox="1"/>
            <p:nvPr/>
          </p:nvSpPr>
          <p:spPr>
            <a:xfrm>
              <a:off x="7696200" y="2743200"/>
              <a:ext cx="782843" cy="369332"/>
            </a:xfrm>
            <a:prstGeom prst="rect">
              <a:avLst/>
            </a:prstGeom>
            <a:noFill/>
          </p:spPr>
          <p:txBody>
            <a:bodyPr wrap="none" rtlCol="0">
              <a:spAutoFit/>
            </a:bodyPr>
            <a:lstStyle/>
            <a:p>
              <a:r>
                <a:rPr lang="en-US" dirty="0" err="1" smtClean="0">
                  <a:solidFill>
                    <a:schemeClr val="bg1"/>
                  </a:solidFill>
                </a:rPr>
                <a:t>Config</a:t>
              </a:r>
              <a:endParaRPr lang="en-US" dirty="0">
                <a:solidFill>
                  <a:schemeClr val="bg1"/>
                </a:solidFill>
              </a:endParaRPr>
            </a:p>
          </p:txBody>
        </p:sp>
      </p:grpSp>
    </p:spTree>
    <p:custDataLst>
      <p:tags r:id="rId1"/>
    </p:custDataLst>
  </p:cSld>
  <p:clrMapOvr>
    <a:masterClrMapping/>
  </p:clrMapOvr>
  <p:transition advTm="8389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29"/>
                                        </p:tgtEl>
                                        <p:attrNameLst>
                                          <p:attrName>style.visibility</p:attrName>
                                        </p:attrNameLst>
                                      </p:cBhvr>
                                      <p:to>
                                        <p:strVal val="visible"/>
                                      </p:to>
                                    </p:set>
                                    <p:animEffect transition="in" filter="checkerboard(across)">
                                      <p:cBhvr>
                                        <p:cTn id="7" dur="500"/>
                                        <p:tgtEl>
                                          <p:spTgt spid="102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checkerboard(across)">
                                      <p:cBhvr>
                                        <p:cTn id="12" dur="500"/>
                                        <p:tgtEl>
                                          <p:spTgt spid="77"/>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checkerboard(across)">
                                      <p:cBhvr>
                                        <p:cTn id="15" dur="500"/>
                                        <p:tgtEl>
                                          <p:spTgt spid="66"/>
                                        </p:tgtEl>
                                      </p:cBhvr>
                                    </p:animEffect>
                                  </p:childTnLst>
                                </p:cTn>
                              </p:par>
                            </p:childTnLst>
                          </p:cTn>
                        </p:par>
                      </p:childTnLst>
                    </p:cTn>
                  </p:par>
                  <p:par>
                    <p:cTn id="16" fill="hold">
                      <p:stCondLst>
                        <p:cond delay="indefinite"/>
                      </p:stCondLst>
                      <p:childTnLst>
                        <p:par>
                          <p:cTn id="17" fill="hold">
                            <p:stCondLst>
                              <p:cond delay="0"/>
                            </p:stCondLst>
                            <p:childTnLst>
                              <p:par>
                                <p:cTn id="18" presetID="7" presetClass="emph" presetSubtype="2" fill="hold" nodeType="clickEffect">
                                  <p:stCondLst>
                                    <p:cond delay="0"/>
                                  </p:stCondLst>
                                  <p:childTnLst>
                                    <p:animClr clrSpc="rgb">
                                      <p:cBhvr>
                                        <p:cTn id="19" dur="500" fill="hold"/>
                                        <p:tgtEl>
                                          <p:spTgt spid="62"/>
                                        </p:tgtEl>
                                        <p:attrNameLst>
                                          <p:attrName>stroke.color</p:attrName>
                                        </p:attrNameLst>
                                      </p:cBhvr>
                                      <p:to>
                                        <a:srgbClr val="FF3300"/>
                                      </p:to>
                                    </p:animClr>
                                    <p:set>
                                      <p:cBhvr>
                                        <p:cTn id="20" dur="500" fill="hold"/>
                                        <p:tgtEl>
                                          <p:spTgt spid="62"/>
                                        </p:tgtEl>
                                        <p:attrNameLst>
                                          <p:attrName>stroke.on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7" presetClass="emph" presetSubtype="2" fill="hold" nodeType="clickEffect">
                                  <p:stCondLst>
                                    <p:cond delay="0"/>
                                  </p:stCondLst>
                                  <p:childTnLst>
                                    <p:animClr clrSpc="rgb">
                                      <p:cBhvr>
                                        <p:cTn id="24" dur="500" fill="hold"/>
                                        <p:tgtEl>
                                          <p:spTgt spid="59"/>
                                        </p:tgtEl>
                                        <p:attrNameLst>
                                          <p:attrName>stroke.color</p:attrName>
                                        </p:attrNameLst>
                                      </p:cBhvr>
                                      <p:to>
                                        <a:srgbClr val="FF3300"/>
                                      </p:to>
                                    </p:animClr>
                                    <p:set>
                                      <p:cBhvr>
                                        <p:cTn id="25" dur="500" fill="hold"/>
                                        <p:tgtEl>
                                          <p:spTgt spid="59"/>
                                        </p:tgtEl>
                                        <p:attrNameLst>
                                          <p:attrName>stroke.on</p:attrName>
                                        </p:attrNameLst>
                                      </p:cBhvr>
                                      <p:to>
                                        <p:strVal val="true"/>
                                      </p:to>
                                    </p:set>
                                  </p:childTnLst>
                                </p:cTn>
                              </p:par>
                              <p:par>
                                <p:cTn id="26" presetID="1" presetClass="entr" presetSubtype="0" fill="hold" nodeType="withEffect">
                                  <p:stCondLst>
                                    <p:cond delay="0"/>
                                  </p:stCondLst>
                                  <p:childTnLst>
                                    <p:set>
                                      <p:cBhvr>
                                        <p:cTn id="27"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534400" cy="1143000"/>
          </a:xfrm>
        </p:spPr>
        <p:txBody>
          <a:bodyPr>
            <a:noAutofit/>
          </a:bodyPr>
          <a:lstStyle/>
          <a:p>
            <a:r>
              <a:rPr lang="en-US" sz="3200" dirty="0" smtClean="0"/>
              <a:t>Using joint historical behavior to estimate impact</a:t>
            </a:r>
            <a:endParaRPr lang="en-US" sz="3200" dirty="0"/>
          </a:p>
        </p:txBody>
      </p:sp>
      <p:sp>
        <p:nvSpPr>
          <p:cNvPr id="4" name="Date Placeholder 3"/>
          <p:cNvSpPr>
            <a:spLocks noGrp="1"/>
          </p:cNvSpPr>
          <p:nvPr>
            <p:ph type="dt" sz="half" idx="10"/>
          </p:nvPr>
        </p:nvSpPr>
        <p:spPr/>
        <p:txBody>
          <a:bodyPr/>
          <a:lstStyle/>
          <a:p>
            <a:r>
              <a:rPr lang="en-US" dirty="0" err="1" smtClean="0"/>
              <a:t>ratul</a:t>
            </a:r>
            <a:r>
              <a:rPr lang="en-US" dirty="0" smtClean="0"/>
              <a:t> | </a:t>
            </a:r>
            <a:r>
              <a:rPr lang="en-US" dirty="0" err="1" smtClean="0"/>
              <a:t>sigcomm</a:t>
            </a:r>
            <a:r>
              <a:rPr lang="en-US" dirty="0" smtClean="0"/>
              <a:t> | '09</a:t>
            </a:r>
            <a:endParaRPr lang="en-US" dirty="0"/>
          </a:p>
        </p:txBody>
      </p:sp>
      <p:sp>
        <p:nvSpPr>
          <p:cNvPr id="5" name="Oval 4"/>
          <p:cNvSpPr/>
          <p:nvPr/>
        </p:nvSpPr>
        <p:spPr>
          <a:xfrm>
            <a:off x="3200400" y="3383280"/>
            <a:ext cx="533400" cy="38100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
            </a:r>
            <a:endParaRPr lang="en-US" dirty="0">
              <a:solidFill>
                <a:schemeClr val="tx1"/>
              </a:solidFill>
            </a:endParaRPr>
          </a:p>
        </p:txBody>
      </p:sp>
      <p:sp>
        <p:nvSpPr>
          <p:cNvPr id="6" name="Oval 5"/>
          <p:cNvSpPr/>
          <p:nvPr/>
        </p:nvSpPr>
        <p:spPr>
          <a:xfrm>
            <a:off x="5486400" y="3383280"/>
            <a:ext cx="533400" cy="38100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cxnSp>
        <p:nvCxnSpPr>
          <p:cNvPr id="8" name="Straight Arrow Connector 7"/>
          <p:cNvCxnSpPr>
            <a:stCxn id="6" idx="2"/>
            <a:endCxn id="5" idx="6"/>
          </p:cNvCxnSpPr>
          <p:nvPr/>
        </p:nvCxnSpPr>
        <p:spPr>
          <a:xfrm rot="10800000">
            <a:off x="3733800" y="3573780"/>
            <a:ext cx="1752600" cy="1588"/>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0" name="Table 9"/>
          <p:cNvGraphicFramePr>
            <a:graphicFrameLocks noGrp="1"/>
          </p:cNvGraphicFramePr>
          <p:nvPr/>
        </p:nvGraphicFramePr>
        <p:xfrm>
          <a:off x="2895600" y="3916680"/>
          <a:ext cx="1295400" cy="274320"/>
        </p:xfrm>
        <a:graphic>
          <a:graphicData uri="http://schemas.openxmlformats.org/drawingml/2006/table">
            <a:tbl>
              <a:tblPr>
                <a:tableStyleId>{5C22544A-7EE6-4342-B048-85BDC9FD1C3A}</a:tableStyleId>
              </a:tblPr>
              <a:tblGrid>
                <a:gridCol w="431800"/>
                <a:gridCol w="431800"/>
                <a:gridCol w="431800"/>
              </a:tblGrid>
              <a:tr h="228600">
                <a:tc>
                  <a:txBody>
                    <a:bodyPr/>
                    <a:lstStyle/>
                    <a:p>
                      <a:pPr algn="ctr"/>
                      <a:r>
                        <a:rPr lang="en-US" sz="1800" dirty="0" smtClean="0"/>
                        <a:t>d</a:t>
                      </a:r>
                      <a:r>
                        <a:rPr lang="en-US" sz="1800" baseline="-25000" dirty="0" smtClean="0"/>
                        <a:t>0</a:t>
                      </a:r>
                      <a:r>
                        <a:rPr lang="en-US" sz="1800" baseline="30000" dirty="0" smtClean="0"/>
                        <a:t>a</a:t>
                      </a:r>
                      <a:endParaRPr lang="en-US" sz="1800" baseline="30000" dirty="0"/>
                    </a:p>
                  </a:txBody>
                  <a:tcPr marL="0" marR="0" marT="0" marB="0">
                    <a:lnR w="12700" cap="flat" cmpd="sng" algn="ctr">
                      <a:solidFill>
                        <a:schemeClr val="tx1"/>
                      </a:solidFill>
                      <a:prstDash val="solid"/>
                      <a:round/>
                      <a:headEnd type="none" w="med" len="med"/>
                      <a:tailEnd type="none" w="med" len="med"/>
                    </a:lnR>
                  </a:tcPr>
                </a:tc>
                <a:tc>
                  <a:txBody>
                    <a:bodyPr/>
                    <a:lstStyle/>
                    <a:p>
                      <a:pPr algn="ctr"/>
                      <a:r>
                        <a:rPr lang="en-US" sz="1800" dirty="0" smtClean="0"/>
                        <a:t>d</a:t>
                      </a:r>
                      <a:r>
                        <a:rPr lang="en-US" sz="1800" baseline="-25000" dirty="0" smtClean="0"/>
                        <a:t>0</a:t>
                      </a:r>
                      <a:r>
                        <a:rPr lang="en-US" sz="1800" baseline="30000" dirty="0" smtClean="0"/>
                        <a:t>b</a:t>
                      </a:r>
                      <a:endParaRPr lang="en-US" sz="18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800" dirty="0" smtClean="0"/>
                        <a:t>d</a:t>
                      </a:r>
                      <a:r>
                        <a:rPr lang="en-US" sz="1800" baseline="-25000" dirty="0" smtClean="0"/>
                        <a:t>0</a:t>
                      </a:r>
                      <a:r>
                        <a:rPr lang="en-US" sz="1800" baseline="30000" dirty="0" smtClean="0"/>
                        <a:t>c</a:t>
                      </a:r>
                      <a:endParaRPr lang="en-US" sz="1800" dirty="0"/>
                    </a:p>
                  </a:txBody>
                  <a:tcPr marL="0" marR="0" marT="0" marB="0">
                    <a:lnL w="12700" cap="flat" cmpd="sng" algn="ctr">
                      <a:solidFill>
                        <a:schemeClr val="tx1"/>
                      </a:solidFill>
                      <a:prstDash val="solid"/>
                      <a:round/>
                      <a:headEnd type="none" w="med" len="med"/>
                      <a:tailEnd type="none" w="med" len="med"/>
                    </a:lnL>
                  </a:tcPr>
                </a:tc>
              </a:tr>
            </a:tbl>
          </a:graphicData>
        </a:graphic>
      </p:graphicFrame>
      <p:graphicFrame>
        <p:nvGraphicFramePr>
          <p:cNvPr id="11" name="Table 10"/>
          <p:cNvGraphicFramePr>
            <a:graphicFrameLocks noGrp="1"/>
          </p:cNvGraphicFramePr>
          <p:nvPr/>
        </p:nvGraphicFramePr>
        <p:xfrm>
          <a:off x="4953000" y="3916680"/>
          <a:ext cx="1346200" cy="274320"/>
        </p:xfrm>
        <a:graphic>
          <a:graphicData uri="http://schemas.openxmlformats.org/drawingml/2006/table">
            <a:tbl>
              <a:tblPr>
                <a:tableStyleId>{5C22544A-7EE6-4342-B048-85BDC9FD1C3A}</a:tableStyleId>
              </a:tblPr>
              <a:tblGrid>
                <a:gridCol w="336550"/>
                <a:gridCol w="336550"/>
                <a:gridCol w="336550"/>
                <a:gridCol w="336550"/>
              </a:tblGrid>
              <a:tr h="228600">
                <a:tc>
                  <a:txBody>
                    <a:bodyPr/>
                    <a:lstStyle/>
                    <a:p>
                      <a:pPr algn="ctr"/>
                      <a:r>
                        <a:rPr lang="en-US" sz="1800" baseline="0" dirty="0" smtClean="0"/>
                        <a:t>s</a:t>
                      </a:r>
                      <a:r>
                        <a:rPr lang="en-US" sz="1800" baseline="-25000" dirty="0" smtClean="0"/>
                        <a:t>0</a:t>
                      </a:r>
                      <a:r>
                        <a:rPr lang="en-US" sz="1800" baseline="30000" dirty="0" smtClean="0"/>
                        <a:t>a</a:t>
                      </a:r>
                      <a:endParaRPr lang="en-US" sz="1800" baseline="30000" dirty="0"/>
                    </a:p>
                  </a:txBody>
                  <a:tcPr marL="0" marR="0" marT="0" marB="0">
                    <a:lnR w="12700" cap="flat" cmpd="sng" algn="ctr">
                      <a:solidFill>
                        <a:schemeClr val="tx1"/>
                      </a:solidFill>
                      <a:prstDash val="solid"/>
                      <a:round/>
                      <a:headEnd type="none" w="med" len="med"/>
                      <a:tailEnd type="none" w="med" len="med"/>
                    </a:lnR>
                  </a:tcPr>
                </a:tc>
                <a:tc>
                  <a:txBody>
                    <a:bodyPr/>
                    <a:lstStyle/>
                    <a:p>
                      <a:pPr algn="ctr"/>
                      <a:r>
                        <a:rPr lang="en-US" sz="1800" baseline="0" dirty="0" smtClean="0"/>
                        <a:t>s</a:t>
                      </a:r>
                      <a:r>
                        <a:rPr lang="en-US" sz="1800" baseline="-25000" dirty="0" smtClean="0"/>
                        <a:t>0</a:t>
                      </a:r>
                      <a:r>
                        <a:rPr lang="en-US" sz="1800" baseline="30000" dirty="0" smtClean="0"/>
                        <a:t>b</a:t>
                      </a:r>
                      <a:endParaRPr lang="en-US" sz="18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800" baseline="0" dirty="0" smtClean="0"/>
                        <a:t>s</a:t>
                      </a:r>
                      <a:r>
                        <a:rPr lang="en-US" sz="1800" baseline="-25000" dirty="0" smtClean="0"/>
                        <a:t>0</a:t>
                      </a:r>
                      <a:r>
                        <a:rPr lang="en-US" sz="1800" baseline="30000" dirty="0" smtClean="0"/>
                        <a:t>c</a:t>
                      </a:r>
                      <a:endParaRPr lang="en-US" sz="18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800" baseline="0" dirty="0" smtClean="0"/>
                        <a:t>s</a:t>
                      </a:r>
                      <a:r>
                        <a:rPr lang="en-US" sz="1800" baseline="-25000" dirty="0" smtClean="0"/>
                        <a:t>0</a:t>
                      </a:r>
                      <a:r>
                        <a:rPr lang="en-US" sz="1800" baseline="30000" dirty="0" smtClean="0"/>
                        <a:t>d</a:t>
                      </a:r>
                      <a:endParaRPr lang="en-US" sz="1800" dirty="0"/>
                    </a:p>
                  </a:txBody>
                  <a:tcPr marL="0" marR="0" marT="0" marB="0">
                    <a:lnL w="12700" cap="flat" cmpd="sng" algn="ctr">
                      <a:solidFill>
                        <a:schemeClr val="tx1"/>
                      </a:solidFill>
                      <a:prstDash val="solid"/>
                      <a:round/>
                      <a:headEnd type="none" w="med" len="med"/>
                      <a:tailEnd type="none" w="med" len="med"/>
                    </a:lnL>
                  </a:tcPr>
                </a:tc>
              </a:tr>
            </a:tbl>
          </a:graphicData>
        </a:graphic>
      </p:graphicFrame>
      <p:graphicFrame>
        <p:nvGraphicFramePr>
          <p:cNvPr id="32" name="Table 31"/>
          <p:cNvGraphicFramePr>
            <a:graphicFrameLocks noGrp="1"/>
          </p:cNvGraphicFramePr>
          <p:nvPr/>
        </p:nvGraphicFramePr>
        <p:xfrm>
          <a:off x="2819400" y="1310640"/>
          <a:ext cx="1295400" cy="1920240"/>
        </p:xfrm>
        <a:graphic>
          <a:graphicData uri="http://schemas.openxmlformats.org/drawingml/2006/table">
            <a:tbl>
              <a:tblPr>
                <a:tableStyleId>{5C22544A-7EE6-4342-B048-85BDC9FD1C3A}</a:tableStyleId>
              </a:tblPr>
              <a:tblGrid>
                <a:gridCol w="431800"/>
                <a:gridCol w="431800"/>
                <a:gridCol w="431800"/>
              </a:tblGrid>
              <a:tr h="228600">
                <a:tc>
                  <a:txBody>
                    <a:bodyPr/>
                    <a:lstStyle/>
                    <a:p>
                      <a:pPr algn="ctr"/>
                      <a:r>
                        <a:rPr lang="en-US" sz="1800" dirty="0" err="1" smtClean="0"/>
                        <a:t>d</a:t>
                      </a:r>
                      <a:r>
                        <a:rPr lang="en-US" sz="1800" baseline="-25000" dirty="0" err="1" smtClean="0"/>
                        <a:t>n</a:t>
                      </a:r>
                      <a:r>
                        <a:rPr lang="en-US" sz="1800" baseline="30000" dirty="0" err="1" smtClean="0"/>
                        <a:t>a</a:t>
                      </a:r>
                      <a:endParaRPr lang="en-US" sz="1800" baseline="30000" dirty="0"/>
                    </a:p>
                  </a:txBody>
                  <a:tcPr marL="0" marR="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800" baseline="0" dirty="0" err="1" smtClean="0"/>
                        <a:t>d</a:t>
                      </a:r>
                      <a:r>
                        <a:rPr lang="en-US" sz="1800" baseline="-25000" dirty="0" err="1" smtClean="0"/>
                        <a:t>n</a:t>
                      </a:r>
                      <a:r>
                        <a:rPr lang="en-US" sz="1800" baseline="30000" dirty="0" err="1" smtClean="0"/>
                        <a:t>b</a:t>
                      </a:r>
                      <a:endParaRPr lang="en-US" sz="18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800" dirty="0" err="1" smtClean="0"/>
                        <a:t>d</a:t>
                      </a:r>
                      <a:r>
                        <a:rPr lang="en-US" sz="1800" baseline="-25000" dirty="0" err="1" smtClean="0"/>
                        <a:t>n</a:t>
                      </a:r>
                      <a:r>
                        <a:rPr lang="en-US" sz="1800" baseline="30000" dirty="0" err="1" smtClean="0"/>
                        <a:t>c</a:t>
                      </a:r>
                      <a:endParaRPr lang="en-US" sz="1800" dirty="0"/>
                    </a:p>
                  </a:txBody>
                  <a:tcPr marL="0" marR="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r>
              <a:tr h="228600">
                <a:tc>
                  <a:txBody>
                    <a:bodyPr/>
                    <a:lstStyle/>
                    <a:p>
                      <a:pPr algn="ctr"/>
                      <a:r>
                        <a:rPr lang="en-US" sz="1800" baseline="0" dirty="0" smtClean="0"/>
                        <a:t>.</a:t>
                      </a:r>
                      <a:endParaRPr lang="en-US" sz="1800" baseline="30000" dirty="0"/>
                    </a:p>
                  </a:txBody>
                  <a:tcPr marL="0" marR="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a:t>
                      </a:r>
                      <a:endParaRPr lang="en-US" sz="18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a:t>
                      </a:r>
                      <a:endParaRPr lang="en-US" sz="1800" dirty="0"/>
                    </a:p>
                  </a:txBody>
                  <a:tcPr marL="0" marR="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8600">
                <a:tc>
                  <a:txBody>
                    <a:bodyPr/>
                    <a:lstStyle/>
                    <a:p>
                      <a:pPr algn="ctr"/>
                      <a:r>
                        <a:rPr lang="en-US" sz="1800" dirty="0" smtClean="0"/>
                        <a:t>.</a:t>
                      </a:r>
                      <a:endParaRPr lang="en-US" sz="1800" baseline="30000" dirty="0"/>
                    </a:p>
                  </a:txBody>
                  <a:tcPr marL="0" marR="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a:t>
                      </a:r>
                      <a:endParaRPr lang="en-US" sz="18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a:t>
                      </a:r>
                      <a:endParaRPr lang="en-US" sz="1800" dirty="0"/>
                    </a:p>
                  </a:txBody>
                  <a:tcPr marL="0" marR="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8600">
                <a:tc>
                  <a:txBody>
                    <a:bodyPr/>
                    <a:lstStyle/>
                    <a:p>
                      <a:pPr algn="ctr"/>
                      <a:r>
                        <a:rPr lang="en-US" sz="1800" dirty="0" smtClean="0"/>
                        <a:t>.</a:t>
                      </a:r>
                      <a:endParaRPr lang="en-US" sz="1800" baseline="30000" dirty="0"/>
                    </a:p>
                  </a:txBody>
                  <a:tcPr marL="0" marR="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a:t>
                      </a:r>
                      <a:endParaRPr lang="en-US" sz="18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a:t>
                      </a:r>
                      <a:endParaRPr lang="en-US" sz="1800" dirty="0"/>
                    </a:p>
                  </a:txBody>
                  <a:tcPr marL="0" marR="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8600">
                <a:tc>
                  <a:txBody>
                    <a:bodyPr/>
                    <a:lstStyle/>
                    <a:p>
                      <a:pPr algn="ctr"/>
                      <a:r>
                        <a:rPr lang="en-US" sz="1800" dirty="0" smtClean="0"/>
                        <a:t>.</a:t>
                      </a:r>
                      <a:endParaRPr lang="en-US" sz="1800" baseline="30000" dirty="0"/>
                    </a:p>
                  </a:txBody>
                  <a:tcPr marL="0" marR="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a:t>
                      </a:r>
                      <a:endParaRPr lang="en-US" sz="18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a:t>
                      </a:r>
                      <a:endParaRPr lang="en-US" sz="1800" dirty="0"/>
                    </a:p>
                  </a:txBody>
                  <a:tcPr marL="0" marR="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8600">
                <a:tc>
                  <a:txBody>
                    <a:bodyPr/>
                    <a:lstStyle/>
                    <a:p>
                      <a:pPr algn="ctr"/>
                      <a:r>
                        <a:rPr lang="en-US" sz="1800" dirty="0" smtClean="0"/>
                        <a:t>.</a:t>
                      </a:r>
                      <a:endParaRPr lang="en-US" sz="1800" baseline="30000" dirty="0"/>
                    </a:p>
                  </a:txBody>
                  <a:tcPr marL="0" marR="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a:t>
                      </a:r>
                      <a:endParaRPr lang="en-US" sz="18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a:t>
                      </a:r>
                      <a:endParaRPr lang="en-US" sz="1800" dirty="0"/>
                    </a:p>
                  </a:txBody>
                  <a:tcPr marL="0" marR="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8600">
                <a:tc>
                  <a:txBody>
                    <a:bodyPr/>
                    <a:lstStyle/>
                    <a:p>
                      <a:pPr algn="ctr"/>
                      <a:r>
                        <a:rPr lang="en-US" sz="1800" baseline="0" dirty="0" smtClean="0"/>
                        <a:t>d</a:t>
                      </a:r>
                      <a:r>
                        <a:rPr lang="en-US" sz="1800" baseline="-25000" dirty="0" smtClean="0"/>
                        <a:t>1</a:t>
                      </a:r>
                      <a:r>
                        <a:rPr lang="en-US" sz="1800" baseline="30000" dirty="0" smtClean="0"/>
                        <a:t>a</a:t>
                      </a:r>
                      <a:endParaRPr lang="en-US" sz="1800" baseline="30000" dirty="0"/>
                    </a:p>
                  </a:txBody>
                  <a:tcPr marL="0" marR="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800" dirty="0" smtClean="0"/>
                        <a:t>d</a:t>
                      </a:r>
                      <a:r>
                        <a:rPr lang="en-US" sz="1800" baseline="-25000" dirty="0" smtClean="0"/>
                        <a:t>1</a:t>
                      </a:r>
                      <a:r>
                        <a:rPr lang="en-US" sz="1800" baseline="30000" dirty="0" smtClean="0"/>
                        <a:t>b</a:t>
                      </a:r>
                      <a:endParaRPr lang="en-US" sz="18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800" dirty="0" smtClean="0"/>
                        <a:t>d</a:t>
                      </a:r>
                      <a:r>
                        <a:rPr lang="en-US" sz="1800" baseline="-25000" dirty="0" smtClean="0"/>
                        <a:t>1</a:t>
                      </a:r>
                      <a:r>
                        <a:rPr lang="en-US" sz="1800" baseline="30000" dirty="0" smtClean="0"/>
                        <a:t>c</a:t>
                      </a:r>
                      <a:endParaRPr lang="en-US" sz="1800" dirty="0"/>
                    </a:p>
                  </a:txBody>
                  <a:tcPr marL="0" marR="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r>
            </a:tbl>
          </a:graphicData>
        </a:graphic>
      </p:graphicFrame>
      <p:graphicFrame>
        <p:nvGraphicFramePr>
          <p:cNvPr id="33" name="Table 32"/>
          <p:cNvGraphicFramePr>
            <a:graphicFrameLocks noGrp="1"/>
          </p:cNvGraphicFramePr>
          <p:nvPr/>
        </p:nvGraphicFramePr>
        <p:xfrm>
          <a:off x="4953000" y="1295400"/>
          <a:ext cx="1524000" cy="1920240"/>
        </p:xfrm>
        <a:graphic>
          <a:graphicData uri="http://schemas.openxmlformats.org/drawingml/2006/table">
            <a:tbl>
              <a:tblPr>
                <a:tableStyleId>{5C22544A-7EE6-4342-B048-85BDC9FD1C3A}</a:tableStyleId>
              </a:tblPr>
              <a:tblGrid>
                <a:gridCol w="381000"/>
                <a:gridCol w="381000"/>
                <a:gridCol w="381000"/>
                <a:gridCol w="381000"/>
              </a:tblGrid>
              <a:tr h="228600">
                <a:tc>
                  <a:txBody>
                    <a:bodyPr/>
                    <a:lstStyle/>
                    <a:p>
                      <a:pPr algn="ctr"/>
                      <a:r>
                        <a:rPr lang="en-US" sz="1800" baseline="0" dirty="0" err="1" smtClean="0"/>
                        <a:t>s</a:t>
                      </a:r>
                      <a:r>
                        <a:rPr lang="en-US" sz="1800" baseline="-25000" dirty="0" err="1" smtClean="0"/>
                        <a:t>n</a:t>
                      </a:r>
                      <a:r>
                        <a:rPr lang="en-US" sz="1800" baseline="30000" dirty="0" err="1" smtClean="0"/>
                        <a:t>a</a:t>
                      </a:r>
                      <a:endParaRPr lang="en-US" sz="1800" baseline="30000" dirty="0"/>
                    </a:p>
                  </a:txBody>
                  <a:tcPr marL="0" marR="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800" baseline="0" dirty="0" err="1" smtClean="0"/>
                        <a:t>s</a:t>
                      </a:r>
                      <a:r>
                        <a:rPr lang="en-US" sz="1800" baseline="-25000" dirty="0" err="1" smtClean="0"/>
                        <a:t>n</a:t>
                      </a:r>
                      <a:r>
                        <a:rPr lang="en-US" sz="1800" baseline="30000" dirty="0" err="1" smtClean="0"/>
                        <a:t>b</a:t>
                      </a:r>
                      <a:endParaRPr lang="en-US" sz="18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800" baseline="0" dirty="0" err="1" smtClean="0"/>
                        <a:t>s</a:t>
                      </a:r>
                      <a:r>
                        <a:rPr lang="en-US" sz="1800" baseline="-25000" dirty="0" err="1" smtClean="0"/>
                        <a:t>n</a:t>
                      </a:r>
                      <a:r>
                        <a:rPr lang="en-US" sz="1800" baseline="30000" dirty="0" err="1" smtClean="0"/>
                        <a:t>c</a:t>
                      </a:r>
                      <a:endParaRPr lang="en-US" sz="18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800" baseline="0" dirty="0" err="1" smtClean="0"/>
                        <a:t>s</a:t>
                      </a:r>
                      <a:r>
                        <a:rPr lang="en-US" sz="1800" baseline="-25000" dirty="0" err="1" smtClean="0"/>
                        <a:t>n</a:t>
                      </a:r>
                      <a:r>
                        <a:rPr lang="en-US" sz="1800" baseline="30000" dirty="0" err="1" smtClean="0"/>
                        <a:t>d</a:t>
                      </a:r>
                      <a:endParaRPr lang="en-US" sz="1800" dirty="0"/>
                    </a:p>
                  </a:txBody>
                  <a:tcPr marL="0" marR="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r>
              <a:tr h="228600">
                <a:tc>
                  <a:txBody>
                    <a:bodyPr/>
                    <a:lstStyle/>
                    <a:p>
                      <a:pPr algn="ctr"/>
                      <a:r>
                        <a:rPr lang="en-US" sz="1800" baseline="0" dirty="0" smtClean="0"/>
                        <a:t>.</a:t>
                      </a:r>
                      <a:endParaRPr lang="en-US" sz="1800" baseline="30000" dirty="0"/>
                    </a:p>
                  </a:txBody>
                  <a:tcPr marL="0" marR="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aseline="0" dirty="0" smtClean="0"/>
                        <a:t>.</a:t>
                      </a:r>
                      <a:endParaRPr lang="en-US" sz="18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aseline="0" dirty="0" smtClean="0"/>
                        <a:t>.</a:t>
                      </a:r>
                      <a:endParaRPr lang="en-US" sz="18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aseline="0" dirty="0" smtClean="0"/>
                        <a:t>.</a:t>
                      </a:r>
                      <a:endParaRPr lang="en-US" sz="1800" dirty="0"/>
                    </a:p>
                  </a:txBody>
                  <a:tcPr marL="0" marR="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8600">
                <a:tc>
                  <a:txBody>
                    <a:bodyPr/>
                    <a:lstStyle/>
                    <a:p>
                      <a:pPr algn="ctr"/>
                      <a:r>
                        <a:rPr lang="en-US" sz="1800" baseline="0" dirty="0" smtClean="0"/>
                        <a:t>.</a:t>
                      </a:r>
                      <a:endParaRPr lang="en-US" sz="1800" baseline="30000" dirty="0"/>
                    </a:p>
                  </a:txBody>
                  <a:tcPr marL="0" marR="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aseline="0" dirty="0" smtClean="0"/>
                        <a:t>.</a:t>
                      </a:r>
                      <a:endParaRPr lang="en-US" sz="18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aseline="0" dirty="0" smtClean="0"/>
                        <a:t>.</a:t>
                      </a:r>
                      <a:endParaRPr lang="en-US" sz="18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aseline="0" dirty="0" smtClean="0"/>
                        <a:t>.</a:t>
                      </a:r>
                      <a:endParaRPr lang="en-US" sz="1800" dirty="0"/>
                    </a:p>
                  </a:txBody>
                  <a:tcPr marL="0" marR="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8600">
                <a:tc>
                  <a:txBody>
                    <a:bodyPr/>
                    <a:lstStyle/>
                    <a:p>
                      <a:pPr algn="ctr"/>
                      <a:r>
                        <a:rPr lang="en-US" sz="1800" baseline="0" dirty="0" smtClean="0"/>
                        <a:t>.</a:t>
                      </a:r>
                      <a:endParaRPr lang="en-US" sz="1800" baseline="30000" dirty="0"/>
                    </a:p>
                  </a:txBody>
                  <a:tcPr marL="0" marR="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aseline="0" dirty="0" smtClean="0"/>
                        <a:t>.</a:t>
                      </a:r>
                      <a:endParaRPr lang="en-US" sz="18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aseline="0" dirty="0" smtClean="0"/>
                        <a:t>.</a:t>
                      </a:r>
                      <a:endParaRPr lang="en-US" sz="18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aseline="0" dirty="0" smtClean="0"/>
                        <a:t>.</a:t>
                      </a:r>
                      <a:endParaRPr lang="en-US" sz="1800" dirty="0"/>
                    </a:p>
                  </a:txBody>
                  <a:tcPr marL="0" marR="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8600">
                <a:tc>
                  <a:txBody>
                    <a:bodyPr/>
                    <a:lstStyle/>
                    <a:p>
                      <a:pPr algn="ctr"/>
                      <a:r>
                        <a:rPr lang="en-US" sz="1800" baseline="0" dirty="0" smtClean="0"/>
                        <a:t>.</a:t>
                      </a:r>
                      <a:endParaRPr lang="en-US" sz="1800" baseline="30000" dirty="0"/>
                    </a:p>
                  </a:txBody>
                  <a:tcPr marL="0" marR="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aseline="0" dirty="0" smtClean="0"/>
                        <a:t>.</a:t>
                      </a:r>
                      <a:endParaRPr lang="en-US" sz="18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aseline="0" dirty="0" smtClean="0"/>
                        <a:t>.</a:t>
                      </a:r>
                      <a:endParaRPr lang="en-US" sz="18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aseline="0" dirty="0" smtClean="0"/>
                        <a:t>.</a:t>
                      </a:r>
                      <a:endParaRPr lang="en-US" sz="1800" dirty="0"/>
                    </a:p>
                  </a:txBody>
                  <a:tcPr marL="0" marR="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8600">
                <a:tc>
                  <a:txBody>
                    <a:bodyPr/>
                    <a:lstStyle/>
                    <a:p>
                      <a:pPr algn="ctr"/>
                      <a:r>
                        <a:rPr lang="en-US" sz="1800" baseline="0" dirty="0" smtClean="0"/>
                        <a:t>.</a:t>
                      </a:r>
                      <a:endParaRPr lang="en-US" sz="1800" baseline="30000" dirty="0"/>
                    </a:p>
                  </a:txBody>
                  <a:tcPr marL="0" marR="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aseline="0" dirty="0" smtClean="0"/>
                        <a:t>.</a:t>
                      </a:r>
                      <a:endParaRPr lang="en-US" sz="18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aseline="0" dirty="0" smtClean="0"/>
                        <a:t>.</a:t>
                      </a:r>
                      <a:endParaRPr lang="en-US" sz="18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aseline="0" dirty="0" smtClean="0"/>
                        <a:t>.</a:t>
                      </a:r>
                      <a:endParaRPr lang="en-US" sz="1800" dirty="0"/>
                    </a:p>
                  </a:txBody>
                  <a:tcPr marL="0" marR="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8600">
                <a:tc>
                  <a:txBody>
                    <a:bodyPr/>
                    <a:lstStyle/>
                    <a:p>
                      <a:pPr algn="ctr"/>
                      <a:r>
                        <a:rPr lang="en-US" sz="1800" baseline="0" dirty="0" smtClean="0"/>
                        <a:t>s</a:t>
                      </a:r>
                      <a:r>
                        <a:rPr lang="en-US" sz="1800" baseline="-25000" dirty="0" smtClean="0"/>
                        <a:t>1</a:t>
                      </a:r>
                      <a:r>
                        <a:rPr lang="en-US" sz="1800" baseline="30000" dirty="0" smtClean="0"/>
                        <a:t>a</a:t>
                      </a:r>
                      <a:endParaRPr lang="en-US" sz="1800" baseline="30000" dirty="0"/>
                    </a:p>
                  </a:txBody>
                  <a:tcPr marL="0" marR="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800" baseline="0" dirty="0" smtClean="0"/>
                        <a:t>s</a:t>
                      </a:r>
                      <a:r>
                        <a:rPr lang="en-US" sz="1800" baseline="-25000" dirty="0" smtClean="0"/>
                        <a:t>1</a:t>
                      </a:r>
                      <a:r>
                        <a:rPr lang="en-US" sz="1800" baseline="30000" dirty="0" smtClean="0"/>
                        <a:t>b</a:t>
                      </a:r>
                      <a:endParaRPr lang="en-US" sz="18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800" baseline="0" dirty="0" smtClean="0"/>
                        <a:t>s</a:t>
                      </a:r>
                      <a:r>
                        <a:rPr lang="en-US" sz="1800" baseline="-25000" dirty="0" smtClean="0"/>
                        <a:t>1</a:t>
                      </a:r>
                      <a:r>
                        <a:rPr lang="en-US" sz="1800" baseline="30000" dirty="0" smtClean="0"/>
                        <a:t>c</a:t>
                      </a:r>
                      <a:endParaRPr lang="en-US" sz="18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800" baseline="0" dirty="0" smtClean="0"/>
                        <a:t>s</a:t>
                      </a:r>
                      <a:r>
                        <a:rPr lang="en-US" sz="1800" baseline="-25000" dirty="0" smtClean="0"/>
                        <a:t>1</a:t>
                      </a:r>
                      <a:r>
                        <a:rPr lang="en-US" sz="1800" baseline="30000" dirty="0" smtClean="0"/>
                        <a:t>d</a:t>
                      </a:r>
                      <a:endParaRPr lang="en-US" sz="1800" dirty="0"/>
                    </a:p>
                  </a:txBody>
                  <a:tcPr marL="0" marR="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r>
            </a:tbl>
          </a:graphicData>
        </a:graphic>
      </p:graphicFrame>
      <p:cxnSp>
        <p:nvCxnSpPr>
          <p:cNvPr id="53" name="Elbow Connector 52"/>
          <p:cNvCxnSpPr/>
          <p:nvPr/>
        </p:nvCxnSpPr>
        <p:spPr>
          <a:xfrm rot="5400000" flipH="1" flipV="1">
            <a:off x="5341620" y="2446020"/>
            <a:ext cx="2575560" cy="609600"/>
          </a:xfrm>
          <a:prstGeom prst="bentConnector3">
            <a:avLst>
              <a:gd name="adj1" fmla="val 33"/>
            </a:avLst>
          </a:prstGeom>
          <a:ln w="38100">
            <a:solidFill>
              <a:srgbClr val="FFC000"/>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rot="10800000">
            <a:off x="6477000" y="1463040"/>
            <a:ext cx="457200" cy="1588"/>
          </a:xfrm>
          <a:prstGeom prst="straightConnector1">
            <a:avLst/>
          </a:prstGeom>
          <a:ln w="38100">
            <a:solidFill>
              <a:srgbClr val="FFC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rot="10800000">
            <a:off x="6477000" y="1996440"/>
            <a:ext cx="457200" cy="1588"/>
          </a:xfrm>
          <a:prstGeom prst="straightConnector1">
            <a:avLst/>
          </a:prstGeom>
          <a:ln w="38100">
            <a:solidFill>
              <a:srgbClr val="FFC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rot="10800000">
            <a:off x="6477000" y="2833051"/>
            <a:ext cx="457200" cy="1588"/>
          </a:xfrm>
          <a:prstGeom prst="straightConnector1">
            <a:avLst/>
          </a:prstGeom>
          <a:ln w="38100">
            <a:solidFill>
              <a:srgbClr val="FFC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10800000">
            <a:off x="4267200" y="1508760"/>
            <a:ext cx="457200" cy="1588"/>
          </a:xfrm>
          <a:prstGeom prst="straightConnector1">
            <a:avLst/>
          </a:prstGeom>
          <a:ln w="38100">
            <a:solidFill>
              <a:srgbClr val="FFC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rot="10800000">
            <a:off x="4267200" y="2042160"/>
            <a:ext cx="457200" cy="1588"/>
          </a:xfrm>
          <a:prstGeom prst="straightConnector1">
            <a:avLst/>
          </a:prstGeom>
          <a:ln w="38100">
            <a:solidFill>
              <a:srgbClr val="FFC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rot="10800000">
            <a:off x="4267200" y="2804160"/>
            <a:ext cx="533400" cy="1588"/>
          </a:xfrm>
          <a:prstGeom prst="straightConnector1">
            <a:avLst/>
          </a:prstGeom>
          <a:ln w="38100">
            <a:solidFill>
              <a:srgbClr val="FFC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73" name="Elbow Connector 72"/>
          <p:cNvCxnSpPr/>
          <p:nvPr/>
        </p:nvCxnSpPr>
        <p:spPr>
          <a:xfrm rot="16200000" flipV="1">
            <a:off x="1341120" y="2484120"/>
            <a:ext cx="2575560" cy="533400"/>
          </a:xfrm>
          <a:prstGeom prst="bentConnector3">
            <a:avLst>
              <a:gd name="adj1" fmla="val -844"/>
            </a:avLst>
          </a:prstGeom>
          <a:ln w="38100">
            <a:solidFill>
              <a:srgbClr val="FFC000"/>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rot="10800000">
            <a:off x="2362200" y="1463040"/>
            <a:ext cx="457200" cy="1588"/>
          </a:xfrm>
          <a:prstGeom prst="straightConnector1">
            <a:avLst/>
          </a:prstGeom>
          <a:ln w="38100">
            <a:solidFill>
              <a:srgbClr val="FFC000"/>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rot="10800000">
            <a:off x="2362200" y="1996440"/>
            <a:ext cx="457200" cy="1588"/>
          </a:xfrm>
          <a:prstGeom prst="straightConnector1">
            <a:avLst/>
          </a:prstGeom>
          <a:ln w="38100">
            <a:solidFill>
              <a:srgbClr val="FFC000"/>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rot="10800000">
            <a:off x="2362200" y="2833052"/>
            <a:ext cx="457200" cy="1588"/>
          </a:xfrm>
          <a:prstGeom prst="straightConnector1">
            <a:avLst/>
          </a:prstGeom>
          <a:ln w="38100">
            <a:solidFill>
              <a:srgbClr val="FFC000"/>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086600" y="1923871"/>
            <a:ext cx="1752600" cy="1323439"/>
          </a:xfrm>
          <a:prstGeom prst="rect">
            <a:avLst/>
          </a:prstGeom>
          <a:noFill/>
        </p:spPr>
        <p:txBody>
          <a:bodyPr wrap="square" rtlCol="0">
            <a:spAutoFit/>
          </a:bodyPr>
          <a:lstStyle/>
          <a:p>
            <a:r>
              <a:rPr lang="en-US" sz="2000" dirty="0" smtClean="0">
                <a:solidFill>
                  <a:srgbClr val="FFC000"/>
                </a:solidFill>
              </a:rPr>
              <a:t>Identify time periods when state of S was “similar”</a:t>
            </a:r>
            <a:endParaRPr lang="en-US" sz="2000" baseline="-25000" dirty="0">
              <a:solidFill>
                <a:srgbClr val="FFC000"/>
              </a:solidFill>
            </a:endParaRPr>
          </a:p>
        </p:txBody>
      </p:sp>
      <p:sp>
        <p:nvSpPr>
          <p:cNvPr id="26" name="TextBox 25"/>
          <p:cNvSpPr txBox="1"/>
          <p:nvPr/>
        </p:nvSpPr>
        <p:spPr>
          <a:xfrm>
            <a:off x="381000" y="1923871"/>
            <a:ext cx="1905000" cy="1323439"/>
          </a:xfrm>
          <a:prstGeom prst="rect">
            <a:avLst/>
          </a:prstGeom>
          <a:noFill/>
        </p:spPr>
        <p:txBody>
          <a:bodyPr wrap="square" rtlCol="0">
            <a:spAutoFit/>
          </a:bodyPr>
          <a:lstStyle/>
          <a:p>
            <a:r>
              <a:rPr lang="en-US" sz="2000" dirty="0" smtClean="0">
                <a:solidFill>
                  <a:srgbClr val="FFC000"/>
                </a:solidFill>
              </a:rPr>
              <a:t>How “similar” on average states of D are at those times</a:t>
            </a:r>
          </a:p>
        </p:txBody>
      </p:sp>
      <p:sp>
        <p:nvSpPr>
          <p:cNvPr id="65" name="Oval 64"/>
          <p:cNvSpPr/>
          <p:nvPr/>
        </p:nvSpPr>
        <p:spPr>
          <a:xfrm>
            <a:off x="4114800" y="5017532"/>
            <a:ext cx="685800" cy="38100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Svr</a:t>
            </a:r>
            <a:endParaRPr lang="en-US" dirty="0">
              <a:solidFill>
                <a:schemeClr val="tx1"/>
              </a:solidFill>
            </a:endParaRPr>
          </a:p>
        </p:txBody>
      </p:sp>
      <p:sp>
        <p:nvSpPr>
          <p:cNvPr id="66" name="Oval 65"/>
          <p:cNvSpPr/>
          <p:nvPr/>
        </p:nvSpPr>
        <p:spPr>
          <a:xfrm>
            <a:off x="2971800" y="4648200"/>
            <a:ext cx="685800" cy="38100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C1</a:t>
            </a:r>
            <a:endParaRPr lang="en-US" dirty="0">
              <a:solidFill>
                <a:schemeClr val="tx1"/>
              </a:solidFill>
            </a:endParaRPr>
          </a:p>
        </p:txBody>
      </p:sp>
      <p:sp>
        <p:nvSpPr>
          <p:cNvPr id="70" name="Oval 69"/>
          <p:cNvSpPr/>
          <p:nvPr/>
        </p:nvSpPr>
        <p:spPr>
          <a:xfrm>
            <a:off x="3048000" y="5562600"/>
            <a:ext cx="609600" cy="38100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C2</a:t>
            </a:r>
            <a:endParaRPr lang="en-US" dirty="0">
              <a:solidFill>
                <a:schemeClr val="tx1"/>
              </a:solidFill>
            </a:endParaRPr>
          </a:p>
        </p:txBody>
      </p:sp>
      <p:cxnSp>
        <p:nvCxnSpPr>
          <p:cNvPr id="71" name="Straight Arrow Connector 70"/>
          <p:cNvCxnSpPr>
            <a:stCxn id="65" idx="1"/>
            <a:endCxn id="66" idx="6"/>
          </p:cNvCxnSpPr>
          <p:nvPr/>
        </p:nvCxnSpPr>
        <p:spPr>
          <a:xfrm rot="16200000" flipV="1">
            <a:off x="3819103" y="4677197"/>
            <a:ext cx="234628" cy="557633"/>
          </a:xfrm>
          <a:prstGeom prst="straightConnector1">
            <a:avLst/>
          </a:prstGeom>
          <a:ln w="381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6" idx="5"/>
            <a:endCxn id="65" idx="2"/>
          </p:cNvCxnSpPr>
          <p:nvPr/>
        </p:nvCxnSpPr>
        <p:spPr>
          <a:xfrm rot="16200000" flipH="1">
            <a:off x="3718669" y="4811901"/>
            <a:ext cx="234628" cy="557633"/>
          </a:xfrm>
          <a:prstGeom prst="straightConnector1">
            <a:avLst/>
          </a:prstGeom>
          <a:ln w="381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65" idx="4"/>
            <a:endCxn id="70" idx="6"/>
          </p:cNvCxnSpPr>
          <p:nvPr/>
        </p:nvCxnSpPr>
        <p:spPr>
          <a:xfrm rot="5400000">
            <a:off x="3880366" y="5175766"/>
            <a:ext cx="354568" cy="800100"/>
          </a:xfrm>
          <a:prstGeom prst="straightConnector1">
            <a:avLst/>
          </a:prstGeom>
          <a:ln w="381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70" idx="7"/>
            <a:endCxn id="65" idx="3"/>
          </p:cNvCxnSpPr>
          <p:nvPr/>
        </p:nvCxnSpPr>
        <p:spPr>
          <a:xfrm rot="5400000" flipH="1" flipV="1">
            <a:off x="3753949" y="5157113"/>
            <a:ext cx="275660" cy="646907"/>
          </a:xfrm>
          <a:prstGeom prst="straightConnector1">
            <a:avLst/>
          </a:prstGeom>
          <a:ln w="38100">
            <a:solidFill>
              <a:srgbClr val="FFFF00"/>
            </a:solidFill>
            <a:tailEnd type="arrow"/>
          </a:ln>
        </p:spPr>
        <p:style>
          <a:lnRef idx="1">
            <a:schemeClr val="accent1"/>
          </a:lnRef>
          <a:fillRef idx="0">
            <a:schemeClr val="accent1"/>
          </a:fillRef>
          <a:effectRef idx="0">
            <a:schemeClr val="accent1"/>
          </a:effectRef>
          <a:fontRef idx="minor">
            <a:schemeClr val="tx1"/>
          </a:fontRef>
        </p:style>
      </p:cxnSp>
      <p:pic>
        <p:nvPicPr>
          <p:cNvPr id="79" name="Picture 2" descr="C:\Documents and Settings\ratul\Local Settings\Temporary Internet Files\Content.IE5\VVXDGZBC\MCj04238480000[1].wmf"/>
          <p:cNvPicPr>
            <a:picLocks noChangeAspect="1" noChangeArrowheads="1"/>
          </p:cNvPicPr>
          <p:nvPr/>
        </p:nvPicPr>
        <p:blipFill>
          <a:blip r:embed="rId4" cstate="print"/>
          <a:srcRect/>
          <a:stretch>
            <a:fillRect/>
          </a:stretch>
        </p:blipFill>
        <p:spPr bwMode="auto">
          <a:xfrm>
            <a:off x="3048000" y="5791200"/>
            <a:ext cx="346807" cy="381000"/>
          </a:xfrm>
          <a:prstGeom prst="rect">
            <a:avLst/>
          </a:prstGeom>
          <a:noFill/>
        </p:spPr>
      </p:pic>
      <p:graphicFrame>
        <p:nvGraphicFramePr>
          <p:cNvPr id="80" name="Table 79"/>
          <p:cNvGraphicFramePr>
            <a:graphicFrameLocks noGrp="1"/>
          </p:cNvGraphicFramePr>
          <p:nvPr/>
        </p:nvGraphicFramePr>
        <p:xfrm>
          <a:off x="609600" y="4697492"/>
          <a:ext cx="2133600" cy="548640"/>
        </p:xfrm>
        <a:graphic>
          <a:graphicData uri="http://schemas.openxmlformats.org/drawingml/2006/table">
            <a:tbl>
              <a:tblPr>
                <a:tableStyleId>{5C22544A-7EE6-4342-B048-85BDC9FD1C3A}</a:tableStyleId>
              </a:tblPr>
              <a:tblGrid>
                <a:gridCol w="2133600"/>
              </a:tblGrid>
              <a:tr h="266700">
                <a:tc>
                  <a:txBody>
                    <a:bodyPr/>
                    <a:lstStyle/>
                    <a:p>
                      <a:pPr algn="ctr"/>
                      <a:r>
                        <a:rPr lang="en-US" dirty="0" smtClean="0"/>
                        <a:t>Request rate (low)</a:t>
                      </a:r>
                      <a:endParaRPr lang="en-US" dirty="0"/>
                    </a:p>
                  </a:txBody>
                  <a:tcPr marL="0" marR="0" marT="0" marB="0">
                    <a:lnB w="12700" cap="flat" cmpd="sng" algn="ctr">
                      <a:solidFill>
                        <a:schemeClr val="tx1"/>
                      </a:solidFill>
                      <a:prstDash val="solid"/>
                      <a:round/>
                      <a:headEnd type="none" w="med" len="med"/>
                      <a:tailEnd type="none" w="med" len="med"/>
                    </a:lnB>
                  </a:tcPr>
                </a:tc>
              </a:tr>
              <a:tr h="266700">
                <a:tc>
                  <a:txBody>
                    <a:bodyPr/>
                    <a:lstStyle/>
                    <a:p>
                      <a:pPr algn="ctr"/>
                      <a:r>
                        <a:rPr lang="en-US" dirty="0" smtClean="0"/>
                        <a:t>Response time (high)</a:t>
                      </a:r>
                      <a:endParaRPr lang="en-US" dirty="0"/>
                    </a:p>
                  </a:txBody>
                  <a:tcPr marL="0" marR="0" marT="0" marB="0">
                    <a:lnT w="12700" cap="flat" cmpd="sng" algn="ctr">
                      <a:solidFill>
                        <a:schemeClr val="tx1"/>
                      </a:solidFill>
                      <a:prstDash val="solid"/>
                      <a:round/>
                      <a:headEnd type="none" w="med" len="med"/>
                      <a:tailEnd type="none" w="med" len="med"/>
                    </a:lnT>
                  </a:tcPr>
                </a:tc>
              </a:tr>
            </a:tbl>
          </a:graphicData>
        </a:graphic>
      </p:graphicFrame>
      <p:graphicFrame>
        <p:nvGraphicFramePr>
          <p:cNvPr id="81" name="Table 80"/>
          <p:cNvGraphicFramePr>
            <a:graphicFrameLocks noGrp="1"/>
          </p:cNvGraphicFramePr>
          <p:nvPr/>
        </p:nvGraphicFramePr>
        <p:xfrm>
          <a:off x="609600" y="5429012"/>
          <a:ext cx="2133600" cy="579120"/>
        </p:xfrm>
        <a:graphic>
          <a:graphicData uri="http://schemas.openxmlformats.org/drawingml/2006/table">
            <a:tbl>
              <a:tblPr>
                <a:tableStyleId>{5C22544A-7EE6-4342-B048-85BDC9FD1C3A}</a:tableStyleId>
              </a:tblPr>
              <a:tblGrid>
                <a:gridCol w="2133600"/>
              </a:tblGrid>
              <a:tr h="289560">
                <a:tc>
                  <a:txBody>
                    <a:bodyPr/>
                    <a:lstStyle/>
                    <a:p>
                      <a:pPr algn="ctr"/>
                      <a:r>
                        <a:rPr lang="en-US" dirty="0" smtClean="0"/>
                        <a:t>Request rate (high)</a:t>
                      </a:r>
                      <a:endParaRPr lang="en-US" dirty="0"/>
                    </a:p>
                  </a:txBody>
                  <a:tcPr marL="0" marR="0" marT="0" marB="0">
                    <a:lnB w="12700" cap="flat" cmpd="sng" algn="ctr">
                      <a:solidFill>
                        <a:schemeClr val="tx1"/>
                      </a:solidFill>
                      <a:prstDash val="solid"/>
                      <a:round/>
                      <a:headEnd type="none" w="med" len="med"/>
                      <a:tailEnd type="none" w="med" len="med"/>
                    </a:lnB>
                  </a:tcPr>
                </a:tc>
              </a:tr>
              <a:tr h="289560">
                <a:tc>
                  <a:txBody>
                    <a:bodyPr/>
                    <a:lstStyle/>
                    <a:p>
                      <a:pPr algn="ctr"/>
                      <a:r>
                        <a:rPr lang="en-US" dirty="0" smtClean="0"/>
                        <a:t>Response time (high)</a:t>
                      </a:r>
                      <a:endParaRPr lang="en-US" dirty="0"/>
                    </a:p>
                  </a:txBody>
                  <a:tcPr marL="0" marR="0" marT="0" marB="0">
                    <a:lnT w="12700" cap="flat" cmpd="sng" algn="ctr">
                      <a:solidFill>
                        <a:schemeClr val="tx1"/>
                      </a:solidFill>
                      <a:prstDash val="solid"/>
                      <a:round/>
                      <a:headEnd type="none" w="med" len="med"/>
                      <a:tailEnd type="none" w="med" len="med"/>
                    </a:lnT>
                  </a:tcPr>
                </a:tc>
              </a:tr>
            </a:tbl>
          </a:graphicData>
        </a:graphic>
      </p:graphicFrame>
      <p:graphicFrame>
        <p:nvGraphicFramePr>
          <p:cNvPr id="82" name="Table 81"/>
          <p:cNvGraphicFramePr>
            <a:graphicFrameLocks noGrp="1"/>
          </p:cNvGraphicFramePr>
          <p:nvPr/>
        </p:nvGraphicFramePr>
        <p:xfrm>
          <a:off x="4953000" y="5093732"/>
          <a:ext cx="1828800" cy="294640"/>
        </p:xfrm>
        <a:graphic>
          <a:graphicData uri="http://schemas.openxmlformats.org/drawingml/2006/table">
            <a:tbl>
              <a:tblPr>
                <a:tableStyleId>{5C22544A-7EE6-4342-B048-85BDC9FD1C3A}</a:tableStyleId>
              </a:tblPr>
              <a:tblGrid>
                <a:gridCol w="1828800"/>
              </a:tblGrid>
              <a:tr h="294640">
                <a:tc>
                  <a:txBody>
                    <a:bodyPr/>
                    <a:lstStyle/>
                    <a:p>
                      <a:pPr algn="ctr"/>
                      <a:r>
                        <a:rPr lang="en-US" dirty="0" smtClean="0"/>
                        <a:t>Request rate (high)</a:t>
                      </a:r>
                      <a:endParaRPr lang="en-US" dirty="0"/>
                    </a:p>
                  </a:txBody>
                  <a:tcPr marL="0" marR="0" marT="0" marB="0"/>
                </a:tc>
              </a:tr>
            </a:tbl>
          </a:graphicData>
        </a:graphic>
      </p:graphicFrame>
      <p:sp>
        <p:nvSpPr>
          <p:cNvPr id="83" name="TextBox 82"/>
          <p:cNvSpPr txBox="1"/>
          <p:nvPr/>
        </p:nvSpPr>
        <p:spPr>
          <a:xfrm>
            <a:off x="3810000" y="4648200"/>
            <a:ext cx="304800" cy="369332"/>
          </a:xfrm>
          <a:prstGeom prst="rect">
            <a:avLst/>
          </a:prstGeom>
          <a:noFill/>
        </p:spPr>
        <p:txBody>
          <a:bodyPr wrap="square" rtlCol="0">
            <a:spAutoFit/>
          </a:bodyPr>
          <a:lstStyle/>
          <a:p>
            <a:r>
              <a:rPr lang="en-US" dirty="0" smtClean="0">
                <a:solidFill>
                  <a:srgbClr val="FF0000"/>
                </a:solidFill>
              </a:rPr>
              <a:t>H</a:t>
            </a:r>
            <a:endParaRPr lang="en-US" dirty="0">
              <a:solidFill>
                <a:srgbClr val="FF0000"/>
              </a:solidFill>
            </a:endParaRPr>
          </a:p>
        </p:txBody>
      </p:sp>
      <p:sp>
        <p:nvSpPr>
          <p:cNvPr id="84" name="TextBox 83"/>
          <p:cNvSpPr txBox="1"/>
          <p:nvPr/>
        </p:nvSpPr>
        <p:spPr>
          <a:xfrm>
            <a:off x="3429000" y="5269468"/>
            <a:ext cx="304800" cy="369332"/>
          </a:xfrm>
          <a:prstGeom prst="rect">
            <a:avLst/>
          </a:prstGeom>
          <a:noFill/>
        </p:spPr>
        <p:txBody>
          <a:bodyPr wrap="square" rtlCol="0">
            <a:spAutoFit/>
          </a:bodyPr>
          <a:lstStyle/>
          <a:p>
            <a:r>
              <a:rPr lang="en-US" dirty="0" smtClean="0">
                <a:solidFill>
                  <a:srgbClr val="FF0000"/>
                </a:solidFill>
              </a:rPr>
              <a:t>H</a:t>
            </a:r>
            <a:endParaRPr lang="en-US" dirty="0">
              <a:solidFill>
                <a:srgbClr val="FF0000"/>
              </a:solidFill>
            </a:endParaRPr>
          </a:p>
        </p:txBody>
      </p:sp>
      <p:sp>
        <p:nvSpPr>
          <p:cNvPr id="86" name="TextBox 85"/>
          <p:cNvSpPr txBox="1"/>
          <p:nvPr/>
        </p:nvSpPr>
        <p:spPr>
          <a:xfrm>
            <a:off x="3962400" y="5550932"/>
            <a:ext cx="228600" cy="369332"/>
          </a:xfrm>
          <a:prstGeom prst="rect">
            <a:avLst/>
          </a:prstGeom>
          <a:noFill/>
        </p:spPr>
        <p:txBody>
          <a:bodyPr wrap="square" rtlCol="0">
            <a:spAutoFit/>
          </a:bodyPr>
          <a:lstStyle/>
          <a:p>
            <a:r>
              <a:rPr lang="en-US" dirty="0" smtClean="0">
                <a:solidFill>
                  <a:srgbClr val="00FF00"/>
                </a:solidFill>
              </a:rPr>
              <a:t>L</a:t>
            </a:r>
            <a:endParaRPr lang="en-US" dirty="0">
              <a:solidFill>
                <a:srgbClr val="00FF00"/>
              </a:solidFill>
            </a:endParaRPr>
          </a:p>
        </p:txBody>
      </p:sp>
      <p:pic>
        <p:nvPicPr>
          <p:cNvPr id="43" name="Picture 5" descr="C:\Documents and Settings\ratul\Local Settings\Temporary Internet Files\Content.IE5\ZSA3IJOT\MCj04077340000[1].wmf"/>
          <p:cNvPicPr>
            <a:picLocks noChangeAspect="1" noChangeArrowheads="1"/>
          </p:cNvPicPr>
          <p:nvPr/>
        </p:nvPicPr>
        <p:blipFill>
          <a:blip r:embed="rId5" cstate="print"/>
          <a:srcRect/>
          <a:stretch>
            <a:fillRect/>
          </a:stretch>
        </p:blipFill>
        <p:spPr bwMode="auto">
          <a:xfrm>
            <a:off x="2819400" y="4648200"/>
            <a:ext cx="381000" cy="381000"/>
          </a:xfrm>
          <a:prstGeom prst="rect">
            <a:avLst/>
          </a:prstGeom>
          <a:noFill/>
        </p:spPr>
      </p:pic>
    </p:spTree>
    <p:custDataLst>
      <p:tags r:id="rId1"/>
    </p:custDataLst>
  </p:cSld>
  <p:clrMapOvr>
    <a:masterClrMapping/>
  </p:clrMapOvr>
  <p:transition advTm="20069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checkerboard(across)">
                                      <p:cBhvr>
                                        <p:cTn id="7" dur="500"/>
                                        <p:tgtEl>
                                          <p:spTgt spid="32"/>
                                        </p:tgtEl>
                                      </p:cBhvr>
                                    </p:animEffect>
                                  </p:childTnLst>
                                </p:cTn>
                              </p:par>
                              <p:par>
                                <p:cTn id="8" presetID="5" presetClass="entr" presetSubtype="10"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checkerboard(across)">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8" presetClass="entr" presetSubtype="16" fill="hold" nodeType="click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diamond(in)">
                                      <p:cBhvr>
                                        <p:cTn id="15" dur="500"/>
                                        <p:tgtEl>
                                          <p:spTgt spid="53"/>
                                        </p:tgtEl>
                                      </p:cBhvr>
                                    </p:animEffect>
                                  </p:childTnLst>
                                </p:cTn>
                              </p:par>
                              <p:par>
                                <p:cTn id="16" presetID="8" presetClass="entr" presetSubtype="16" fill="hold" nodeType="withEffect">
                                  <p:stCondLst>
                                    <p:cond delay="0"/>
                                  </p:stCondLst>
                                  <p:childTnLst>
                                    <p:set>
                                      <p:cBhvr>
                                        <p:cTn id="17" dur="1" fill="hold">
                                          <p:stCondLst>
                                            <p:cond delay="0"/>
                                          </p:stCondLst>
                                        </p:cTn>
                                        <p:tgtEl>
                                          <p:spTgt spid="60"/>
                                        </p:tgtEl>
                                        <p:attrNameLst>
                                          <p:attrName>style.visibility</p:attrName>
                                        </p:attrNameLst>
                                      </p:cBhvr>
                                      <p:to>
                                        <p:strVal val="visible"/>
                                      </p:to>
                                    </p:set>
                                    <p:animEffect transition="in" filter="diamond(in)">
                                      <p:cBhvr>
                                        <p:cTn id="18" dur="500"/>
                                        <p:tgtEl>
                                          <p:spTgt spid="60"/>
                                        </p:tgtEl>
                                      </p:cBhvr>
                                    </p:animEffect>
                                  </p:childTnLst>
                                </p:cTn>
                              </p:par>
                              <p:par>
                                <p:cTn id="19" presetID="8" presetClass="entr" presetSubtype="16" fill="hold" nodeType="withEffect">
                                  <p:stCondLst>
                                    <p:cond delay="0"/>
                                  </p:stCondLst>
                                  <p:childTnLst>
                                    <p:set>
                                      <p:cBhvr>
                                        <p:cTn id="20" dur="1" fill="hold">
                                          <p:stCondLst>
                                            <p:cond delay="0"/>
                                          </p:stCondLst>
                                        </p:cTn>
                                        <p:tgtEl>
                                          <p:spTgt spid="62"/>
                                        </p:tgtEl>
                                        <p:attrNameLst>
                                          <p:attrName>style.visibility</p:attrName>
                                        </p:attrNameLst>
                                      </p:cBhvr>
                                      <p:to>
                                        <p:strVal val="visible"/>
                                      </p:to>
                                    </p:set>
                                    <p:animEffect transition="in" filter="diamond(in)">
                                      <p:cBhvr>
                                        <p:cTn id="21" dur="500"/>
                                        <p:tgtEl>
                                          <p:spTgt spid="62"/>
                                        </p:tgtEl>
                                      </p:cBhvr>
                                    </p:animEffect>
                                  </p:childTnLst>
                                </p:cTn>
                              </p:par>
                              <p:par>
                                <p:cTn id="22" presetID="8" presetClass="entr" presetSubtype="16" fill="hold" nodeType="withEffect">
                                  <p:stCondLst>
                                    <p:cond delay="0"/>
                                  </p:stCondLst>
                                  <p:childTnLst>
                                    <p:set>
                                      <p:cBhvr>
                                        <p:cTn id="23" dur="1" fill="hold">
                                          <p:stCondLst>
                                            <p:cond delay="0"/>
                                          </p:stCondLst>
                                        </p:cTn>
                                        <p:tgtEl>
                                          <p:spTgt spid="64"/>
                                        </p:tgtEl>
                                        <p:attrNameLst>
                                          <p:attrName>style.visibility</p:attrName>
                                        </p:attrNameLst>
                                      </p:cBhvr>
                                      <p:to>
                                        <p:strVal val="visible"/>
                                      </p:to>
                                    </p:set>
                                    <p:animEffect transition="in" filter="diamond(in)">
                                      <p:cBhvr>
                                        <p:cTn id="24" dur="500"/>
                                        <p:tgtEl>
                                          <p:spTgt spid="64"/>
                                        </p:tgtEl>
                                      </p:cBhvr>
                                    </p:animEffec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8" presetClass="entr" presetSubtype="16" fill="hold" nodeType="clickEffect">
                                  <p:stCondLst>
                                    <p:cond delay="0"/>
                                  </p:stCondLst>
                                  <p:childTnLst>
                                    <p:set>
                                      <p:cBhvr>
                                        <p:cTn id="30" dur="1" fill="hold">
                                          <p:stCondLst>
                                            <p:cond delay="0"/>
                                          </p:stCondLst>
                                        </p:cTn>
                                        <p:tgtEl>
                                          <p:spTgt spid="67"/>
                                        </p:tgtEl>
                                        <p:attrNameLst>
                                          <p:attrName>style.visibility</p:attrName>
                                        </p:attrNameLst>
                                      </p:cBhvr>
                                      <p:to>
                                        <p:strVal val="visible"/>
                                      </p:to>
                                    </p:set>
                                    <p:animEffect transition="in" filter="diamond(in)">
                                      <p:cBhvr>
                                        <p:cTn id="31" dur="500"/>
                                        <p:tgtEl>
                                          <p:spTgt spid="67"/>
                                        </p:tgtEl>
                                      </p:cBhvr>
                                    </p:animEffect>
                                  </p:childTnLst>
                                </p:cTn>
                              </p:par>
                              <p:par>
                                <p:cTn id="32" presetID="8" presetClass="entr" presetSubtype="16" fill="hold" nodeType="withEffect">
                                  <p:stCondLst>
                                    <p:cond delay="0"/>
                                  </p:stCondLst>
                                  <p:childTnLst>
                                    <p:set>
                                      <p:cBhvr>
                                        <p:cTn id="33" dur="1" fill="hold">
                                          <p:stCondLst>
                                            <p:cond delay="0"/>
                                          </p:stCondLst>
                                        </p:cTn>
                                        <p:tgtEl>
                                          <p:spTgt spid="68"/>
                                        </p:tgtEl>
                                        <p:attrNameLst>
                                          <p:attrName>style.visibility</p:attrName>
                                        </p:attrNameLst>
                                      </p:cBhvr>
                                      <p:to>
                                        <p:strVal val="visible"/>
                                      </p:to>
                                    </p:set>
                                    <p:animEffect transition="in" filter="diamond(in)">
                                      <p:cBhvr>
                                        <p:cTn id="34" dur="500"/>
                                        <p:tgtEl>
                                          <p:spTgt spid="68"/>
                                        </p:tgtEl>
                                      </p:cBhvr>
                                    </p:animEffect>
                                  </p:childTnLst>
                                </p:cTn>
                              </p:par>
                              <p:par>
                                <p:cTn id="35" presetID="8" presetClass="entr" presetSubtype="16" fill="hold" nodeType="withEffect">
                                  <p:stCondLst>
                                    <p:cond delay="0"/>
                                  </p:stCondLst>
                                  <p:childTnLst>
                                    <p:set>
                                      <p:cBhvr>
                                        <p:cTn id="36" dur="1" fill="hold">
                                          <p:stCondLst>
                                            <p:cond delay="0"/>
                                          </p:stCondLst>
                                        </p:cTn>
                                        <p:tgtEl>
                                          <p:spTgt spid="69"/>
                                        </p:tgtEl>
                                        <p:attrNameLst>
                                          <p:attrName>style.visibility</p:attrName>
                                        </p:attrNameLst>
                                      </p:cBhvr>
                                      <p:to>
                                        <p:strVal val="visible"/>
                                      </p:to>
                                    </p:set>
                                    <p:animEffect transition="in" filter="diamond(in)">
                                      <p:cBhvr>
                                        <p:cTn id="37" dur="500"/>
                                        <p:tgtEl>
                                          <p:spTgt spid="69"/>
                                        </p:tgtEl>
                                      </p:cBhvr>
                                    </p:animEffect>
                                  </p:childTnLst>
                                </p:cTn>
                              </p:par>
                              <p:par>
                                <p:cTn id="38" presetID="8" presetClass="entr" presetSubtype="16" fill="hold" nodeType="withEffect">
                                  <p:stCondLst>
                                    <p:cond delay="0"/>
                                  </p:stCondLst>
                                  <p:childTnLst>
                                    <p:set>
                                      <p:cBhvr>
                                        <p:cTn id="39" dur="1" fill="hold">
                                          <p:stCondLst>
                                            <p:cond delay="0"/>
                                          </p:stCondLst>
                                        </p:cTn>
                                        <p:tgtEl>
                                          <p:spTgt spid="73"/>
                                        </p:tgtEl>
                                        <p:attrNameLst>
                                          <p:attrName>style.visibility</p:attrName>
                                        </p:attrNameLst>
                                      </p:cBhvr>
                                      <p:to>
                                        <p:strVal val="visible"/>
                                      </p:to>
                                    </p:set>
                                    <p:animEffect transition="in" filter="diamond(in)">
                                      <p:cBhvr>
                                        <p:cTn id="40" dur="500"/>
                                        <p:tgtEl>
                                          <p:spTgt spid="73"/>
                                        </p:tgtEl>
                                      </p:cBhvr>
                                    </p:animEffect>
                                  </p:childTnLst>
                                </p:cTn>
                              </p:par>
                              <p:par>
                                <p:cTn id="41" presetID="8" presetClass="entr" presetSubtype="16" fill="hold" nodeType="withEffect">
                                  <p:stCondLst>
                                    <p:cond delay="0"/>
                                  </p:stCondLst>
                                  <p:childTnLst>
                                    <p:set>
                                      <p:cBhvr>
                                        <p:cTn id="42" dur="1" fill="hold">
                                          <p:stCondLst>
                                            <p:cond delay="0"/>
                                          </p:stCondLst>
                                        </p:cTn>
                                        <p:tgtEl>
                                          <p:spTgt spid="76"/>
                                        </p:tgtEl>
                                        <p:attrNameLst>
                                          <p:attrName>style.visibility</p:attrName>
                                        </p:attrNameLst>
                                      </p:cBhvr>
                                      <p:to>
                                        <p:strVal val="visible"/>
                                      </p:to>
                                    </p:set>
                                    <p:animEffect transition="in" filter="diamond(in)">
                                      <p:cBhvr>
                                        <p:cTn id="43" dur="500"/>
                                        <p:tgtEl>
                                          <p:spTgt spid="76"/>
                                        </p:tgtEl>
                                      </p:cBhvr>
                                    </p:animEffect>
                                  </p:childTnLst>
                                </p:cTn>
                              </p:par>
                              <p:par>
                                <p:cTn id="44" presetID="8" presetClass="entr" presetSubtype="16" fill="hold" nodeType="withEffect">
                                  <p:stCondLst>
                                    <p:cond delay="0"/>
                                  </p:stCondLst>
                                  <p:childTnLst>
                                    <p:set>
                                      <p:cBhvr>
                                        <p:cTn id="45" dur="1" fill="hold">
                                          <p:stCondLst>
                                            <p:cond delay="0"/>
                                          </p:stCondLst>
                                        </p:cTn>
                                        <p:tgtEl>
                                          <p:spTgt spid="75"/>
                                        </p:tgtEl>
                                        <p:attrNameLst>
                                          <p:attrName>style.visibility</p:attrName>
                                        </p:attrNameLst>
                                      </p:cBhvr>
                                      <p:to>
                                        <p:strVal val="visible"/>
                                      </p:to>
                                    </p:set>
                                    <p:animEffect transition="in" filter="diamond(in)">
                                      <p:cBhvr>
                                        <p:cTn id="46" dur="500"/>
                                        <p:tgtEl>
                                          <p:spTgt spid="75"/>
                                        </p:tgtEl>
                                      </p:cBhvr>
                                    </p:animEffect>
                                  </p:childTnLst>
                                </p:cTn>
                              </p:par>
                              <p:par>
                                <p:cTn id="47" presetID="8" presetClass="entr" presetSubtype="16" fill="hold" nodeType="withEffect">
                                  <p:stCondLst>
                                    <p:cond delay="0"/>
                                  </p:stCondLst>
                                  <p:childTnLst>
                                    <p:set>
                                      <p:cBhvr>
                                        <p:cTn id="48" dur="1" fill="hold">
                                          <p:stCondLst>
                                            <p:cond delay="0"/>
                                          </p:stCondLst>
                                        </p:cTn>
                                        <p:tgtEl>
                                          <p:spTgt spid="74"/>
                                        </p:tgtEl>
                                        <p:attrNameLst>
                                          <p:attrName>style.visibility</p:attrName>
                                        </p:attrNameLst>
                                      </p:cBhvr>
                                      <p:to>
                                        <p:strVal val="visible"/>
                                      </p:to>
                                    </p:set>
                                    <p:animEffect transition="in" filter="diamond(in)">
                                      <p:cBhvr>
                                        <p:cTn id="49" dur="500"/>
                                        <p:tgtEl>
                                          <p:spTgt spid="74"/>
                                        </p:tgtEl>
                                      </p:cBhvr>
                                    </p:animEffect>
                                  </p:childTnLst>
                                </p:cTn>
                              </p:par>
                              <p:par>
                                <p:cTn id="50" presetID="1" presetClass="entr" presetSubtype="0"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5" presetClass="entr" presetSubtype="10" fill="hold" grpId="0" nodeType="clickEffect">
                                  <p:stCondLst>
                                    <p:cond delay="0"/>
                                  </p:stCondLst>
                                  <p:childTnLst>
                                    <p:set>
                                      <p:cBhvr>
                                        <p:cTn id="55" dur="1" fill="hold">
                                          <p:stCondLst>
                                            <p:cond delay="0"/>
                                          </p:stCondLst>
                                        </p:cTn>
                                        <p:tgtEl>
                                          <p:spTgt spid="65"/>
                                        </p:tgtEl>
                                        <p:attrNameLst>
                                          <p:attrName>style.visibility</p:attrName>
                                        </p:attrNameLst>
                                      </p:cBhvr>
                                      <p:to>
                                        <p:strVal val="visible"/>
                                      </p:to>
                                    </p:set>
                                    <p:animEffect transition="in" filter="checkerboard(across)">
                                      <p:cBhvr>
                                        <p:cTn id="56" dur="500"/>
                                        <p:tgtEl>
                                          <p:spTgt spid="65"/>
                                        </p:tgtEl>
                                      </p:cBhvr>
                                    </p:animEffect>
                                  </p:childTnLst>
                                </p:cTn>
                              </p:par>
                              <p:par>
                                <p:cTn id="57" presetID="5" presetClass="entr" presetSubtype="10" fill="hold" grpId="0" nodeType="withEffect">
                                  <p:stCondLst>
                                    <p:cond delay="0"/>
                                  </p:stCondLst>
                                  <p:childTnLst>
                                    <p:set>
                                      <p:cBhvr>
                                        <p:cTn id="58" dur="1" fill="hold">
                                          <p:stCondLst>
                                            <p:cond delay="0"/>
                                          </p:stCondLst>
                                        </p:cTn>
                                        <p:tgtEl>
                                          <p:spTgt spid="66"/>
                                        </p:tgtEl>
                                        <p:attrNameLst>
                                          <p:attrName>style.visibility</p:attrName>
                                        </p:attrNameLst>
                                      </p:cBhvr>
                                      <p:to>
                                        <p:strVal val="visible"/>
                                      </p:to>
                                    </p:set>
                                    <p:animEffect transition="in" filter="checkerboard(across)">
                                      <p:cBhvr>
                                        <p:cTn id="59" dur="500"/>
                                        <p:tgtEl>
                                          <p:spTgt spid="66"/>
                                        </p:tgtEl>
                                      </p:cBhvr>
                                    </p:animEffect>
                                  </p:childTnLst>
                                </p:cTn>
                              </p:par>
                              <p:par>
                                <p:cTn id="60" presetID="5" presetClass="entr" presetSubtype="10" fill="hold" grpId="0" nodeType="withEffect">
                                  <p:stCondLst>
                                    <p:cond delay="0"/>
                                  </p:stCondLst>
                                  <p:childTnLst>
                                    <p:set>
                                      <p:cBhvr>
                                        <p:cTn id="61" dur="1" fill="hold">
                                          <p:stCondLst>
                                            <p:cond delay="0"/>
                                          </p:stCondLst>
                                        </p:cTn>
                                        <p:tgtEl>
                                          <p:spTgt spid="70"/>
                                        </p:tgtEl>
                                        <p:attrNameLst>
                                          <p:attrName>style.visibility</p:attrName>
                                        </p:attrNameLst>
                                      </p:cBhvr>
                                      <p:to>
                                        <p:strVal val="visible"/>
                                      </p:to>
                                    </p:set>
                                    <p:animEffect transition="in" filter="checkerboard(across)">
                                      <p:cBhvr>
                                        <p:cTn id="62" dur="500"/>
                                        <p:tgtEl>
                                          <p:spTgt spid="70"/>
                                        </p:tgtEl>
                                      </p:cBhvr>
                                    </p:animEffect>
                                  </p:childTnLst>
                                </p:cTn>
                              </p:par>
                              <p:par>
                                <p:cTn id="63" presetID="5" presetClass="entr" presetSubtype="10" fill="hold" nodeType="withEffect">
                                  <p:stCondLst>
                                    <p:cond delay="0"/>
                                  </p:stCondLst>
                                  <p:childTnLst>
                                    <p:set>
                                      <p:cBhvr>
                                        <p:cTn id="64" dur="1" fill="hold">
                                          <p:stCondLst>
                                            <p:cond delay="0"/>
                                          </p:stCondLst>
                                        </p:cTn>
                                        <p:tgtEl>
                                          <p:spTgt spid="71"/>
                                        </p:tgtEl>
                                        <p:attrNameLst>
                                          <p:attrName>style.visibility</p:attrName>
                                        </p:attrNameLst>
                                      </p:cBhvr>
                                      <p:to>
                                        <p:strVal val="visible"/>
                                      </p:to>
                                    </p:set>
                                    <p:animEffect transition="in" filter="checkerboard(across)">
                                      <p:cBhvr>
                                        <p:cTn id="65" dur="500"/>
                                        <p:tgtEl>
                                          <p:spTgt spid="71"/>
                                        </p:tgtEl>
                                      </p:cBhvr>
                                    </p:animEffect>
                                  </p:childTnLst>
                                </p:cTn>
                              </p:par>
                              <p:par>
                                <p:cTn id="66" presetID="5" presetClass="entr" presetSubtype="10" fill="hold" nodeType="withEffect">
                                  <p:stCondLst>
                                    <p:cond delay="0"/>
                                  </p:stCondLst>
                                  <p:childTnLst>
                                    <p:set>
                                      <p:cBhvr>
                                        <p:cTn id="67" dur="1" fill="hold">
                                          <p:stCondLst>
                                            <p:cond delay="0"/>
                                          </p:stCondLst>
                                        </p:cTn>
                                        <p:tgtEl>
                                          <p:spTgt spid="72"/>
                                        </p:tgtEl>
                                        <p:attrNameLst>
                                          <p:attrName>style.visibility</p:attrName>
                                        </p:attrNameLst>
                                      </p:cBhvr>
                                      <p:to>
                                        <p:strVal val="visible"/>
                                      </p:to>
                                    </p:set>
                                    <p:animEffect transition="in" filter="checkerboard(across)">
                                      <p:cBhvr>
                                        <p:cTn id="68" dur="500"/>
                                        <p:tgtEl>
                                          <p:spTgt spid="72"/>
                                        </p:tgtEl>
                                      </p:cBhvr>
                                    </p:animEffect>
                                  </p:childTnLst>
                                </p:cTn>
                              </p:par>
                              <p:par>
                                <p:cTn id="69" presetID="5" presetClass="entr" presetSubtype="10" fill="hold" nodeType="withEffect">
                                  <p:stCondLst>
                                    <p:cond delay="0"/>
                                  </p:stCondLst>
                                  <p:childTnLst>
                                    <p:set>
                                      <p:cBhvr>
                                        <p:cTn id="70" dur="1" fill="hold">
                                          <p:stCondLst>
                                            <p:cond delay="0"/>
                                          </p:stCondLst>
                                        </p:cTn>
                                        <p:tgtEl>
                                          <p:spTgt spid="77"/>
                                        </p:tgtEl>
                                        <p:attrNameLst>
                                          <p:attrName>style.visibility</p:attrName>
                                        </p:attrNameLst>
                                      </p:cBhvr>
                                      <p:to>
                                        <p:strVal val="visible"/>
                                      </p:to>
                                    </p:set>
                                    <p:animEffect transition="in" filter="checkerboard(across)">
                                      <p:cBhvr>
                                        <p:cTn id="71" dur="500"/>
                                        <p:tgtEl>
                                          <p:spTgt spid="77"/>
                                        </p:tgtEl>
                                      </p:cBhvr>
                                    </p:animEffect>
                                  </p:childTnLst>
                                </p:cTn>
                              </p:par>
                              <p:par>
                                <p:cTn id="72" presetID="5" presetClass="entr" presetSubtype="10" fill="hold" nodeType="withEffect">
                                  <p:stCondLst>
                                    <p:cond delay="0"/>
                                  </p:stCondLst>
                                  <p:childTnLst>
                                    <p:set>
                                      <p:cBhvr>
                                        <p:cTn id="73" dur="1" fill="hold">
                                          <p:stCondLst>
                                            <p:cond delay="0"/>
                                          </p:stCondLst>
                                        </p:cTn>
                                        <p:tgtEl>
                                          <p:spTgt spid="78"/>
                                        </p:tgtEl>
                                        <p:attrNameLst>
                                          <p:attrName>style.visibility</p:attrName>
                                        </p:attrNameLst>
                                      </p:cBhvr>
                                      <p:to>
                                        <p:strVal val="visible"/>
                                      </p:to>
                                    </p:set>
                                    <p:animEffect transition="in" filter="checkerboard(across)">
                                      <p:cBhvr>
                                        <p:cTn id="74" dur="500"/>
                                        <p:tgtEl>
                                          <p:spTgt spid="78"/>
                                        </p:tgtEl>
                                      </p:cBhvr>
                                    </p:animEffect>
                                  </p:childTnLst>
                                </p:cTn>
                              </p:par>
                              <p:par>
                                <p:cTn id="75" presetID="5" presetClass="entr" presetSubtype="10" fill="hold" nodeType="withEffect">
                                  <p:stCondLst>
                                    <p:cond delay="0"/>
                                  </p:stCondLst>
                                  <p:childTnLst>
                                    <p:set>
                                      <p:cBhvr>
                                        <p:cTn id="76" dur="1" fill="hold">
                                          <p:stCondLst>
                                            <p:cond delay="0"/>
                                          </p:stCondLst>
                                        </p:cTn>
                                        <p:tgtEl>
                                          <p:spTgt spid="79"/>
                                        </p:tgtEl>
                                        <p:attrNameLst>
                                          <p:attrName>style.visibility</p:attrName>
                                        </p:attrNameLst>
                                      </p:cBhvr>
                                      <p:to>
                                        <p:strVal val="visible"/>
                                      </p:to>
                                    </p:set>
                                    <p:animEffect transition="in" filter="checkerboard(across)">
                                      <p:cBhvr>
                                        <p:cTn id="77" dur="500"/>
                                        <p:tgtEl>
                                          <p:spTgt spid="79"/>
                                        </p:tgtEl>
                                      </p:cBhvr>
                                    </p:animEffect>
                                  </p:childTnLst>
                                </p:cTn>
                              </p:par>
                              <p:par>
                                <p:cTn id="78" presetID="5" presetClass="entr" presetSubtype="10" fill="hold" nodeType="withEffect">
                                  <p:stCondLst>
                                    <p:cond delay="0"/>
                                  </p:stCondLst>
                                  <p:childTnLst>
                                    <p:set>
                                      <p:cBhvr>
                                        <p:cTn id="79" dur="1" fill="hold">
                                          <p:stCondLst>
                                            <p:cond delay="0"/>
                                          </p:stCondLst>
                                        </p:cTn>
                                        <p:tgtEl>
                                          <p:spTgt spid="81"/>
                                        </p:tgtEl>
                                        <p:attrNameLst>
                                          <p:attrName>style.visibility</p:attrName>
                                        </p:attrNameLst>
                                      </p:cBhvr>
                                      <p:to>
                                        <p:strVal val="visible"/>
                                      </p:to>
                                    </p:set>
                                    <p:animEffect transition="in" filter="checkerboard(across)">
                                      <p:cBhvr>
                                        <p:cTn id="80" dur="500"/>
                                        <p:tgtEl>
                                          <p:spTgt spid="81"/>
                                        </p:tgtEl>
                                      </p:cBhvr>
                                    </p:animEffect>
                                  </p:childTnLst>
                                </p:cTn>
                              </p:par>
                              <p:par>
                                <p:cTn id="81" presetID="5" presetClass="entr" presetSubtype="10" fill="hold" nodeType="withEffect">
                                  <p:stCondLst>
                                    <p:cond delay="0"/>
                                  </p:stCondLst>
                                  <p:childTnLst>
                                    <p:set>
                                      <p:cBhvr>
                                        <p:cTn id="82" dur="1" fill="hold">
                                          <p:stCondLst>
                                            <p:cond delay="0"/>
                                          </p:stCondLst>
                                        </p:cTn>
                                        <p:tgtEl>
                                          <p:spTgt spid="80"/>
                                        </p:tgtEl>
                                        <p:attrNameLst>
                                          <p:attrName>style.visibility</p:attrName>
                                        </p:attrNameLst>
                                      </p:cBhvr>
                                      <p:to>
                                        <p:strVal val="visible"/>
                                      </p:to>
                                    </p:set>
                                    <p:animEffect transition="in" filter="checkerboard(across)">
                                      <p:cBhvr>
                                        <p:cTn id="83" dur="500"/>
                                        <p:tgtEl>
                                          <p:spTgt spid="80"/>
                                        </p:tgtEl>
                                      </p:cBhvr>
                                    </p:animEffect>
                                  </p:childTnLst>
                                </p:cTn>
                              </p:par>
                              <p:par>
                                <p:cTn id="84" presetID="5" presetClass="entr" presetSubtype="10" fill="hold" nodeType="withEffect">
                                  <p:stCondLst>
                                    <p:cond delay="0"/>
                                  </p:stCondLst>
                                  <p:childTnLst>
                                    <p:set>
                                      <p:cBhvr>
                                        <p:cTn id="85" dur="1" fill="hold">
                                          <p:stCondLst>
                                            <p:cond delay="0"/>
                                          </p:stCondLst>
                                        </p:cTn>
                                        <p:tgtEl>
                                          <p:spTgt spid="82"/>
                                        </p:tgtEl>
                                        <p:attrNameLst>
                                          <p:attrName>style.visibility</p:attrName>
                                        </p:attrNameLst>
                                      </p:cBhvr>
                                      <p:to>
                                        <p:strVal val="visible"/>
                                      </p:to>
                                    </p:set>
                                    <p:animEffect transition="in" filter="checkerboard(across)">
                                      <p:cBhvr>
                                        <p:cTn id="86" dur="500"/>
                                        <p:tgtEl>
                                          <p:spTgt spid="82"/>
                                        </p:tgtEl>
                                      </p:cBhvr>
                                    </p:animEffect>
                                  </p:childTnLst>
                                </p:cTn>
                              </p:par>
                              <p:par>
                                <p:cTn id="87" presetID="5" presetClass="entr" presetSubtype="10" fill="hold" nodeType="withEffect">
                                  <p:stCondLst>
                                    <p:cond delay="0"/>
                                  </p:stCondLst>
                                  <p:childTnLst>
                                    <p:set>
                                      <p:cBhvr>
                                        <p:cTn id="88" dur="1" fill="hold">
                                          <p:stCondLst>
                                            <p:cond delay="0"/>
                                          </p:stCondLst>
                                        </p:cTn>
                                        <p:tgtEl>
                                          <p:spTgt spid="43"/>
                                        </p:tgtEl>
                                        <p:attrNameLst>
                                          <p:attrName>style.visibility</p:attrName>
                                        </p:attrNameLst>
                                      </p:cBhvr>
                                      <p:to>
                                        <p:strVal val="visible"/>
                                      </p:to>
                                    </p:set>
                                    <p:animEffect transition="in" filter="checkerboard(across)">
                                      <p:cBhvr>
                                        <p:cTn id="89" dur="500"/>
                                        <p:tgtEl>
                                          <p:spTgt spid="43"/>
                                        </p:tgtEl>
                                      </p:cBhvr>
                                    </p:animEffect>
                                  </p:childTnLst>
                                </p:cTn>
                              </p:par>
                            </p:childTnLst>
                          </p:cTn>
                        </p:par>
                      </p:childTnLst>
                    </p:cTn>
                  </p:par>
                  <p:par>
                    <p:cTn id="90" fill="hold">
                      <p:stCondLst>
                        <p:cond delay="indefinite"/>
                      </p:stCondLst>
                      <p:childTnLst>
                        <p:par>
                          <p:cTn id="91" fill="hold">
                            <p:stCondLst>
                              <p:cond delay="0"/>
                            </p:stCondLst>
                            <p:childTnLst>
                              <p:par>
                                <p:cTn id="92" presetID="7" presetClass="emph" presetSubtype="2" fill="hold" nodeType="clickEffect">
                                  <p:stCondLst>
                                    <p:cond delay="0"/>
                                  </p:stCondLst>
                                  <p:childTnLst>
                                    <p:animClr clrSpc="rgb">
                                      <p:cBhvr>
                                        <p:cTn id="93" dur="500" fill="hold"/>
                                        <p:tgtEl>
                                          <p:spTgt spid="71"/>
                                        </p:tgtEl>
                                        <p:attrNameLst>
                                          <p:attrName>stroke.color</p:attrName>
                                        </p:attrNameLst>
                                      </p:cBhvr>
                                      <p:to>
                                        <a:srgbClr val="FF3300"/>
                                      </p:to>
                                    </p:animClr>
                                    <p:set>
                                      <p:cBhvr>
                                        <p:cTn id="94" dur="500" fill="hold"/>
                                        <p:tgtEl>
                                          <p:spTgt spid="71"/>
                                        </p:tgtEl>
                                        <p:attrNameLst>
                                          <p:attrName>stroke.on</p:attrName>
                                        </p:attrNameLst>
                                      </p:cBhvr>
                                      <p:to>
                                        <p:strVal val="true"/>
                                      </p:to>
                                    </p:set>
                                  </p:childTnLst>
                                </p:cTn>
                              </p:par>
                              <p:par>
                                <p:cTn id="95" presetID="5" presetClass="entr" presetSubtype="10" fill="hold" grpId="0" nodeType="withEffect">
                                  <p:stCondLst>
                                    <p:cond delay="0"/>
                                  </p:stCondLst>
                                  <p:childTnLst>
                                    <p:set>
                                      <p:cBhvr>
                                        <p:cTn id="96" dur="1" fill="hold">
                                          <p:stCondLst>
                                            <p:cond delay="0"/>
                                          </p:stCondLst>
                                        </p:cTn>
                                        <p:tgtEl>
                                          <p:spTgt spid="83"/>
                                        </p:tgtEl>
                                        <p:attrNameLst>
                                          <p:attrName>style.visibility</p:attrName>
                                        </p:attrNameLst>
                                      </p:cBhvr>
                                      <p:to>
                                        <p:strVal val="visible"/>
                                      </p:to>
                                    </p:set>
                                    <p:animEffect transition="in" filter="checkerboard(across)">
                                      <p:cBhvr>
                                        <p:cTn id="97" dur="500"/>
                                        <p:tgtEl>
                                          <p:spTgt spid="83"/>
                                        </p:tgtEl>
                                      </p:cBhvr>
                                    </p:animEffect>
                                  </p:childTnLst>
                                </p:cTn>
                              </p:par>
                            </p:childTnLst>
                          </p:cTn>
                        </p:par>
                      </p:childTnLst>
                    </p:cTn>
                  </p:par>
                  <p:par>
                    <p:cTn id="98" fill="hold">
                      <p:stCondLst>
                        <p:cond delay="indefinite"/>
                      </p:stCondLst>
                      <p:childTnLst>
                        <p:par>
                          <p:cTn id="99" fill="hold">
                            <p:stCondLst>
                              <p:cond delay="0"/>
                            </p:stCondLst>
                            <p:childTnLst>
                              <p:par>
                                <p:cTn id="100" presetID="7" presetClass="emph" presetSubtype="2" fill="hold" nodeType="clickEffect">
                                  <p:stCondLst>
                                    <p:cond delay="0"/>
                                  </p:stCondLst>
                                  <p:childTnLst>
                                    <p:animClr clrSpc="rgb">
                                      <p:cBhvr>
                                        <p:cTn id="101" dur="500" fill="hold"/>
                                        <p:tgtEl>
                                          <p:spTgt spid="78"/>
                                        </p:tgtEl>
                                        <p:attrNameLst>
                                          <p:attrName>stroke.color</p:attrName>
                                        </p:attrNameLst>
                                      </p:cBhvr>
                                      <p:to>
                                        <a:srgbClr val="FF3300"/>
                                      </p:to>
                                    </p:animClr>
                                    <p:set>
                                      <p:cBhvr>
                                        <p:cTn id="102" dur="500" fill="hold"/>
                                        <p:tgtEl>
                                          <p:spTgt spid="78"/>
                                        </p:tgtEl>
                                        <p:attrNameLst>
                                          <p:attrName>stroke.on</p:attrName>
                                        </p:attrNameLst>
                                      </p:cBhvr>
                                      <p:to>
                                        <p:strVal val="true"/>
                                      </p:to>
                                    </p:set>
                                  </p:childTnLst>
                                </p:cTn>
                              </p:par>
                              <p:par>
                                <p:cTn id="103" presetID="5" presetClass="entr" presetSubtype="10" fill="hold" grpId="0" nodeType="withEffect">
                                  <p:stCondLst>
                                    <p:cond delay="0"/>
                                  </p:stCondLst>
                                  <p:childTnLst>
                                    <p:set>
                                      <p:cBhvr>
                                        <p:cTn id="104" dur="1" fill="hold">
                                          <p:stCondLst>
                                            <p:cond delay="0"/>
                                          </p:stCondLst>
                                        </p:cTn>
                                        <p:tgtEl>
                                          <p:spTgt spid="84"/>
                                        </p:tgtEl>
                                        <p:attrNameLst>
                                          <p:attrName>style.visibility</p:attrName>
                                        </p:attrNameLst>
                                      </p:cBhvr>
                                      <p:to>
                                        <p:strVal val="visible"/>
                                      </p:to>
                                    </p:set>
                                    <p:animEffect transition="in" filter="checkerboard(across)">
                                      <p:cBhvr>
                                        <p:cTn id="105" dur="500"/>
                                        <p:tgtEl>
                                          <p:spTgt spid="84"/>
                                        </p:tgtEl>
                                      </p:cBhvr>
                                    </p:animEffect>
                                  </p:childTnLst>
                                </p:cTn>
                              </p:par>
                            </p:childTnLst>
                          </p:cTn>
                        </p:par>
                      </p:childTnLst>
                    </p:cTn>
                  </p:par>
                  <p:par>
                    <p:cTn id="106" fill="hold">
                      <p:stCondLst>
                        <p:cond delay="indefinite"/>
                      </p:stCondLst>
                      <p:childTnLst>
                        <p:par>
                          <p:cTn id="107" fill="hold">
                            <p:stCondLst>
                              <p:cond delay="0"/>
                            </p:stCondLst>
                            <p:childTnLst>
                              <p:par>
                                <p:cTn id="108" presetID="7" presetClass="emph" presetSubtype="2" fill="hold" nodeType="clickEffect">
                                  <p:stCondLst>
                                    <p:cond delay="0"/>
                                  </p:stCondLst>
                                  <p:childTnLst>
                                    <p:animClr clrSpc="rgb">
                                      <p:cBhvr>
                                        <p:cTn id="109" dur="2000" fill="hold"/>
                                        <p:tgtEl>
                                          <p:spTgt spid="77"/>
                                        </p:tgtEl>
                                        <p:attrNameLst>
                                          <p:attrName>stroke.color</p:attrName>
                                        </p:attrNameLst>
                                      </p:cBhvr>
                                      <p:to>
                                        <a:srgbClr val="00FF00"/>
                                      </p:to>
                                    </p:animClr>
                                    <p:set>
                                      <p:cBhvr>
                                        <p:cTn id="110" dur="2000" fill="hold"/>
                                        <p:tgtEl>
                                          <p:spTgt spid="77"/>
                                        </p:tgtEl>
                                        <p:attrNameLst>
                                          <p:attrName>stroke.on</p:attrName>
                                        </p:attrNameLst>
                                      </p:cBhvr>
                                      <p:to>
                                        <p:strVal val="true"/>
                                      </p:to>
                                    </p:set>
                                  </p:childTnLst>
                                </p:cTn>
                              </p:par>
                              <p:par>
                                <p:cTn id="111" presetID="5" presetClass="entr" presetSubtype="10" fill="hold" grpId="0" nodeType="withEffect">
                                  <p:stCondLst>
                                    <p:cond delay="0"/>
                                  </p:stCondLst>
                                  <p:childTnLst>
                                    <p:set>
                                      <p:cBhvr>
                                        <p:cTn id="112" dur="1" fill="hold">
                                          <p:stCondLst>
                                            <p:cond delay="0"/>
                                          </p:stCondLst>
                                        </p:cTn>
                                        <p:tgtEl>
                                          <p:spTgt spid="86"/>
                                        </p:tgtEl>
                                        <p:attrNameLst>
                                          <p:attrName>style.visibility</p:attrName>
                                        </p:attrNameLst>
                                      </p:cBhvr>
                                      <p:to>
                                        <p:strVal val="visible"/>
                                      </p:to>
                                    </p:set>
                                    <p:animEffect transition="in" filter="checkerboard(across)">
                                      <p:cBhvr>
                                        <p:cTn id="113"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65" grpId="0" animBg="1"/>
      <p:bldP spid="66" grpId="0" animBg="1"/>
      <p:bldP spid="70" grpId="0" animBg="1"/>
      <p:bldP spid="83" grpId="0"/>
      <p:bldP spid="84" grpId="0"/>
      <p:bldP spid="8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534400" cy="1143000"/>
          </a:xfrm>
        </p:spPr>
        <p:txBody>
          <a:bodyPr>
            <a:noAutofit/>
          </a:bodyPr>
          <a:lstStyle/>
          <a:p>
            <a:r>
              <a:rPr lang="en-US" sz="3600" dirty="0" smtClean="0"/>
              <a:t>Robust implementation of impact estimation</a:t>
            </a:r>
            <a:endParaRPr lang="en-US" sz="3600" dirty="0"/>
          </a:p>
        </p:txBody>
      </p:sp>
      <p:sp>
        <p:nvSpPr>
          <p:cNvPr id="3" name="Content Placeholder 2"/>
          <p:cNvSpPr>
            <a:spLocks noGrp="1"/>
          </p:cNvSpPr>
          <p:nvPr>
            <p:ph idx="1"/>
          </p:nvPr>
        </p:nvSpPr>
        <p:spPr/>
        <p:txBody>
          <a:bodyPr>
            <a:normAutofit/>
          </a:bodyPr>
          <a:lstStyle/>
          <a:p>
            <a:pPr marL="514350" indent="-514350">
              <a:buFont typeface="Arial" pitchFamily="34" charset="0"/>
              <a:buChar char="•"/>
            </a:pPr>
            <a:r>
              <a:rPr lang="en-US" sz="2800" dirty="0" smtClean="0"/>
              <a:t>Ignore state variables that represent redundant info</a:t>
            </a:r>
          </a:p>
          <a:p>
            <a:pPr marL="514350" indent="-514350">
              <a:buFont typeface="Arial" pitchFamily="34" charset="0"/>
              <a:buChar char="•"/>
            </a:pPr>
            <a:r>
              <a:rPr lang="en-US" sz="2800" dirty="0" smtClean="0"/>
              <a:t>Place higher weight on state variables likely related to faults being diagnosed</a:t>
            </a:r>
          </a:p>
          <a:p>
            <a:pPr marL="514350" indent="-514350">
              <a:buFont typeface="Arial" pitchFamily="34" charset="0"/>
              <a:buChar char="•"/>
            </a:pPr>
            <a:r>
              <a:rPr lang="en-US" sz="2800" dirty="0" smtClean="0">
                <a:solidFill>
                  <a:schemeClr val="bg1">
                    <a:lumMod val="50000"/>
                  </a:schemeClr>
                </a:solidFill>
              </a:rPr>
              <a:t>Ignore state variables irrelevant to interaction with neighbor</a:t>
            </a:r>
          </a:p>
          <a:p>
            <a:pPr marL="514350" indent="-514350">
              <a:buFont typeface="Arial" pitchFamily="34" charset="0"/>
              <a:buChar char="•"/>
            </a:pPr>
            <a:r>
              <a:rPr lang="en-US" sz="2800" dirty="0" smtClean="0">
                <a:solidFill>
                  <a:schemeClr val="bg1">
                    <a:lumMod val="50000"/>
                  </a:schemeClr>
                </a:solidFill>
              </a:rPr>
              <a:t>Account for aggregate relationships  among state variables of neighboring components</a:t>
            </a:r>
          </a:p>
          <a:p>
            <a:pPr marL="514350" indent="-514350">
              <a:buFont typeface="Arial" pitchFamily="34" charset="0"/>
              <a:buChar char="•"/>
            </a:pPr>
            <a:r>
              <a:rPr lang="en-US" sz="2800" dirty="0" smtClean="0">
                <a:solidFill>
                  <a:schemeClr val="bg1">
                    <a:lumMod val="50000"/>
                  </a:schemeClr>
                </a:solidFill>
              </a:rPr>
              <a:t>Account for disparate ranges of state variables</a:t>
            </a:r>
          </a:p>
        </p:txBody>
      </p:sp>
      <p:sp>
        <p:nvSpPr>
          <p:cNvPr id="4" name="Date Placeholder 3"/>
          <p:cNvSpPr>
            <a:spLocks noGrp="1"/>
          </p:cNvSpPr>
          <p:nvPr>
            <p:ph type="dt" sz="half" idx="10"/>
          </p:nvPr>
        </p:nvSpPr>
        <p:spPr/>
        <p:txBody>
          <a:bodyPr/>
          <a:lstStyle/>
          <a:p>
            <a:r>
              <a:rPr lang="en-US" dirty="0" err="1" smtClean="0"/>
              <a:t>ratul</a:t>
            </a:r>
            <a:r>
              <a:rPr lang="en-US" dirty="0" smtClean="0"/>
              <a:t> | </a:t>
            </a:r>
            <a:r>
              <a:rPr lang="en-US" dirty="0" err="1" smtClean="0"/>
              <a:t>sigcomm</a:t>
            </a:r>
            <a:r>
              <a:rPr lang="en-US" dirty="0" smtClean="0"/>
              <a:t> | '09</a:t>
            </a:r>
            <a:endParaRPr lang="en-US" dirty="0"/>
          </a:p>
        </p:txBody>
      </p:sp>
    </p:spTree>
  </p:cSld>
  <p:clrMapOvr>
    <a:masterClrMapping/>
  </p:clrMapOvr>
  <p:transition advTm="52728"/>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2667000" y="2819400"/>
            <a:ext cx="3200400" cy="1219200"/>
          </a:xfrm>
          <a:prstGeom prst="roundRect">
            <a:avLst/>
          </a:prstGeom>
          <a:solidFill>
            <a:srgbClr val="FFC000"/>
          </a:solidFill>
          <a:ln w="25400">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txBody>
          <a:bodyPr rtlCol="0" anchor="ctr"/>
          <a:lstStyle/>
          <a:p>
            <a:pPr marL="457200" indent="-457200"/>
            <a:r>
              <a:rPr lang="en-US" sz="2400" u="sng" dirty="0" smtClean="0"/>
              <a:t>Diagnose</a:t>
            </a:r>
            <a:r>
              <a:rPr lang="en-US" sz="2400" dirty="0" smtClean="0"/>
              <a:t> </a:t>
            </a:r>
          </a:p>
          <a:p>
            <a:pPr marL="457200" indent="-457200">
              <a:buFont typeface="+mj-lt"/>
              <a:buAutoNum type="alphaLcPeriod"/>
            </a:pPr>
            <a:r>
              <a:rPr lang="en-US" sz="2400" dirty="0" smtClean="0"/>
              <a:t>edge impact</a:t>
            </a:r>
          </a:p>
          <a:p>
            <a:pPr marL="457200" indent="-457200">
              <a:buFont typeface="+mj-lt"/>
              <a:buAutoNum type="alphaLcPeriod"/>
            </a:pPr>
            <a:r>
              <a:rPr lang="en-US" sz="2400" dirty="0" smtClean="0"/>
              <a:t>path impact</a:t>
            </a:r>
          </a:p>
        </p:txBody>
      </p:sp>
      <p:sp>
        <p:nvSpPr>
          <p:cNvPr id="2" name="Title 1"/>
          <p:cNvSpPr>
            <a:spLocks noGrp="1"/>
          </p:cNvSpPr>
          <p:nvPr>
            <p:ph type="title"/>
          </p:nvPr>
        </p:nvSpPr>
        <p:spPr>
          <a:xfrm>
            <a:off x="457200" y="76200"/>
            <a:ext cx="8229600" cy="1143000"/>
          </a:xfrm>
        </p:spPr>
        <p:txBody>
          <a:bodyPr/>
          <a:lstStyle/>
          <a:p>
            <a:r>
              <a:rPr lang="en-US" dirty="0" smtClean="0"/>
              <a:t>Implementation of NetMedic</a:t>
            </a:r>
            <a:endParaRPr lang="en-US" dirty="0"/>
          </a:p>
        </p:txBody>
      </p:sp>
      <p:sp>
        <p:nvSpPr>
          <p:cNvPr id="4" name="Date Placeholder 3"/>
          <p:cNvSpPr>
            <a:spLocks noGrp="1"/>
          </p:cNvSpPr>
          <p:nvPr>
            <p:ph type="dt" sz="half" idx="10"/>
          </p:nvPr>
        </p:nvSpPr>
        <p:spPr>
          <a:xfrm>
            <a:off x="457200" y="6340475"/>
            <a:ext cx="2819400" cy="365125"/>
          </a:xfrm>
        </p:spPr>
        <p:txBody>
          <a:bodyPr/>
          <a:lstStyle/>
          <a:p>
            <a:r>
              <a:rPr lang="en-US" dirty="0" err="1" smtClean="0"/>
              <a:t>ratul</a:t>
            </a:r>
            <a:r>
              <a:rPr lang="en-US" dirty="0" smtClean="0"/>
              <a:t> | </a:t>
            </a:r>
            <a:r>
              <a:rPr lang="en-US" dirty="0" err="1" smtClean="0"/>
              <a:t>sigcomm</a:t>
            </a:r>
            <a:r>
              <a:rPr lang="en-US" dirty="0" smtClean="0"/>
              <a:t> | '09</a:t>
            </a:r>
            <a:endParaRPr lang="en-US" dirty="0"/>
          </a:p>
        </p:txBody>
      </p:sp>
      <p:sp>
        <p:nvSpPr>
          <p:cNvPr id="7" name="Parallelogram 6"/>
          <p:cNvSpPr/>
          <p:nvPr/>
        </p:nvSpPr>
        <p:spPr>
          <a:xfrm>
            <a:off x="6248400" y="2819400"/>
            <a:ext cx="2743200" cy="1219200"/>
          </a:xfrm>
          <a:prstGeom prst="parallelogram">
            <a:avLst/>
          </a:prstGeom>
          <a:solidFill>
            <a:schemeClr val="accent3">
              <a:lumMod val="20000"/>
              <a:lumOff val="80000"/>
            </a:schemeClr>
          </a:solidFill>
          <a:ln w="25400">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txBody>
          <a:bodyPr lIns="0" tIns="0" rIns="0" bIns="0" rtlCol="0" anchor="ctr"/>
          <a:lstStyle/>
          <a:p>
            <a:pPr marL="342900" indent="-342900"/>
            <a:r>
              <a:rPr lang="en-US" sz="2000" dirty="0" smtClean="0"/>
              <a:t>Target components</a:t>
            </a:r>
          </a:p>
          <a:p>
            <a:pPr marL="342900" indent="-342900"/>
            <a:r>
              <a:rPr lang="en-US" sz="2000" dirty="0" smtClean="0"/>
              <a:t>Diagnosis time</a:t>
            </a:r>
          </a:p>
          <a:p>
            <a:pPr marL="342900" indent="-342900"/>
            <a:r>
              <a:rPr lang="en-US" sz="2000" dirty="0" smtClean="0"/>
              <a:t>Reference time</a:t>
            </a:r>
          </a:p>
        </p:txBody>
      </p:sp>
      <p:sp>
        <p:nvSpPr>
          <p:cNvPr id="8" name="Rounded Rectangle 7"/>
          <p:cNvSpPr/>
          <p:nvPr/>
        </p:nvSpPr>
        <p:spPr>
          <a:xfrm>
            <a:off x="304800" y="1524000"/>
            <a:ext cx="1981200" cy="914400"/>
          </a:xfrm>
          <a:prstGeom prst="roundRect">
            <a:avLst/>
          </a:prstGeom>
          <a:solidFill>
            <a:srgbClr val="FFC000"/>
          </a:solidFill>
          <a:ln w="25400">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Monitor components</a:t>
            </a:r>
            <a:endParaRPr lang="en-US" sz="2400" dirty="0"/>
          </a:p>
        </p:txBody>
      </p:sp>
      <p:sp>
        <p:nvSpPr>
          <p:cNvPr id="13" name="Flowchart: Stored Data 12"/>
          <p:cNvSpPr/>
          <p:nvPr/>
        </p:nvSpPr>
        <p:spPr>
          <a:xfrm>
            <a:off x="381000" y="3048000"/>
            <a:ext cx="1828800" cy="762000"/>
          </a:xfrm>
          <a:prstGeom prst="flowChartOnlineStorage">
            <a:avLst/>
          </a:prstGeom>
          <a:solidFill>
            <a:schemeClr val="accent1">
              <a:lumMod val="20000"/>
              <a:lumOff val="80000"/>
            </a:schemeClr>
          </a:solidFill>
          <a:ln w="25400">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txBody>
          <a:bodyPr lIns="0" tIns="0" rIns="0" bIns="0" rtlCol="0" anchor="ctr"/>
          <a:lstStyle/>
          <a:p>
            <a:pPr algn="ctr"/>
            <a:r>
              <a:rPr lang="en-US" sz="2000" dirty="0" smtClean="0"/>
              <a:t>Component states</a:t>
            </a:r>
            <a:endParaRPr lang="en-US" sz="2000" dirty="0"/>
          </a:p>
        </p:txBody>
      </p:sp>
      <p:sp>
        <p:nvSpPr>
          <p:cNvPr id="15" name="Flowchart: Multidocument 14"/>
          <p:cNvSpPr/>
          <p:nvPr/>
        </p:nvSpPr>
        <p:spPr>
          <a:xfrm>
            <a:off x="3048000" y="4572000"/>
            <a:ext cx="2133600" cy="1371600"/>
          </a:xfrm>
          <a:prstGeom prst="flowChartMultidocument">
            <a:avLst/>
          </a:prstGeom>
          <a:solidFill>
            <a:schemeClr val="accent1">
              <a:lumMod val="20000"/>
              <a:lumOff val="80000"/>
            </a:schemeClr>
          </a:solidFill>
          <a:ln w="25400">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txBody>
          <a:bodyPr lIns="0" tIns="0" rIns="0" bIns="0" rtlCol="0" anchor="ctr"/>
          <a:lstStyle/>
          <a:p>
            <a:pPr algn="ctr"/>
            <a:r>
              <a:rPr lang="en-US" sz="2400" dirty="0" smtClean="0"/>
              <a:t>Ranked list of likely culprits</a:t>
            </a:r>
            <a:endParaRPr lang="en-US" sz="2400" dirty="0"/>
          </a:p>
        </p:txBody>
      </p:sp>
      <p:cxnSp>
        <p:nvCxnSpPr>
          <p:cNvPr id="21" name="Shape 20"/>
          <p:cNvCxnSpPr>
            <a:stCxn id="7" idx="5"/>
            <a:endCxn id="9" idx="3"/>
          </p:cNvCxnSpPr>
          <p:nvPr/>
        </p:nvCxnSpPr>
        <p:spPr>
          <a:xfrm rot="10800000">
            <a:off x="5867400" y="3429000"/>
            <a:ext cx="533400" cy="1588"/>
          </a:xfrm>
          <a:prstGeom prst="bentConnector3">
            <a:avLst>
              <a:gd name="adj1" fmla="val 50000"/>
            </a:avLst>
          </a:prstGeom>
          <a:ln w="50800">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8" idx="2"/>
            <a:endCxn id="13" idx="0"/>
          </p:cNvCxnSpPr>
          <p:nvPr/>
        </p:nvCxnSpPr>
        <p:spPr>
          <a:xfrm rot="5400000">
            <a:off x="990600" y="2743200"/>
            <a:ext cx="609600" cy="1588"/>
          </a:xfrm>
          <a:prstGeom prst="bentConnector3">
            <a:avLst>
              <a:gd name="adj1" fmla="val 50000"/>
            </a:avLst>
          </a:prstGeom>
          <a:ln w="50800">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9" idx="2"/>
            <a:endCxn id="15" idx="0"/>
          </p:cNvCxnSpPr>
          <p:nvPr/>
        </p:nvCxnSpPr>
        <p:spPr>
          <a:xfrm rot="5400000">
            <a:off x="3997692" y="4302492"/>
            <a:ext cx="533400" cy="5616"/>
          </a:xfrm>
          <a:prstGeom prst="bentConnector3">
            <a:avLst>
              <a:gd name="adj1" fmla="val 50000"/>
            </a:avLst>
          </a:prstGeom>
          <a:ln w="50800">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13" idx="3"/>
            <a:endCxn id="9" idx="1"/>
          </p:cNvCxnSpPr>
          <p:nvPr/>
        </p:nvCxnSpPr>
        <p:spPr>
          <a:xfrm>
            <a:off x="1905000" y="3429000"/>
            <a:ext cx="762000" cy="1588"/>
          </a:xfrm>
          <a:prstGeom prst="bentConnector3">
            <a:avLst>
              <a:gd name="adj1" fmla="val 50000"/>
            </a:avLst>
          </a:prstGeom>
          <a:ln w="50800">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pic>
        <p:nvPicPr>
          <p:cNvPr id="55" name="Picture 10" descr="C:\Documents and Settings\ratul\Local Settings\Temporary Internet Files\Content.IE5\U3T2JBVL\MCj04370790000[1].png"/>
          <p:cNvPicPr>
            <a:picLocks noChangeAspect="1" noChangeArrowheads="1"/>
          </p:cNvPicPr>
          <p:nvPr/>
        </p:nvPicPr>
        <p:blipFill>
          <a:blip r:embed="rId4" cstate="print">
            <a:grayscl/>
          </a:blip>
          <a:srcRect/>
          <a:stretch>
            <a:fillRect/>
          </a:stretch>
        </p:blipFill>
        <p:spPr bwMode="auto">
          <a:xfrm>
            <a:off x="4572000" y="4343400"/>
            <a:ext cx="762000" cy="762000"/>
          </a:xfrm>
          <a:prstGeom prst="rect">
            <a:avLst/>
          </a:prstGeom>
          <a:noFill/>
        </p:spPr>
      </p:pic>
    </p:spTree>
    <p:custDataLst>
      <p:tags r:id="rId1"/>
    </p:custDataLst>
  </p:cSld>
  <p:clrMapOvr>
    <a:masterClrMapping/>
  </p:clrMapOvr>
  <p:transition advTm="5213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checkerboard(across)">
                                      <p:cBhvr>
                                        <p:cTn id="7" dur="500"/>
                                        <p:tgtEl>
                                          <p:spTgt spid="21"/>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heckerboard(across)">
                                      <p:cBhvr>
                                        <p:cTn id="10" dur="500"/>
                                        <p:tgtEl>
                                          <p:spTgt spid="7"/>
                                        </p:tgtEl>
                                      </p:cBhvr>
                                    </p:animEffect>
                                  </p:childTnLst>
                                </p:cTn>
                              </p:par>
                              <p:par>
                                <p:cTn id="11" presetID="5" presetClass="entr" presetSubtype="10" fill="hold"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checkerboard(across)">
                                      <p:cBhvr>
                                        <p:cTn id="13" dur="500"/>
                                        <p:tgtEl>
                                          <p:spTgt spid="35"/>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checkerboard(across)">
                                      <p:cBhvr>
                                        <p:cTn id="16" dur="500"/>
                                        <p:tgtEl>
                                          <p:spTgt spid="9"/>
                                        </p:tgtEl>
                                      </p:cBhvr>
                                    </p:animEffect>
                                  </p:childTnLst>
                                </p:cTn>
                              </p:par>
                              <p:par>
                                <p:cTn id="17" presetID="7" presetClass="emph" presetSubtype="2" fill="hold" nodeType="withEffect">
                                  <p:stCondLst>
                                    <p:cond delay="0"/>
                                  </p:stCondLst>
                                  <p:childTnLst>
                                    <p:animClr clrSpc="rgb">
                                      <p:cBhvr>
                                        <p:cTn id="18" dur="500" fill="hold"/>
                                        <p:tgtEl>
                                          <p:spTgt spid="27"/>
                                        </p:tgtEl>
                                        <p:attrNameLst>
                                          <p:attrName>stroke.color</p:attrName>
                                        </p:attrNameLst>
                                      </p:cBhvr>
                                      <p:to>
                                        <a:srgbClr val="666699"/>
                                      </p:to>
                                    </p:animClr>
                                    <p:set>
                                      <p:cBhvr>
                                        <p:cTn id="19" dur="500" fill="hold"/>
                                        <p:tgtEl>
                                          <p:spTgt spid="27"/>
                                        </p:tgtEl>
                                        <p:attrNameLst>
                                          <p:attrName>stroke.on</p:attrName>
                                        </p:attrNameLst>
                                      </p:cBhvr>
                                      <p:to>
                                        <p:strVal val="true"/>
                                      </p:to>
                                    </p:set>
                                  </p:childTnLst>
                                </p:cTn>
                              </p:par>
                              <p:par>
                                <p:cTn id="20" presetID="1" presetClass="entr" presetSubtype="0" fill="hold" nodeType="withEffect">
                                  <p:stCondLst>
                                    <p:cond delay="0"/>
                                  </p:stCondLst>
                                  <p:childTnLst>
                                    <p:set>
                                      <p:cBhvr>
                                        <p:cTn id="21" dur="1" fill="hold">
                                          <p:stCondLst>
                                            <p:cond delay="0"/>
                                          </p:stCondLst>
                                        </p:cTn>
                                        <p:tgtEl>
                                          <p:spTgt spid="33"/>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 grpId="0" animBg="1"/>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setup</a:t>
            </a:r>
            <a:endParaRPr lang="en-US" dirty="0"/>
          </a:p>
        </p:txBody>
      </p:sp>
      <p:sp>
        <p:nvSpPr>
          <p:cNvPr id="4" name="Date Placeholder 3"/>
          <p:cNvSpPr>
            <a:spLocks noGrp="1"/>
          </p:cNvSpPr>
          <p:nvPr>
            <p:ph type="dt" sz="half" idx="10"/>
          </p:nvPr>
        </p:nvSpPr>
        <p:spPr/>
        <p:txBody>
          <a:bodyPr/>
          <a:lstStyle/>
          <a:p>
            <a:r>
              <a:rPr lang="en-US" dirty="0" err="1" smtClean="0"/>
              <a:t>ratul</a:t>
            </a:r>
            <a:r>
              <a:rPr lang="en-US" dirty="0" smtClean="0"/>
              <a:t> | </a:t>
            </a:r>
            <a:r>
              <a:rPr lang="en-US" dirty="0" err="1" smtClean="0"/>
              <a:t>sigcomm</a:t>
            </a:r>
            <a:r>
              <a:rPr lang="en-US" dirty="0" smtClean="0"/>
              <a:t> </a:t>
            </a:r>
            <a:r>
              <a:rPr lang="en-US" smtClean="0"/>
              <a:t>| '09</a:t>
            </a:r>
            <a:endParaRPr lang="en-US" dirty="0"/>
          </a:p>
        </p:txBody>
      </p:sp>
      <p:sp>
        <p:nvSpPr>
          <p:cNvPr id="6" name="TextBox 5"/>
          <p:cNvSpPr txBox="1"/>
          <p:nvPr/>
        </p:nvSpPr>
        <p:spPr>
          <a:xfrm>
            <a:off x="3657600" y="1905000"/>
            <a:ext cx="1752600" cy="830997"/>
          </a:xfrm>
          <a:prstGeom prst="rect">
            <a:avLst/>
          </a:prstGeom>
          <a:noFill/>
        </p:spPr>
        <p:txBody>
          <a:bodyPr wrap="square" rtlCol="0">
            <a:spAutoFit/>
          </a:bodyPr>
          <a:lstStyle/>
          <a:p>
            <a:r>
              <a:rPr lang="en-US" sz="2400" dirty="0" smtClean="0">
                <a:solidFill>
                  <a:srgbClr val="FFC000"/>
                </a:solidFill>
              </a:rPr>
              <a:t>IIS, SQL, Exchange, …</a:t>
            </a:r>
            <a:endParaRPr lang="en-US" sz="2400" dirty="0">
              <a:solidFill>
                <a:srgbClr val="FFC000"/>
              </a:solidFill>
            </a:endParaRPr>
          </a:p>
        </p:txBody>
      </p:sp>
      <p:sp>
        <p:nvSpPr>
          <p:cNvPr id="8" name="computr1"/>
          <p:cNvSpPr>
            <a:spLocks noEditPoints="1" noChangeArrowheads="1"/>
          </p:cNvSpPr>
          <p:nvPr/>
        </p:nvSpPr>
        <p:spPr bwMode="auto">
          <a:xfrm>
            <a:off x="1905000" y="3886200"/>
            <a:ext cx="990600" cy="762000"/>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2262706" y="2577405"/>
            <a:ext cx="228600" cy="1384995"/>
          </a:xfrm>
          <a:prstGeom prst="rect">
            <a:avLst/>
          </a:prstGeom>
          <a:noFill/>
        </p:spPr>
        <p:txBody>
          <a:bodyPr wrap="square" rtlCol="0">
            <a:spAutoFit/>
          </a:bodyPr>
          <a:lstStyle/>
          <a:p>
            <a:r>
              <a:rPr lang="en-US" sz="2800" dirty="0" smtClean="0">
                <a:solidFill>
                  <a:srgbClr val="FFFFCC"/>
                </a:solidFill>
              </a:rPr>
              <a:t>.</a:t>
            </a:r>
          </a:p>
          <a:p>
            <a:r>
              <a:rPr lang="en-US" sz="2800" dirty="0" smtClean="0">
                <a:solidFill>
                  <a:srgbClr val="FFFFCC"/>
                </a:solidFill>
              </a:rPr>
              <a:t>.</a:t>
            </a:r>
          </a:p>
          <a:p>
            <a:r>
              <a:rPr lang="en-US" sz="2800" dirty="0" smtClean="0">
                <a:solidFill>
                  <a:srgbClr val="FFFFCC"/>
                </a:solidFill>
              </a:rPr>
              <a:t>.</a:t>
            </a:r>
            <a:endParaRPr lang="en-US" sz="2800" dirty="0">
              <a:solidFill>
                <a:srgbClr val="FFFFCC"/>
              </a:solidFill>
            </a:endParaRPr>
          </a:p>
        </p:txBody>
      </p:sp>
      <p:sp>
        <p:nvSpPr>
          <p:cNvPr id="2050" name="Cloud"/>
          <p:cNvSpPr>
            <a:spLocks noChangeAspect="1" noEditPoints="1" noChangeArrowheads="1"/>
          </p:cNvSpPr>
          <p:nvPr/>
        </p:nvSpPr>
        <p:spPr bwMode="auto">
          <a:xfrm>
            <a:off x="304800" y="1600200"/>
            <a:ext cx="5257800" cy="355467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noFill/>
          <a:ln w="9525">
            <a:solidFill>
              <a:srgbClr val="FFC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sp>
        <p:nvSpPr>
          <p:cNvPr id="12" name="computr1"/>
          <p:cNvSpPr>
            <a:spLocks noEditPoints="1" noChangeArrowheads="1"/>
          </p:cNvSpPr>
          <p:nvPr/>
        </p:nvSpPr>
        <p:spPr bwMode="auto">
          <a:xfrm>
            <a:off x="685800" y="2819400"/>
            <a:ext cx="990600" cy="762000"/>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en-US"/>
          </a:p>
        </p:txBody>
      </p:sp>
      <p:sp>
        <p:nvSpPr>
          <p:cNvPr id="13" name="TextBox 12"/>
          <p:cNvSpPr txBox="1"/>
          <p:nvPr/>
        </p:nvSpPr>
        <p:spPr>
          <a:xfrm>
            <a:off x="1805506" y="2895600"/>
            <a:ext cx="1981200" cy="830997"/>
          </a:xfrm>
          <a:prstGeom prst="rect">
            <a:avLst/>
          </a:prstGeom>
          <a:noFill/>
        </p:spPr>
        <p:txBody>
          <a:bodyPr wrap="square" rtlCol="0">
            <a:spAutoFit/>
          </a:bodyPr>
          <a:lstStyle/>
          <a:p>
            <a:r>
              <a:rPr lang="en-US" sz="2400" dirty="0" smtClean="0">
                <a:solidFill>
                  <a:srgbClr val="FFC000"/>
                </a:solidFill>
              </a:rPr>
              <a:t>10 actively used desktops</a:t>
            </a:r>
            <a:endParaRPr lang="en-US" sz="2400" dirty="0">
              <a:solidFill>
                <a:srgbClr val="FFC000"/>
              </a:solidFill>
            </a:endParaRPr>
          </a:p>
        </p:txBody>
      </p:sp>
      <p:pic>
        <p:nvPicPr>
          <p:cNvPr id="2051" name="Picture 3" descr="C:\Documents and Settings\ratul\Local Settings\Temporary Internet Files\Content.IE5\ZSA3IJOT\MCj04417350000[1].png"/>
          <p:cNvPicPr>
            <a:picLocks noChangeAspect="1" noChangeArrowheads="1"/>
          </p:cNvPicPr>
          <p:nvPr/>
        </p:nvPicPr>
        <p:blipFill>
          <a:blip r:embed="rId4" cstate="print"/>
          <a:srcRect/>
          <a:stretch>
            <a:fillRect/>
          </a:stretch>
        </p:blipFill>
        <p:spPr bwMode="auto">
          <a:xfrm rot="17072367">
            <a:off x="3503443" y="3960643"/>
            <a:ext cx="1375597" cy="1375597"/>
          </a:xfrm>
          <a:prstGeom prst="rect">
            <a:avLst/>
          </a:prstGeom>
          <a:noFill/>
        </p:spPr>
      </p:pic>
      <p:sp>
        <p:nvSpPr>
          <p:cNvPr id="16" name="TextBox 15"/>
          <p:cNvSpPr txBox="1"/>
          <p:nvPr/>
        </p:nvSpPr>
        <p:spPr>
          <a:xfrm>
            <a:off x="1905000" y="5257800"/>
            <a:ext cx="5257800" cy="461665"/>
          </a:xfrm>
          <a:prstGeom prst="rect">
            <a:avLst/>
          </a:prstGeom>
          <a:noFill/>
        </p:spPr>
        <p:txBody>
          <a:bodyPr wrap="square" rtlCol="0">
            <a:spAutoFit/>
          </a:bodyPr>
          <a:lstStyle/>
          <a:p>
            <a:r>
              <a:rPr lang="en-US" sz="2400" dirty="0" smtClean="0">
                <a:solidFill>
                  <a:srgbClr val="FFC000"/>
                </a:solidFill>
              </a:rPr>
              <a:t>Diverse set of faults observed in the logs</a:t>
            </a:r>
            <a:endParaRPr lang="en-US" sz="2400" dirty="0">
              <a:solidFill>
                <a:srgbClr val="FFC000"/>
              </a:solidFill>
            </a:endParaRPr>
          </a:p>
        </p:txBody>
      </p:sp>
      <p:sp>
        <p:nvSpPr>
          <p:cNvPr id="5" name="server"/>
          <p:cNvSpPr>
            <a:spLocks noEditPoints="1" noChangeArrowheads="1"/>
          </p:cNvSpPr>
          <p:nvPr/>
        </p:nvSpPr>
        <p:spPr bwMode="auto">
          <a:xfrm>
            <a:off x="4167706" y="2819400"/>
            <a:ext cx="838200" cy="914400"/>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61 w 21600"/>
              <a:gd name="T17" fmla="*/ 22454 h 21600"/>
              <a:gd name="T18" fmla="*/ 21069 w 21600"/>
              <a:gd name="T19" fmla="*/ 2828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0" y="0"/>
                </a:moveTo>
                <a:lnTo>
                  <a:pt x="21600" y="0"/>
                </a:lnTo>
                <a:lnTo>
                  <a:pt x="21600" y="21600"/>
                </a:lnTo>
                <a:lnTo>
                  <a:pt x="0" y="21600"/>
                </a:lnTo>
                <a:lnTo>
                  <a:pt x="0" y="0"/>
                </a:lnTo>
                <a:close/>
              </a:path>
              <a:path w="21600" h="21600" extrusionOk="0">
                <a:moveTo>
                  <a:pt x="1662" y="1709"/>
                </a:moveTo>
                <a:lnTo>
                  <a:pt x="9046" y="1709"/>
                </a:lnTo>
                <a:lnTo>
                  <a:pt x="9046" y="2331"/>
                </a:lnTo>
                <a:lnTo>
                  <a:pt x="1662" y="2331"/>
                </a:lnTo>
                <a:lnTo>
                  <a:pt x="1662" y="1709"/>
                </a:lnTo>
                <a:moveTo>
                  <a:pt x="0" y="4351"/>
                </a:moveTo>
                <a:lnTo>
                  <a:pt x="10892" y="4351"/>
                </a:lnTo>
                <a:lnTo>
                  <a:pt x="10892" y="14141"/>
                </a:lnTo>
                <a:lnTo>
                  <a:pt x="21600" y="14141"/>
                </a:lnTo>
                <a:moveTo>
                  <a:pt x="11631" y="1243"/>
                </a:moveTo>
                <a:lnTo>
                  <a:pt x="20492" y="1243"/>
                </a:lnTo>
                <a:lnTo>
                  <a:pt x="20492" y="1554"/>
                </a:lnTo>
                <a:lnTo>
                  <a:pt x="11631" y="1554"/>
                </a:lnTo>
                <a:lnTo>
                  <a:pt x="11631" y="1243"/>
                </a:lnTo>
                <a:moveTo>
                  <a:pt x="11631" y="3263"/>
                </a:moveTo>
                <a:lnTo>
                  <a:pt x="20492" y="3263"/>
                </a:lnTo>
                <a:lnTo>
                  <a:pt x="20492" y="3574"/>
                </a:lnTo>
                <a:lnTo>
                  <a:pt x="11631" y="3574"/>
                </a:lnTo>
                <a:lnTo>
                  <a:pt x="11631" y="3263"/>
                </a:lnTo>
                <a:moveTo>
                  <a:pt x="11631" y="6060"/>
                </a:moveTo>
                <a:lnTo>
                  <a:pt x="20492" y="6060"/>
                </a:lnTo>
                <a:lnTo>
                  <a:pt x="20492" y="6371"/>
                </a:lnTo>
                <a:lnTo>
                  <a:pt x="11631" y="6371"/>
                </a:lnTo>
                <a:lnTo>
                  <a:pt x="11631" y="6060"/>
                </a:lnTo>
                <a:moveTo>
                  <a:pt x="11631" y="8081"/>
                </a:moveTo>
                <a:lnTo>
                  <a:pt x="20308" y="8081"/>
                </a:lnTo>
                <a:lnTo>
                  <a:pt x="20308" y="8391"/>
                </a:lnTo>
                <a:lnTo>
                  <a:pt x="11631" y="8391"/>
                </a:lnTo>
                <a:lnTo>
                  <a:pt x="11631" y="8081"/>
                </a:lnTo>
                <a:moveTo>
                  <a:pt x="11631" y="4196"/>
                </a:moveTo>
                <a:lnTo>
                  <a:pt x="12369" y="4196"/>
                </a:lnTo>
                <a:lnTo>
                  <a:pt x="12369" y="4817"/>
                </a:lnTo>
                <a:lnTo>
                  <a:pt x="11631" y="4817"/>
                </a:lnTo>
                <a:lnTo>
                  <a:pt x="11631" y="4196"/>
                </a:lnTo>
                <a:moveTo>
                  <a:pt x="14400" y="4196"/>
                </a:moveTo>
                <a:lnTo>
                  <a:pt x="15138" y="4196"/>
                </a:lnTo>
                <a:lnTo>
                  <a:pt x="15138" y="4817"/>
                </a:lnTo>
                <a:lnTo>
                  <a:pt x="14400" y="4817"/>
                </a:lnTo>
                <a:lnTo>
                  <a:pt x="14400" y="4196"/>
                </a:lnTo>
                <a:moveTo>
                  <a:pt x="16985" y="4196"/>
                </a:moveTo>
                <a:lnTo>
                  <a:pt x="17723" y="4196"/>
                </a:lnTo>
                <a:lnTo>
                  <a:pt x="17723" y="4817"/>
                </a:lnTo>
                <a:lnTo>
                  <a:pt x="16985" y="4817"/>
                </a:lnTo>
                <a:lnTo>
                  <a:pt x="16985" y="4196"/>
                </a:lnTo>
                <a:moveTo>
                  <a:pt x="19754" y="4196"/>
                </a:moveTo>
                <a:lnTo>
                  <a:pt x="20492" y="4196"/>
                </a:lnTo>
                <a:lnTo>
                  <a:pt x="20492" y="4817"/>
                </a:lnTo>
                <a:lnTo>
                  <a:pt x="19754" y="4817"/>
                </a:lnTo>
                <a:lnTo>
                  <a:pt x="19754" y="4196"/>
                </a:lnTo>
                <a:moveTo>
                  <a:pt x="11631" y="9635"/>
                </a:moveTo>
                <a:lnTo>
                  <a:pt x="12369" y="9635"/>
                </a:lnTo>
                <a:lnTo>
                  <a:pt x="12369" y="10256"/>
                </a:lnTo>
                <a:lnTo>
                  <a:pt x="11631" y="10256"/>
                </a:lnTo>
                <a:lnTo>
                  <a:pt x="11631" y="9635"/>
                </a:lnTo>
                <a:moveTo>
                  <a:pt x="14400" y="9635"/>
                </a:moveTo>
                <a:lnTo>
                  <a:pt x="15138" y="9635"/>
                </a:lnTo>
                <a:lnTo>
                  <a:pt x="15138" y="10256"/>
                </a:lnTo>
                <a:lnTo>
                  <a:pt x="14400" y="10256"/>
                </a:lnTo>
                <a:lnTo>
                  <a:pt x="14400" y="9635"/>
                </a:lnTo>
                <a:moveTo>
                  <a:pt x="16985" y="9635"/>
                </a:moveTo>
                <a:lnTo>
                  <a:pt x="17723" y="9635"/>
                </a:lnTo>
                <a:lnTo>
                  <a:pt x="17723" y="10256"/>
                </a:lnTo>
                <a:lnTo>
                  <a:pt x="16985" y="10256"/>
                </a:lnTo>
                <a:lnTo>
                  <a:pt x="16985" y="9635"/>
                </a:lnTo>
                <a:moveTo>
                  <a:pt x="19754" y="9635"/>
                </a:moveTo>
                <a:lnTo>
                  <a:pt x="20492" y="9635"/>
                </a:lnTo>
                <a:lnTo>
                  <a:pt x="20492" y="10256"/>
                </a:lnTo>
                <a:lnTo>
                  <a:pt x="19754" y="10256"/>
                </a:lnTo>
                <a:lnTo>
                  <a:pt x="19754" y="9635"/>
                </a:lnTo>
                <a:moveTo>
                  <a:pt x="10892" y="14141"/>
                </a:moveTo>
                <a:lnTo>
                  <a:pt x="10892" y="15384"/>
                </a:lnTo>
                <a:lnTo>
                  <a:pt x="10892" y="20046"/>
                </a:lnTo>
                <a:lnTo>
                  <a:pt x="10892" y="21600"/>
                </a:lnTo>
                <a:lnTo>
                  <a:pt x="10892" y="14141"/>
                </a:lnTo>
                <a:moveTo>
                  <a:pt x="10892" y="4351"/>
                </a:moveTo>
                <a:lnTo>
                  <a:pt x="10892" y="3574"/>
                </a:lnTo>
                <a:lnTo>
                  <a:pt x="10892" y="932"/>
                </a:lnTo>
                <a:lnTo>
                  <a:pt x="10892" y="0"/>
                </a:lnTo>
                <a:lnTo>
                  <a:pt x="10892" y="4351"/>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 name="computr1"/>
          <p:cNvSpPr>
            <a:spLocks noEditPoints="1" noChangeArrowheads="1"/>
          </p:cNvSpPr>
          <p:nvPr/>
        </p:nvSpPr>
        <p:spPr bwMode="auto">
          <a:xfrm>
            <a:off x="1905000" y="2057400"/>
            <a:ext cx="990600" cy="762000"/>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en-US"/>
          </a:p>
        </p:txBody>
      </p:sp>
      <p:graphicFrame>
        <p:nvGraphicFramePr>
          <p:cNvPr id="14" name="Table 13"/>
          <p:cNvGraphicFramePr>
            <a:graphicFrameLocks noGrp="1"/>
          </p:cNvGraphicFramePr>
          <p:nvPr/>
        </p:nvGraphicFramePr>
        <p:xfrm>
          <a:off x="5791200" y="2651760"/>
          <a:ext cx="3124200" cy="1158240"/>
        </p:xfrm>
        <a:graphic>
          <a:graphicData uri="http://schemas.openxmlformats.org/drawingml/2006/table">
            <a:tbl>
              <a:tblPr bandRow="1">
                <a:tableStyleId>{5C22544A-7EE6-4342-B048-85BDC9FD1C3A}</a:tableStyleId>
              </a:tblPr>
              <a:tblGrid>
                <a:gridCol w="2279822"/>
                <a:gridCol w="844378"/>
              </a:tblGrid>
              <a:tr h="457200">
                <a:tc>
                  <a:txBody>
                    <a:bodyPr/>
                    <a:lstStyle/>
                    <a:p>
                      <a:r>
                        <a:rPr lang="en-US" sz="2000" dirty="0" smtClean="0"/>
                        <a:t>#components</a:t>
                      </a:r>
                      <a:endParaRPr lang="en-US" sz="2000" dirty="0"/>
                    </a:p>
                  </a:txBody>
                  <a:tcPr/>
                </a:tc>
                <a:tc>
                  <a:txBody>
                    <a:bodyPr/>
                    <a:lstStyle/>
                    <a:p>
                      <a:pPr algn="r"/>
                      <a:r>
                        <a:rPr lang="en-US" sz="2000" dirty="0" smtClean="0"/>
                        <a:t>~1000</a:t>
                      </a:r>
                      <a:endParaRPr lang="en-US" sz="2000" dirty="0"/>
                    </a:p>
                  </a:txBody>
                  <a:tcPr/>
                </a:tc>
              </a:tr>
              <a:tr h="548640">
                <a:tc>
                  <a:txBody>
                    <a:bodyPr/>
                    <a:lstStyle/>
                    <a:p>
                      <a:r>
                        <a:rPr lang="en-US" sz="2000" dirty="0" smtClean="0"/>
                        <a:t>#dimensions per</a:t>
                      </a:r>
                      <a:r>
                        <a:rPr lang="en-US" sz="2000" baseline="0" dirty="0" smtClean="0"/>
                        <a:t> component (</a:t>
                      </a:r>
                      <a:r>
                        <a:rPr lang="en-US" sz="2000" baseline="0" dirty="0" err="1" smtClean="0"/>
                        <a:t>avg</a:t>
                      </a:r>
                      <a:r>
                        <a:rPr lang="en-US" sz="2000" baseline="0" dirty="0" smtClean="0"/>
                        <a:t>)</a:t>
                      </a:r>
                      <a:endParaRPr lang="en-US" sz="2000" dirty="0"/>
                    </a:p>
                  </a:txBody>
                  <a:tcPr/>
                </a:tc>
                <a:tc>
                  <a:txBody>
                    <a:bodyPr/>
                    <a:lstStyle/>
                    <a:p>
                      <a:pPr algn="r"/>
                      <a:r>
                        <a:rPr lang="en-US" sz="2000" dirty="0" smtClean="0"/>
                        <a:t>35</a:t>
                      </a:r>
                      <a:endParaRPr lang="en-US" sz="2000" dirty="0"/>
                    </a:p>
                  </a:txBody>
                  <a:tcPr/>
                </a:tc>
              </a:tr>
            </a:tbl>
          </a:graphicData>
        </a:graphic>
      </p:graphicFrame>
    </p:spTree>
    <p:custDataLst>
      <p:tags r:id="rId1"/>
    </p:custDataLst>
  </p:cSld>
  <p:clrMapOvr>
    <a:masterClrMapping/>
  </p:clrMapOvr>
  <p:transition advTm="8711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checkerboard(across)">
                                      <p:cBhvr>
                                        <p:cTn id="7" dur="500"/>
                                        <p:tgtEl>
                                          <p:spTgt spid="2051"/>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checkerboard(across)">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NetMedic assigns low ranks to actual culprits</a:t>
            </a:r>
            <a:endParaRPr lang="en-US" sz="3600" dirty="0"/>
          </a:p>
        </p:txBody>
      </p:sp>
      <p:sp>
        <p:nvSpPr>
          <p:cNvPr id="4" name="Date Placeholder 3"/>
          <p:cNvSpPr>
            <a:spLocks noGrp="1"/>
          </p:cNvSpPr>
          <p:nvPr>
            <p:ph type="dt" sz="half" idx="10"/>
          </p:nvPr>
        </p:nvSpPr>
        <p:spPr/>
        <p:txBody>
          <a:bodyPr/>
          <a:lstStyle/>
          <a:p>
            <a:r>
              <a:rPr lang="en-US" smtClean="0"/>
              <a:t>ratul | sigcomm | '09</a:t>
            </a:r>
            <a:endParaRPr lang="en-US" dirty="0"/>
          </a:p>
        </p:txBody>
      </p:sp>
      <p:cxnSp>
        <p:nvCxnSpPr>
          <p:cNvPr id="6" name="Straight Connector 5"/>
          <p:cNvCxnSpPr/>
          <p:nvPr/>
        </p:nvCxnSpPr>
        <p:spPr>
          <a:xfrm rot="16200000" flipH="1">
            <a:off x="4914901" y="3467100"/>
            <a:ext cx="3124198" cy="1"/>
          </a:xfrm>
          <a:prstGeom prst="line">
            <a:avLst/>
          </a:prstGeom>
          <a:ln w="44450">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graphicFrame>
        <p:nvGraphicFramePr>
          <p:cNvPr id="9" name="Content Placeholder 4"/>
          <p:cNvGraphicFramePr>
            <a:graphicFrameLocks noGrp="1"/>
          </p:cNvGraphicFramePr>
          <p:nvPr>
            <p:ph idx="1"/>
          </p:nvPr>
        </p:nvGraphicFramePr>
        <p:xfrm>
          <a:off x="990600" y="1752599"/>
          <a:ext cx="7162800" cy="411480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advTm="58142"/>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Network diagnosis</a:t>
            </a:r>
            <a:endParaRPr lang="en-US" dirty="0"/>
          </a:p>
        </p:txBody>
      </p:sp>
      <p:sp>
        <p:nvSpPr>
          <p:cNvPr id="17" name="Content Placeholder 16"/>
          <p:cNvSpPr>
            <a:spLocks noGrp="1"/>
          </p:cNvSpPr>
          <p:nvPr>
            <p:ph idx="1"/>
          </p:nvPr>
        </p:nvSpPr>
        <p:spPr>
          <a:xfrm>
            <a:off x="914400" y="4800600"/>
            <a:ext cx="7391400" cy="761999"/>
          </a:xfrm>
        </p:spPr>
        <p:txBody>
          <a:bodyPr>
            <a:normAutofit/>
          </a:bodyPr>
          <a:lstStyle/>
          <a:p>
            <a:pPr algn="ctr"/>
            <a:r>
              <a:rPr lang="en-US" sz="3600" dirty="0" smtClean="0"/>
              <a:t>Explaining faulty behavior</a:t>
            </a:r>
            <a:endParaRPr lang="en-US" sz="3600" dirty="0"/>
          </a:p>
        </p:txBody>
      </p:sp>
      <p:sp>
        <p:nvSpPr>
          <p:cNvPr id="4" name="Date Placeholder 3"/>
          <p:cNvSpPr>
            <a:spLocks noGrp="1"/>
          </p:cNvSpPr>
          <p:nvPr>
            <p:ph type="dt" sz="half" idx="10"/>
          </p:nvPr>
        </p:nvSpPr>
        <p:spPr/>
        <p:txBody>
          <a:bodyPr/>
          <a:lstStyle/>
          <a:p>
            <a:r>
              <a:rPr lang="en-US" dirty="0" smtClean="0"/>
              <a:t>ratul | </a:t>
            </a:r>
            <a:r>
              <a:rPr lang="en-US" dirty="0" err="1" smtClean="0"/>
              <a:t>sigcomm</a:t>
            </a:r>
            <a:r>
              <a:rPr lang="en-US" smtClean="0"/>
              <a:t> | '09</a:t>
            </a:r>
            <a:endParaRPr lang="en-US" dirty="0"/>
          </a:p>
        </p:txBody>
      </p:sp>
      <p:pic>
        <p:nvPicPr>
          <p:cNvPr id="5" name="Picture 10" descr="C:\Documents and Settings\ratul\Local Settings\Temporary Internet Files\Content.IE5\VVXDGZBC\MCj03118440000[1].wmf"/>
          <p:cNvPicPr>
            <a:picLocks noChangeAspect="1" noChangeArrowheads="1"/>
          </p:cNvPicPr>
          <p:nvPr/>
        </p:nvPicPr>
        <p:blipFill>
          <a:blip r:embed="rId3" cstate="print"/>
          <a:srcRect/>
          <a:stretch>
            <a:fillRect/>
          </a:stretch>
        </p:blipFill>
        <p:spPr bwMode="auto">
          <a:xfrm>
            <a:off x="6172200" y="3200400"/>
            <a:ext cx="1618426" cy="1295400"/>
          </a:xfrm>
          <a:prstGeom prst="rect">
            <a:avLst/>
          </a:prstGeom>
          <a:noFill/>
        </p:spPr>
      </p:pic>
      <p:pic>
        <p:nvPicPr>
          <p:cNvPr id="6" name="Picture 2" descr="C:\Documents and Settings\ratul\Local Settings\Temporary Internet Files\Content.IE5\5AM956F1\MCj04415130000[1].wmf"/>
          <p:cNvPicPr>
            <a:picLocks noChangeAspect="1" noChangeArrowheads="1"/>
          </p:cNvPicPr>
          <p:nvPr/>
        </p:nvPicPr>
        <p:blipFill>
          <a:blip r:embed="rId4" cstate="print"/>
          <a:srcRect/>
          <a:stretch>
            <a:fillRect/>
          </a:stretch>
        </p:blipFill>
        <p:spPr bwMode="auto">
          <a:xfrm>
            <a:off x="1295400" y="3124200"/>
            <a:ext cx="1828800" cy="1058460"/>
          </a:xfrm>
          <a:prstGeom prst="rect">
            <a:avLst/>
          </a:prstGeom>
          <a:noFill/>
        </p:spPr>
      </p:pic>
      <p:pic>
        <p:nvPicPr>
          <p:cNvPr id="7" name="Picture 4" descr="C:\Documents and Settings\ratul\Local Settings\Temporary Internet Files\Content.IE5\6B2X1A4K\MCPE01487_0000[1].wmf"/>
          <p:cNvPicPr>
            <a:picLocks noChangeAspect="1" noChangeArrowheads="1"/>
          </p:cNvPicPr>
          <p:nvPr/>
        </p:nvPicPr>
        <p:blipFill>
          <a:blip r:embed="rId5" cstate="print"/>
          <a:srcRect/>
          <a:stretch>
            <a:fillRect/>
          </a:stretch>
        </p:blipFill>
        <p:spPr bwMode="auto">
          <a:xfrm>
            <a:off x="3657600" y="1905000"/>
            <a:ext cx="1606994" cy="1295400"/>
          </a:xfrm>
          <a:prstGeom prst="rect">
            <a:avLst/>
          </a:prstGeom>
          <a:noFill/>
        </p:spPr>
      </p:pic>
    </p:spTree>
  </p:cSld>
  <p:clrMapOvr>
    <a:masterClrMapping/>
  </p:clrMapOvr>
  <p:transition advTm="27347"/>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04800" y="274638"/>
            <a:ext cx="8534400" cy="1143000"/>
          </a:xfrm>
        </p:spPr>
        <p:txBody>
          <a:bodyPr>
            <a:normAutofit fontScale="90000"/>
          </a:bodyPr>
          <a:lstStyle/>
          <a:p>
            <a:r>
              <a:rPr lang="en-US" dirty="0" err="1" smtClean="0"/>
              <a:t>NetMedic</a:t>
            </a:r>
            <a:r>
              <a:rPr lang="en-US" dirty="0" smtClean="0"/>
              <a:t> handles concurrent faults well</a:t>
            </a:r>
            <a:endParaRPr lang="en-US" dirty="0"/>
          </a:p>
        </p:txBody>
      </p:sp>
      <p:sp>
        <p:nvSpPr>
          <p:cNvPr id="7" name="Date Placeholder 6"/>
          <p:cNvSpPr>
            <a:spLocks noGrp="1"/>
          </p:cNvSpPr>
          <p:nvPr>
            <p:ph type="dt" sz="half" idx="10"/>
          </p:nvPr>
        </p:nvSpPr>
        <p:spPr/>
        <p:txBody>
          <a:bodyPr/>
          <a:lstStyle/>
          <a:p>
            <a:r>
              <a:rPr lang="en-US" smtClean="0"/>
              <a:t>ratul | sigcomm | '09</a:t>
            </a:r>
            <a:endParaRPr lang="en-US" dirty="0"/>
          </a:p>
        </p:txBody>
      </p:sp>
      <p:sp>
        <p:nvSpPr>
          <p:cNvPr id="5" name="TextBox 4"/>
          <p:cNvSpPr txBox="1"/>
          <p:nvPr/>
        </p:nvSpPr>
        <p:spPr>
          <a:xfrm>
            <a:off x="3124200" y="5710535"/>
            <a:ext cx="3048000" cy="461665"/>
          </a:xfrm>
          <a:prstGeom prst="rect">
            <a:avLst/>
          </a:prstGeom>
          <a:noFill/>
        </p:spPr>
        <p:txBody>
          <a:bodyPr wrap="square" rtlCol="0">
            <a:spAutoFit/>
          </a:bodyPr>
          <a:lstStyle/>
          <a:p>
            <a:r>
              <a:rPr lang="en-US" sz="2400" dirty="0" smtClean="0">
                <a:solidFill>
                  <a:srgbClr val="FFC000"/>
                </a:solidFill>
              </a:rPr>
              <a:t>2 simultaneous faults</a:t>
            </a:r>
            <a:endParaRPr lang="en-US" sz="2400" dirty="0">
              <a:solidFill>
                <a:srgbClr val="FFC000"/>
              </a:solidFill>
            </a:endParaRPr>
          </a:p>
        </p:txBody>
      </p:sp>
      <p:graphicFrame>
        <p:nvGraphicFramePr>
          <p:cNvPr id="9" name="Content Placeholder 9"/>
          <p:cNvGraphicFramePr>
            <a:graphicFrameLocks noGrp="1"/>
          </p:cNvGraphicFramePr>
          <p:nvPr>
            <p:ph idx="1"/>
          </p:nvPr>
        </p:nvGraphicFramePr>
        <p:xfrm>
          <a:off x="1066800" y="1752599"/>
          <a:ext cx="7010400" cy="396240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advTm="21684"/>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Other results in the paper</a:t>
            </a:r>
            <a:endParaRPr lang="en-US" dirty="0"/>
          </a:p>
        </p:txBody>
      </p:sp>
      <p:sp>
        <p:nvSpPr>
          <p:cNvPr id="9" name="Content Placeholder 8"/>
          <p:cNvSpPr>
            <a:spLocks noGrp="1"/>
          </p:cNvSpPr>
          <p:nvPr>
            <p:ph idx="1"/>
          </p:nvPr>
        </p:nvSpPr>
        <p:spPr>
          <a:xfrm>
            <a:off x="457200" y="1600201"/>
            <a:ext cx="8229600" cy="3733800"/>
          </a:xfrm>
        </p:spPr>
        <p:txBody>
          <a:bodyPr>
            <a:normAutofit/>
          </a:bodyPr>
          <a:lstStyle/>
          <a:p>
            <a:r>
              <a:rPr lang="en-US" sz="2800" dirty="0" err="1" smtClean="0"/>
              <a:t>Netmedic</a:t>
            </a:r>
            <a:r>
              <a:rPr lang="en-US" sz="2800" dirty="0" smtClean="0"/>
              <a:t> needs a modest amount (~60 </a:t>
            </a:r>
            <a:r>
              <a:rPr lang="en-US" sz="2800" dirty="0" err="1" smtClean="0"/>
              <a:t>mins</a:t>
            </a:r>
            <a:r>
              <a:rPr lang="en-US" sz="2800" dirty="0" smtClean="0"/>
              <a:t>) of history </a:t>
            </a:r>
          </a:p>
          <a:p>
            <a:endParaRPr lang="en-US" sz="2800" dirty="0" smtClean="0"/>
          </a:p>
          <a:p>
            <a:r>
              <a:rPr lang="en-US" sz="2800" dirty="0" smtClean="0"/>
              <a:t>It compares favorably with a method that understands variable semantics</a:t>
            </a:r>
          </a:p>
          <a:p>
            <a:endParaRPr lang="en-US" sz="2800" dirty="0" smtClean="0"/>
          </a:p>
        </p:txBody>
      </p:sp>
      <p:sp>
        <p:nvSpPr>
          <p:cNvPr id="7" name="Date Placeholder 6"/>
          <p:cNvSpPr>
            <a:spLocks noGrp="1"/>
          </p:cNvSpPr>
          <p:nvPr>
            <p:ph type="dt" sz="half" idx="10"/>
          </p:nvPr>
        </p:nvSpPr>
        <p:spPr/>
        <p:txBody>
          <a:bodyPr/>
          <a:lstStyle/>
          <a:p>
            <a:r>
              <a:rPr lang="en-US" dirty="0" err="1" smtClean="0"/>
              <a:t>ratul</a:t>
            </a:r>
            <a:r>
              <a:rPr lang="en-US" dirty="0" smtClean="0"/>
              <a:t> | </a:t>
            </a:r>
            <a:r>
              <a:rPr lang="en-US" dirty="0" err="1" smtClean="0"/>
              <a:t>sigcomm</a:t>
            </a:r>
            <a:r>
              <a:rPr lang="en-US" dirty="0" smtClean="0"/>
              <a:t> | '09</a:t>
            </a:r>
            <a:endParaRPr lang="en-US" dirty="0"/>
          </a:p>
        </p:txBody>
      </p:sp>
    </p:spTree>
  </p:cSld>
  <p:clrMapOvr>
    <a:masterClrMapping/>
  </p:clrMapOvr>
  <p:transition advTm="50232"/>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a:xfrm>
            <a:off x="381000" y="1600200"/>
            <a:ext cx="8458200" cy="4525963"/>
          </a:xfrm>
        </p:spPr>
        <p:txBody>
          <a:bodyPr/>
          <a:lstStyle/>
          <a:p>
            <a:r>
              <a:rPr lang="en-US" dirty="0" err="1" smtClean="0"/>
              <a:t>NetMedic</a:t>
            </a:r>
            <a:r>
              <a:rPr lang="en-US" dirty="0" smtClean="0"/>
              <a:t> enables detailed diagnosis in enterprise networks w/o application knowledge</a:t>
            </a:r>
          </a:p>
          <a:p>
            <a:endParaRPr lang="en-US" dirty="0" smtClean="0"/>
          </a:p>
          <a:p>
            <a:r>
              <a:rPr lang="en-US" dirty="0" smtClean="0"/>
              <a:t>Think small: Small enterprise networks deserve more attention</a:t>
            </a:r>
          </a:p>
          <a:p>
            <a:endParaRPr lang="en-US" dirty="0"/>
          </a:p>
        </p:txBody>
      </p:sp>
      <p:sp>
        <p:nvSpPr>
          <p:cNvPr id="4" name="Date Placeholder 3"/>
          <p:cNvSpPr>
            <a:spLocks noGrp="1"/>
          </p:cNvSpPr>
          <p:nvPr>
            <p:ph type="dt" sz="half" idx="10"/>
          </p:nvPr>
        </p:nvSpPr>
        <p:spPr/>
        <p:txBody>
          <a:bodyPr/>
          <a:lstStyle/>
          <a:p>
            <a:r>
              <a:rPr lang="en-US" smtClean="0"/>
              <a:t>ratul | sigcomm | '09</a:t>
            </a:r>
            <a:endParaRPr lang="en-US" dirty="0"/>
          </a:p>
        </p:txBody>
      </p:sp>
    </p:spTree>
  </p:cSld>
  <p:clrMapOvr>
    <a:masterClrMapping/>
  </p:clrMapOvr>
  <p:transition advTm="51886"/>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77962"/>
          </a:xfrm>
        </p:spPr>
        <p:txBody>
          <a:bodyPr>
            <a:noAutofit/>
          </a:bodyPr>
          <a:lstStyle/>
          <a:p>
            <a:r>
              <a:rPr lang="en-US" dirty="0" smtClean="0"/>
              <a:t>Current landscape of </a:t>
            </a:r>
            <a:br>
              <a:rPr lang="en-US" dirty="0" smtClean="0"/>
            </a:br>
            <a:r>
              <a:rPr lang="en-US" dirty="0" smtClean="0"/>
              <a:t>network diagnosis systems</a:t>
            </a:r>
            <a:endParaRPr lang="en-US" dirty="0"/>
          </a:p>
        </p:txBody>
      </p:sp>
      <p:sp>
        <p:nvSpPr>
          <p:cNvPr id="4" name="Date Placeholder 3"/>
          <p:cNvSpPr>
            <a:spLocks noGrp="1"/>
          </p:cNvSpPr>
          <p:nvPr>
            <p:ph type="dt" sz="half" idx="10"/>
          </p:nvPr>
        </p:nvSpPr>
        <p:spPr/>
        <p:txBody>
          <a:bodyPr/>
          <a:lstStyle/>
          <a:p>
            <a:r>
              <a:rPr lang="en-US" smtClean="0"/>
              <a:t>ratul | sigcomm | '09</a:t>
            </a:r>
            <a:endParaRPr lang="en-US" dirty="0"/>
          </a:p>
        </p:txBody>
      </p:sp>
      <p:sp>
        <p:nvSpPr>
          <p:cNvPr id="18" name="Cloud"/>
          <p:cNvSpPr>
            <a:spLocks noChangeAspect="1" noEditPoints="1" noChangeArrowheads="1"/>
          </p:cNvSpPr>
          <p:nvPr/>
        </p:nvSpPr>
        <p:spPr bwMode="auto">
          <a:xfrm>
            <a:off x="228600" y="2246293"/>
            <a:ext cx="3352800" cy="209364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3">
              <a:lumMod val="60000"/>
              <a:lumOff val="40000"/>
            </a:schemeClr>
          </a:solidFill>
          <a:ln w="9525">
            <a:solidFill>
              <a:srgbClr val="000000"/>
            </a:solidFill>
            <a:miter lim="800000"/>
            <a:headEnd/>
            <a:tailEnd/>
          </a:ln>
          <a:effectLst>
            <a:outerShdw dist="107763" dir="2700000" algn="ctr" rotWithShape="0">
              <a:srgbClr val="808080"/>
            </a:outerShdw>
          </a:effectLst>
        </p:spPr>
        <p:txBody>
          <a:bodyPr vert="horz" wrap="square" lIns="0" tIns="0" rIns="0" bIns="0" numCol="1" anchor="ctr" anchorCtr="0" compatLnSpc="1">
            <a:prstTxWarp prst="textNoShape">
              <a:avLst/>
            </a:prstTxWarp>
          </a:bodyPr>
          <a:lstStyle/>
          <a:p>
            <a:pPr algn="ctr"/>
            <a:r>
              <a:rPr lang="en-US" sz="2800" dirty="0" smtClean="0"/>
              <a:t>Big enterprises</a:t>
            </a:r>
          </a:p>
          <a:p>
            <a:pPr algn="ctr"/>
            <a:r>
              <a:rPr lang="en-US" sz="2800" dirty="0" smtClean="0"/>
              <a:t>Large ISPs</a:t>
            </a:r>
            <a:endParaRPr lang="en-US" sz="2800" dirty="0"/>
          </a:p>
        </p:txBody>
      </p:sp>
      <p:sp>
        <p:nvSpPr>
          <p:cNvPr id="19" name="Cloud"/>
          <p:cNvSpPr>
            <a:spLocks noChangeAspect="1" noEditPoints="1" noChangeArrowheads="1"/>
          </p:cNvSpPr>
          <p:nvPr/>
        </p:nvSpPr>
        <p:spPr bwMode="auto">
          <a:xfrm>
            <a:off x="7162800" y="2932093"/>
            <a:ext cx="1143000" cy="765969"/>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3">
              <a:lumMod val="60000"/>
              <a:lumOff val="40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dirty="0"/>
          </a:p>
        </p:txBody>
      </p:sp>
      <p:cxnSp>
        <p:nvCxnSpPr>
          <p:cNvPr id="20" name="Straight Arrow Connector 19"/>
          <p:cNvCxnSpPr>
            <a:stCxn id="18" idx="2"/>
            <a:endCxn id="19" idx="0"/>
          </p:cNvCxnSpPr>
          <p:nvPr/>
        </p:nvCxnSpPr>
        <p:spPr>
          <a:xfrm>
            <a:off x="3578606" y="3293117"/>
            <a:ext cx="3587739" cy="21961"/>
          </a:xfrm>
          <a:prstGeom prst="straightConnector1">
            <a:avLst/>
          </a:prstGeom>
          <a:ln w="50800">
            <a:solidFill>
              <a:schemeClr val="bg1">
                <a:lumMod val="75000"/>
              </a:schemeClr>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962400" y="3313093"/>
            <a:ext cx="2667000" cy="584775"/>
          </a:xfrm>
          <a:prstGeom prst="rect">
            <a:avLst/>
          </a:prstGeom>
          <a:noFill/>
        </p:spPr>
        <p:txBody>
          <a:bodyPr wrap="square" rtlCol="0">
            <a:spAutoFit/>
          </a:bodyPr>
          <a:lstStyle/>
          <a:p>
            <a:pPr algn="ctr"/>
            <a:r>
              <a:rPr lang="en-US" sz="3200" dirty="0" smtClean="0">
                <a:solidFill>
                  <a:srgbClr val="FF6600"/>
                </a:solidFill>
              </a:rPr>
              <a:t>Network size</a:t>
            </a:r>
            <a:endParaRPr lang="en-US" sz="3200" dirty="0">
              <a:solidFill>
                <a:srgbClr val="FF6600"/>
              </a:solidFill>
            </a:endParaRPr>
          </a:p>
        </p:txBody>
      </p:sp>
      <p:sp>
        <p:nvSpPr>
          <p:cNvPr id="22" name="TextBox 21"/>
          <p:cNvSpPr txBox="1"/>
          <p:nvPr/>
        </p:nvSpPr>
        <p:spPr>
          <a:xfrm>
            <a:off x="6324600" y="2514600"/>
            <a:ext cx="2438400" cy="461665"/>
          </a:xfrm>
          <a:prstGeom prst="rect">
            <a:avLst/>
          </a:prstGeom>
          <a:noFill/>
        </p:spPr>
        <p:txBody>
          <a:bodyPr wrap="square" rtlCol="0">
            <a:spAutoFit/>
          </a:bodyPr>
          <a:lstStyle/>
          <a:p>
            <a:r>
              <a:rPr lang="en-US" sz="2400" dirty="0" smtClean="0">
                <a:solidFill>
                  <a:schemeClr val="bg1"/>
                </a:solidFill>
              </a:rPr>
              <a:t>Small enterprises</a:t>
            </a:r>
          </a:p>
        </p:txBody>
      </p:sp>
      <p:sp>
        <p:nvSpPr>
          <p:cNvPr id="1026" name="Documents"/>
          <p:cNvSpPr>
            <a:spLocks noEditPoints="1" noChangeArrowheads="1"/>
          </p:cNvSpPr>
          <p:nvPr/>
        </p:nvSpPr>
        <p:spPr bwMode="auto">
          <a:xfrm>
            <a:off x="685800" y="4495800"/>
            <a:ext cx="762000" cy="1219200"/>
          </a:xfrm>
          <a:custGeom>
            <a:avLst/>
            <a:gdLst>
              <a:gd name="T0" fmla="*/ 0 w 21600"/>
              <a:gd name="T1" fmla="*/ 2800 h 21600"/>
              <a:gd name="T2" fmla="*/ 3468 w 21600"/>
              <a:gd name="T3" fmla="*/ 0 h 21600"/>
              <a:gd name="T4" fmla="*/ 21653 w 21600"/>
              <a:gd name="T5" fmla="*/ 18828 h 21600"/>
              <a:gd name="T6" fmla="*/ 19954 w 21600"/>
              <a:gd name="T7" fmla="*/ 20214 h 21600"/>
              <a:gd name="T8" fmla="*/ 18256 w 21600"/>
              <a:gd name="T9" fmla="*/ 21628 h 21600"/>
              <a:gd name="T10" fmla="*/ 19954 w 21600"/>
              <a:gd name="T11" fmla="*/ 1428 h 21600"/>
              <a:gd name="T12" fmla="*/ 18256 w 21600"/>
              <a:gd name="T13" fmla="*/ 2800 h 21600"/>
              <a:gd name="T14" fmla="*/ 1645 w 21600"/>
              <a:gd name="T15" fmla="*/ 1428 h 21600"/>
              <a:gd name="T16" fmla="*/ 21600 w 21600"/>
              <a:gd name="T17" fmla="*/ 0 h 21600"/>
              <a:gd name="T18" fmla="*/ 10800 w 21600"/>
              <a:gd name="T19" fmla="*/ 0 h 21600"/>
              <a:gd name="T20" fmla="*/ 0 w 21600"/>
              <a:gd name="T21" fmla="*/ 10800 h 21600"/>
              <a:gd name="T22" fmla="*/ 21600 w 21600"/>
              <a:gd name="T23" fmla="*/ 10800 h 21600"/>
              <a:gd name="T24" fmla="*/ 1645 w 21600"/>
              <a:gd name="T25" fmla="*/ 4171 h 21600"/>
              <a:gd name="T26" fmla="*/ 16522 w 21600"/>
              <a:gd name="T27" fmla="*/ 1731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FFC00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pic>
        <p:nvPicPr>
          <p:cNvPr id="1028" name="Picture 4" descr="C:\Documents and Settings\ratul\Local Settings\Temporary Internet Files\Content.IE5\ZSA3IJOT\MCj04403950000[1].png"/>
          <p:cNvPicPr>
            <a:picLocks noChangeAspect="1" noChangeArrowheads="1"/>
          </p:cNvPicPr>
          <p:nvPr/>
        </p:nvPicPr>
        <p:blipFill>
          <a:blip r:embed="rId4" cstate="print"/>
          <a:srcRect/>
          <a:stretch>
            <a:fillRect/>
          </a:stretch>
        </p:blipFill>
        <p:spPr bwMode="auto">
          <a:xfrm>
            <a:off x="1447800" y="4572000"/>
            <a:ext cx="1143000" cy="1143000"/>
          </a:xfrm>
          <a:prstGeom prst="rect">
            <a:avLst/>
          </a:prstGeom>
          <a:noFill/>
        </p:spPr>
      </p:pic>
      <p:sp>
        <p:nvSpPr>
          <p:cNvPr id="1029" name="Document"/>
          <p:cNvSpPr>
            <a:spLocks noEditPoints="1" noChangeArrowheads="1"/>
          </p:cNvSpPr>
          <p:nvPr/>
        </p:nvSpPr>
        <p:spPr bwMode="auto">
          <a:xfrm>
            <a:off x="7467600" y="4191000"/>
            <a:ext cx="533400" cy="91440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FFC00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ctr" anchorCtr="0" compatLnSpc="1">
            <a:prstTxWarp prst="textNoShape">
              <a:avLst/>
            </a:prstTxWarp>
          </a:bodyPr>
          <a:lstStyle/>
          <a:p>
            <a:pPr algn="ctr"/>
            <a:r>
              <a:rPr lang="en-US" sz="3200" dirty="0" smtClean="0"/>
              <a:t>?</a:t>
            </a:r>
            <a:endParaRPr lang="en-US" sz="3200" dirty="0"/>
          </a:p>
        </p:txBody>
      </p:sp>
      <p:sp>
        <p:nvSpPr>
          <p:cNvPr id="16" name="Documents"/>
          <p:cNvSpPr>
            <a:spLocks noEditPoints="1" noChangeArrowheads="1"/>
          </p:cNvSpPr>
          <p:nvPr/>
        </p:nvSpPr>
        <p:spPr bwMode="auto">
          <a:xfrm>
            <a:off x="2590800" y="4495800"/>
            <a:ext cx="762000" cy="1219200"/>
          </a:xfrm>
          <a:custGeom>
            <a:avLst/>
            <a:gdLst>
              <a:gd name="T0" fmla="*/ 0 w 21600"/>
              <a:gd name="T1" fmla="*/ 2800 h 21600"/>
              <a:gd name="T2" fmla="*/ 3468 w 21600"/>
              <a:gd name="T3" fmla="*/ 0 h 21600"/>
              <a:gd name="T4" fmla="*/ 21653 w 21600"/>
              <a:gd name="T5" fmla="*/ 18828 h 21600"/>
              <a:gd name="T6" fmla="*/ 19954 w 21600"/>
              <a:gd name="T7" fmla="*/ 20214 h 21600"/>
              <a:gd name="T8" fmla="*/ 18256 w 21600"/>
              <a:gd name="T9" fmla="*/ 21628 h 21600"/>
              <a:gd name="T10" fmla="*/ 19954 w 21600"/>
              <a:gd name="T11" fmla="*/ 1428 h 21600"/>
              <a:gd name="T12" fmla="*/ 18256 w 21600"/>
              <a:gd name="T13" fmla="*/ 2800 h 21600"/>
              <a:gd name="T14" fmla="*/ 1645 w 21600"/>
              <a:gd name="T15" fmla="*/ 1428 h 21600"/>
              <a:gd name="T16" fmla="*/ 21600 w 21600"/>
              <a:gd name="T17" fmla="*/ 0 h 21600"/>
              <a:gd name="T18" fmla="*/ 10800 w 21600"/>
              <a:gd name="T19" fmla="*/ 0 h 21600"/>
              <a:gd name="T20" fmla="*/ 0 w 21600"/>
              <a:gd name="T21" fmla="*/ 10800 h 21600"/>
              <a:gd name="T22" fmla="*/ 21600 w 21600"/>
              <a:gd name="T23" fmla="*/ 10800 h 21600"/>
              <a:gd name="T24" fmla="*/ 1645 w 21600"/>
              <a:gd name="T25" fmla="*/ 4171 h 21600"/>
              <a:gd name="T26" fmla="*/ 16522 w 21600"/>
              <a:gd name="T27" fmla="*/ 1731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FFC00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spTree>
    <p:custDataLst>
      <p:tags r:id="rId1"/>
    </p:custDataLst>
  </p:cSld>
  <p:clrMapOvr>
    <a:masterClrMapping/>
  </p:clrMapOvr>
  <p:transition advTm="5068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checkerboard(across)">
                                      <p:cBhvr>
                                        <p:cTn id="7" dur="500"/>
                                        <p:tgtEl>
                                          <p:spTgt spid="1026"/>
                                        </p:tgtEl>
                                      </p:cBhvr>
                                    </p:animEffect>
                                  </p:childTnLst>
                                </p:cTn>
                              </p:par>
                              <p:par>
                                <p:cTn id="8" presetID="5" presetClass="entr" presetSubtype="10" fill="hold" nodeType="withEffect">
                                  <p:stCondLst>
                                    <p:cond delay="0"/>
                                  </p:stCondLst>
                                  <p:childTnLst>
                                    <p:set>
                                      <p:cBhvr>
                                        <p:cTn id="9" dur="1" fill="hold">
                                          <p:stCondLst>
                                            <p:cond delay="0"/>
                                          </p:stCondLst>
                                        </p:cTn>
                                        <p:tgtEl>
                                          <p:spTgt spid="1028"/>
                                        </p:tgtEl>
                                        <p:attrNameLst>
                                          <p:attrName>style.visibility</p:attrName>
                                        </p:attrNameLst>
                                      </p:cBhvr>
                                      <p:to>
                                        <p:strVal val="visible"/>
                                      </p:to>
                                    </p:set>
                                    <p:animEffect transition="in" filter="checkerboard(across)">
                                      <p:cBhvr>
                                        <p:cTn id="10" dur="500"/>
                                        <p:tgtEl>
                                          <p:spTgt spid="1028"/>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checkerboard(across)">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1029"/>
                                        </p:tgtEl>
                                        <p:attrNameLst>
                                          <p:attrName>style.visibility</p:attrName>
                                        </p:attrNameLst>
                                      </p:cBhvr>
                                      <p:to>
                                        <p:strVal val="visible"/>
                                      </p:to>
                                    </p:set>
                                    <p:animEffect transition="in" filter="checkerboard(across)">
                                      <p:cBhvr>
                                        <p:cTn id="18" dur="500"/>
                                        <p:tgtEl>
                                          <p:spTgt spid="1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animBg="1"/>
      <p:bldP spid="1029" grpId="0" animBg="1"/>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458200" cy="1325562"/>
          </a:xfrm>
        </p:spPr>
        <p:txBody>
          <a:bodyPr>
            <a:normAutofit fontScale="90000"/>
          </a:bodyPr>
          <a:lstStyle/>
          <a:p>
            <a:r>
              <a:rPr lang="en-US" dirty="0" smtClean="0"/>
              <a:t>Why study small enterprise networks separately?</a:t>
            </a:r>
            <a:endParaRPr lang="en-US" dirty="0"/>
          </a:p>
        </p:txBody>
      </p:sp>
      <p:sp>
        <p:nvSpPr>
          <p:cNvPr id="4" name="Date Placeholder 3"/>
          <p:cNvSpPr>
            <a:spLocks noGrp="1"/>
          </p:cNvSpPr>
          <p:nvPr>
            <p:ph type="dt" sz="half" idx="10"/>
          </p:nvPr>
        </p:nvSpPr>
        <p:spPr/>
        <p:txBody>
          <a:bodyPr/>
          <a:lstStyle/>
          <a:p>
            <a:r>
              <a:rPr lang="en-US" dirty="0" smtClean="0"/>
              <a:t>ratul | </a:t>
            </a:r>
            <a:r>
              <a:rPr lang="en-US" dirty="0" err="1" smtClean="0"/>
              <a:t>sigcomm</a:t>
            </a:r>
            <a:r>
              <a:rPr lang="en-US" dirty="0" smtClean="0"/>
              <a:t> | '09</a:t>
            </a:r>
            <a:endParaRPr lang="en-US" dirty="0"/>
          </a:p>
        </p:txBody>
      </p:sp>
      <p:sp>
        <p:nvSpPr>
          <p:cNvPr id="5" name="Cloud"/>
          <p:cNvSpPr>
            <a:spLocks noChangeAspect="1" noEditPoints="1" noChangeArrowheads="1"/>
          </p:cNvSpPr>
          <p:nvPr/>
        </p:nvSpPr>
        <p:spPr bwMode="auto">
          <a:xfrm>
            <a:off x="457200" y="1828800"/>
            <a:ext cx="3352800" cy="209364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3">
              <a:lumMod val="60000"/>
              <a:lumOff val="40000"/>
            </a:schemeClr>
          </a:solidFill>
          <a:ln w="9525">
            <a:solidFill>
              <a:srgbClr val="000000"/>
            </a:solidFill>
            <a:miter lim="800000"/>
            <a:headEnd/>
            <a:tailEnd/>
          </a:ln>
          <a:effectLst>
            <a:outerShdw dist="107763" dir="2700000" algn="ctr" rotWithShape="0">
              <a:srgbClr val="808080"/>
            </a:outerShdw>
          </a:effectLst>
        </p:spPr>
        <p:txBody>
          <a:bodyPr vert="horz" wrap="square" lIns="0" tIns="0" rIns="0" bIns="0" numCol="1" anchor="ctr" anchorCtr="0" compatLnSpc="1">
            <a:prstTxWarp prst="textNoShape">
              <a:avLst/>
            </a:prstTxWarp>
          </a:bodyPr>
          <a:lstStyle/>
          <a:p>
            <a:pPr algn="ctr"/>
            <a:r>
              <a:rPr lang="en-US" sz="2800" dirty="0" smtClean="0"/>
              <a:t>Big enterprises</a:t>
            </a:r>
          </a:p>
          <a:p>
            <a:pPr algn="ctr"/>
            <a:r>
              <a:rPr lang="en-US" sz="2800" dirty="0" smtClean="0"/>
              <a:t>Large ISPs</a:t>
            </a:r>
            <a:endParaRPr lang="en-US" sz="2800" dirty="0"/>
          </a:p>
        </p:txBody>
      </p:sp>
      <p:sp>
        <p:nvSpPr>
          <p:cNvPr id="6" name="Cloud"/>
          <p:cNvSpPr>
            <a:spLocks noChangeAspect="1" noEditPoints="1" noChangeArrowheads="1"/>
          </p:cNvSpPr>
          <p:nvPr/>
        </p:nvSpPr>
        <p:spPr bwMode="auto">
          <a:xfrm>
            <a:off x="7086600" y="2514600"/>
            <a:ext cx="1143000" cy="765969"/>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3">
              <a:lumMod val="60000"/>
              <a:lumOff val="40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dirty="0"/>
          </a:p>
        </p:txBody>
      </p:sp>
      <p:sp>
        <p:nvSpPr>
          <p:cNvPr id="9" name="TextBox 8"/>
          <p:cNvSpPr txBox="1"/>
          <p:nvPr/>
        </p:nvSpPr>
        <p:spPr>
          <a:xfrm>
            <a:off x="6477000" y="2129135"/>
            <a:ext cx="2438400" cy="461665"/>
          </a:xfrm>
          <a:prstGeom prst="rect">
            <a:avLst/>
          </a:prstGeom>
          <a:noFill/>
        </p:spPr>
        <p:txBody>
          <a:bodyPr wrap="square" rtlCol="0">
            <a:spAutoFit/>
          </a:bodyPr>
          <a:lstStyle/>
          <a:p>
            <a:pPr algn="r"/>
            <a:r>
              <a:rPr lang="en-US" sz="2400" dirty="0" smtClean="0">
                <a:solidFill>
                  <a:schemeClr val="bg1"/>
                </a:solidFill>
              </a:rPr>
              <a:t>Small enterprises</a:t>
            </a:r>
            <a:endParaRPr lang="en-US" sz="2400" dirty="0">
              <a:solidFill>
                <a:schemeClr val="bg1"/>
              </a:solidFill>
            </a:endParaRPr>
          </a:p>
        </p:txBody>
      </p:sp>
      <p:graphicFrame>
        <p:nvGraphicFramePr>
          <p:cNvPr id="11" name="Table 10"/>
          <p:cNvGraphicFramePr>
            <a:graphicFrameLocks noGrp="1"/>
          </p:cNvGraphicFramePr>
          <p:nvPr/>
        </p:nvGraphicFramePr>
        <p:xfrm>
          <a:off x="5334000" y="3505200"/>
          <a:ext cx="3581400" cy="1371600"/>
        </p:xfrm>
        <a:graphic>
          <a:graphicData uri="http://schemas.openxmlformats.org/drawingml/2006/table">
            <a:tbl>
              <a:tblPr>
                <a:tableStyleId>{5C22544A-7EE6-4342-B048-85BDC9FD1C3A}</a:tableStyleId>
              </a:tblPr>
              <a:tblGrid>
                <a:gridCol w="3581400"/>
              </a:tblGrid>
              <a:tr h="381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t>Less sophisticated</a:t>
                      </a:r>
                      <a:r>
                        <a:rPr lang="en-US" sz="2400" baseline="0" dirty="0" smtClean="0"/>
                        <a:t> </a:t>
                      </a:r>
                      <a:r>
                        <a:rPr lang="en-US" sz="2400" baseline="0" dirty="0" err="1" smtClean="0"/>
                        <a:t>admins</a:t>
                      </a:r>
                      <a:endParaRPr lang="en-US" sz="2400" dirty="0" smtClean="0"/>
                    </a:p>
                  </a:txBody>
                  <a:tcPr>
                    <a:lnB w="12700" cap="flat" cmpd="sng" algn="ctr">
                      <a:solidFill>
                        <a:schemeClr val="tx1"/>
                      </a:solidFill>
                      <a:prstDash val="solid"/>
                      <a:round/>
                      <a:headEnd type="none" w="med" len="med"/>
                      <a:tailEnd type="none" w="med" len="med"/>
                    </a:lnB>
                  </a:tcPr>
                </a:tc>
              </a:tr>
              <a:tr h="381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t>Less rich connectivity</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81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t>Many shared</a:t>
                      </a:r>
                      <a:r>
                        <a:rPr lang="en-US" sz="2400" baseline="0" dirty="0" smtClean="0"/>
                        <a:t> components</a:t>
                      </a:r>
                      <a:endParaRPr lang="en-US" sz="2400" dirty="0" smtClean="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6" name="Right Arrow 15"/>
          <p:cNvSpPr/>
          <p:nvPr/>
        </p:nvSpPr>
        <p:spPr>
          <a:xfrm>
            <a:off x="4572000" y="2667000"/>
            <a:ext cx="1295400" cy="381000"/>
          </a:xfrm>
          <a:prstGeom prst="rightArrow">
            <a:avLst/>
          </a:prstGeom>
          <a:solidFill>
            <a:srgbClr val="FFC000"/>
          </a:solidFill>
          <a:ln w="25400">
            <a:solidFill>
              <a:schemeClr val="bg1"/>
            </a:solidFill>
            <a:prstDash val="solid"/>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smtClean="0"/>
          </a:p>
        </p:txBody>
      </p:sp>
      <p:cxnSp>
        <p:nvCxnSpPr>
          <p:cNvPr id="18" name="Straight Connector 17"/>
          <p:cNvCxnSpPr/>
          <p:nvPr/>
        </p:nvCxnSpPr>
        <p:spPr>
          <a:xfrm rot="5400000">
            <a:off x="4724400" y="2743200"/>
            <a:ext cx="762000" cy="304800"/>
          </a:xfrm>
          <a:prstGeom prst="line">
            <a:avLst/>
          </a:prstGeom>
          <a:ln w="50800">
            <a:solidFill>
              <a:srgbClr val="FF0000"/>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V="1">
            <a:off x="4762500" y="2552700"/>
            <a:ext cx="685800" cy="609600"/>
          </a:xfrm>
          <a:prstGeom prst="line">
            <a:avLst/>
          </a:prstGeom>
          <a:ln w="50800">
            <a:solidFill>
              <a:srgbClr val="FF0000"/>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781800" y="5105400"/>
            <a:ext cx="2057400" cy="830997"/>
          </a:xfrm>
          <a:prstGeom prst="rect">
            <a:avLst/>
          </a:prstGeom>
          <a:noFill/>
        </p:spPr>
        <p:txBody>
          <a:bodyPr wrap="square" rtlCol="0">
            <a:spAutoFit/>
          </a:bodyPr>
          <a:lstStyle/>
          <a:p>
            <a:r>
              <a:rPr lang="en-US" sz="2400" dirty="0" smtClean="0">
                <a:solidFill>
                  <a:srgbClr val="FFC000"/>
                </a:solidFill>
              </a:rPr>
              <a:t>IIS, SQL, Exchange, …</a:t>
            </a:r>
            <a:endParaRPr lang="en-US" sz="2400" dirty="0">
              <a:solidFill>
                <a:srgbClr val="FFC000"/>
              </a:solidFill>
            </a:endParaRPr>
          </a:p>
        </p:txBody>
      </p:sp>
      <p:sp>
        <p:nvSpPr>
          <p:cNvPr id="13" name="computr1"/>
          <p:cNvSpPr>
            <a:spLocks noEditPoints="1" noChangeArrowheads="1"/>
          </p:cNvSpPr>
          <p:nvPr/>
        </p:nvSpPr>
        <p:spPr bwMode="auto">
          <a:xfrm>
            <a:off x="4267200" y="5791200"/>
            <a:ext cx="685800" cy="533400"/>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en-US"/>
          </a:p>
        </p:txBody>
      </p:sp>
      <p:sp>
        <p:nvSpPr>
          <p:cNvPr id="15" name="server"/>
          <p:cNvSpPr>
            <a:spLocks noEditPoints="1" noChangeArrowheads="1"/>
          </p:cNvSpPr>
          <p:nvPr/>
        </p:nvSpPr>
        <p:spPr bwMode="auto">
          <a:xfrm>
            <a:off x="5791200" y="5181600"/>
            <a:ext cx="685800" cy="609600"/>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61 w 21600"/>
              <a:gd name="T17" fmla="*/ 22454 h 21600"/>
              <a:gd name="T18" fmla="*/ 21069 w 21600"/>
              <a:gd name="T19" fmla="*/ 2828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0" y="0"/>
                </a:moveTo>
                <a:lnTo>
                  <a:pt x="21600" y="0"/>
                </a:lnTo>
                <a:lnTo>
                  <a:pt x="21600" y="21600"/>
                </a:lnTo>
                <a:lnTo>
                  <a:pt x="0" y="21600"/>
                </a:lnTo>
                <a:lnTo>
                  <a:pt x="0" y="0"/>
                </a:lnTo>
                <a:close/>
              </a:path>
              <a:path w="21600" h="21600" extrusionOk="0">
                <a:moveTo>
                  <a:pt x="1662" y="1709"/>
                </a:moveTo>
                <a:lnTo>
                  <a:pt x="9046" y="1709"/>
                </a:lnTo>
                <a:lnTo>
                  <a:pt x="9046" y="2331"/>
                </a:lnTo>
                <a:lnTo>
                  <a:pt x="1662" y="2331"/>
                </a:lnTo>
                <a:lnTo>
                  <a:pt x="1662" y="1709"/>
                </a:lnTo>
                <a:moveTo>
                  <a:pt x="0" y="4351"/>
                </a:moveTo>
                <a:lnTo>
                  <a:pt x="10892" y="4351"/>
                </a:lnTo>
                <a:lnTo>
                  <a:pt x="10892" y="14141"/>
                </a:lnTo>
                <a:lnTo>
                  <a:pt x="21600" y="14141"/>
                </a:lnTo>
                <a:moveTo>
                  <a:pt x="11631" y="1243"/>
                </a:moveTo>
                <a:lnTo>
                  <a:pt x="20492" y="1243"/>
                </a:lnTo>
                <a:lnTo>
                  <a:pt x="20492" y="1554"/>
                </a:lnTo>
                <a:lnTo>
                  <a:pt x="11631" y="1554"/>
                </a:lnTo>
                <a:lnTo>
                  <a:pt x="11631" y="1243"/>
                </a:lnTo>
                <a:moveTo>
                  <a:pt x="11631" y="3263"/>
                </a:moveTo>
                <a:lnTo>
                  <a:pt x="20492" y="3263"/>
                </a:lnTo>
                <a:lnTo>
                  <a:pt x="20492" y="3574"/>
                </a:lnTo>
                <a:lnTo>
                  <a:pt x="11631" y="3574"/>
                </a:lnTo>
                <a:lnTo>
                  <a:pt x="11631" y="3263"/>
                </a:lnTo>
                <a:moveTo>
                  <a:pt x="11631" y="6060"/>
                </a:moveTo>
                <a:lnTo>
                  <a:pt x="20492" y="6060"/>
                </a:lnTo>
                <a:lnTo>
                  <a:pt x="20492" y="6371"/>
                </a:lnTo>
                <a:lnTo>
                  <a:pt x="11631" y="6371"/>
                </a:lnTo>
                <a:lnTo>
                  <a:pt x="11631" y="6060"/>
                </a:lnTo>
                <a:moveTo>
                  <a:pt x="11631" y="8081"/>
                </a:moveTo>
                <a:lnTo>
                  <a:pt x="20308" y="8081"/>
                </a:lnTo>
                <a:lnTo>
                  <a:pt x="20308" y="8391"/>
                </a:lnTo>
                <a:lnTo>
                  <a:pt x="11631" y="8391"/>
                </a:lnTo>
                <a:lnTo>
                  <a:pt x="11631" y="8081"/>
                </a:lnTo>
                <a:moveTo>
                  <a:pt x="11631" y="4196"/>
                </a:moveTo>
                <a:lnTo>
                  <a:pt x="12369" y="4196"/>
                </a:lnTo>
                <a:lnTo>
                  <a:pt x="12369" y="4817"/>
                </a:lnTo>
                <a:lnTo>
                  <a:pt x="11631" y="4817"/>
                </a:lnTo>
                <a:lnTo>
                  <a:pt x="11631" y="4196"/>
                </a:lnTo>
                <a:moveTo>
                  <a:pt x="14400" y="4196"/>
                </a:moveTo>
                <a:lnTo>
                  <a:pt x="15138" y="4196"/>
                </a:lnTo>
                <a:lnTo>
                  <a:pt x="15138" y="4817"/>
                </a:lnTo>
                <a:lnTo>
                  <a:pt x="14400" y="4817"/>
                </a:lnTo>
                <a:lnTo>
                  <a:pt x="14400" y="4196"/>
                </a:lnTo>
                <a:moveTo>
                  <a:pt x="16985" y="4196"/>
                </a:moveTo>
                <a:lnTo>
                  <a:pt x="17723" y="4196"/>
                </a:lnTo>
                <a:lnTo>
                  <a:pt x="17723" y="4817"/>
                </a:lnTo>
                <a:lnTo>
                  <a:pt x="16985" y="4817"/>
                </a:lnTo>
                <a:lnTo>
                  <a:pt x="16985" y="4196"/>
                </a:lnTo>
                <a:moveTo>
                  <a:pt x="19754" y="4196"/>
                </a:moveTo>
                <a:lnTo>
                  <a:pt x="20492" y="4196"/>
                </a:lnTo>
                <a:lnTo>
                  <a:pt x="20492" y="4817"/>
                </a:lnTo>
                <a:lnTo>
                  <a:pt x="19754" y="4817"/>
                </a:lnTo>
                <a:lnTo>
                  <a:pt x="19754" y="4196"/>
                </a:lnTo>
                <a:moveTo>
                  <a:pt x="11631" y="9635"/>
                </a:moveTo>
                <a:lnTo>
                  <a:pt x="12369" y="9635"/>
                </a:lnTo>
                <a:lnTo>
                  <a:pt x="12369" y="10256"/>
                </a:lnTo>
                <a:lnTo>
                  <a:pt x="11631" y="10256"/>
                </a:lnTo>
                <a:lnTo>
                  <a:pt x="11631" y="9635"/>
                </a:lnTo>
                <a:moveTo>
                  <a:pt x="14400" y="9635"/>
                </a:moveTo>
                <a:lnTo>
                  <a:pt x="15138" y="9635"/>
                </a:lnTo>
                <a:lnTo>
                  <a:pt x="15138" y="10256"/>
                </a:lnTo>
                <a:lnTo>
                  <a:pt x="14400" y="10256"/>
                </a:lnTo>
                <a:lnTo>
                  <a:pt x="14400" y="9635"/>
                </a:lnTo>
                <a:moveTo>
                  <a:pt x="16985" y="9635"/>
                </a:moveTo>
                <a:lnTo>
                  <a:pt x="17723" y="9635"/>
                </a:lnTo>
                <a:lnTo>
                  <a:pt x="17723" y="10256"/>
                </a:lnTo>
                <a:lnTo>
                  <a:pt x="16985" y="10256"/>
                </a:lnTo>
                <a:lnTo>
                  <a:pt x="16985" y="9635"/>
                </a:lnTo>
                <a:moveTo>
                  <a:pt x="19754" y="9635"/>
                </a:moveTo>
                <a:lnTo>
                  <a:pt x="20492" y="9635"/>
                </a:lnTo>
                <a:lnTo>
                  <a:pt x="20492" y="10256"/>
                </a:lnTo>
                <a:lnTo>
                  <a:pt x="19754" y="10256"/>
                </a:lnTo>
                <a:lnTo>
                  <a:pt x="19754" y="9635"/>
                </a:lnTo>
                <a:moveTo>
                  <a:pt x="10892" y="14141"/>
                </a:moveTo>
                <a:lnTo>
                  <a:pt x="10892" y="15384"/>
                </a:lnTo>
                <a:lnTo>
                  <a:pt x="10892" y="20046"/>
                </a:lnTo>
                <a:lnTo>
                  <a:pt x="10892" y="21600"/>
                </a:lnTo>
                <a:lnTo>
                  <a:pt x="10892" y="14141"/>
                </a:lnTo>
                <a:moveTo>
                  <a:pt x="10892" y="4351"/>
                </a:moveTo>
                <a:lnTo>
                  <a:pt x="10892" y="3574"/>
                </a:lnTo>
                <a:lnTo>
                  <a:pt x="10892" y="932"/>
                </a:lnTo>
                <a:lnTo>
                  <a:pt x="10892" y="0"/>
                </a:lnTo>
                <a:lnTo>
                  <a:pt x="10892" y="4351"/>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computr1"/>
          <p:cNvSpPr>
            <a:spLocks noEditPoints="1" noChangeArrowheads="1"/>
          </p:cNvSpPr>
          <p:nvPr/>
        </p:nvSpPr>
        <p:spPr bwMode="auto">
          <a:xfrm>
            <a:off x="4038600" y="4419600"/>
            <a:ext cx="685800" cy="533400"/>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en-US"/>
          </a:p>
        </p:txBody>
      </p:sp>
      <p:pic>
        <p:nvPicPr>
          <p:cNvPr id="20" name="Picture 4"/>
          <p:cNvPicPr>
            <a:picLocks noChangeAspect="1" noChangeArrowheads="1"/>
          </p:cNvPicPr>
          <p:nvPr/>
        </p:nvPicPr>
        <p:blipFill>
          <a:blip r:embed="rId4" cstate="print"/>
          <a:srcRect/>
          <a:stretch>
            <a:fillRect/>
          </a:stretch>
        </p:blipFill>
        <p:spPr bwMode="auto">
          <a:xfrm>
            <a:off x="4572000" y="5176520"/>
            <a:ext cx="914400" cy="386080"/>
          </a:xfrm>
          <a:prstGeom prst="rect">
            <a:avLst/>
          </a:prstGeom>
          <a:noFill/>
          <a:ln w="9525">
            <a:noFill/>
            <a:miter lim="800000"/>
            <a:headEnd/>
            <a:tailEnd/>
          </a:ln>
        </p:spPr>
      </p:pic>
      <p:cxnSp>
        <p:nvCxnSpPr>
          <p:cNvPr id="21" name="Straight Connector 20"/>
          <p:cNvCxnSpPr>
            <a:stCxn id="17" idx="6"/>
            <a:endCxn id="20" idx="0"/>
          </p:cNvCxnSpPr>
          <p:nvPr/>
        </p:nvCxnSpPr>
        <p:spPr>
          <a:xfrm>
            <a:off x="4724400" y="4953000"/>
            <a:ext cx="304800" cy="223520"/>
          </a:xfrm>
          <a:prstGeom prst="line">
            <a:avLst/>
          </a:prstGeom>
          <a:ln w="38100">
            <a:solidFill>
              <a:schemeClr val="bg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3" idx="11"/>
            <a:endCxn id="20" idx="2"/>
          </p:cNvCxnSpPr>
          <p:nvPr/>
        </p:nvCxnSpPr>
        <p:spPr>
          <a:xfrm flipV="1">
            <a:off x="4887436" y="5562600"/>
            <a:ext cx="141764" cy="395930"/>
          </a:xfrm>
          <a:prstGeom prst="line">
            <a:avLst/>
          </a:prstGeom>
          <a:ln w="38100">
            <a:solidFill>
              <a:schemeClr val="bg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20" idx="3"/>
            <a:endCxn id="15" idx="7"/>
          </p:cNvCxnSpPr>
          <p:nvPr/>
        </p:nvCxnSpPr>
        <p:spPr>
          <a:xfrm>
            <a:off x="5486400" y="5369560"/>
            <a:ext cx="304800" cy="116840"/>
          </a:xfrm>
          <a:prstGeom prst="line">
            <a:avLst/>
          </a:prstGeom>
          <a:ln w="38100">
            <a:solidFill>
              <a:schemeClr val="bg1"/>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24" name="computr1"/>
          <p:cNvSpPr>
            <a:spLocks noEditPoints="1" noChangeArrowheads="1"/>
          </p:cNvSpPr>
          <p:nvPr/>
        </p:nvSpPr>
        <p:spPr bwMode="auto">
          <a:xfrm>
            <a:off x="3505200" y="5181600"/>
            <a:ext cx="685800" cy="533400"/>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en-US"/>
          </a:p>
        </p:txBody>
      </p:sp>
      <p:cxnSp>
        <p:nvCxnSpPr>
          <p:cNvPr id="25" name="Straight Connector 24"/>
          <p:cNvCxnSpPr>
            <a:stCxn id="24" idx="11"/>
            <a:endCxn id="20" idx="1"/>
          </p:cNvCxnSpPr>
          <p:nvPr/>
        </p:nvCxnSpPr>
        <p:spPr>
          <a:xfrm>
            <a:off x="4125436" y="5348930"/>
            <a:ext cx="446564" cy="20630"/>
          </a:xfrm>
          <a:prstGeom prst="line">
            <a:avLst/>
          </a:prstGeom>
          <a:ln w="38100">
            <a:solidFill>
              <a:schemeClr val="bg1"/>
            </a:solidFill>
            <a:prstDash val="solid"/>
            <a:tailEnd type="none"/>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ransition advTm="7386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heckerboard(across)">
                                      <p:cBhvr>
                                        <p:cTn id="7" dur="500"/>
                                        <p:tgtEl>
                                          <p:spTgt spid="13"/>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checkerboard(across)">
                                      <p:cBhvr>
                                        <p:cTn id="10" dur="500"/>
                                        <p:tgtEl>
                                          <p:spTgt spid="15"/>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checkerboard(across)">
                                      <p:cBhvr>
                                        <p:cTn id="13" dur="500"/>
                                        <p:tgtEl>
                                          <p:spTgt spid="17"/>
                                        </p:tgtEl>
                                      </p:cBhvr>
                                    </p:animEffect>
                                  </p:childTnLst>
                                </p:cTn>
                              </p:par>
                              <p:par>
                                <p:cTn id="14" presetID="5" presetClass="entr" presetSubtype="10" fill="hold"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checkerboard(across)">
                                      <p:cBhvr>
                                        <p:cTn id="16" dur="500"/>
                                        <p:tgtEl>
                                          <p:spTgt spid="20"/>
                                        </p:tgtEl>
                                      </p:cBhvr>
                                    </p:animEffect>
                                  </p:childTnLst>
                                </p:cTn>
                              </p:par>
                              <p:par>
                                <p:cTn id="17" presetID="5" presetClass="entr" presetSubtype="1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checkerboard(across)">
                                      <p:cBhvr>
                                        <p:cTn id="19" dur="500"/>
                                        <p:tgtEl>
                                          <p:spTgt spid="21"/>
                                        </p:tgtEl>
                                      </p:cBhvr>
                                    </p:animEffect>
                                  </p:childTnLst>
                                </p:cTn>
                              </p:par>
                              <p:par>
                                <p:cTn id="20" presetID="5" presetClass="entr" presetSubtype="1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checkerboard(across)">
                                      <p:cBhvr>
                                        <p:cTn id="22" dur="500"/>
                                        <p:tgtEl>
                                          <p:spTgt spid="22"/>
                                        </p:tgtEl>
                                      </p:cBhvr>
                                    </p:animEffect>
                                  </p:childTnLst>
                                </p:cTn>
                              </p:par>
                              <p:par>
                                <p:cTn id="23" presetID="5" presetClass="entr" presetSubtype="1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checkerboard(across)">
                                      <p:cBhvr>
                                        <p:cTn id="25" dur="500"/>
                                        <p:tgtEl>
                                          <p:spTgt spid="23"/>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checkerboard(across)">
                                      <p:cBhvr>
                                        <p:cTn id="28" dur="500"/>
                                        <p:tgtEl>
                                          <p:spTgt spid="24"/>
                                        </p:tgtEl>
                                      </p:cBhvr>
                                    </p:animEffect>
                                  </p:childTnLst>
                                </p:cTn>
                              </p:par>
                              <p:par>
                                <p:cTn id="29" presetID="5" presetClass="entr" presetSubtype="1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checkerboard(across)">
                                      <p:cBhvr>
                                        <p:cTn id="31" dur="500"/>
                                        <p:tgtEl>
                                          <p:spTgt spid="25"/>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checkerboard(across)">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5" grpId="0" animBg="1"/>
      <p:bldP spid="17" grpId="0" animBg="1"/>
      <p:bldP spid="2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work</a:t>
            </a:r>
            <a:endParaRPr lang="en-US" dirty="0"/>
          </a:p>
        </p:txBody>
      </p:sp>
      <p:sp>
        <p:nvSpPr>
          <p:cNvPr id="3" name="Content Placeholder 2"/>
          <p:cNvSpPr>
            <a:spLocks noGrp="1"/>
          </p:cNvSpPr>
          <p:nvPr>
            <p:ph idx="1"/>
          </p:nvPr>
        </p:nvSpPr>
        <p:spPr>
          <a:xfrm>
            <a:off x="304800" y="1752600"/>
            <a:ext cx="8610600" cy="4114800"/>
          </a:xfrm>
        </p:spPr>
        <p:txBody>
          <a:bodyPr>
            <a:normAutofit/>
          </a:bodyPr>
          <a:lstStyle/>
          <a:p>
            <a:pPr marL="514350" indent="-514350">
              <a:buFont typeface="+mj-lt"/>
              <a:buAutoNum type="arabicPeriod"/>
            </a:pPr>
            <a:r>
              <a:rPr lang="en-US" sz="2800" dirty="0" smtClean="0"/>
              <a:t>Shows that small enterprises need “detailed diagnosis”</a:t>
            </a:r>
          </a:p>
          <a:p>
            <a:pPr marL="914400" lvl="1" indent="-514350">
              <a:buFont typeface="Arial" pitchFamily="34" charset="0"/>
              <a:buChar char="•"/>
            </a:pPr>
            <a:r>
              <a:rPr lang="en-US" sz="2400" dirty="0" smtClean="0"/>
              <a:t>Not enabled by current systems that focus on scale</a:t>
            </a:r>
          </a:p>
          <a:p>
            <a:pPr marL="2228850" lvl="4" indent="-514350">
              <a:buFont typeface="+mj-lt"/>
              <a:buAutoNum type="arabicPeriod"/>
            </a:pPr>
            <a:endParaRPr lang="en-US" sz="1600" dirty="0" smtClean="0"/>
          </a:p>
          <a:p>
            <a:pPr marL="2228850" lvl="4" indent="-514350">
              <a:buFont typeface="+mj-lt"/>
              <a:buAutoNum type="arabicPeriod"/>
            </a:pPr>
            <a:endParaRPr lang="en-US" sz="1600" dirty="0" smtClean="0"/>
          </a:p>
          <a:p>
            <a:pPr marL="514350" indent="-514350">
              <a:buFont typeface="+mj-lt"/>
              <a:buAutoNum type="arabicPeriod"/>
            </a:pPr>
            <a:r>
              <a:rPr lang="en-US" sz="2800" dirty="0" smtClean="0"/>
              <a:t>Develops </a:t>
            </a:r>
            <a:r>
              <a:rPr lang="en-US" sz="2800" i="1" dirty="0" err="1" smtClean="0"/>
              <a:t>NetMedic</a:t>
            </a:r>
            <a:r>
              <a:rPr lang="en-US" sz="2800" dirty="0" smtClean="0"/>
              <a:t> for detailed diagnosis</a:t>
            </a:r>
            <a:endParaRPr lang="en-US" sz="2400" dirty="0" smtClean="0"/>
          </a:p>
          <a:p>
            <a:pPr marL="914400" lvl="1" indent="-514350">
              <a:buFont typeface="Arial" pitchFamily="34" charset="0"/>
              <a:buChar char="•"/>
            </a:pPr>
            <a:r>
              <a:rPr lang="en-US" sz="2400" dirty="0" smtClean="0"/>
              <a:t>Diagnoses application faults without application knowledge</a:t>
            </a:r>
            <a:endParaRPr lang="en-US" sz="2400" dirty="0"/>
          </a:p>
        </p:txBody>
      </p:sp>
      <p:sp>
        <p:nvSpPr>
          <p:cNvPr id="4" name="Date Placeholder 3"/>
          <p:cNvSpPr>
            <a:spLocks noGrp="1"/>
          </p:cNvSpPr>
          <p:nvPr>
            <p:ph type="dt" sz="half" idx="10"/>
          </p:nvPr>
        </p:nvSpPr>
        <p:spPr/>
        <p:txBody>
          <a:bodyPr/>
          <a:lstStyle/>
          <a:p>
            <a:r>
              <a:rPr lang="en-US" dirty="0" err="1" smtClean="0"/>
              <a:t>ratul</a:t>
            </a:r>
            <a:r>
              <a:rPr lang="en-US" dirty="0" smtClean="0"/>
              <a:t> | </a:t>
            </a:r>
            <a:r>
              <a:rPr lang="en-US" dirty="0" err="1" smtClean="0"/>
              <a:t>sigcomm</a:t>
            </a:r>
            <a:r>
              <a:rPr lang="en-US" dirty="0" smtClean="0"/>
              <a:t> | '09</a:t>
            </a:r>
            <a:endParaRPr lang="en-US" dirty="0"/>
          </a:p>
        </p:txBody>
      </p:sp>
    </p:spTree>
  </p:cSld>
  <p:clrMapOvr>
    <a:masterClrMapping/>
  </p:clrMapOvr>
  <p:transition advTm="39656"/>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610600" cy="1143000"/>
          </a:xfrm>
        </p:spPr>
        <p:txBody>
          <a:bodyPr>
            <a:noAutofit/>
          </a:bodyPr>
          <a:lstStyle/>
          <a:p>
            <a:r>
              <a:rPr lang="en-US" sz="3600" dirty="0" smtClean="0"/>
              <a:t>Understanding problems in small enterprises</a:t>
            </a:r>
            <a:endParaRPr lang="en-US" sz="3600" dirty="0"/>
          </a:p>
        </p:txBody>
      </p:sp>
      <p:sp>
        <p:nvSpPr>
          <p:cNvPr id="5" name="Date Placeholder 4"/>
          <p:cNvSpPr>
            <a:spLocks noGrp="1"/>
          </p:cNvSpPr>
          <p:nvPr>
            <p:ph type="dt" sz="half" idx="10"/>
          </p:nvPr>
        </p:nvSpPr>
        <p:spPr/>
        <p:txBody>
          <a:bodyPr/>
          <a:lstStyle/>
          <a:p>
            <a:r>
              <a:rPr lang="en-US" dirty="0" smtClean="0"/>
              <a:t>ratul | </a:t>
            </a:r>
            <a:r>
              <a:rPr lang="en-US" dirty="0" err="1" smtClean="0"/>
              <a:t>sigcomm</a:t>
            </a:r>
            <a:r>
              <a:rPr lang="en-US" dirty="0" smtClean="0"/>
              <a:t> | '09</a:t>
            </a:r>
            <a:endParaRPr lang="en-US" dirty="0"/>
          </a:p>
        </p:txBody>
      </p:sp>
      <p:pic>
        <p:nvPicPr>
          <p:cNvPr id="3074" name="Picture 2" descr="C:\Documents and Settings\ratul\Local Settings\Temporary Internet Files\Content.IE5\ZSA3IJOT\MCj04349490000[1].wmf"/>
          <p:cNvPicPr>
            <a:picLocks noChangeAspect="1" noChangeArrowheads="1"/>
          </p:cNvPicPr>
          <p:nvPr/>
        </p:nvPicPr>
        <p:blipFill>
          <a:blip r:embed="rId4" cstate="print"/>
          <a:srcRect/>
          <a:stretch>
            <a:fillRect/>
          </a:stretch>
        </p:blipFill>
        <p:spPr bwMode="auto">
          <a:xfrm>
            <a:off x="1752600" y="2057400"/>
            <a:ext cx="1689187" cy="1219200"/>
          </a:xfrm>
          <a:prstGeom prst="rect">
            <a:avLst/>
          </a:prstGeom>
          <a:noFill/>
        </p:spPr>
      </p:pic>
      <p:sp>
        <p:nvSpPr>
          <p:cNvPr id="19" name="Freeform 18"/>
          <p:cNvSpPr/>
          <p:nvPr/>
        </p:nvSpPr>
        <p:spPr>
          <a:xfrm flipV="1">
            <a:off x="3431097" y="2264047"/>
            <a:ext cx="2817303" cy="250551"/>
          </a:xfrm>
          <a:custGeom>
            <a:avLst/>
            <a:gdLst>
              <a:gd name="connsiteX0" fmla="*/ 2457975 w 2457975"/>
              <a:gd name="connsiteY0" fmla="*/ 240485 h 240485"/>
              <a:gd name="connsiteX1" fmla="*/ 1216404 w 2457975"/>
              <a:gd name="connsiteY1" fmla="*/ 5593 h 240485"/>
              <a:gd name="connsiteX2" fmla="*/ 0 w 2457975"/>
              <a:gd name="connsiteY2" fmla="*/ 206929 h 240485"/>
            </a:gdLst>
            <a:ahLst/>
            <a:cxnLst>
              <a:cxn ang="0">
                <a:pos x="connsiteX0" y="connsiteY0"/>
              </a:cxn>
              <a:cxn ang="0">
                <a:pos x="connsiteX1" y="connsiteY1"/>
              </a:cxn>
              <a:cxn ang="0">
                <a:pos x="connsiteX2" y="connsiteY2"/>
              </a:cxn>
            </a:cxnLst>
            <a:rect l="l" t="t" r="r" b="b"/>
            <a:pathLst>
              <a:path w="2457975" h="240485">
                <a:moveTo>
                  <a:pt x="2457975" y="240485"/>
                </a:moveTo>
                <a:cubicBezTo>
                  <a:pt x="2042020" y="125835"/>
                  <a:pt x="1626066" y="11186"/>
                  <a:pt x="1216404" y="5593"/>
                </a:cubicBezTo>
                <a:cubicBezTo>
                  <a:pt x="806742" y="0"/>
                  <a:pt x="403371" y="103464"/>
                  <a:pt x="0" y="206929"/>
                </a:cubicBezTo>
              </a:path>
            </a:pathLst>
          </a:custGeom>
          <a:ln w="25400">
            <a:solidFill>
              <a:srgbClr val="FFC00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Freeform 19"/>
          <p:cNvSpPr/>
          <p:nvPr/>
        </p:nvSpPr>
        <p:spPr>
          <a:xfrm flipV="1">
            <a:off x="3431096" y="2819399"/>
            <a:ext cx="2817303" cy="341431"/>
          </a:xfrm>
          <a:custGeom>
            <a:avLst/>
            <a:gdLst>
              <a:gd name="connsiteX0" fmla="*/ 0 w 2483142"/>
              <a:gd name="connsiteY0" fmla="*/ 16778 h 212521"/>
              <a:gd name="connsiteX1" fmla="*/ 1216404 w 2483142"/>
              <a:gd name="connsiteY1" fmla="*/ 209725 h 212521"/>
              <a:gd name="connsiteX2" fmla="*/ 2483142 w 2483142"/>
              <a:gd name="connsiteY2" fmla="*/ 0 h 212521"/>
            </a:gdLst>
            <a:ahLst/>
            <a:cxnLst>
              <a:cxn ang="0">
                <a:pos x="connsiteX0" y="connsiteY0"/>
              </a:cxn>
              <a:cxn ang="0">
                <a:pos x="connsiteX1" y="connsiteY1"/>
              </a:cxn>
              <a:cxn ang="0">
                <a:pos x="connsiteX2" y="connsiteY2"/>
              </a:cxn>
            </a:cxnLst>
            <a:rect l="l" t="t" r="r" b="b"/>
            <a:pathLst>
              <a:path w="2483142" h="212521">
                <a:moveTo>
                  <a:pt x="0" y="16778"/>
                </a:moveTo>
                <a:cubicBezTo>
                  <a:pt x="401273" y="114649"/>
                  <a:pt x="802547" y="212521"/>
                  <a:pt x="1216404" y="209725"/>
                </a:cubicBezTo>
                <a:cubicBezTo>
                  <a:pt x="1630261" y="206929"/>
                  <a:pt x="2056701" y="103464"/>
                  <a:pt x="2483142" y="0"/>
                </a:cubicBezTo>
              </a:path>
            </a:pathLst>
          </a:custGeom>
          <a:ln w="25400">
            <a:solidFill>
              <a:srgbClr val="FFC00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3087" name="Picture 15" descr="C:\Documents and Settings\ratul\Local Settings\Temporary Internet Files\Content.IE5\ZSA3IJOT\MCj04404240000[1].wmf"/>
          <p:cNvPicPr>
            <a:picLocks noChangeAspect="1" noChangeArrowheads="1"/>
          </p:cNvPicPr>
          <p:nvPr/>
        </p:nvPicPr>
        <p:blipFill>
          <a:blip r:embed="rId5" cstate="print"/>
          <a:srcRect/>
          <a:stretch>
            <a:fillRect/>
          </a:stretch>
        </p:blipFill>
        <p:spPr bwMode="auto">
          <a:xfrm>
            <a:off x="4343400" y="3962400"/>
            <a:ext cx="1827886" cy="1506017"/>
          </a:xfrm>
          <a:prstGeom prst="rect">
            <a:avLst/>
          </a:prstGeom>
          <a:noFill/>
        </p:spPr>
      </p:pic>
      <p:sp>
        <p:nvSpPr>
          <p:cNvPr id="25" name="Can 24"/>
          <p:cNvSpPr/>
          <p:nvPr/>
        </p:nvSpPr>
        <p:spPr>
          <a:xfrm>
            <a:off x="1905000" y="4191000"/>
            <a:ext cx="1066800" cy="1066800"/>
          </a:xfrm>
          <a:prstGeom prst="can">
            <a:avLst/>
          </a:prstGeom>
          <a:solidFill>
            <a:schemeClr val="bg1">
              <a:lumMod val="75000"/>
            </a:schemeClr>
          </a:solidFill>
          <a:ln w="25400">
            <a:solidFill>
              <a:schemeClr val="tx1"/>
            </a:solidFill>
            <a:prstDash val="sysDot"/>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Down Arrow 28"/>
          <p:cNvSpPr/>
          <p:nvPr/>
        </p:nvSpPr>
        <p:spPr>
          <a:xfrm rot="16200000">
            <a:off x="3390900" y="4152900"/>
            <a:ext cx="609600" cy="1143000"/>
          </a:xfrm>
          <a:prstGeom prst="downArrow">
            <a:avLst/>
          </a:prstGeom>
          <a:ln w="25400">
            <a:solidFill>
              <a:srgbClr val="FFC000"/>
            </a:solidFill>
            <a:prstDash val="solid"/>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88" name="Document"/>
          <p:cNvSpPr>
            <a:spLocks noEditPoints="1" noChangeArrowheads="1"/>
          </p:cNvSpPr>
          <p:nvPr/>
        </p:nvSpPr>
        <p:spPr bwMode="auto">
          <a:xfrm>
            <a:off x="7620000" y="4191000"/>
            <a:ext cx="838200" cy="106680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sp>
        <p:nvSpPr>
          <p:cNvPr id="31" name="TextBox 30"/>
          <p:cNvSpPr txBox="1"/>
          <p:nvPr/>
        </p:nvSpPr>
        <p:spPr>
          <a:xfrm>
            <a:off x="7620000" y="4343400"/>
            <a:ext cx="838200" cy="707886"/>
          </a:xfrm>
          <a:prstGeom prst="rect">
            <a:avLst/>
          </a:prstGeom>
          <a:noFill/>
          <a:ln>
            <a:noFill/>
          </a:ln>
        </p:spPr>
        <p:txBody>
          <a:bodyPr wrap="square" rtlCol="0">
            <a:spAutoFit/>
          </a:bodyPr>
          <a:lstStyle/>
          <a:p>
            <a:pPr algn="ctr"/>
            <a:r>
              <a:rPr lang="en-US" sz="2000" dirty="0" smtClean="0"/>
              <a:t>100+ cases</a:t>
            </a:r>
            <a:endParaRPr lang="en-US" sz="2000" dirty="0"/>
          </a:p>
        </p:txBody>
      </p:sp>
      <p:sp>
        <p:nvSpPr>
          <p:cNvPr id="33" name="Circular Arrow 32"/>
          <p:cNvSpPr/>
          <p:nvPr/>
        </p:nvSpPr>
        <p:spPr>
          <a:xfrm rot="5400000" flipV="1">
            <a:off x="800100" y="2857500"/>
            <a:ext cx="1752600" cy="1828800"/>
          </a:xfrm>
          <a:prstGeom prst="circularArrow">
            <a:avLst>
              <a:gd name="adj1" fmla="val 12500"/>
              <a:gd name="adj2" fmla="val 1591311"/>
              <a:gd name="adj3" fmla="val 20457681"/>
              <a:gd name="adj4" fmla="val 10800000"/>
              <a:gd name="adj5" fmla="val 12500"/>
            </a:avLst>
          </a:prstGeom>
          <a:ln w="25400">
            <a:solidFill>
              <a:srgbClr val="FFC000"/>
            </a:solidFill>
            <a:prstDash val="solid"/>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tx1"/>
              </a:solidFill>
            </a:endParaRPr>
          </a:p>
        </p:txBody>
      </p:sp>
      <p:sp>
        <p:nvSpPr>
          <p:cNvPr id="34" name="Down Arrow 33"/>
          <p:cNvSpPr/>
          <p:nvPr/>
        </p:nvSpPr>
        <p:spPr>
          <a:xfrm rot="16200000">
            <a:off x="6515100" y="4152900"/>
            <a:ext cx="609600" cy="1143000"/>
          </a:xfrm>
          <a:prstGeom prst="downArrow">
            <a:avLst/>
          </a:prstGeom>
          <a:ln w="25400">
            <a:solidFill>
              <a:srgbClr val="FFC000"/>
            </a:solidFill>
            <a:prstDash val="solid"/>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TextBox 35"/>
          <p:cNvSpPr txBox="1"/>
          <p:nvPr/>
        </p:nvSpPr>
        <p:spPr>
          <a:xfrm>
            <a:off x="3505200" y="1905000"/>
            <a:ext cx="2667000" cy="400110"/>
          </a:xfrm>
          <a:prstGeom prst="rect">
            <a:avLst/>
          </a:prstGeom>
          <a:noFill/>
        </p:spPr>
        <p:txBody>
          <a:bodyPr wrap="square" rtlCol="0">
            <a:spAutoFit/>
          </a:bodyPr>
          <a:lstStyle/>
          <a:p>
            <a:r>
              <a:rPr lang="en-US" sz="2000" dirty="0" smtClean="0">
                <a:solidFill>
                  <a:srgbClr val="FFC000"/>
                </a:solidFill>
              </a:rPr>
              <a:t>Symptoms, root causes</a:t>
            </a:r>
            <a:endParaRPr lang="en-US" sz="2000" dirty="0">
              <a:solidFill>
                <a:srgbClr val="FFC000"/>
              </a:solidFill>
            </a:endParaRPr>
          </a:p>
        </p:txBody>
      </p:sp>
      <p:pic>
        <p:nvPicPr>
          <p:cNvPr id="21" name="Picture 2" descr="C:\Documents and Settings\ratul\Local Settings\Temporary Internet Files\Content.IE5\5AM956F1\MCj04415130000[1].wmf"/>
          <p:cNvPicPr>
            <a:picLocks noChangeAspect="1" noChangeArrowheads="1"/>
          </p:cNvPicPr>
          <p:nvPr/>
        </p:nvPicPr>
        <p:blipFill>
          <a:blip r:embed="rId6" cstate="print"/>
          <a:srcRect/>
          <a:stretch>
            <a:fillRect/>
          </a:stretch>
        </p:blipFill>
        <p:spPr bwMode="auto">
          <a:xfrm>
            <a:off x="6248400" y="1796955"/>
            <a:ext cx="1371600" cy="793845"/>
          </a:xfrm>
          <a:prstGeom prst="rect">
            <a:avLst/>
          </a:prstGeom>
          <a:noFill/>
        </p:spPr>
      </p:pic>
      <p:pic>
        <p:nvPicPr>
          <p:cNvPr id="22" name="Picture 10" descr="C:\Documents and Settings\ratul\Local Settings\Temporary Internet Files\Content.IE5\VVXDGZBC\MCj03118440000[1].wmf"/>
          <p:cNvPicPr>
            <a:picLocks noChangeAspect="1" noChangeArrowheads="1"/>
          </p:cNvPicPr>
          <p:nvPr/>
        </p:nvPicPr>
        <p:blipFill>
          <a:blip r:embed="rId7" cstate="print"/>
          <a:srcRect/>
          <a:stretch>
            <a:fillRect/>
          </a:stretch>
        </p:blipFill>
        <p:spPr bwMode="auto">
          <a:xfrm>
            <a:off x="6172200" y="2895600"/>
            <a:ext cx="1237620" cy="990600"/>
          </a:xfrm>
          <a:prstGeom prst="rect">
            <a:avLst/>
          </a:prstGeom>
          <a:noFill/>
        </p:spPr>
      </p:pic>
      <p:pic>
        <p:nvPicPr>
          <p:cNvPr id="24" name="Picture 4" descr="C:\Documents and Settings\ratul\Local Settings\Temporary Internet Files\Content.IE5\6B2X1A4K\MCPE01487_0000[1].wmf"/>
          <p:cNvPicPr>
            <a:picLocks noChangeAspect="1" noChangeArrowheads="1"/>
          </p:cNvPicPr>
          <p:nvPr/>
        </p:nvPicPr>
        <p:blipFill>
          <a:blip r:embed="rId8" cstate="print"/>
          <a:srcRect/>
          <a:stretch>
            <a:fillRect/>
          </a:stretch>
        </p:blipFill>
        <p:spPr bwMode="auto">
          <a:xfrm>
            <a:off x="6934200" y="2362200"/>
            <a:ext cx="1066800" cy="859949"/>
          </a:xfrm>
          <a:prstGeom prst="rect">
            <a:avLst/>
          </a:prstGeom>
          <a:noFill/>
        </p:spPr>
      </p:pic>
      <p:sp>
        <p:nvSpPr>
          <p:cNvPr id="26" name="Freeform 25"/>
          <p:cNvSpPr/>
          <p:nvPr/>
        </p:nvSpPr>
        <p:spPr>
          <a:xfrm>
            <a:off x="3429000" y="2666999"/>
            <a:ext cx="3505200" cy="76201"/>
          </a:xfrm>
          <a:custGeom>
            <a:avLst/>
            <a:gdLst>
              <a:gd name="connsiteX0" fmla="*/ 2457975 w 2457975"/>
              <a:gd name="connsiteY0" fmla="*/ 240485 h 240485"/>
              <a:gd name="connsiteX1" fmla="*/ 1216404 w 2457975"/>
              <a:gd name="connsiteY1" fmla="*/ 5593 h 240485"/>
              <a:gd name="connsiteX2" fmla="*/ 0 w 2457975"/>
              <a:gd name="connsiteY2" fmla="*/ 206929 h 240485"/>
            </a:gdLst>
            <a:ahLst/>
            <a:cxnLst>
              <a:cxn ang="0">
                <a:pos x="connsiteX0" y="connsiteY0"/>
              </a:cxn>
              <a:cxn ang="0">
                <a:pos x="connsiteX1" y="connsiteY1"/>
              </a:cxn>
              <a:cxn ang="0">
                <a:pos x="connsiteX2" y="connsiteY2"/>
              </a:cxn>
            </a:cxnLst>
            <a:rect l="l" t="t" r="r" b="b"/>
            <a:pathLst>
              <a:path w="2457975" h="240485">
                <a:moveTo>
                  <a:pt x="2457975" y="240485"/>
                </a:moveTo>
                <a:cubicBezTo>
                  <a:pt x="2042020" y="125835"/>
                  <a:pt x="1626066" y="11186"/>
                  <a:pt x="1216404" y="5593"/>
                </a:cubicBezTo>
                <a:cubicBezTo>
                  <a:pt x="806742" y="0"/>
                  <a:pt x="403371" y="103464"/>
                  <a:pt x="0" y="206929"/>
                </a:cubicBezTo>
              </a:path>
            </a:pathLst>
          </a:custGeom>
          <a:ln w="25400">
            <a:solidFill>
              <a:srgbClr val="FFC00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3084" name="Picture 12" descr="C:\Documents and Settings\ratul\Local Settings\Temporary Internet Files\Content.IE5\WRPY2P70\MCj04421240000[1].png"/>
          <p:cNvPicPr>
            <a:picLocks noChangeAspect="1" noChangeArrowheads="1"/>
          </p:cNvPicPr>
          <p:nvPr/>
        </p:nvPicPr>
        <p:blipFill>
          <a:blip r:embed="rId9" cstate="print"/>
          <a:srcRect/>
          <a:stretch>
            <a:fillRect/>
          </a:stretch>
        </p:blipFill>
        <p:spPr bwMode="auto">
          <a:xfrm>
            <a:off x="4191000" y="2362200"/>
            <a:ext cx="609600" cy="609600"/>
          </a:xfrm>
          <a:prstGeom prst="rect">
            <a:avLst/>
          </a:prstGeom>
          <a:noFill/>
        </p:spPr>
      </p:pic>
      <p:pic>
        <p:nvPicPr>
          <p:cNvPr id="3081" name="Picture 9" descr="C:\Program Files\Microsoft Office\MEDIA\CAGCAT10\j0332268.wmf"/>
          <p:cNvPicPr>
            <a:picLocks noChangeAspect="1" noChangeArrowheads="1"/>
          </p:cNvPicPr>
          <p:nvPr/>
        </p:nvPicPr>
        <p:blipFill>
          <a:blip r:embed="rId10" cstate="print"/>
          <a:srcRect/>
          <a:stretch>
            <a:fillRect/>
          </a:stretch>
        </p:blipFill>
        <p:spPr bwMode="auto">
          <a:xfrm>
            <a:off x="4876800" y="2438400"/>
            <a:ext cx="471916" cy="533400"/>
          </a:xfrm>
          <a:prstGeom prst="rect">
            <a:avLst/>
          </a:prstGeom>
          <a:noFill/>
        </p:spPr>
      </p:pic>
    </p:spTree>
    <p:custDataLst>
      <p:tags r:id="rId1"/>
    </p:custDataLst>
  </p:cSld>
  <p:clrMapOvr>
    <a:masterClrMapping/>
  </p:clrMapOvr>
  <p:transition advTm="5898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checkerboard(across)">
                                      <p:cBhvr>
                                        <p:cTn id="7" dur="500"/>
                                        <p:tgtEl>
                                          <p:spTgt spid="33"/>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checkerboard(across)">
                                      <p:cBhvr>
                                        <p:cTn id="10" dur="500"/>
                                        <p:tgtEl>
                                          <p:spTgt spid="25"/>
                                        </p:tgtEl>
                                      </p:cBhvr>
                                    </p:animEffect>
                                  </p:childTnLst>
                                </p:cTn>
                              </p:par>
                              <p:par>
                                <p:cTn id="11" presetID="5" presetClass="entr" presetSubtype="10" fill="hold" nodeType="withEffect">
                                  <p:stCondLst>
                                    <p:cond delay="0"/>
                                  </p:stCondLst>
                                  <p:childTnLst>
                                    <p:set>
                                      <p:cBhvr>
                                        <p:cTn id="12" dur="1" fill="hold">
                                          <p:stCondLst>
                                            <p:cond delay="0"/>
                                          </p:stCondLst>
                                        </p:cTn>
                                        <p:tgtEl>
                                          <p:spTgt spid="3087"/>
                                        </p:tgtEl>
                                        <p:attrNameLst>
                                          <p:attrName>style.visibility</p:attrName>
                                        </p:attrNameLst>
                                      </p:cBhvr>
                                      <p:to>
                                        <p:strVal val="visible"/>
                                      </p:to>
                                    </p:set>
                                    <p:animEffect transition="in" filter="checkerboard(across)">
                                      <p:cBhvr>
                                        <p:cTn id="13" dur="500"/>
                                        <p:tgtEl>
                                          <p:spTgt spid="3087"/>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checkerboard(across)">
                                      <p:cBhvr>
                                        <p:cTn id="16" dur="500"/>
                                        <p:tgtEl>
                                          <p:spTgt spid="29"/>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3088"/>
                                        </p:tgtEl>
                                        <p:attrNameLst>
                                          <p:attrName>style.visibility</p:attrName>
                                        </p:attrNameLst>
                                      </p:cBhvr>
                                      <p:to>
                                        <p:strVal val="visible"/>
                                      </p:to>
                                    </p:set>
                                    <p:animEffect transition="in" filter="checkerboard(across)">
                                      <p:cBhvr>
                                        <p:cTn id="19" dur="500"/>
                                        <p:tgtEl>
                                          <p:spTgt spid="3088"/>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checkerboard(across)">
                                      <p:cBhvr>
                                        <p:cTn id="22" dur="500"/>
                                        <p:tgtEl>
                                          <p:spTgt spid="31"/>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checkerboard(across)">
                                      <p:cBhvr>
                                        <p:cTn id="2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9" grpId="0" animBg="1"/>
      <p:bldP spid="3088" grpId="0" animBg="1"/>
      <p:bldP spid="31" grpId="0"/>
      <p:bldP spid="33" grpId="0" animBg="1"/>
      <p:bldP spid="3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990600" y="1432560"/>
          <a:ext cx="3124200" cy="2377440"/>
        </p:xfrm>
        <a:graphic>
          <a:graphicData uri="http://schemas.openxmlformats.org/drawingml/2006/table">
            <a:tbl>
              <a:tblPr>
                <a:tableStyleId>{5C22544A-7EE6-4342-B048-85BDC9FD1C3A}</a:tableStyleId>
              </a:tblPr>
              <a:tblGrid>
                <a:gridCol w="2360508"/>
                <a:gridCol w="763692"/>
              </a:tblGrid>
              <a:tr h="338667">
                <a:tc gridSpan="2">
                  <a:txBody>
                    <a:bodyPr/>
                    <a:lstStyle/>
                    <a:p>
                      <a:r>
                        <a:rPr lang="en-US" sz="2000" b="1" dirty="0" smtClean="0">
                          <a:solidFill>
                            <a:srgbClr val="FFC000"/>
                          </a:solidFill>
                          <a:latin typeface="Segoe"/>
                        </a:rPr>
                        <a:t>Symptom</a:t>
                      </a:r>
                      <a:endParaRPr lang="en-US" sz="2000" b="1" dirty="0">
                        <a:solidFill>
                          <a:srgbClr val="FFC000"/>
                        </a:solidFill>
                        <a:latin typeface="Segoe"/>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en-US"/>
                    </a:p>
                  </a:txBody>
                  <a:tcPr/>
                </a:tc>
              </a:tr>
              <a:tr h="338667">
                <a:tc>
                  <a:txBody>
                    <a:bodyPr/>
                    <a:lstStyle/>
                    <a:p>
                      <a:r>
                        <a:rPr lang="en-US" sz="2000" dirty="0" smtClean="0">
                          <a:solidFill>
                            <a:schemeClr val="bg1"/>
                          </a:solidFill>
                          <a:latin typeface="Segoe"/>
                        </a:rPr>
                        <a:t> App-specific</a:t>
                      </a:r>
                      <a:endParaRPr lang="en-US" sz="2000" dirty="0">
                        <a:solidFill>
                          <a:schemeClr val="bg1"/>
                        </a:solidFill>
                        <a:latin typeface="Segoe"/>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2000" dirty="0" smtClean="0">
                          <a:solidFill>
                            <a:schemeClr val="bg1"/>
                          </a:solidFill>
                        </a:rPr>
                        <a:t>60</a:t>
                      </a:r>
                      <a:r>
                        <a:rPr lang="en-US" sz="2000" baseline="0" dirty="0" smtClean="0">
                          <a:solidFill>
                            <a:schemeClr val="bg1"/>
                          </a:solidFill>
                        </a:rPr>
                        <a:t> </a:t>
                      </a:r>
                      <a:r>
                        <a:rPr lang="en-US" sz="2000" dirty="0" smtClean="0">
                          <a:solidFill>
                            <a:schemeClr val="bg1"/>
                          </a:solidFill>
                        </a:rPr>
                        <a:t>%</a:t>
                      </a:r>
                      <a:endParaRPr lang="en-US" sz="2000"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38667">
                <a:tc>
                  <a:txBody>
                    <a:bodyPr/>
                    <a:lstStyle/>
                    <a:p>
                      <a:r>
                        <a:rPr lang="en-US" sz="2000" dirty="0" smtClean="0">
                          <a:solidFill>
                            <a:schemeClr val="bg1"/>
                          </a:solidFill>
                          <a:latin typeface="Segoe"/>
                        </a:rPr>
                        <a:t> Failed</a:t>
                      </a:r>
                      <a:r>
                        <a:rPr lang="en-US" sz="2000" baseline="0" dirty="0" smtClean="0">
                          <a:solidFill>
                            <a:schemeClr val="bg1"/>
                          </a:solidFill>
                          <a:latin typeface="Segoe"/>
                        </a:rPr>
                        <a:t> initialization</a:t>
                      </a:r>
                      <a:endParaRPr lang="en-US" sz="2000" dirty="0">
                        <a:solidFill>
                          <a:schemeClr val="bg1"/>
                        </a:solidFill>
                        <a:latin typeface="Segoe"/>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2000" dirty="0" smtClean="0">
                          <a:solidFill>
                            <a:schemeClr val="bg1"/>
                          </a:solidFill>
                        </a:rPr>
                        <a:t>13 %</a:t>
                      </a:r>
                      <a:endParaRPr lang="en-US" sz="2000"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38667">
                <a:tc>
                  <a:txBody>
                    <a:bodyPr/>
                    <a:lstStyle/>
                    <a:p>
                      <a:r>
                        <a:rPr lang="en-US" sz="2000" dirty="0" smtClean="0">
                          <a:solidFill>
                            <a:schemeClr val="bg1"/>
                          </a:solidFill>
                          <a:latin typeface="Segoe"/>
                        </a:rPr>
                        <a:t> Poor performance</a:t>
                      </a:r>
                      <a:endParaRPr lang="en-US" sz="2000" dirty="0">
                        <a:solidFill>
                          <a:schemeClr val="bg1"/>
                        </a:solidFill>
                        <a:latin typeface="Segoe"/>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2000" dirty="0" smtClean="0">
                          <a:solidFill>
                            <a:schemeClr val="bg1"/>
                          </a:solidFill>
                        </a:rPr>
                        <a:t>10 %</a:t>
                      </a:r>
                      <a:endParaRPr lang="en-US" sz="2000"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38667">
                <a:tc>
                  <a:txBody>
                    <a:bodyPr/>
                    <a:lstStyle/>
                    <a:p>
                      <a:r>
                        <a:rPr lang="en-US" sz="2000" dirty="0" smtClean="0">
                          <a:solidFill>
                            <a:schemeClr val="bg1"/>
                          </a:solidFill>
                          <a:latin typeface="Segoe"/>
                        </a:rPr>
                        <a:t> Hang or crash</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2000" dirty="0" smtClean="0">
                          <a:solidFill>
                            <a:schemeClr val="bg1"/>
                          </a:solidFill>
                        </a:rPr>
                        <a:t>10 %</a:t>
                      </a:r>
                      <a:endParaRPr lang="en-US" sz="2000"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38667">
                <a:tc>
                  <a:txBody>
                    <a:bodyPr/>
                    <a:lstStyle/>
                    <a:p>
                      <a:r>
                        <a:rPr lang="en-US" sz="2000" dirty="0" smtClean="0">
                          <a:solidFill>
                            <a:schemeClr val="bg1"/>
                          </a:solidFill>
                          <a:latin typeface="Segoe"/>
                        </a:rPr>
                        <a:t> Unreachability</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2000" dirty="0" smtClean="0">
                          <a:solidFill>
                            <a:schemeClr val="bg1"/>
                          </a:solidFill>
                        </a:rPr>
                        <a:t>  7 %</a:t>
                      </a:r>
                      <a:endParaRPr lang="en-US" sz="2000"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4" name="Table 3"/>
          <p:cNvGraphicFramePr>
            <a:graphicFrameLocks noGrp="1"/>
          </p:cNvGraphicFramePr>
          <p:nvPr/>
        </p:nvGraphicFramePr>
        <p:xfrm>
          <a:off x="5257800" y="1371600"/>
          <a:ext cx="3657600" cy="3078480"/>
        </p:xfrm>
        <a:graphic>
          <a:graphicData uri="http://schemas.openxmlformats.org/drawingml/2006/table">
            <a:tbl>
              <a:tblPr>
                <a:tableStyleId>{5C22544A-7EE6-4342-B048-85BDC9FD1C3A}</a:tableStyleId>
              </a:tblPr>
              <a:tblGrid>
                <a:gridCol w="2954216"/>
                <a:gridCol w="703384"/>
              </a:tblGrid>
              <a:tr h="285750">
                <a:tc gridSpan="2">
                  <a:txBody>
                    <a:bodyPr/>
                    <a:lstStyle/>
                    <a:p>
                      <a:r>
                        <a:rPr lang="en-US" sz="2000" b="1" dirty="0" smtClean="0">
                          <a:solidFill>
                            <a:srgbClr val="FFC000"/>
                          </a:solidFill>
                          <a:latin typeface="Segoe"/>
                        </a:rPr>
                        <a:t>Identified</a:t>
                      </a:r>
                      <a:r>
                        <a:rPr lang="en-US" sz="2000" b="1" baseline="0" dirty="0" smtClean="0">
                          <a:solidFill>
                            <a:srgbClr val="FFC000"/>
                          </a:solidFill>
                          <a:latin typeface="Segoe"/>
                        </a:rPr>
                        <a:t> cause</a:t>
                      </a:r>
                      <a:endParaRPr lang="en-US" sz="2000" b="1" dirty="0" smtClean="0">
                        <a:solidFill>
                          <a:srgbClr val="FFC000"/>
                        </a:solidFill>
                        <a:latin typeface="Segoe"/>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en-US"/>
                    </a:p>
                  </a:txBody>
                  <a:tcPr/>
                </a:tc>
              </a:tr>
              <a:tr h="285750">
                <a:tc>
                  <a:txBody>
                    <a:bodyPr/>
                    <a:lstStyle/>
                    <a:p>
                      <a:r>
                        <a:rPr lang="en-US" sz="2000" dirty="0" smtClean="0">
                          <a:solidFill>
                            <a:schemeClr val="bg1"/>
                          </a:solidFill>
                          <a:latin typeface="Segoe"/>
                        </a:rPr>
                        <a:t> Non-app</a:t>
                      </a:r>
                      <a:r>
                        <a:rPr lang="en-US" sz="2000" baseline="0" dirty="0" smtClean="0">
                          <a:solidFill>
                            <a:schemeClr val="bg1"/>
                          </a:solidFill>
                          <a:latin typeface="Segoe"/>
                        </a:rPr>
                        <a:t> </a:t>
                      </a:r>
                      <a:r>
                        <a:rPr lang="en-US" sz="2000" baseline="0" dirty="0" err="1" smtClean="0">
                          <a:solidFill>
                            <a:schemeClr val="bg1"/>
                          </a:solidFill>
                          <a:latin typeface="Segoe"/>
                        </a:rPr>
                        <a:t>config</a:t>
                      </a:r>
                      <a:r>
                        <a:rPr lang="en-US" sz="2000" baseline="0" dirty="0" smtClean="0">
                          <a:solidFill>
                            <a:schemeClr val="bg1"/>
                          </a:solidFill>
                          <a:latin typeface="Segoe"/>
                        </a:rPr>
                        <a:t> </a:t>
                      </a:r>
                      <a:br>
                        <a:rPr lang="en-US" sz="2000" baseline="0" dirty="0" smtClean="0">
                          <a:solidFill>
                            <a:schemeClr val="bg1"/>
                          </a:solidFill>
                          <a:latin typeface="Segoe"/>
                        </a:rPr>
                      </a:br>
                      <a:r>
                        <a:rPr lang="en-US" sz="2000" baseline="0" dirty="0" smtClean="0">
                          <a:solidFill>
                            <a:schemeClr val="bg1"/>
                          </a:solidFill>
                          <a:latin typeface="Segoe"/>
                        </a:rPr>
                        <a:t> (e.g., firewall) </a:t>
                      </a:r>
                      <a:endParaRPr lang="en-US" sz="2000" dirty="0" smtClean="0">
                        <a:solidFill>
                          <a:schemeClr val="bg1"/>
                        </a:solidFill>
                        <a:latin typeface="Segoe"/>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2000" dirty="0" smtClean="0">
                          <a:solidFill>
                            <a:schemeClr val="bg1"/>
                          </a:solidFill>
                        </a:rPr>
                        <a:t>30</a:t>
                      </a:r>
                      <a:r>
                        <a:rPr lang="en-US" sz="2000" baseline="0" dirty="0" smtClean="0">
                          <a:solidFill>
                            <a:schemeClr val="bg1"/>
                          </a:solidFill>
                        </a:rPr>
                        <a:t> </a:t>
                      </a:r>
                      <a:r>
                        <a:rPr lang="en-US" sz="2000" dirty="0" smtClean="0">
                          <a:solidFill>
                            <a:schemeClr val="bg1"/>
                          </a:solidFill>
                        </a:rPr>
                        <a:t>%</a:t>
                      </a:r>
                      <a:endParaRPr lang="en-US" sz="2000"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85750">
                <a:tc>
                  <a:txBody>
                    <a:bodyPr/>
                    <a:lstStyle/>
                    <a:p>
                      <a:r>
                        <a:rPr lang="en-US" sz="2000" dirty="0" smtClean="0">
                          <a:solidFill>
                            <a:schemeClr val="bg1"/>
                          </a:solidFill>
                          <a:latin typeface="Segoe"/>
                        </a:rPr>
                        <a:t> Software/driver bug</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2000" dirty="0" smtClean="0">
                          <a:solidFill>
                            <a:schemeClr val="bg1"/>
                          </a:solidFill>
                        </a:rPr>
                        <a:t>21 %</a:t>
                      </a:r>
                      <a:endParaRPr lang="en-US" sz="2000"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85750">
                <a:tc>
                  <a:txBody>
                    <a:bodyPr/>
                    <a:lstStyle/>
                    <a:p>
                      <a:r>
                        <a:rPr lang="en-US" sz="2000" dirty="0" smtClean="0">
                          <a:solidFill>
                            <a:schemeClr val="bg1"/>
                          </a:solidFill>
                          <a:latin typeface="Segoe"/>
                        </a:rPr>
                        <a:t> App </a:t>
                      </a:r>
                      <a:r>
                        <a:rPr lang="en-US" sz="2000" dirty="0" err="1" smtClean="0">
                          <a:solidFill>
                            <a:schemeClr val="bg1"/>
                          </a:solidFill>
                          <a:latin typeface="Segoe"/>
                        </a:rPr>
                        <a:t>config</a:t>
                      </a:r>
                      <a:endParaRPr lang="en-US" sz="2000" dirty="0" smtClean="0">
                        <a:solidFill>
                          <a:schemeClr val="bg1"/>
                        </a:solidFill>
                        <a:latin typeface="Segoe"/>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2000" dirty="0" smtClean="0">
                          <a:solidFill>
                            <a:schemeClr val="bg1"/>
                          </a:solidFill>
                        </a:rPr>
                        <a:t>19 %</a:t>
                      </a:r>
                      <a:endParaRPr lang="en-US" sz="2000"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85750">
                <a:tc>
                  <a:txBody>
                    <a:bodyPr/>
                    <a:lstStyle/>
                    <a:p>
                      <a:r>
                        <a:rPr lang="en-US" sz="2000" dirty="0" smtClean="0">
                          <a:solidFill>
                            <a:schemeClr val="bg1"/>
                          </a:solidFill>
                          <a:latin typeface="Segoe"/>
                        </a:rPr>
                        <a:t> Overload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2000" dirty="0" smtClean="0">
                          <a:solidFill>
                            <a:schemeClr val="bg1"/>
                          </a:solidFill>
                        </a:rPr>
                        <a:t>4 %</a:t>
                      </a:r>
                      <a:endParaRPr lang="en-US" sz="2000"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85750">
                <a:tc>
                  <a:txBody>
                    <a:bodyPr/>
                    <a:lstStyle/>
                    <a:p>
                      <a:r>
                        <a:rPr lang="en-US" sz="2000" dirty="0" smtClean="0">
                          <a:solidFill>
                            <a:schemeClr val="bg1"/>
                          </a:solidFill>
                          <a:latin typeface="Segoe"/>
                        </a:rPr>
                        <a:t> Hardware fault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2000" dirty="0" smtClean="0">
                          <a:solidFill>
                            <a:schemeClr val="bg1"/>
                          </a:solidFill>
                        </a:rPr>
                        <a:t>2 %</a:t>
                      </a:r>
                      <a:endParaRPr lang="en-US" sz="2000"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85750">
                <a:tc>
                  <a:txBody>
                    <a:bodyPr/>
                    <a:lstStyle/>
                    <a:p>
                      <a:r>
                        <a:rPr lang="en-US" sz="2000" dirty="0" smtClean="0">
                          <a:solidFill>
                            <a:schemeClr val="bg1"/>
                          </a:solidFill>
                          <a:latin typeface="Segoe"/>
                        </a:rPr>
                        <a:t> Unknown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2000" dirty="0" smtClean="0">
                          <a:solidFill>
                            <a:schemeClr val="bg1"/>
                          </a:solidFill>
                        </a:rPr>
                        <a:t>25 %</a:t>
                      </a:r>
                      <a:endParaRPr lang="en-US" sz="2000"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pic>
        <p:nvPicPr>
          <p:cNvPr id="5" name="Picture 5"/>
          <p:cNvPicPr>
            <a:picLocks noChangeAspect="1" noChangeArrowheads="1"/>
          </p:cNvPicPr>
          <p:nvPr/>
        </p:nvPicPr>
        <p:blipFill>
          <a:blip r:embed="rId4" cstate="print"/>
          <a:srcRect/>
          <a:stretch>
            <a:fillRect/>
          </a:stretch>
        </p:blipFill>
        <p:spPr bwMode="auto">
          <a:xfrm>
            <a:off x="334835" y="1493520"/>
            <a:ext cx="655765" cy="685800"/>
          </a:xfrm>
          <a:prstGeom prst="rect">
            <a:avLst/>
          </a:prstGeom>
          <a:noFill/>
          <a:ln w="9525">
            <a:noFill/>
            <a:miter lim="800000"/>
            <a:headEnd/>
            <a:tailEnd/>
          </a:ln>
          <a:effectLst/>
        </p:spPr>
      </p:pic>
      <p:pic>
        <p:nvPicPr>
          <p:cNvPr id="6" name="Picture 3" descr="C:\Users\srkandul\AppData\Local\Microsoft\Windows\Temporary Internet Files\Content.IE5\AJW2QCBC\MPj04306570000[1].jpg"/>
          <p:cNvPicPr>
            <a:picLocks noChangeAspect="1" noChangeArrowheads="1"/>
          </p:cNvPicPr>
          <p:nvPr/>
        </p:nvPicPr>
        <p:blipFill>
          <a:blip r:embed="rId5" cstate="print"/>
          <a:srcRect/>
          <a:stretch>
            <a:fillRect/>
          </a:stretch>
        </p:blipFill>
        <p:spPr bwMode="auto">
          <a:xfrm>
            <a:off x="4648200" y="1493520"/>
            <a:ext cx="609600" cy="802352"/>
          </a:xfrm>
          <a:prstGeom prst="rect">
            <a:avLst/>
          </a:prstGeom>
          <a:noFill/>
        </p:spPr>
      </p:pic>
      <p:sp>
        <p:nvSpPr>
          <p:cNvPr id="8" name="Title 7"/>
          <p:cNvSpPr>
            <a:spLocks noGrp="1"/>
          </p:cNvSpPr>
          <p:nvPr>
            <p:ph type="title"/>
          </p:nvPr>
        </p:nvSpPr>
        <p:spPr>
          <a:xfrm>
            <a:off x="457200" y="152400"/>
            <a:ext cx="8229600" cy="1143000"/>
          </a:xfrm>
        </p:spPr>
        <p:txBody>
          <a:bodyPr/>
          <a:lstStyle/>
          <a:p>
            <a:r>
              <a:rPr lang="en-US" dirty="0" smtClean="0"/>
              <a:t>And the survey says …..</a:t>
            </a:r>
            <a:endParaRPr lang="en-US" dirty="0"/>
          </a:p>
        </p:txBody>
      </p:sp>
      <p:sp>
        <p:nvSpPr>
          <p:cNvPr id="11" name="Slide Number Placeholder 10"/>
          <p:cNvSpPr>
            <a:spLocks noGrp="1"/>
          </p:cNvSpPr>
          <p:nvPr>
            <p:ph type="sldNum" sz="quarter" idx="12"/>
          </p:nvPr>
        </p:nvSpPr>
        <p:spPr/>
        <p:txBody>
          <a:bodyPr/>
          <a:lstStyle/>
          <a:p>
            <a:fld id="{DD7377A0-FEDB-42AE-A653-DE59DD1225D2}" type="slidenum">
              <a:rPr lang="en-US" smtClean="0"/>
              <a:pPr/>
              <a:t>7</a:t>
            </a:fld>
            <a:endParaRPr lang="en-US"/>
          </a:p>
        </p:txBody>
      </p:sp>
      <p:sp>
        <p:nvSpPr>
          <p:cNvPr id="13" name="Content Placeholder 2"/>
          <p:cNvSpPr>
            <a:spLocks noGrp="1"/>
          </p:cNvSpPr>
          <p:nvPr>
            <p:ph idx="1"/>
          </p:nvPr>
        </p:nvSpPr>
        <p:spPr>
          <a:xfrm>
            <a:off x="2971800" y="5410200"/>
            <a:ext cx="3581400" cy="762000"/>
          </a:xfrm>
          <a:solidFill>
            <a:srgbClr val="FFFF00"/>
          </a:solidFill>
        </p:spPr>
        <p:txBody>
          <a:bodyPr anchor="ctr">
            <a:noAutofit/>
          </a:bodyPr>
          <a:lstStyle/>
          <a:p>
            <a:pPr algn="ctr"/>
            <a:r>
              <a:rPr lang="en-US" dirty="0" smtClean="0">
                <a:solidFill>
                  <a:schemeClr val="tx1"/>
                </a:solidFill>
              </a:rPr>
              <a:t>Detailed diagnosis</a:t>
            </a:r>
          </a:p>
        </p:txBody>
      </p:sp>
      <p:sp>
        <p:nvSpPr>
          <p:cNvPr id="12" name="Content Placeholder 2"/>
          <p:cNvSpPr txBox="1">
            <a:spLocks/>
          </p:cNvSpPr>
          <p:nvPr/>
        </p:nvSpPr>
        <p:spPr>
          <a:xfrm>
            <a:off x="533400" y="4191000"/>
            <a:ext cx="3810000" cy="777240"/>
          </a:xfrm>
          <a:prstGeom prst="rect">
            <a:avLst/>
          </a:prstGeom>
          <a:solidFill>
            <a:schemeClr val="accent1">
              <a:lumMod val="20000"/>
              <a:lumOff val="80000"/>
            </a:schemeClr>
          </a:solidFill>
        </p:spPr>
        <p:txBody>
          <a:bodyPr vert="horz" lIns="91440" tIns="45720" rIns="91440" bIns="45720" rtlCol="0" anchor="ctr">
            <a:normAutofit fontScale="85000" lnSpcReduction="20000"/>
          </a:bodyPr>
          <a:lstStyle/>
          <a:p>
            <a:pPr marL="285750" indent="-285750" algn="ctr">
              <a:spcBef>
                <a:spcPct val="20000"/>
              </a:spcBef>
            </a:pPr>
            <a:r>
              <a:rPr lang="en-US" sz="2800" dirty="0" smtClean="0"/>
              <a:t>Handle</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app-specific </a:t>
            </a:r>
          </a:p>
          <a:p>
            <a:pPr marL="285750" indent="-285750" algn="ctr">
              <a:spcBef>
                <a:spcPct val="20000"/>
              </a:spcBef>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as well as generic faults</a:t>
            </a:r>
          </a:p>
        </p:txBody>
      </p:sp>
      <p:sp>
        <p:nvSpPr>
          <p:cNvPr id="15" name="Down Arrow 14"/>
          <p:cNvSpPr/>
          <p:nvPr/>
        </p:nvSpPr>
        <p:spPr>
          <a:xfrm>
            <a:off x="5334000" y="5029200"/>
            <a:ext cx="304800" cy="304800"/>
          </a:xfrm>
          <a:prstGeom prst="downArrow">
            <a:avLst/>
          </a:prstGeom>
          <a:solidFill>
            <a:srgbClr val="FFC000"/>
          </a:solidFill>
          <a:ln w="25400">
            <a:solidFill>
              <a:schemeClr val="bg1"/>
            </a:solidFill>
            <a:prstDash val="solid"/>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smtClean="0"/>
          </a:p>
        </p:txBody>
      </p:sp>
      <p:sp>
        <p:nvSpPr>
          <p:cNvPr id="16" name="Down Arrow 15"/>
          <p:cNvSpPr/>
          <p:nvPr/>
        </p:nvSpPr>
        <p:spPr>
          <a:xfrm>
            <a:off x="3886200" y="5029200"/>
            <a:ext cx="304800" cy="304800"/>
          </a:xfrm>
          <a:prstGeom prst="downArrow">
            <a:avLst>
              <a:gd name="adj1" fmla="val 50000"/>
              <a:gd name="adj2" fmla="val 50000"/>
            </a:avLst>
          </a:prstGeom>
          <a:solidFill>
            <a:srgbClr val="FFC000"/>
          </a:solidFill>
          <a:ln w="25400">
            <a:solidFill>
              <a:schemeClr val="bg1"/>
            </a:solidFill>
            <a:prstDash val="solid"/>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smtClean="0"/>
          </a:p>
        </p:txBody>
      </p:sp>
      <p:sp>
        <p:nvSpPr>
          <p:cNvPr id="19" name="Rectangle 18"/>
          <p:cNvSpPr/>
          <p:nvPr/>
        </p:nvSpPr>
        <p:spPr>
          <a:xfrm>
            <a:off x="228600" y="1295400"/>
            <a:ext cx="4191000" cy="2667000"/>
          </a:xfrm>
          <a:prstGeom prst="rect">
            <a:avLst/>
          </a:prstGeom>
          <a:noFill/>
          <a:ln w="25400">
            <a:solidFill>
              <a:srgbClr val="FFC000"/>
            </a:solidFill>
            <a:prstDash val="solid"/>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smtClean="0"/>
          </a:p>
        </p:txBody>
      </p:sp>
      <p:sp>
        <p:nvSpPr>
          <p:cNvPr id="20" name="Rectangle 19"/>
          <p:cNvSpPr/>
          <p:nvPr/>
        </p:nvSpPr>
        <p:spPr>
          <a:xfrm>
            <a:off x="4572000" y="1295400"/>
            <a:ext cx="4343400" cy="3276600"/>
          </a:xfrm>
          <a:prstGeom prst="rect">
            <a:avLst/>
          </a:prstGeom>
          <a:noFill/>
          <a:ln w="25400">
            <a:solidFill>
              <a:srgbClr val="FFC000"/>
            </a:solidFill>
            <a:prstDash val="solid"/>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smtClean="0"/>
          </a:p>
        </p:txBody>
      </p:sp>
      <p:sp>
        <p:nvSpPr>
          <p:cNvPr id="14" name="Content Placeholder 2"/>
          <p:cNvSpPr txBox="1">
            <a:spLocks/>
          </p:cNvSpPr>
          <p:nvPr/>
        </p:nvSpPr>
        <p:spPr>
          <a:xfrm>
            <a:off x="5105400" y="4191000"/>
            <a:ext cx="3810000" cy="777240"/>
          </a:xfrm>
          <a:prstGeom prst="rect">
            <a:avLst/>
          </a:prstGeom>
          <a:solidFill>
            <a:schemeClr val="accent1">
              <a:lumMod val="20000"/>
              <a:lumOff val="80000"/>
            </a:schemeClr>
          </a:solidFill>
        </p:spPr>
        <p:txBody>
          <a:bodyPr vert="horz" lIns="91440" tIns="45720" rIns="91440" bIns="45720" rtlCol="0" anchor="ctr">
            <a:normAutofit fontScale="92500" lnSpcReduction="20000"/>
          </a:bodyPr>
          <a:lstStyle/>
          <a:p>
            <a:pPr marL="285750" indent="-285750" algn="ctr">
              <a:spcBef>
                <a:spcPct val="20000"/>
              </a:spcBef>
            </a:pPr>
            <a:r>
              <a:rPr lang="en-US" sz="2800" dirty="0" smtClean="0"/>
              <a:t>Identify culprits</a:t>
            </a:r>
            <a:br>
              <a:rPr lang="en-US" sz="2800" dirty="0" smtClean="0"/>
            </a:br>
            <a:r>
              <a:rPr kumimoji="0" lang="en-US" sz="2800" b="0" i="0" u="none" strike="noStrike" kern="1200" cap="none" spc="0" normalizeH="0" baseline="0" noProof="0" dirty="0" smtClean="0">
                <a:ln>
                  <a:noFill/>
                </a:ln>
                <a:solidFill>
                  <a:schemeClr val="tx1"/>
                </a:solidFill>
                <a:effectLst/>
                <a:uLnTx/>
                <a:uFillTx/>
                <a:latin typeface="+mn-lt"/>
                <a:ea typeface="+mn-ea"/>
                <a:cs typeface="+mn-cs"/>
              </a:rPr>
              <a:t>at a fine granularity</a:t>
            </a:r>
          </a:p>
        </p:txBody>
      </p:sp>
    </p:spTree>
    <p:custDataLst>
      <p:tags r:id="rId1"/>
    </p:custDataLst>
  </p:cSld>
  <p:clrMapOvr>
    <a:masterClrMapping/>
  </p:clrMapOvr>
  <p:transition advTm="9946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checkerboard(across)">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2">
                                            <p:bg/>
                                          </p:spTgt>
                                        </p:tgtEl>
                                        <p:attrNameLst>
                                          <p:attrName>style.visibility</p:attrName>
                                        </p:attrNameLst>
                                      </p:cBhvr>
                                      <p:to>
                                        <p:strVal val="visible"/>
                                      </p:to>
                                    </p:set>
                                    <p:animEffect transition="in" filter="diamond(in)">
                                      <p:cBhvr>
                                        <p:cTn id="12" dur="500"/>
                                        <p:tgtEl>
                                          <p:spTgt spid="12">
                                            <p:bg/>
                                          </p:spTgt>
                                        </p:tgtEl>
                                      </p:cBhvr>
                                    </p:animEffect>
                                  </p:childTnLst>
                                </p:cTn>
                              </p:par>
                              <p:par>
                                <p:cTn id="13" presetID="8" presetClass="entr" presetSubtype="16" fill="hold" grpId="0" nodeType="with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animEffect transition="in" filter="diamond(in)">
                                      <p:cBhvr>
                                        <p:cTn id="15" dur="500"/>
                                        <p:tgtEl>
                                          <p:spTgt spid="12">
                                            <p:txEl>
                                              <p:pRg st="0" end="0"/>
                                            </p:txEl>
                                          </p:spTgt>
                                        </p:tgtEl>
                                      </p:cBhvr>
                                    </p:animEffect>
                                  </p:childTnLst>
                                </p:cTn>
                              </p:par>
                              <p:par>
                                <p:cTn id="16" presetID="8" presetClass="entr" presetSubtype="16" fill="hold" grpId="0" nodeType="withEffect">
                                  <p:stCondLst>
                                    <p:cond delay="0"/>
                                  </p:stCondLst>
                                  <p:childTnLst>
                                    <p:set>
                                      <p:cBhvr>
                                        <p:cTn id="17" dur="1" fill="hold">
                                          <p:stCondLst>
                                            <p:cond delay="0"/>
                                          </p:stCondLst>
                                        </p:cTn>
                                        <p:tgtEl>
                                          <p:spTgt spid="12">
                                            <p:txEl>
                                              <p:pRg st="1" end="1"/>
                                            </p:txEl>
                                          </p:spTgt>
                                        </p:tgtEl>
                                        <p:attrNameLst>
                                          <p:attrName>style.visibility</p:attrName>
                                        </p:attrNameLst>
                                      </p:cBhvr>
                                      <p:to>
                                        <p:strVal val="visible"/>
                                      </p:to>
                                    </p:set>
                                    <p:animEffect transition="in" filter="diamond(in)">
                                      <p:cBhvr>
                                        <p:cTn id="18" dur="500"/>
                                        <p:tgtEl>
                                          <p:spTgt spid="12">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xit" presetSubtype="10" fill="hold" grpId="1" nodeType="clickEffect">
                                  <p:stCondLst>
                                    <p:cond delay="0"/>
                                  </p:stCondLst>
                                  <p:childTnLst>
                                    <p:animEffect transition="out" filter="checkerboard(across)">
                                      <p:cBhvr>
                                        <p:cTn id="22" dur="500"/>
                                        <p:tgtEl>
                                          <p:spTgt spid="19"/>
                                        </p:tgtEl>
                                      </p:cBhvr>
                                    </p:animEffect>
                                    <p:set>
                                      <p:cBhvr>
                                        <p:cTn id="23" dur="1" fill="hold">
                                          <p:stCondLst>
                                            <p:cond delay="499"/>
                                          </p:stCondLst>
                                        </p:cTn>
                                        <p:tgtEl>
                                          <p:spTgt spid="19"/>
                                        </p:tgtEl>
                                        <p:attrNameLst>
                                          <p:attrName>style.visibility</p:attrName>
                                        </p:attrNameLst>
                                      </p:cBhvr>
                                      <p:to>
                                        <p:strVal val="hidden"/>
                                      </p:to>
                                    </p:set>
                                  </p:childTnLst>
                                </p:cTn>
                              </p:par>
                              <p:par>
                                <p:cTn id="24" presetID="5" presetClass="entr" presetSubtype="1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checkerboard(across)">
                                      <p:cBhvr>
                                        <p:cTn id="26" dur="500"/>
                                        <p:tgtEl>
                                          <p:spTgt spid="20"/>
                                        </p:tgtEl>
                                      </p:cBhvr>
                                    </p:animEffect>
                                  </p:childTnLst>
                                </p:cTn>
                              </p:par>
                            </p:childTnLst>
                          </p:cTn>
                        </p:par>
                      </p:childTnLst>
                    </p:cTn>
                  </p:par>
                  <p:par>
                    <p:cTn id="27" fill="hold">
                      <p:stCondLst>
                        <p:cond delay="indefinite"/>
                      </p:stCondLst>
                      <p:childTnLst>
                        <p:par>
                          <p:cTn id="28" fill="hold">
                            <p:stCondLst>
                              <p:cond delay="0"/>
                            </p:stCondLst>
                            <p:childTnLst>
                              <p:par>
                                <p:cTn id="29" presetID="8" presetClass="entr" presetSubtype="16" fill="hold" grpId="0" nodeType="clickEffect">
                                  <p:stCondLst>
                                    <p:cond delay="0"/>
                                  </p:stCondLst>
                                  <p:childTnLst>
                                    <p:set>
                                      <p:cBhvr>
                                        <p:cTn id="30" dur="1" fill="hold">
                                          <p:stCondLst>
                                            <p:cond delay="0"/>
                                          </p:stCondLst>
                                        </p:cTn>
                                        <p:tgtEl>
                                          <p:spTgt spid="14">
                                            <p:bg/>
                                          </p:spTgt>
                                        </p:tgtEl>
                                        <p:attrNameLst>
                                          <p:attrName>style.visibility</p:attrName>
                                        </p:attrNameLst>
                                      </p:cBhvr>
                                      <p:to>
                                        <p:strVal val="visible"/>
                                      </p:to>
                                    </p:set>
                                    <p:animEffect transition="in" filter="diamond(in)">
                                      <p:cBhvr>
                                        <p:cTn id="31" dur="500"/>
                                        <p:tgtEl>
                                          <p:spTgt spid="14">
                                            <p:bg/>
                                          </p:spTgt>
                                        </p:tgtEl>
                                      </p:cBhvr>
                                    </p:animEffect>
                                  </p:childTnLst>
                                </p:cTn>
                              </p:par>
                              <p:par>
                                <p:cTn id="32" presetID="8" presetClass="entr" presetSubtype="16" fill="hold" grpId="0" nodeType="withEffect">
                                  <p:stCondLst>
                                    <p:cond delay="0"/>
                                  </p:stCondLst>
                                  <p:childTnLst>
                                    <p:set>
                                      <p:cBhvr>
                                        <p:cTn id="33" dur="1" fill="hold">
                                          <p:stCondLst>
                                            <p:cond delay="0"/>
                                          </p:stCondLst>
                                        </p:cTn>
                                        <p:tgtEl>
                                          <p:spTgt spid="14">
                                            <p:txEl>
                                              <p:pRg st="0" end="0"/>
                                            </p:txEl>
                                          </p:spTgt>
                                        </p:tgtEl>
                                        <p:attrNameLst>
                                          <p:attrName>style.visibility</p:attrName>
                                        </p:attrNameLst>
                                      </p:cBhvr>
                                      <p:to>
                                        <p:strVal val="visible"/>
                                      </p:to>
                                    </p:set>
                                    <p:animEffect transition="in" filter="diamond(in)">
                                      <p:cBhvr>
                                        <p:cTn id="34" dur="500"/>
                                        <p:tgtEl>
                                          <p:spTgt spid="14">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8" presetClass="entr" presetSubtype="16" fill="hold" grpId="0" nodeType="clickEffect">
                                  <p:stCondLst>
                                    <p:cond delay="0"/>
                                  </p:stCondLst>
                                  <p:childTnLst>
                                    <p:set>
                                      <p:cBhvr>
                                        <p:cTn id="38" dur="1" fill="hold">
                                          <p:stCondLst>
                                            <p:cond delay="0"/>
                                          </p:stCondLst>
                                        </p:cTn>
                                        <p:tgtEl>
                                          <p:spTgt spid="13">
                                            <p:bg/>
                                          </p:spTgt>
                                        </p:tgtEl>
                                        <p:attrNameLst>
                                          <p:attrName>style.visibility</p:attrName>
                                        </p:attrNameLst>
                                      </p:cBhvr>
                                      <p:to>
                                        <p:strVal val="visible"/>
                                      </p:to>
                                    </p:set>
                                    <p:animEffect transition="in" filter="diamond(in)">
                                      <p:cBhvr>
                                        <p:cTn id="39" dur="500"/>
                                        <p:tgtEl>
                                          <p:spTgt spid="13">
                                            <p:bg/>
                                          </p:spTgt>
                                        </p:tgtEl>
                                      </p:cBhvr>
                                    </p:animEffect>
                                  </p:childTnLst>
                                </p:cTn>
                              </p:par>
                              <p:par>
                                <p:cTn id="40" presetID="8" presetClass="entr" presetSubtype="16" fill="hold" grpId="0" nodeType="withEffect">
                                  <p:stCondLst>
                                    <p:cond delay="0"/>
                                  </p:stCondLst>
                                  <p:childTnLst>
                                    <p:set>
                                      <p:cBhvr>
                                        <p:cTn id="41" dur="1" fill="hold">
                                          <p:stCondLst>
                                            <p:cond delay="0"/>
                                          </p:stCondLst>
                                        </p:cTn>
                                        <p:tgtEl>
                                          <p:spTgt spid="13">
                                            <p:txEl>
                                              <p:pRg st="0" end="0"/>
                                            </p:txEl>
                                          </p:spTgt>
                                        </p:tgtEl>
                                        <p:attrNameLst>
                                          <p:attrName>style.visibility</p:attrName>
                                        </p:attrNameLst>
                                      </p:cBhvr>
                                      <p:to>
                                        <p:strVal val="visible"/>
                                      </p:to>
                                    </p:set>
                                    <p:animEffect transition="in" filter="diamond(in)">
                                      <p:cBhvr>
                                        <p:cTn id="42" dur="500"/>
                                        <p:tgtEl>
                                          <p:spTgt spid="13">
                                            <p:txEl>
                                              <p:pRg st="0" end="0"/>
                                            </p:txEl>
                                          </p:spTgt>
                                        </p:tgtEl>
                                      </p:cBhvr>
                                    </p:animEffect>
                                  </p:childTnLst>
                                </p:cTn>
                              </p:par>
                              <p:par>
                                <p:cTn id="43" presetID="5" presetClass="exit" presetSubtype="10" fill="hold" grpId="1" nodeType="withEffect">
                                  <p:stCondLst>
                                    <p:cond delay="0"/>
                                  </p:stCondLst>
                                  <p:childTnLst>
                                    <p:animEffect transition="out" filter="checkerboard(across)">
                                      <p:cBhvr>
                                        <p:cTn id="44" dur="500"/>
                                        <p:tgtEl>
                                          <p:spTgt spid="20"/>
                                        </p:tgtEl>
                                      </p:cBhvr>
                                    </p:animEffect>
                                    <p:set>
                                      <p:cBhvr>
                                        <p:cTn id="45" dur="1" fill="hold">
                                          <p:stCondLst>
                                            <p:cond delay="499"/>
                                          </p:stCondLst>
                                        </p:cTn>
                                        <p:tgtEl>
                                          <p:spTgt spid="20"/>
                                        </p:tgtEl>
                                        <p:attrNameLst>
                                          <p:attrName>style.visibility</p:attrName>
                                        </p:attrNameLst>
                                      </p:cBhvr>
                                      <p:to>
                                        <p:strVal val="hidden"/>
                                      </p:to>
                                    </p:set>
                                  </p:childTnLst>
                                </p:cTn>
                              </p:par>
                              <p:par>
                                <p:cTn id="46" presetID="8" presetClass="entr" presetSubtype="16"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diamond(in)">
                                      <p:cBhvr>
                                        <p:cTn id="48" dur="500"/>
                                        <p:tgtEl>
                                          <p:spTgt spid="16"/>
                                        </p:tgtEl>
                                      </p:cBhvr>
                                    </p:animEffect>
                                  </p:childTnLst>
                                </p:cTn>
                              </p:par>
                              <p:par>
                                <p:cTn id="49" presetID="8" presetClass="entr" presetSubtype="16"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diamond(in)">
                                      <p:cBhvr>
                                        <p:cTn id="5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animBg="1"/>
      <p:bldP spid="12" grpId="0" uiExpand="1" build="p" animBg="1"/>
      <p:bldP spid="15" grpId="0" animBg="1"/>
      <p:bldP spid="16" grpId="0" animBg="1"/>
      <p:bldP spid="19" grpId="0" animBg="1"/>
      <p:bldP spid="19" grpId="1" animBg="1"/>
      <p:bldP spid="20" grpId="0" animBg="1"/>
      <p:bldP spid="20" grpId="1" animBg="1"/>
      <p:bldP spid="14" grpId="0" uiExpand="1"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a:xfrm>
            <a:off x="5562600" y="2667000"/>
            <a:ext cx="2514600" cy="1219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sz="3600" dirty="0" smtClean="0"/>
              <a:t>Example problem 1: Server </a:t>
            </a:r>
            <a:r>
              <a:rPr lang="en-US" sz="3600" dirty="0" err="1" smtClean="0"/>
              <a:t>misconfig</a:t>
            </a:r>
            <a:endParaRPr lang="en-US" sz="3600" dirty="0"/>
          </a:p>
        </p:txBody>
      </p:sp>
      <p:sp>
        <p:nvSpPr>
          <p:cNvPr id="63" name="Date Placeholder 62"/>
          <p:cNvSpPr>
            <a:spLocks noGrp="1"/>
          </p:cNvSpPr>
          <p:nvPr>
            <p:ph type="dt" sz="half" idx="10"/>
          </p:nvPr>
        </p:nvSpPr>
        <p:spPr/>
        <p:txBody>
          <a:bodyPr/>
          <a:lstStyle/>
          <a:p>
            <a:r>
              <a:rPr lang="en-US" dirty="0" err="1" smtClean="0"/>
              <a:t>ratul</a:t>
            </a:r>
            <a:r>
              <a:rPr lang="en-US" dirty="0" smtClean="0"/>
              <a:t> | </a:t>
            </a:r>
            <a:r>
              <a:rPr lang="en-US" dirty="0" err="1" smtClean="0"/>
              <a:t>sigcomm</a:t>
            </a:r>
            <a:r>
              <a:rPr lang="en-US" dirty="0" smtClean="0"/>
              <a:t> </a:t>
            </a:r>
            <a:r>
              <a:rPr lang="en-US" smtClean="0"/>
              <a:t>| '09</a:t>
            </a:r>
            <a:endParaRPr lang="en-US" dirty="0"/>
          </a:p>
        </p:txBody>
      </p:sp>
      <p:sp>
        <p:nvSpPr>
          <p:cNvPr id="28" name="Rectangle 27"/>
          <p:cNvSpPr/>
          <p:nvPr/>
        </p:nvSpPr>
        <p:spPr>
          <a:xfrm>
            <a:off x="1752600" y="3886200"/>
            <a:ext cx="1676400" cy="11430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5867400" y="3200400"/>
            <a:ext cx="762000" cy="6096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solidFill>
                  <a:schemeClr val="tx1"/>
                </a:solidFill>
              </a:rPr>
              <a:t>Web server</a:t>
            </a:r>
            <a:endParaRPr lang="en-US" sz="2000" dirty="0">
              <a:solidFill>
                <a:schemeClr val="tx1"/>
              </a:solidFill>
            </a:endParaRPr>
          </a:p>
        </p:txBody>
      </p:sp>
      <p:sp>
        <p:nvSpPr>
          <p:cNvPr id="32" name="Rounded Rectangle 31"/>
          <p:cNvSpPr/>
          <p:nvPr/>
        </p:nvSpPr>
        <p:spPr>
          <a:xfrm>
            <a:off x="2133600" y="3962400"/>
            <a:ext cx="914400" cy="4572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solidFill>
                  <a:schemeClr val="tx1"/>
                </a:solidFill>
              </a:rPr>
              <a:t>Browser </a:t>
            </a:r>
            <a:endParaRPr lang="en-US" sz="2000" dirty="0">
              <a:solidFill>
                <a:schemeClr val="tx1"/>
              </a:solidFill>
            </a:endParaRPr>
          </a:p>
        </p:txBody>
      </p:sp>
      <p:cxnSp>
        <p:nvCxnSpPr>
          <p:cNvPr id="36" name="Straight Arrow Connector 35"/>
          <p:cNvCxnSpPr>
            <a:stCxn id="32" idx="3"/>
            <a:endCxn id="30" idx="1"/>
          </p:cNvCxnSpPr>
          <p:nvPr/>
        </p:nvCxnSpPr>
        <p:spPr>
          <a:xfrm flipV="1">
            <a:off x="3048000" y="3505200"/>
            <a:ext cx="2819400" cy="685800"/>
          </a:xfrm>
          <a:prstGeom prst="straightConnector1">
            <a:avLst/>
          </a:prstGeom>
          <a:ln w="25400">
            <a:solidFill>
              <a:schemeClr val="accent3">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40" name="Rounded Rectangle 39"/>
          <p:cNvSpPr/>
          <p:nvPr/>
        </p:nvSpPr>
        <p:spPr>
          <a:xfrm>
            <a:off x="5791200" y="27432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sp>
        <p:nvSpPr>
          <p:cNvPr id="41" name="Rounded Rectangle 40"/>
          <p:cNvSpPr/>
          <p:nvPr/>
        </p:nvSpPr>
        <p:spPr>
          <a:xfrm>
            <a:off x="6172200" y="27432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sp>
        <p:nvSpPr>
          <p:cNvPr id="42" name="Rounded Rectangle 41"/>
          <p:cNvSpPr/>
          <p:nvPr/>
        </p:nvSpPr>
        <p:spPr>
          <a:xfrm>
            <a:off x="6553200" y="27432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sp>
        <p:nvSpPr>
          <p:cNvPr id="43" name="Rounded Rectangle 42"/>
          <p:cNvSpPr/>
          <p:nvPr/>
        </p:nvSpPr>
        <p:spPr>
          <a:xfrm>
            <a:off x="6934200" y="27432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sp>
        <p:nvSpPr>
          <p:cNvPr id="44" name="Rounded Rectangle 43"/>
          <p:cNvSpPr/>
          <p:nvPr/>
        </p:nvSpPr>
        <p:spPr>
          <a:xfrm>
            <a:off x="1905000" y="45720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sp>
        <p:nvSpPr>
          <p:cNvPr id="52" name="Rounded Rectangle 51"/>
          <p:cNvSpPr/>
          <p:nvPr/>
        </p:nvSpPr>
        <p:spPr>
          <a:xfrm>
            <a:off x="2286000" y="45720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sp>
        <p:nvSpPr>
          <p:cNvPr id="54" name="Rounded Rectangle 53"/>
          <p:cNvSpPr/>
          <p:nvPr/>
        </p:nvSpPr>
        <p:spPr>
          <a:xfrm>
            <a:off x="2667000" y="45720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sp>
        <p:nvSpPr>
          <p:cNvPr id="55" name="Rectangle 54"/>
          <p:cNvSpPr/>
          <p:nvPr/>
        </p:nvSpPr>
        <p:spPr>
          <a:xfrm>
            <a:off x="1752600" y="2133600"/>
            <a:ext cx="1676400" cy="11430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p:cNvSpPr/>
          <p:nvPr/>
        </p:nvSpPr>
        <p:spPr>
          <a:xfrm>
            <a:off x="2133600" y="2209800"/>
            <a:ext cx="914400" cy="4572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solidFill>
                  <a:schemeClr val="tx1"/>
                </a:solidFill>
              </a:rPr>
              <a:t>Browser</a:t>
            </a:r>
            <a:endParaRPr lang="en-US" sz="2000" dirty="0">
              <a:solidFill>
                <a:schemeClr val="tx1"/>
              </a:solidFill>
            </a:endParaRPr>
          </a:p>
        </p:txBody>
      </p:sp>
      <p:sp>
        <p:nvSpPr>
          <p:cNvPr id="58" name="Rounded Rectangle 57"/>
          <p:cNvSpPr/>
          <p:nvPr/>
        </p:nvSpPr>
        <p:spPr>
          <a:xfrm>
            <a:off x="1828800" y="28194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sp>
        <p:nvSpPr>
          <p:cNvPr id="59" name="Rounded Rectangle 58"/>
          <p:cNvSpPr/>
          <p:nvPr/>
        </p:nvSpPr>
        <p:spPr>
          <a:xfrm>
            <a:off x="2209800" y="28194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sp>
        <p:nvSpPr>
          <p:cNvPr id="60" name="Rounded Rectangle 59"/>
          <p:cNvSpPr/>
          <p:nvPr/>
        </p:nvSpPr>
        <p:spPr>
          <a:xfrm>
            <a:off x="2590800" y="28194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cxnSp>
        <p:nvCxnSpPr>
          <p:cNvPr id="61" name="Straight Arrow Connector 60"/>
          <p:cNvCxnSpPr>
            <a:stCxn id="56" idx="3"/>
            <a:endCxn id="30" idx="1"/>
          </p:cNvCxnSpPr>
          <p:nvPr/>
        </p:nvCxnSpPr>
        <p:spPr>
          <a:xfrm>
            <a:off x="3048000" y="2438400"/>
            <a:ext cx="2819400" cy="1066800"/>
          </a:xfrm>
          <a:prstGeom prst="straightConnector1">
            <a:avLst/>
          </a:prstGeom>
          <a:ln w="25400">
            <a:solidFill>
              <a:schemeClr val="accent3">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62" name="Snip Single Corner Rectangle 61"/>
          <p:cNvSpPr/>
          <p:nvPr/>
        </p:nvSpPr>
        <p:spPr>
          <a:xfrm>
            <a:off x="7086600" y="3276600"/>
            <a:ext cx="685800" cy="457200"/>
          </a:xfrm>
          <a:prstGeom prst="snip1Rect">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smtClean="0">
                <a:solidFill>
                  <a:schemeClr val="tx1"/>
                </a:solidFill>
              </a:rPr>
              <a:t>Server </a:t>
            </a:r>
            <a:r>
              <a:rPr lang="en-US" sz="1600" dirty="0" err="1" smtClean="0">
                <a:solidFill>
                  <a:schemeClr val="tx1"/>
                </a:solidFill>
              </a:rPr>
              <a:t>config</a:t>
            </a:r>
            <a:endParaRPr lang="en-US" sz="1600" dirty="0">
              <a:solidFill>
                <a:schemeClr val="tx1"/>
              </a:solidFill>
            </a:endParaRPr>
          </a:p>
        </p:txBody>
      </p:sp>
      <p:sp>
        <p:nvSpPr>
          <p:cNvPr id="64" name="Rounded Rectangle 63"/>
          <p:cNvSpPr/>
          <p:nvPr/>
        </p:nvSpPr>
        <p:spPr>
          <a:xfrm>
            <a:off x="7315200" y="27432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cxnSp>
        <p:nvCxnSpPr>
          <p:cNvPr id="65" name="Straight Arrow Connector 64"/>
          <p:cNvCxnSpPr>
            <a:stCxn id="30" idx="3"/>
            <a:endCxn id="62" idx="2"/>
          </p:cNvCxnSpPr>
          <p:nvPr/>
        </p:nvCxnSpPr>
        <p:spPr>
          <a:xfrm>
            <a:off x="6629400" y="3505200"/>
            <a:ext cx="457200" cy="1588"/>
          </a:xfrm>
          <a:prstGeom prst="straightConnector1">
            <a:avLst/>
          </a:prstGeom>
          <a:ln w="25400">
            <a:solidFill>
              <a:schemeClr val="accent2"/>
            </a:solidFill>
            <a:headEnd type="triangle"/>
            <a:tailEnd type="none"/>
          </a:ln>
        </p:spPr>
        <p:style>
          <a:lnRef idx="1">
            <a:schemeClr val="accent1"/>
          </a:lnRef>
          <a:fillRef idx="0">
            <a:schemeClr val="accent1"/>
          </a:fillRef>
          <a:effectRef idx="0">
            <a:schemeClr val="accent1"/>
          </a:effectRef>
          <a:fontRef idx="minor">
            <a:schemeClr val="tx1"/>
          </a:fontRef>
        </p:style>
      </p:cxnSp>
      <p:pic>
        <p:nvPicPr>
          <p:cNvPr id="66" name="Picture 4"/>
          <p:cNvPicPr>
            <a:picLocks noChangeAspect="1" noChangeArrowheads="1"/>
          </p:cNvPicPr>
          <p:nvPr/>
        </p:nvPicPr>
        <p:blipFill>
          <a:blip r:embed="rId4" cstate="print"/>
          <a:srcRect/>
          <a:stretch>
            <a:fillRect/>
          </a:stretch>
        </p:blipFill>
        <p:spPr bwMode="auto">
          <a:xfrm>
            <a:off x="1371600" y="3962400"/>
            <a:ext cx="685800" cy="470042"/>
          </a:xfrm>
          <a:prstGeom prst="rect">
            <a:avLst/>
          </a:prstGeom>
          <a:noFill/>
          <a:ln w="9525">
            <a:noFill/>
            <a:miter lim="800000"/>
            <a:headEnd/>
            <a:tailEnd/>
          </a:ln>
        </p:spPr>
      </p:pic>
      <p:pic>
        <p:nvPicPr>
          <p:cNvPr id="67" name="Picture 4"/>
          <p:cNvPicPr>
            <a:picLocks noChangeAspect="1" noChangeArrowheads="1"/>
          </p:cNvPicPr>
          <p:nvPr/>
        </p:nvPicPr>
        <p:blipFill>
          <a:blip r:embed="rId4" cstate="print"/>
          <a:srcRect/>
          <a:stretch>
            <a:fillRect/>
          </a:stretch>
        </p:blipFill>
        <p:spPr bwMode="auto">
          <a:xfrm>
            <a:off x="1371600" y="2209800"/>
            <a:ext cx="685800" cy="470042"/>
          </a:xfrm>
          <a:prstGeom prst="rect">
            <a:avLst/>
          </a:prstGeom>
          <a:noFill/>
          <a:ln w="9525">
            <a:noFill/>
            <a:miter lim="800000"/>
            <a:headEnd/>
            <a:tailEnd/>
          </a:ln>
        </p:spPr>
      </p:pic>
      <p:pic>
        <p:nvPicPr>
          <p:cNvPr id="68" name="Picture 2" descr="C:\Documents and Settings\ratul\Local Settings\Temporary Internet Files\Content.IE5\VVXDGZBC\MCj04238480000[1].wmf"/>
          <p:cNvPicPr>
            <a:picLocks noChangeAspect="1" noChangeArrowheads="1"/>
          </p:cNvPicPr>
          <p:nvPr/>
        </p:nvPicPr>
        <p:blipFill>
          <a:blip r:embed="rId5" cstate="print"/>
          <a:srcRect/>
          <a:stretch>
            <a:fillRect/>
          </a:stretch>
        </p:blipFill>
        <p:spPr bwMode="auto">
          <a:xfrm>
            <a:off x="7696200" y="3352800"/>
            <a:ext cx="346807" cy="381000"/>
          </a:xfrm>
          <a:prstGeom prst="rect">
            <a:avLst/>
          </a:prstGeom>
          <a:noFill/>
        </p:spPr>
      </p:pic>
    </p:spTree>
    <p:custDataLst>
      <p:tags r:id="rId1"/>
    </p:custDataLst>
  </p:cSld>
  <p:clrMapOvr>
    <a:masterClrMapping/>
  </p:clrMapOvr>
  <p:transition advTm="4113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checkerboard(across)">
                                      <p:cBhvr>
                                        <p:cTn id="7"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problem 2: Buggy client</a:t>
            </a:r>
            <a:endParaRPr lang="en-US" dirty="0"/>
          </a:p>
        </p:txBody>
      </p:sp>
      <p:sp>
        <p:nvSpPr>
          <p:cNvPr id="54" name="Date Placeholder 53"/>
          <p:cNvSpPr>
            <a:spLocks noGrp="1"/>
          </p:cNvSpPr>
          <p:nvPr>
            <p:ph type="dt" sz="half" idx="10"/>
          </p:nvPr>
        </p:nvSpPr>
        <p:spPr/>
        <p:txBody>
          <a:bodyPr/>
          <a:lstStyle/>
          <a:p>
            <a:r>
              <a:rPr lang="en-US" dirty="0" err="1" smtClean="0"/>
              <a:t>ratul</a:t>
            </a:r>
            <a:r>
              <a:rPr lang="en-US" dirty="0" smtClean="0"/>
              <a:t> | </a:t>
            </a:r>
            <a:r>
              <a:rPr lang="en-US" dirty="0" err="1" smtClean="0"/>
              <a:t>sigcomm</a:t>
            </a:r>
            <a:r>
              <a:rPr lang="en-US" dirty="0" smtClean="0"/>
              <a:t> </a:t>
            </a:r>
            <a:r>
              <a:rPr lang="en-US" smtClean="0"/>
              <a:t>| '09</a:t>
            </a:r>
            <a:endParaRPr lang="en-US" dirty="0"/>
          </a:p>
        </p:txBody>
      </p:sp>
      <p:sp>
        <p:nvSpPr>
          <p:cNvPr id="40" name="Rectangle 39"/>
          <p:cNvSpPr/>
          <p:nvPr/>
        </p:nvSpPr>
        <p:spPr>
          <a:xfrm>
            <a:off x="1600200" y="4191000"/>
            <a:ext cx="1676400" cy="11430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5334000" y="2971800"/>
            <a:ext cx="1981200" cy="1219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ounded Rectangle 52"/>
          <p:cNvSpPr/>
          <p:nvPr/>
        </p:nvSpPr>
        <p:spPr>
          <a:xfrm>
            <a:off x="5943600" y="3505200"/>
            <a:ext cx="762000" cy="6096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solidFill>
                  <a:schemeClr val="tx1"/>
                </a:solidFill>
              </a:rPr>
              <a:t>SQL server</a:t>
            </a:r>
            <a:endParaRPr lang="en-US" sz="2000" dirty="0">
              <a:solidFill>
                <a:schemeClr val="tx1"/>
              </a:solidFill>
            </a:endParaRPr>
          </a:p>
        </p:txBody>
      </p:sp>
      <p:sp>
        <p:nvSpPr>
          <p:cNvPr id="55" name="Rounded Rectangle 54"/>
          <p:cNvSpPr/>
          <p:nvPr/>
        </p:nvSpPr>
        <p:spPr>
          <a:xfrm>
            <a:off x="1981200" y="4267200"/>
            <a:ext cx="1066800" cy="5334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solidFill>
                  <a:schemeClr val="tx1"/>
                </a:solidFill>
              </a:rPr>
              <a:t>SQL client C2 </a:t>
            </a:r>
            <a:endParaRPr lang="en-US" sz="2000" dirty="0">
              <a:solidFill>
                <a:schemeClr val="tx1"/>
              </a:solidFill>
            </a:endParaRPr>
          </a:p>
        </p:txBody>
      </p:sp>
      <p:sp>
        <p:nvSpPr>
          <p:cNvPr id="56" name="Rounded Rectangle 55"/>
          <p:cNvSpPr/>
          <p:nvPr/>
        </p:nvSpPr>
        <p:spPr>
          <a:xfrm>
            <a:off x="5486400" y="30480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sp>
        <p:nvSpPr>
          <p:cNvPr id="57" name="Rounded Rectangle 56"/>
          <p:cNvSpPr/>
          <p:nvPr/>
        </p:nvSpPr>
        <p:spPr>
          <a:xfrm>
            <a:off x="5867400" y="30480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sp>
        <p:nvSpPr>
          <p:cNvPr id="58" name="Rounded Rectangle 57"/>
          <p:cNvSpPr/>
          <p:nvPr/>
        </p:nvSpPr>
        <p:spPr>
          <a:xfrm>
            <a:off x="6248400" y="30480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sp>
        <p:nvSpPr>
          <p:cNvPr id="59" name="Rounded Rectangle 58"/>
          <p:cNvSpPr/>
          <p:nvPr/>
        </p:nvSpPr>
        <p:spPr>
          <a:xfrm>
            <a:off x="6629400" y="30480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sp>
        <p:nvSpPr>
          <p:cNvPr id="60" name="Rounded Rectangle 59"/>
          <p:cNvSpPr/>
          <p:nvPr/>
        </p:nvSpPr>
        <p:spPr>
          <a:xfrm>
            <a:off x="1752600" y="48768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sp>
        <p:nvSpPr>
          <p:cNvPr id="61" name="Rounded Rectangle 60"/>
          <p:cNvSpPr/>
          <p:nvPr/>
        </p:nvSpPr>
        <p:spPr>
          <a:xfrm>
            <a:off x="2133600" y="48768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sp>
        <p:nvSpPr>
          <p:cNvPr id="62" name="Rounded Rectangle 61"/>
          <p:cNvSpPr/>
          <p:nvPr/>
        </p:nvSpPr>
        <p:spPr>
          <a:xfrm>
            <a:off x="2514600" y="48768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sp>
        <p:nvSpPr>
          <p:cNvPr id="63" name="Rectangle 62"/>
          <p:cNvSpPr/>
          <p:nvPr/>
        </p:nvSpPr>
        <p:spPr>
          <a:xfrm>
            <a:off x="1600200" y="2133600"/>
            <a:ext cx="1676400" cy="11430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p:nvSpPr>
        <p:spPr>
          <a:xfrm>
            <a:off x="1905000" y="2209800"/>
            <a:ext cx="990600" cy="5334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solidFill>
                  <a:schemeClr val="tx1"/>
                </a:solidFill>
              </a:rPr>
              <a:t>SQL client C1</a:t>
            </a:r>
            <a:endParaRPr lang="en-US" sz="2000" dirty="0">
              <a:solidFill>
                <a:schemeClr val="tx1"/>
              </a:solidFill>
            </a:endParaRPr>
          </a:p>
        </p:txBody>
      </p:sp>
      <p:sp>
        <p:nvSpPr>
          <p:cNvPr id="65" name="Rounded Rectangle 64"/>
          <p:cNvSpPr/>
          <p:nvPr/>
        </p:nvSpPr>
        <p:spPr>
          <a:xfrm>
            <a:off x="1676400" y="28194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sp>
        <p:nvSpPr>
          <p:cNvPr id="66" name="Rounded Rectangle 65"/>
          <p:cNvSpPr/>
          <p:nvPr/>
        </p:nvSpPr>
        <p:spPr>
          <a:xfrm>
            <a:off x="2057400" y="28194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sp>
        <p:nvSpPr>
          <p:cNvPr id="67" name="Rounded Rectangle 66"/>
          <p:cNvSpPr/>
          <p:nvPr/>
        </p:nvSpPr>
        <p:spPr>
          <a:xfrm>
            <a:off x="2438400" y="28194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pic>
        <p:nvPicPr>
          <p:cNvPr id="68" name="Picture 2" descr="C:\Documents and Settings\ratul\Local Settings\Temporary Internet Files\Content.IE5\ZSA3IJOT\MCj03236840000[1].wmf"/>
          <p:cNvPicPr>
            <a:picLocks noChangeAspect="1" noChangeArrowheads="1"/>
          </p:cNvPicPr>
          <p:nvPr/>
        </p:nvPicPr>
        <p:blipFill>
          <a:blip r:embed="rId3" cstate="print"/>
          <a:srcRect/>
          <a:stretch>
            <a:fillRect/>
          </a:stretch>
        </p:blipFill>
        <p:spPr bwMode="auto">
          <a:xfrm>
            <a:off x="1523801" y="2285202"/>
            <a:ext cx="457399" cy="457998"/>
          </a:xfrm>
          <a:prstGeom prst="rect">
            <a:avLst/>
          </a:prstGeom>
          <a:noFill/>
        </p:spPr>
      </p:pic>
      <p:cxnSp>
        <p:nvCxnSpPr>
          <p:cNvPr id="69" name="Straight Connector 68"/>
          <p:cNvCxnSpPr>
            <a:stCxn id="64" idx="3"/>
            <a:endCxn id="53" idx="1"/>
          </p:cNvCxnSpPr>
          <p:nvPr/>
        </p:nvCxnSpPr>
        <p:spPr>
          <a:xfrm>
            <a:off x="2895600" y="2476500"/>
            <a:ext cx="3048000" cy="1333500"/>
          </a:xfrm>
          <a:prstGeom prst="line">
            <a:avLst/>
          </a:prstGeom>
          <a:ln w="25400">
            <a:solidFill>
              <a:schemeClr val="accent3"/>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55" idx="3"/>
            <a:endCxn id="53" idx="1"/>
          </p:cNvCxnSpPr>
          <p:nvPr/>
        </p:nvCxnSpPr>
        <p:spPr>
          <a:xfrm flipV="1">
            <a:off x="3048000" y="3810000"/>
            <a:ext cx="2895600" cy="723900"/>
          </a:xfrm>
          <a:prstGeom prst="line">
            <a:avLst/>
          </a:prstGeom>
          <a:ln w="25400">
            <a:solidFill>
              <a:schemeClr val="accent3"/>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pic>
        <p:nvPicPr>
          <p:cNvPr id="71" name="Picture 2" descr="C:\Documents and Settings\ratul\Local Settings\Temporary Internet Files\Content.IE5\VVXDGZBC\MCj04238480000[1].wmf"/>
          <p:cNvPicPr>
            <a:picLocks noChangeAspect="1" noChangeArrowheads="1"/>
          </p:cNvPicPr>
          <p:nvPr/>
        </p:nvPicPr>
        <p:blipFill>
          <a:blip r:embed="rId4" cstate="print"/>
          <a:srcRect/>
          <a:stretch>
            <a:fillRect/>
          </a:stretch>
        </p:blipFill>
        <p:spPr bwMode="auto">
          <a:xfrm>
            <a:off x="1752601" y="4267200"/>
            <a:ext cx="380999" cy="418563"/>
          </a:xfrm>
          <a:prstGeom prst="rect">
            <a:avLst/>
          </a:prstGeom>
          <a:noFill/>
        </p:spPr>
      </p:pic>
      <p:cxnSp>
        <p:nvCxnSpPr>
          <p:cNvPr id="86" name="Straight Arrow Connector 85"/>
          <p:cNvCxnSpPr/>
          <p:nvPr/>
        </p:nvCxnSpPr>
        <p:spPr>
          <a:xfrm flipV="1">
            <a:off x="3429000" y="4114800"/>
            <a:ext cx="685800" cy="152400"/>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V="1">
            <a:off x="3429000" y="3962400"/>
            <a:ext cx="685800" cy="152400"/>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flipV="1">
            <a:off x="3429000" y="4038600"/>
            <a:ext cx="685800" cy="152400"/>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2895600" y="3657600"/>
            <a:ext cx="1066800" cy="369332"/>
          </a:xfrm>
          <a:prstGeom prst="rect">
            <a:avLst/>
          </a:prstGeom>
          <a:noFill/>
        </p:spPr>
        <p:txBody>
          <a:bodyPr wrap="square" rtlCol="0">
            <a:spAutoFit/>
          </a:bodyPr>
          <a:lstStyle/>
          <a:p>
            <a:r>
              <a:rPr lang="en-US" dirty="0" smtClean="0">
                <a:solidFill>
                  <a:schemeClr val="bg1"/>
                </a:solidFill>
              </a:rPr>
              <a:t>Requests</a:t>
            </a:r>
            <a:endParaRPr lang="en-US" dirty="0">
              <a:solidFill>
                <a:schemeClr val="bg1"/>
              </a:solidFill>
            </a:endParaRPr>
          </a:p>
        </p:txBody>
      </p:sp>
    </p:spTree>
    <p:custDataLst>
      <p:tags r:id="rId1"/>
    </p:custDataLst>
  </p:cSld>
  <p:clrMapOvr>
    <a:masterClrMapping/>
  </p:clrMapOvr>
  <p:transition advTm="2502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checkerboard(across)">
                                      <p:cBhvr>
                                        <p:cTn id="7" dur="500"/>
                                        <p:tgtEl>
                                          <p:spTgt spid="86"/>
                                        </p:tgtEl>
                                      </p:cBhvr>
                                    </p:animEffect>
                                  </p:childTnLst>
                                </p:cTn>
                              </p:par>
                              <p:par>
                                <p:cTn id="8" presetID="5" presetClass="entr" presetSubtype="10" fill="hold" nodeType="withEffect">
                                  <p:stCondLst>
                                    <p:cond delay="0"/>
                                  </p:stCondLst>
                                  <p:childTnLst>
                                    <p:set>
                                      <p:cBhvr>
                                        <p:cTn id="9" dur="1" fill="hold">
                                          <p:stCondLst>
                                            <p:cond delay="0"/>
                                          </p:stCondLst>
                                        </p:cTn>
                                        <p:tgtEl>
                                          <p:spTgt spid="87"/>
                                        </p:tgtEl>
                                        <p:attrNameLst>
                                          <p:attrName>style.visibility</p:attrName>
                                        </p:attrNameLst>
                                      </p:cBhvr>
                                      <p:to>
                                        <p:strVal val="visible"/>
                                      </p:to>
                                    </p:set>
                                    <p:animEffect transition="in" filter="checkerboard(across)">
                                      <p:cBhvr>
                                        <p:cTn id="10" dur="500"/>
                                        <p:tgtEl>
                                          <p:spTgt spid="87"/>
                                        </p:tgtEl>
                                      </p:cBhvr>
                                    </p:animEffect>
                                  </p:childTnLst>
                                </p:cTn>
                              </p:par>
                              <p:par>
                                <p:cTn id="11" presetID="5" presetClass="entr" presetSubtype="10" fill="hold" nodeType="withEffect">
                                  <p:stCondLst>
                                    <p:cond delay="0"/>
                                  </p:stCondLst>
                                  <p:childTnLst>
                                    <p:set>
                                      <p:cBhvr>
                                        <p:cTn id="12" dur="1" fill="hold">
                                          <p:stCondLst>
                                            <p:cond delay="0"/>
                                          </p:stCondLst>
                                        </p:cTn>
                                        <p:tgtEl>
                                          <p:spTgt spid="88"/>
                                        </p:tgtEl>
                                        <p:attrNameLst>
                                          <p:attrName>style.visibility</p:attrName>
                                        </p:attrNameLst>
                                      </p:cBhvr>
                                      <p:to>
                                        <p:strVal val="visible"/>
                                      </p:to>
                                    </p:set>
                                    <p:animEffect transition="in" filter="checkerboard(across)">
                                      <p:cBhvr>
                                        <p:cTn id="13" dur="500"/>
                                        <p:tgtEl>
                                          <p:spTgt spid="88"/>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89"/>
                                        </p:tgtEl>
                                        <p:attrNameLst>
                                          <p:attrName>style.visibility</p:attrName>
                                        </p:attrNameLst>
                                      </p:cBhvr>
                                      <p:to>
                                        <p:strVal val="visible"/>
                                      </p:to>
                                    </p:set>
                                    <p:animEffect transition="in" filter="checkerboard(across)">
                                      <p:cBhvr>
                                        <p:cTn id="16" dur="500"/>
                                        <p:tgtEl>
                                          <p:spTgt spid="89"/>
                                        </p:tgtEl>
                                      </p:cBhvr>
                                    </p:animEffect>
                                  </p:childTnLst>
                                </p:cTn>
                              </p:par>
                              <p:par>
                                <p:cTn id="17" presetID="5" presetClass="entr" presetSubtype="10" fill="hold" nodeType="withEffect">
                                  <p:stCondLst>
                                    <p:cond delay="0"/>
                                  </p:stCondLst>
                                  <p:childTnLst>
                                    <p:set>
                                      <p:cBhvr>
                                        <p:cTn id="18" dur="1" fill="hold">
                                          <p:stCondLst>
                                            <p:cond delay="0"/>
                                          </p:stCondLst>
                                        </p:cTn>
                                        <p:tgtEl>
                                          <p:spTgt spid="71"/>
                                        </p:tgtEl>
                                        <p:attrNameLst>
                                          <p:attrName>style.visibility</p:attrName>
                                        </p:attrNameLst>
                                      </p:cBhvr>
                                      <p:to>
                                        <p:strVal val="visible"/>
                                      </p:to>
                                    </p:set>
                                    <p:animEffect transition="in" filter="checkerboard(across)">
                                      <p:cBhvr>
                                        <p:cTn id="19"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30.4"/>
</p:tagLst>
</file>

<file path=ppt/tags/tag10.xml><?xml version="1.0" encoding="utf-8"?>
<p:tagLst xmlns:a="http://schemas.openxmlformats.org/drawingml/2006/main" xmlns:r="http://schemas.openxmlformats.org/officeDocument/2006/relationships" xmlns:p="http://schemas.openxmlformats.org/presentationml/2006/main">
  <p:tag name="TIMING" val="|29.9|11.9|7.9|9.4|16.3|57.1|4|12.6"/>
</p:tagLst>
</file>

<file path=ppt/tags/tag11.xml><?xml version="1.0" encoding="utf-8"?>
<p:tagLst xmlns:a="http://schemas.openxmlformats.org/drawingml/2006/main" xmlns:r="http://schemas.openxmlformats.org/officeDocument/2006/relationships" xmlns:p="http://schemas.openxmlformats.org/presentationml/2006/main">
  <p:tag name="TIMING" val="|5.2|4.5|3.6"/>
</p:tagLst>
</file>

<file path=ppt/tags/tag12.xml><?xml version="1.0" encoding="utf-8"?>
<p:tagLst xmlns:a="http://schemas.openxmlformats.org/drawingml/2006/main" xmlns:r="http://schemas.openxmlformats.org/officeDocument/2006/relationships" xmlns:p="http://schemas.openxmlformats.org/presentationml/2006/main">
  <p:tag name="TIMING" val="|13.4|5.9|17.4|54.2|38.2|19.9|21.6"/>
</p:tagLst>
</file>

<file path=ppt/tags/tag13.xml><?xml version="1.0" encoding="utf-8"?>
<p:tagLst xmlns:a="http://schemas.openxmlformats.org/drawingml/2006/main" xmlns:r="http://schemas.openxmlformats.org/officeDocument/2006/relationships" xmlns:p="http://schemas.openxmlformats.org/presentationml/2006/main">
  <p:tag name="TIMING" val="|4.7"/>
</p:tagLst>
</file>

<file path=ppt/tags/tag14.xml><?xml version="1.0" encoding="utf-8"?>
<p:tagLst xmlns:a="http://schemas.openxmlformats.org/drawingml/2006/main" xmlns:r="http://schemas.openxmlformats.org/officeDocument/2006/relationships" xmlns:p="http://schemas.openxmlformats.org/presentationml/2006/main">
  <p:tag name="TIMING" val="|65.8"/>
</p:tagLst>
</file>

<file path=ppt/tags/tag2.xml><?xml version="1.0" encoding="utf-8"?>
<p:tagLst xmlns:a="http://schemas.openxmlformats.org/drawingml/2006/main" xmlns:r="http://schemas.openxmlformats.org/officeDocument/2006/relationships" xmlns:p="http://schemas.openxmlformats.org/presentationml/2006/main">
  <p:tag name="TIMING" val="|67.2"/>
</p:tagLst>
</file>

<file path=ppt/tags/tag3.xml><?xml version="1.0" encoding="utf-8"?>
<p:tagLst xmlns:a="http://schemas.openxmlformats.org/drawingml/2006/main" xmlns:r="http://schemas.openxmlformats.org/officeDocument/2006/relationships" xmlns:p="http://schemas.openxmlformats.org/presentationml/2006/main">
  <p:tag name="TIMING" val="|26"/>
</p:tagLst>
</file>

<file path=ppt/tags/tag4.xml><?xml version="1.0" encoding="utf-8"?>
<p:tagLst xmlns:a="http://schemas.openxmlformats.org/drawingml/2006/main" xmlns:r="http://schemas.openxmlformats.org/officeDocument/2006/relationships" xmlns:p="http://schemas.openxmlformats.org/presentationml/2006/main">
  <p:tag name="TIMING" val="|41|34.3|13.8"/>
</p:tagLst>
</file>

<file path=ppt/tags/tag5.xml><?xml version="1.0" encoding="utf-8"?>
<p:tagLst xmlns:a="http://schemas.openxmlformats.org/drawingml/2006/main" xmlns:r="http://schemas.openxmlformats.org/officeDocument/2006/relationships" xmlns:p="http://schemas.openxmlformats.org/presentationml/2006/main">
  <p:tag name="TIMING" val="|26.7"/>
</p:tagLst>
</file>

<file path=ppt/tags/tag6.xml><?xml version="1.0" encoding="utf-8"?>
<p:tagLst xmlns:a="http://schemas.openxmlformats.org/drawingml/2006/main" xmlns:r="http://schemas.openxmlformats.org/officeDocument/2006/relationships" xmlns:p="http://schemas.openxmlformats.org/presentationml/2006/main">
  <p:tag name="TIMING" val="|14.5"/>
</p:tagLst>
</file>

<file path=ppt/tags/tag7.xml><?xml version="1.0" encoding="utf-8"?>
<p:tagLst xmlns:a="http://schemas.openxmlformats.org/drawingml/2006/main" xmlns:r="http://schemas.openxmlformats.org/officeDocument/2006/relationships" xmlns:p="http://schemas.openxmlformats.org/presentationml/2006/main">
  <p:tag name="TIMING" val="|55.6|38.1|4.5|9.3|1.6|1.7"/>
</p:tagLst>
</file>

<file path=ppt/tags/tag8.xml><?xml version="1.0" encoding="utf-8"?>
<p:tagLst xmlns:a="http://schemas.openxmlformats.org/drawingml/2006/main" xmlns:r="http://schemas.openxmlformats.org/officeDocument/2006/relationships" xmlns:p="http://schemas.openxmlformats.org/presentationml/2006/main">
  <p:tag name="TIMING" val="|8.9|9.5|5.5|21.3"/>
</p:tagLst>
</file>

<file path=ppt/tags/tag9.xml><?xml version="1.0" encoding="utf-8"?>
<p:tagLst xmlns:a="http://schemas.openxmlformats.org/drawingml/2006/main" xmlns:r="http://schemas.openxmlformats.org/officeDocument/2006/relationships" xmlns:p="http://schemas.openxmlformats.org/presentationml/2006/main">
  <p:tag name="TIMING" val="|4.8|5.1|10.2|4.5"/>
</p:tagLst>
</file>

<file path=ppt/theme/theme1.xml><?xml version="1.0" encoding="utf-8"?>
<a:theme xmlns:a="http://schemas.openxmlformats.org/drawingml/2006/main" name="IMC07">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5400">
          <a:solidFill>
            <a:srgbClr val="FFC000"/>
          </a:solidFill>
          <a:prstDash val="solid"/>
          <a:tailEnd type="arrow"/>
        </a:ln>
      </a:spPr>
      <a:bodyPr rtlCol="0" anchor="ctr"/>
      <a:lstStyle>
        <a:defPPr algn="ctr">
          <a:defRPr sz="2000" dirty="0" smtClean="0"/>
        </a:defPPr>
      </a:lstStyle>
      <a:style>
        <a:lnRef idx="1">
          <a:schemeClr val="accent1"/>
        </a:lnRef>
        <a:fillRef idx="0">
          <a:schemeClr val="accent1"/>
        </a:fillRef>
        <a:effectRef idx="0">
          <a:schemeClr val="accent1"/>
        </a:effectRef>
        <a:fontRef idx="minor">
          <a:schemeClr val="tx1"/>
        </a:fontRef>
      </a:style>
    </a:spDef>
    <a:lnDef>
      <a:spPr>
        <a:ln w="25400">
          <a:solidFill>
            <a:srgbClr val="FFFF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summerinstitute-jul09</Template>
  <TotalTime>10249</TotalTime>
  <Words>3556</Words>
  <Application>Microsoft Office PowerPoint</Application>
  <PresentationFormat>On-screen Show (4:3)</PresentationFormat>
  <Paragraphs>425</Paragraphs>
  <Slides>22</Slides>
  <Notes>20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IMC07</vt:lpstr>
      <vt:lpstr>Detailed diagnosis in  enterprise networks</vt:lpstr>
      <vt:lpstr>Network diagnosis</vt:lpstr>
      <vt:lpstr>Current landscape of  network diagnosis systems</vt:lpstr>
      <vt:lpstr>Why study small enterprise networks separately?</vt:lpstr>
      <vt:lpstr>Our work</vt:lpstr>
      <vt:lpstr>Understanding problems in small enterprises</vt:lpstr>
      <vt:lpstr>And the survey says …..</vt:lpstr>
      <vt:lpstr>Example problem 1: Server misconfig</vt:lpstr>
      <vt:lpstr>Example problem 2: Buggy client</vt:lpstr>
      <vt:lpstr>Current formulations sacrifice detail (to scale)</vt:lpstr>
      <vt:lpstr>Example problem 1: Server misconfig</vt:lpstr>
      <vt:lpstr>Example problem 2: Buggy client</vt:lpstr>
      <vt:lpstr>A formulation for detailed diagnosis</vt:lpstr>
      <vt:lpstr>The goal of diagnosis</vt:lpstr>
      <vt:lpstr>Using joint historical behavior to estimate impact</vt:lpstr>
      <vt:lpstr>Robust implementation of impact estimation</vt:lpstr>
      <vt:lpstr>Implementation of NetMedic</vt:lpstr>
      <vt:lpstr>Evaluation setup</vt:lpstr>
      <vt:lpstr>NetMedic assigns low ranks to actual culprits</vt:lpstr>
      <vt:lpstr>NetMedic handles concurrent faults well</vt:lpstr>
      <vt:lpstr>Other results in the paper</vt:lpstr>
      <vt:lpstr>Conclusions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Detailed diagnosis in  enterprise networks</dc:title>
  <dc:creator/>
  <cp:lastModifiedBy>ratul</cp:lastModifiedBy>
  <cp:revision>1231</cp:revision>
  <dcterms:created xsi:type="dcterms:W3CDTF">2006-08-16T00:00:00Z</dcterms:created>
  <dcterms:modified xsi:type="dcterms:W3CDTF">2009-09-04T05:33:12Z</dcterms:modified>
</cp:coreProperties>
</file>