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97" r:id="rId3"/>
    <p:sldMasterId id="2147483708" r:id="rId4"/>
    <p:sldMasterId id="2147483719" r:id="rId5"/>
    <p:sldMasterId id="2147483729" r:id="rId6"/>
    <p:sldMasterId id="2147483743" r:id="rId7"/>
  </p:sldMasterIdLst>
  <p:notesMasterIdLst>
    <p:notesMasterId r:id="rId50"/>
  </p:notesMasterIdLst>
  <p:sldIdLst>
    <p:sldId id="256" r:id="rId8"/>
    <p:sldId id="32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5" r:id="rId18"/>
    <p:sldId id="297" r:id="rId19"/>
    <p:sldId id="325" r:id="rId20"/>
    <p:sldId id="298" r:id="rId21"/>
    <p:sldId id="299" r:id="rId22"/>
    <p:sldId id="300" r:id="rId23"/>
    <p:sldId id="301" r:id="rId24"/>
    <p:sldId id="302" r:id="rId25"/>
    <p:sldId id="326" r:id="rId26"/>
    <p:sldId id="265" r:id="rId27"/>
    <p:sldId id="266" r:id="rId28"/>
    <p:sldId id="267" r:id="rId29"/>
    <p:sldId id="289" r:id="rId30"/>
    <p:sldId id="328" r:id="rId31"/>
    <p:sldId id="330" r:id="rId32"/>
    <p:sldId id="331" r:id="rId33"/>
    <p:sldId id="268" r:id="rId34"/>
    <p:sldId id="307" r:id="rId35"/>
    <p:sldId id="308" r:id="rId36"/>
    <p:sldId id="310" r:id="rId37"/>
    <p:sldId id="311" r:id="rId38"/>
    <p:sldId id="335" r:id="rId39"/>
    <p:sldId id="309" r:id="rId40"/>
    <p:sldId id="312" r:id="rId41"/>
    <p:sldId id="317" r:id="rId42"/>
    <p:sldId id="323" r:id="rId43"/>
    <p:sldId id="318" r:id="rId44"/>
    <p:sldId id="334" r:id="rId45"/>
    <p:sldId id="314" r:id="rId46"/>
    <p:sldId id="315" r:id="rId47"/>
    <p:sldId id="316" r:id="rId48"/>
    <p:sldId id="26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02" autoAdjust="0"/>
  </p:normalViewPr>
  <p:slideViewPr>
    <p:cSldViewPr snapToGrid="0" showGuides="1">
      <p:cViewPr varScale="1">
        <p:scale>
          <a:sx n="71" d="100"/>
          <a:sy n="71" d="100"/>
        </p:scale>
        <p:origin x="912" y="60"/>
      </p:cViewPr>
      <p:guideLst>
        <p:guide orient="horz" pos="3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02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-harliu\swansim\ftte\bin\x64\Results\10.20.2013\Opt\Net8075\fair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753020251062285"/>
          <c:y val="5.9775566432082171E-2"/>
          <c:w val="0.6707172320646827"/>
          <c:h val="0.5832141725224951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'[results.xlsx]Total Normalized'!$B$1:$F$1</c:f>
              <c:strCache>
                <c:ptCount val="5"/>
                <c:pt idx="0">
                  <c:v>max</c:v>
                </c:pt>
                <c:pt idx="1">
                  <c:v>k/n=10%</c:v>
                </c:pt>
                <c:pt idx="2">
                  <c:v>k/n=20%</c:v>
                </c:pt>
                <c:pt idx="3">
                  <c:v>k/n=30%</c:v>
                </c:pt>
                <c:pt idx="4">
                  <c:v>worst-case</c:v>
                </c:pt>
              </c:strCache>
            </c:strRef>
          </c:cat>
          <c:val>
            <c:numRef>
              <c:f>'[results.xlsx]Total Normalized'!$B$7:$F$7</c:f>
              <c:numCache>
                <c:formatCode>General</c:formatCode>
                <c:ptCount val="5"/>
                <c:pt idx="0">
                  <c:v>1</c:v>
                </c:pt>
                <c:pt idx="1">
                  <c:v>0.97967221335017973</c:v>
                </c:pt>
                <c:pt idx="2">
                  <c:v>0.97737707182869082</c:v>
                </c:pt>
                <c:pt idx="3">
                  <c:v>0.97664298225888224</c:v>
                </c:pt>
                <c:pt idx="4">
                  <c:v>0.60735824338409694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2802832"/>
        <c:axId val="282807928"/>
      </c:barChart>
      <c:catAx>
        <c:axId val="28280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807928"/>
        <c:crosses val="autoZero"/>
        <c:auto val="1"/>
        <c:lblAlgn val="ctr"/>
        <c:lblOffset val="100"/>
        <c:noMultiLvlLbl val="0"/>
      </c:catAx>
      <c:valAx>
        <c:axId val="2828079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i="0" baseline="0" dirty="0" smtClean="0">
                    <a:effectLst/>
                  </a:rPr>
                  <a:t>Normalized</a:t>
                </a:r>
                <a:r>
                  <a:rPr lang="en-US" sz="2800" b="1" i="0" baseline="0" dirty="0">
                    <a:effectLst/>
                  </a:rPr>
                  <a:t> </a:t>
                </a:r>
                <a:r>
                  <a:rPr lang="en-US" sz="2800" b="1" i="0" baseline="0" dirty="0" smtClean="0">
                    <a:effectLst/>
                  </a:rPr>
                  <a:t>throughput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7685083267792766E-2"/>
              <c:y val="0.13912935989024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80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F067-7F89-4928-A5BE-224BA3FE7FFD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0E1C0-FFA0-43D6-A9CA-AF09380E9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need inter-DC WAN for performance and reliability.</a:t>
            </a:r>
          </a:p>
          <a:p>
            <a:endParaRPr lang="en-US" dirty="0" smtClean="0"/>
          </a:p>
          <a:p>
            <a:r>
              <a:rPr lang="en-US" dirty="0" smtClean="0"/>
              <a:t>100</a:t>
            </a:r>
            <a:r>
              <a:rPr lang="en-US" baseline="0" dirty="0" smtClean="0"/>
              <a:t>s of </a:t>
            </a:r>
            <a:r>
              <a:rPr lang="en-US" baseline="0" dirty="0" err="1" smtClean="0"/>
              <a:t>Gbps</a:t>
            </a:r>
            <a:r>
              <a:rPr lang="en-US" baseline="0" dirty="0" smtClean="0"/>
              <a:t> capacity over long distances.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Costs 100s of millions of dollars amortized annually.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7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sz="2200" dirty="0"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9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sz="2200" dirty="0"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sz="2200" dirty="0"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8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sz="2200" dirty="0"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5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sz="2200" dirty="0"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25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“practice”</a:t>
            </a:r>
          </a:p>
          <a:p>
            <a:pPr eaLnBrk="1" hangingPunct="1">
              <a:defRPr/>
            </a:pPr>
            <a:endParaRPr lang="en-US" sz="2200" dirty="0"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62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sz="2200" dirty="0"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11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scalable</a:t>
            </a:r>
            <a:r>
              <a:rPr lang="en-US" baseline="0" dirty="0" smtClean="0"/>
              <a:t> computations, we played several other tricks too, which I won’t get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1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5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Fully</a:t>
            </a:r>
            <a:r>
              <a:rPr lang="en-US" baseline="0" dirty="0" smtClean="0"/>
              <a:t> using capacity requires using many paths through the network.</a:t>
            </a:r>
          </a:p>
          <a:p>
            <a:r>
              <a:rPr lang="en-US" baseline="0" dirty="0" smtClean="0"/>
              <a:t>Each path needs memory at switches.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Analysis shows: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we take the demand matrix across time, the number of paths required exceeds the capacity of even next generation switches.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generation switches will lead to a big loss in utilization.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the busiest links are used 40-60% of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0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Observation: at any given instant the number of paths required is much smaller.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1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7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Promise of SDNs: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- You can configure your network just the way you want it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- Direct control can avoid convergence issues of distributed protocols</a:t>
            </a:r>
            <a:r>
              <a:rPr lang="en-US" baseline="0" dirty="0" smtClean="0"/>
              <a:t> such as loops, drops, and other uncertainties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Reality today: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 - Bad things still happen in between stable states</a:t>
            </a:r>
          </a:p>
          <a:p>
            <a:endParaRPr lang="en-US" dirty="0" smtClean="0"/>
          </a:p>
          <a:p>
            <a:r>
              <a:rPr lang="en-US" dirty="0" smtClean="0"/>
              <a:t>Change is hard</a:t>
            </a:r>
          </a:p>
          <a:p>
            <a:endParaRPr lang="en-US" dirty="0" smtClean="0"/>
          </a:p>
          <a:p>
            <a:r>
              <a:rPr lang="en-US" dirty="0" smtClean="0"/>
              <a:t>http://blog.richmond.edu/rapmusic/2012/10/20/tricia-rose-on-obama-2/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9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is more general</a:t>
            </a:r>
            <a:r>
              <a:rPr lang="en-US" baseline="0" dirty="0" smtClean="0"/>
              <a:t> than congestion</a:t>
            </a:r>
          </a:p>
          <a:p>
            <a:endParaRPr lang="en-US" baseline="0" dirty="0" smtClean="0"/>
          </a:p>
          <a:p>
            <a:r>
              <a:rPr lang="en-US" dirty="0" smtClean="0"/>
              <a:t>Loops.</a:t>
            </a:r>
          </a:p>
          <a:p>
            <a:endParaRPr lang="en-US" dirty="0" smtClean="0"/>
          </a:p>
          <a:p>
            <a:r>
              <a:rPr lang="en-US" dirty="0" smtClean="0"/>
              <a:t>Avoiding</a:t>
            </a:r>
            <a:r>
              <a:rPr lang="en-US" baseline="0" dirty="0" smtClean="0"/>
              <a:t> these issues requires careful orchestration of updates.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switch can be safely updated depends on whether certain other switches have been updated</a:t>
            </a:r>
          </a:p>
          <a:p>
            <a:endParaRPr lang="en-US" baseline="0" dirty="0"/>
          </a:p>
          <a:p>
            <a:r>
              <a:rPr lang="en-US" baseline="0" dirty="0" smtClean="0"/>
              <a:t>This thus introduces dependencies between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3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to understand fundamental limits: what dependencies are really essential.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need to develop practical solutions for network updates that are both fast in the presence of stragglers and robust when switch updates fail entirely.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2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4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questions:</a:t>
            </a:r>
          </a:p>
          <a:p>
            <a:r>
              <a:rPr lang="en-US" dirty="0" smtClean="0"/>
              <a:t>  - how to compute?</a:t>
            </a:r>
          </a:p>
          <a:p>
            <a:r>
              <a:rPr lang="en-US" dirty="0" smtClean="0"/>
              <a:t>  - how</a:t>
            </a:r>
            <a:r>
              <a:rPr lang="en-US" baseline="0" dirty="0" smtClean="0"/>
              <a:t> much throughput is lost?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31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set out to build a wide area</a:t>
            </a:r>
            <a:r>
              <a:rPr lang="en-US" baseline="0" dirty="0" smtClean="0"/>
              <a:t> network that was highly efficient, raising efficiency from the current levels of under 50% to over 95%.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realized that the current inefficiency stems from services sending in an uncoordinated manner, </a:t>
            </a:r>
          </a:p>
          <a:p>
            <a:r>
              <a:rPr lang="en-US" baseline="0" dirty="0" smtClean="0"/>
              <a:t>  - Drove the network from periods of extremely high usage to periods of low usage.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opportunity was to fix this by coordinating when and how much services send, thus flattening the overall utilization curve, and filling the valleys with low priority traffic.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realizing this architecture, we had to address several challenges.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send when they want and however much they want. </a:t>
            </a:r>
          </a:p>
          <a:p>
            <a:r>
              <a:rPr lang="en-US" baseline="0" dirty="0" smtClean="0"/>
              <a:t>  - leads to cycles of over and under-subscription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Poor utilization can be countered by leveraging traffic characteristics.</a:t>
            </a:r>
          </a:p>
          <a:p>
            <a:r>
              <a:rPr lang="en-US" baseline="0" dirty="0" smtClean="0"/>
              <a:t>  - some traffic can be delayed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Adapting this traffic will allow a smaller network to carry the same traffic or allow more traffic to be carried over a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MPLS and</a:t>
            </a:r>
            <a:r>
              <a:rPr lang="en-US" baseline="0" dirty="0" smtClean="0"/>
              <a:t> tunnels.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Sub-optimality was observed in practice. [IMC paper]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network</a:t>
            </a:r>
            <a:r>
              <a:rPr lang="en-US" baseline="0" dirty="0" smtClean="0"/>
              <a:t> utilization to be upwards of 95% from the current standard of 40-60%</a:t>
            </a:r>
          </a:p>
          <a:p>
            <a:endParaRPr lang="en-US" dirty="0" smtClean="0"/>
          </a:p>
          <a:p>
            <a:r>
              <a:rPr lang="en-US" dirty="0" smtClean="0"/>
              <a:t>High</a:t>
            </a:r>
            <a:r>
              <a:rPr lang="en-US" baseline="0" dirty="0" smtClean="0"/>
              <a:t> efficiency alone is trivial to achieve; must support policies.</a:t>
            </a:r>
          </a:p>
          <a:p>
            <a:endParaRPr lang="en-US" baseline="0" dirty="0" smtClean="0"/>
          </a:p>
          <a:p>
            <a:pPr lvl="1">
              <a:buSzPct val="60000"/>
              <a:buFont typeface="Courier New" panose="02070309020205020404" pitchFamily="49" charset="0"/>
              <a:buChar char="o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 priority classes</a:t>
            </a:r>
          </a:p>
          <a:p>
            <a:pPr lvl="1">
              <a:buSzPct val="60000"/>
              <a:buFont typeface="Courier New" panose="02070309020205020404" pitchFamily="49" charset="0"/>
              <a:buChar char="o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Max-min fair within a class</a:t>
            </a:r>
            <a:endParaRPr lang="en-US" sz="200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9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Beefy routers are expensive</a:t>
            </a:r>
          </a:p>
          <a:p>
            <a:r>
              <a:rPr lang="en-US" dirty="0" smtClean="0"/>
              <a:t>Control logic:</a:t>
            </a:r>
          </a:p>
          <a:p>
            <a:r>
              <a:rPr lang="en-US" dirty="0" smtClean="0"/>
              <a:t>  - Distributed</a:t>
            </a:r>
            <a:r>
              <a:rPr lang="en-US" baseline="0" dirty="0" smtClean="0"/>
              <a:t> means that its i</a:t>
            </a:r>
            <a:r>
              <a:rPr lang="en-US" dirty="0" smtClean="0"/>
              <a:t>nefficient</a:t>
            </a:r>
            <a:r>
              <a:rPr lang="en-US" baseline="0" dirty="0" smtClean="0"/>
              <a:t> and does not enable direct, flexible control</a:t>
            </a:r>
          </a:p>
          <a:p>
            <a:r>
              <a:rPr lang="en-US" baseline="0" dirty="0" smtClean="0"/>
              <a:t>  - On-board means that bugs take a long time to detect and resolve</a:t>
            </a:r>
          </a:p>
          <a:p>
            <a:endParaRPr lang="en-US" dirty="0" smtClean="0"/>
          </a:p>
          <a:p>
            <a:r>
              <a:rPr lang="en-US" dirty="0" smtClean="0"/>
              <a:t>Streamlined switches: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retain only the forwarding component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Centralized control logic: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Centralized means its direct and flexible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write it means that we have quickly detect and resolve issues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r>
              <a:rPr lang="en-US" baseline="0" dirty="0" smtClean="0"/>
              <a:t>Network allocation is programmed directly into the forwarding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Bandwidth broker represents service hosts.</a:t>
            </a:r>
            <a:r>
              <a:rPr lang="en-US" baseline="0" dirty="0" smtClean="0"/>
              <a:t> Required for scalability and also allows for service-specific logic and policies.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9EDFE-B182-43A9-9197-02D736C640A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3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Allocate</a:t>
            </a:r>
            <a:r>
              <a:rPr lang="en-US" baseline="0" dirty="0"/>
              <a:t> resources to higher priority traffic first, along shorter paths.</a:t>
            </a:r>
          </a:p>
          <a:p>
            <a:r>
              <a:rPr lang="en-US" baseline="0" dirty="0"/>
              <a:t>Then allocate lower priority traffic.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Path-constrained, multi-commodity flow (MCF) problem </a:t>
            </a:r>
          </a:p>
          <a:p>
            <a:endParaRPr lang="en-US" baseline="0" dirty="0" smtClean="0"/>
          </a:p>
          <a:p>
            <a:r>
              <a:rPr lang="en-US" dirty="0" err="1" smtClean="0"/>
              <a:t>Faireness</a:t>
            </a:r>
            <a:r>
              <a:rPr lang="en-US" dirty="0" smtClean="0"/>
              <a:t> is hard because</a:t>
            </a:r>
            <a:r>
              <a:rPr lang="en-US" baseline="0" dirty="0" smtClean="0"/>
              <a:t> the exact solution requires l</a:t>
            </a:r>
            <a:r>
              <a:rPr lang="en-US" dirty="0" smtClean="0"/>
              <a:t>inearly many MCFs</a:t>
            </a:r>
          </a:p>
          <a:p>
            <a:r>
              <a:rPr lang="en-US" baseline="0" dirty="0" smtClean="0"/>
              <a:t>Solutions exist with fancier search functions that reduce the number of LPs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solution offers bounded fairness with provable bounds on the degree of unfairness</a:t>
            </a:r>
          </a:p>
          <a:p>
            <a:r>
              <a:rPr lang="en-US" sz="1200" dirty="0" smtClean="0"/>
              <a:t>Fixed number of iterations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9EDFE-B182-43A9-9197-02D736C640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EditPoints="1"/>
          </p:cNvSpPr>
          <p:nvPr/>
        </p:nvSpPr>
        <p:spPr bwMode="auto">
          <a:xfrm>
            <a:off x="7996997" y="5708882"/>
            <a:ext cx="2446493" cy="882544"/>
          </a:xfrm>
          <a:custGeom>
            <a:avLst/>
            <a:gdLst>
              <a:gd name="T0" fmla="*/ 188 w 203"/>
              <a:gd name="T1" fmla="*/ 35 h 73"/>
              <a:gd name="T2" fmla="*/ 201 w 203"/>
              <a:gd name="T3" fmla="*/ 17 h 73"/>
              <a:gd name="T4" fmla="*/ 179 w 203"/>
              <a:gd name="T5" fmla="*/ 0 h 73"/>
              <a:gd name="T6" fmla="*/ 163 w 203"/>
              <a:gd name="T7" fmla="*/ 16 h 73"/>
              <a:gd name="T8" fmla="*/ 186 w 203"/>
              <a:gd name="T9" fmla="*/ 20 h 73"/>
              <a:gd name="T10" fmla="*/ 167 w 203"/>
              <a:gd name="T11" fmla="*/ 30 h 73"/>
              <a:gd name="T12" fmla="*/ 173 w 203"/>
              <a:gd name="T13" fmla="*/ 42 h 73"/>
              <a:gd name="T14" fmla="*/ 188 w 203"/>
              <a:gd name="T15" fmla="*/ 51 h 73"/>
              <a:gd name="T16" fmla="*/ 176 w 203"/>
              <a:gd name="T17" fmla="*/ 61 h 73"/>
              <a:gd name="T18" fmla="*/ 160 w 203"/>
              <a:gd name="T19" fmla="*/ 70 h 73"/>
              <a:gd name="T20" fmla="*/ 197 w 203"/>
              <a:gd name="T21" fmla="*/ 67 h 73"/>
              <a:gd name="T22" fmla="*/ 199 w 203"/>
              <a:gd name="T23" fmla="*/ 41 h 73"/>
              <a:gd name="T24" fmla="*/ 138 w 203"/>
              <a:gd name="T25" fmla="*/ 60 h 73"/>
              <a:gd name="T26" fmla="*/ 108 w 203"/>
              <a:gd name="T27" fmla="*/ 6 h 73"/>
              <a:gd name="T28" fmla="*/ 123 w 203"/>
              <a:gd name="T29" fmla="*/ 15 h 73"/>
              <a:gd name="T30" fmla="*/ 109 w 203"/>
              <a:gd name="T31" fmla="*/ 60 h 73"/>
              <a:gd name="T32" fmla="*/ 151 w 203"/>
              <a:gd name="T33" fmla="*/ 72 h 73"/>
              <a:gd name="T34" fmla="*/ 76 w 203"/>
              <a:gd name="T35" fmla="*/ 61 h 73"/>
              <a:gd name="T36" fmla="*/ 76 w 203"/>
              <a:gd name="T37" fmla="*/ 12 h 73"/>
              <a:gd name="T38" fmla="*/ 76 w 203"/>
              <a:gd name="T39" fmla="*/ 61 h 73"/>
              <a:gd name="T40" fmla="*/ 58 w 203"/>
              <a:gd name="T41" fmla="*/ 9 h 73"/>
              <a:gd name="T42" fmla="*/ 75 w 203"/>
              <a:gd name="T43" fmla="*/ 73 h 73"/>
              <a:gd name="T44" fmla="*/ 100 w 203"/>
              <a:gd name="T45" fmla="*/ 36 h 73"/>
              <a:gd name="T46" fmla="*/ 45 w 203"/>
              <a:gd name="T47" fmla="*/ 59 h 73"/>
              <a:gd name="T48" fmla="*/ 18 w 203"/>
              <a:gd name="T49" fmla="*/ 59 h 73"/>
              <a:gd name="T50" fmla="*/ 46 w 203"/>
              <a:gd name="T51" fmla="*/ 20 h 73"/>
              <a:gd name="T52" fmla="*/ 24 w 203"/>
              <a:gd name="T53" fmla="*/ 0 h 73"/>
              <a:gd name="T54" fmla="*/ 4 w 203"/>
              <a:gd name="T55" fmla="*/ 20 h 73"/>
              <a:gd name="T56" fmla="*/ 30 w 203"/>
              <a:gd name="T57" fmla="*/ 22 h 73"/>
              <a:gd name="T58" fmla="*/ 20 w 203"/>
              <a:gd name="T59" fmla="*/ 40 h 73"/>
              <a:gd name="T60" fmla="*/ 0 w 203"/>
              <a:gd name="T61" fmla="*/ 72 h 73"/>
              <a:gd name="T62" fmla="*/ 45 w 203"/>
              <a:gd name="T63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3" h="73">
                <a:moveTo>
                  <a:pt x="199" y="41"/>
                </a:moveTo>
                <a:cubicBezTo>
                  <a:pt x="197" y="38"/>
                  <a:pt x="193" y="36"/>
                  <a:pt x="188" y="35"/>
                </a:cubicBezTo>
                <a:cubicBezTo>
                  <a:pt x="188" y="35"/>
                  <a:pt x="188" y="35"/>
                  <a:pt x="188" y="35"/>
                </a:cubicBezTo>
                <a:cubicBezTo>
                  <a:pt x="197" y="33"/>
                  <a:pt x="201" y="27"/>
                  <a:pt x="201" y="17"/>
                </a:cubicBezTo>
                <a:cubicBezTo>
                  <a:pt x="201" y="13"/>
                  <a:pt x="200" y="9"/>
                  <a:pt x="196" y="6"/>
                </a:cubicBezTo>
                <a:cubicBezTo>
                  <a:pt x="192" y="2"/>
                  <a:pt x="187" y="0"/>
                  <a:pt x="179" y="0"/>
                </a:cubicBezTo>
                <a:cubicBezTo>
                  <a:pt x="173" y="0"/>
                  <a:pt x="168" y="1"/>
                  <a:pt x="163" y="4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7" y="13"/>
                  <a:pt x="171" y="12"/>
                  <a:pt x="176" y="12"/>
                </a:cubicBezTo>
                <a:cubicBezTo>
                  <a:pt x="183" y="12"/>
                  <a:pt x="186" y="15"/>
                  <a:pt x="186" y="20"/>
                </a:cubicBezTo>
                <a:cubicBezTo>
                  <a:pt x="186" y="27"/>
                  <a:pt x="182" y="30"/>
                  <a:pt x="173" y="30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67" y="42"/>
                  <a:pt x="167" y="42"/>
                  <a:pt x="167" y="42"/>
                </a:cubicBezTo>
                <a:cubicBezTo>
                  <a:pt x="173" y="42"/>
                  <a:pt x="173" y="42"/>
                  <a:pt x="173" y="42"/>
                </a:cubicBezTo>
                <a:cubicBezTo>
                  <a:pt x="178" y="42"/>
                  <a:pt x="181" y="42"/>
                  <a:pt x="184" y="44"/>
                </a:cubicBezTo>
                <a:cubicBezTo>
                  <a:pt x="187" y="46"/>
                  <a:pt x="188" y="48"/>
                  <a:pt x="188" y="51"/>
                </a:cubicBezTo>
                <a:cubicBezTo>
                  <a:pt x="188" y="54"/>
                  <a:pt x="187" y="57"/>
                  <a:pt x="185" y="59"/>
                </a:cubicBezTo>
                <a:cubicBezTo>
                  <a:pt x="183" y="60"/>
                  <a:pt x="180" y="61"/>
                  <a:pt x="176" y="61"/>
                </a:cubicBezTo>
                <a:cubicBezTo>
                  <a:pt x="170" y="61"/>
                  <a:pt x="165" y="59"/>
                  <a:pt x="160" y="5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65" y="72"/>
                  <a:pt x="170" y="73"/>
                  <a:pt x="177" y="73"/>
                </a:cubicBezTo>
                <a:cubicBezTo>
                  <a:pt x="186" y="73"/>
                  <a:pt x="192" y="71"/>
                  <a:pt x="197" y="67"/>
                </a:cubicBezTo>
                <a:cubicBezTo>
                  <a:pt x="201" y="63"/>
                  <a:pt x="203" y="58"/>
                  <a:pt x="203" y="52"/>
                </a:cubicBezTo>
                <a:cubicBezTo>
                  <a:pt x="203" y="47"/>
                  <a:pt x="202" y="44"/>
                  <a:pt x="199" y="41"/>
                </a:cubicBezTo>
                <a:moveTo>
                  <a:pt x="151" y="60"/>
                </a:moveTo>
                <a:cubicBezTo>
                  <a:pt x="138" y="60"/>
                  <a:pt x="138" y="60"/>
                  <a:pt x="138" y="60"/>
                </a:cubicBezTo>
                <a:cubicBezTo>
                  <a:pt x="138" y="0"/>
                  <a:pt x="138" y="0"/>
                  <a:pt x="138" y="0"/>
                </a:cubicBezTo>
                <a:cubicBezTo>
                  <a:pt x="108" y="6"/>
                  <a:pt x="108" y="6"/>
                  <a:pt x="108" y="6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23" y="60"/>
                  <a:pt x="123" y="60"/>
                  <a:pt x="123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51" y="72"/>
                  <a:pt x="151" y="72"/>
                  <a:pt x="151" y="72"/>
                </a:cubicBezTo>
                <a:lnTo>
                  <a:pt x="151" y="60"/>
                </a:lnTo>
                <a:close/>
                <a:moveTo>
                  <a:pt x="76" y="61"/>
                </a:moveTo>
                <a:cubicBezTo>
                  <a:pt x="70" y="61"/>
                  <a:pt x="66" y="53"/>
                  <a:pt x="66" y="37"/>
                </a:cubicBezTo>
                <a:cubicBezTo>
                  <a:pt x="66" y="20"/>
                  <a:pt x="70" y="12"/>
                  <a:pt x="76" y="12"/>
                </a:cubicBezTo>
                <a:cubicBezTo>
                  <a:pt x="82" y="12"/>
                  <a:pt x="85" y="20"/>
                  <a:pt x="85" y="36"/>
                </a:cubicBezTo>
                <a:cubicBezTo>
                  <a:pt x="85" y="53"/>
                  <a:pt x="82" y="61"/>
                  <a:pt x="76" y="61"/>
                </a:cubicBezTo>
                <a:moveTo>
                  <a:pt x="77" y="0"/>
                </a:moveTo>
                <a:cubicBezTo>
                  <a:pt x="69" y="0"/>
                  <a:pt x="62" y="3"/>
                  <a:pt x="58" y="9"/>
                </a:cubicBezTo>
                <a:cubicBezTo>
                  <a:pt x="54" y="16"/>
                  <a:pt x="51" y="25"/>
                  <a:pt x="51" y="38"/>
                </a:cubicBezTo>
                <a:cubicBezTo>
                  <a:pt x="51" y="61"/>
                  <a:pt x="59" y="73"/>
                  <a:pt x="75" y="73"/>
                </a:cubicBezTo>
                <a:cubicBezTo>
                  <a:pt x="83" y="73"/>
                  <a:pt x="89" y="70"/>
                  <a:pt x="94" y="64"/>
                </a:cubicBezTo>
                <a:cubicBezTo>
                  <a:pt x="98" y="57"/>
                  <a:pt x="100" y="48"/>
                  <a:pt x="100" y="36"/>
                </a:cubicBezTo>
                <a:cubicBezTo>
                  <a:pt x="100" y="12"/>
                  <a:pt x="92" y="0"/>
                  <a:pt x="77" y="0"/>
                </a:cubicBezTo>
                <a:moveTo>
                  <a:pt x="45" y="59"/>
                </a:move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31" y="46"/>
                  <a:pt x="31" y="46"/>
                  <a:pt x="31" y="46"/>
                </a:cubicBezTo>
                <a:cubicBezTo>
                  <a:pt x="41" y="37"/>
                  <a:pt x="46" y="28"/>
                  <a:pt x="46" y="20"/>
                </a:cubicBezTo>
                <a:cubicBezTo>
                  <a:pt x="46" y="14"/>
                  <a:pt x="44" y="9"/>
                  <a:pt x="40" y="6"/>
                </a:cubicBezTo>
                <a:cubicBezTo>
                  <a:pt x="36" y="2"/>
                  <a:pt x="31" y="0"/>
                  <a:pt x="24" y="0"/>
                </a:cubicBezTo>
                <a:cubicBezTo>
                  <a:pt x="16" y="0"/>
                  <a:pt x="10" y="2"/>
                  <a:pt x="4" y="6"/>
                </a:cubicBezTo>
                <a:cubicBezTo>
                  <a:pt x="4" y="20"/>
                  <a:pt x="4" y="20"/>
                  <a:pt x="4" y="20"/>
                </a:cubicBezTo>
                <a:cubicBezTo>
                  <a:pt x="9" y="15"/>
                  <a:pt x="15" y="12"/>
                  <a:pt x="20" y="12"/>
                </a:cubicBezTo>
                <a:cubicBezTo>
                  <a:pt x="27" y="12"/>
                  <a:pt x="30" y="16"/>
                  <a:pt x="30" y="22"/>
                </a:cubicBezTo>
                <a:cubicBezTo>
                  <a:pt x="30" y="25"/>
                  <a:pt x="30" y="28"/>
                  <a:pt x="28" y="30"/>
                </a:cubicBezTo>
                <a:cubicBezTo>
                  <a:pt x="27" y="33"/>
                  <a:pt x="24" y="36"/>
                  <a:pt x="20" y="4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72"/>
                  <a:pt x="0" y="72"/>
                  <a:pt x="0" y="72"/>
                </a:cubicBezTo>
                <a:cubicBezTo>
                  <a:pt x="45" y="72"/>
                  <a:pt x="45" y="72"/>
                  <a:pt x="45" y="72"/>
                </a:cubicBezTo>
                <a:lnTo>
                  <a:pt x="45" y="59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623651" y="4104117"/>
            <a:ext cx="4832291" cy="1256107"/>
          </a:xfrm>
          <a:custGeom>
            <a:avLst/>
            <a:gdLst>
              <a:gd name="T0" fmla="*/ 392 w 401"/>
              <a:gd name="T1" fmla="*/ 97 h 104"/>
              <a:gd name="T2" fmla="*/ 382 w 401"/>
              <a:gd name="T3" fmla="*/ 83 h 104"/>
              <a:gd name="T4" fmla="*/ 401 w 401"/>
              <a:gd name="T5" fmla="*/ 36 h 104"/>
              <a:gd name="T6" fmla="*/ 382 w 401"/>
              <a:gd name="T7" fmla="*/ 31 h 104"/>
              <a:gd name="T8" fmla="*/ 379 w 401"/>
              <a:gd name="T9" fmla="*/ 11 h 104"/>
              <a:gd name="T10" fmla="*/ 376 w 401"/>
              <a:gd name="T11" fmla="*/ 31 h 104"/>
              <a:gd name="T12" fmla="*/ 363 w 401"/>
              <a:gd name="T13" fmla="*/ 36 h 104"/>
              <a:gd name="T14" fmla="*/ 376 w 401"/>
              <a:gd name="T15" fmla="*/ 84 h 104"/>
              <a:gd name="T16" fmla="*/ 401 w 401"/>
              <a:gd name="T17" fmla="*/ 101 h 104"/>
              <a:gd name="T18" fmla="*/ 355 w 401"/>
              <a:gd name="T19" fmla="*/ 31 h 104"/>
              <a:gd name="T20" fmla="*/ 349 w 401"/>
              <a:gd name="T21" fmla="*/ 102 h 104"/>
              <a:gd name="T22" fmla="*/ 355 w 401"/>
              <a:gd name="T23" fmla="*/ 31 h 104"/>
              <a:gd name="T24" fmla="*/ 358 w 401"/>
              <a:gd name="T25" fmla="*/ 7 h 104"/>
              <a:gd name="T26" fmla="*/ 352 w 401"/>
              <a:gd name="T27" fmla="*/ 2 h 104"/>
              <a:gd name="T28" fmla="*/ 347 w 401"/>
              <a:gd name="T29" fmla="*/ 7 h 104"/>
              <a:gd name="T30" fmla="*/ 352 w 401"/>
              <a:gd name="T31" fmla="*/ 13 h 104"/>
              <a:gd name="T32" fmla="*/ 336 w 401"/>
              <a:gd name="T33" fmla="*/ 102 h 104"/>
              <a:gd name="T34" fmla="*/ 313 w 401"/>
              <a:gd name="T35" fmla="*/ 29 h 104"/>
              <a:gd name="T36" fmla="*/ 290 w 401"/>
              <a:gd name="T37" fmla="*/ 45 h 104"/>
              <a:gd name="T38" fmla="*/ 269 w 401"/>
              <a:gd name="T39" fmla="*/ 29 h 104"/>
              <a:gd name="T40" fmla="*/ 247 w 401"/>
              <a:gd name="T41" fmla="*/ 42 h 104"/>
              <a:gd name="T42" fmla="*/ 240 w 401"/>
              <a:gd name="T43" fmla="*/ 31 h 104"/>
              <a:gd name="T44" fmla="*/ 247 w 401"/>
              <a:gd name="T45" fmla="*/ 102 h 104"/>
              <a:gd name="T46" fmla="*/ 253 w 401"/>
              <a:gd name="T47" fmla="*/ 42 h 104"/>
              <a:gd name="T48" fmla="*/ 285 w 401"/>
              <a:gd name="T49" fmla="*/ 58 h 104"/>
              <a:gd name="T50" fmla="*/ 292 w 401"/>
              <a:gd name="T51" fmla="*/ 102 h 104"/>
              <a:gd name="T52" fmla="*/ 298 w 401"/>
              <a:gd name="T53" fmla="*/ 42 h 104"/>
              <a:gd name="T54" fmla="*/ 326 w 401"/>
              <a:gd name="T55" fmla="*/ 40 h 104"/>
              <a:gd name="T56" fmla="*/ 330 w 401"/>
              <a:gd name="T57" fmla="*/ 102 h 104"/>
              <a:gd name="T58" fmla="*/ 228 w 401"/>
              <a:gd name="T59" fmla="*/ 102 h 104"/>
              <a:gd name="T60" fmla="*/ 204 w 401"/>
              <a:gd name="T61" fmla="*/ 29 h 104"/>
              <a:gd name="T62" fmla="*/ 181 w 401"/>
              <a:gd name="T63" fmla="*/ 45 h 104"/>
              <a:gd name="T64" fmla="*/ 160 w 401"/>
              <a:gd name="T65" fmla="*/ 29 h 104"/>
              <a:gd name="T66" fmla="*/ 138 w 401"/>
              <a:gd name="T67" fmla="*/ 42 h 104"/>
              <a:gd name="T68" fmla="*/ 132 w 401"/>
              <a:gd name="T69" fmla="*/ 31 h 104"/>
              <a:gd name="T70" fmla="*/ 138 w 401"/>
              <a:gd name="T71" fmla="*/ 102 h 104"/>
              <a:gd name="T72" fmla="*/ 144 w 401"/>
              <a:gd name="T73" fmla="*/ 42 h 104"/>
              <a:gd name="T74" fmla="*/ 177 w 401"/>
              <a:gd name="T75" fmla="*/ 58 h 104"/>
              <a:gd name="T76" fmla="*/ 183 w 401"/>
              <a:gd name="T77" fmla="*/ 102 h 104"/>
              <a:gd name="T78" fmla="*/ 189 w 401"/>
              <a:gd name="T79" fmla="*/ 42 h 104"/>
              <a:gd name="T80" fmla="*/ 217 w 401"/>
              <a:gd name="T81" fmla="*/ 40 h 104"/>
              <a:gd name="T82" fmla="*/ 221 w 401"/>
              <a:gd name="T83" fmla="*/ 102 h 104"/>
              <a:gd name="T84" fmla="*/ 118 w 401"/>
              <a:gd name="T85" fmla="*/ 102 h 104"/>
              <a:gd name="T86" fmla="*/ 111 w 401"/>
              <a:gd name="T87" fmla="*/ 31 h 104"/>
              <a:gd name="T88" fmla="*/ 105 w 401"/>
              <a:gd name="T89" fmla="*/ 90 h 104"/>
              <a:gd name="T90" fmla="*/ 74 w 401"/>
              <a:gd name="T91" fmla="*/ 91 h 104"/>
              <a:gd name="T92" fmla="*/ 69 w 401"/>
              <a:gd name="T93" fmla="*/ 31 h 104"/>
              <a:gd name="T94" fmla="*/ 63 w 401"/>
              <a:gd name="T95" fmla="*/ 72 h 104"/>
              <a:gd name="T96" fmla="*/ 111 w 401"/>
              <a:gd name="T97" fmla="*/ 89 h 104"/>
              <a:gd name="T98" fmla="*/ 111 w 401"/>
              <a:gd name="T99" fmla="*/ 102 h 104"/>
              <a:gd name="T100" fmla="*/ 10 w 401"/>
              <a:gd name="T101" fmla="*/ 102 h 104"/>
              <a:gd name="T102" fmla="*/ 45 w 401"/>
              <a:gd name="T103" fmla="*/ 96 h 104"/>
              <a:gd name="T104" fmla="*/ 48 w 401"/>
              <a:gd name="T105" fmla="*/ 63 h 104"/>
              <a:gd name="T106" fmla="*/ 12 w 401"/>
              <a:gd name="T107" fmla="*/ 37 h 104"/>
              <a:gd name="T108" fmla="*/ 14 w 401"/>
              <a:gd name="T109" fmla="*/ 12 h 104"/>
              <a:gd name="T110" fmla="*/ 49 w 401"/>
              <a:gd name="T111" fmla="*/ 11 h 104"/>
              <a:gd name="T112" fmla="*/ 31 w 401"/>
              <a:gd name="T113" fmla="*/ 0 h 104"/>
              <a:gd name="T114" fmla="*/ 1 w 401"/>
              <a:gd name="T115" fmla="*/ 26 h 104"/>
              <a:gd name="T116" fmla="*/ 24 w 401"/>
              <a:gd name="T117" fmla="*/ 54 h 104"/>
              <a:gd name="T118" fmla="*/ 46 w 401"/>
              <a:gd name="T119" fmla="*/ 79 h 104"/>
              <a:gd name="T120" fmla="*/ 22 w 401"/>
              <a:gd name="T121" fmla="*/ 97 h 104"/>
              <a:gd name="T122" fmla="*/ 0 w 401"/>
              <a:gd name="T123" fmla="*/ 9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1" h="104">
                <a:moveTo>
                  <a:pt x="401" y="95"/>
                </a:moveTo>
                <a:cubicBezTo>
                  <a:pt x="398" y="97"/>
                  <a:pt x="395" y="97"/>
                  <a:pt x="392" y="97"/>
                </a:cubicBezTo>
                <a:cubicBezTo>
                  <a:pt x="388" y="97"/>
                  <a:pt x="386" y="96"/>
                  <a:pt x="384" y="94"/>
                </a:cubicBezTo>
                <a:cubicBezTo>
                  <a:pt x="383" y="92"/>
                  <a:pt x="382" y="88"/>
                  <a:pt x="382" y="83"/>
                </a:cubicBezTo>
                <a:cubicBezTo>
                  <a:pt x="382" y="36"/>
                  <a:pt x="382" y="36"/>
                  <a:pt x="382" y="36"/>
                </a:cubicBezTo>
                <a:cubicBezTo>
                  <a:pt x="401" y="36"/>
                  <a:pt x="401" y="36"/>
                  <a:pt x="401" y="36"/>
                </a:cubicBezTo>
                <a:cubicBezTo>
                  <a:pt x="401" y="31"/>
                  <a:pt x="401" y="31"/>
                  <a:pt x="401" y="31"/>
                </a:cubicBezTo>
                <a:cubicBezTo>
                  <a:pt x="382" y="31"/>
                  <a:pt x="382" y="31"/>
                  <a:pt x="382" y="31"/>
                </a:cubicBezTo>
                <a:cubicBezTo>
                  <a:pt x="382" y="10"/>
                  <a:pt x="382" y="10"/>
                  <a:pt x="382" y="10"/>
                </a:cubicBezTo>
                <a:cubicBezTo>
                  <a:pt x="381" y="10"/>
                  <a:pt x="380" y="11"/>
                  <a:pt x="379" y="11"/>
                </a:cubicBezTo>
                <a:cubicBezTo>
                  <a:pt x="378" y="11"/>
                  <a:pt x="377" y="12"/>
                  <a:pt x="376" y="12"/>
                </a:cubicBezTo>
                <a:cubicBezTo>
                  <a:pt x="376" y="31"/>
                  <a:pt x="376" y="31"/>
                  <a:pt x="376" y="31"/>
                </a:cubicBezTo>
                <a:cubicBezTo>
                  <a:pt x="363" y="31"/>
                  <a:pt x="363" y="31"/>
                  <a:pt x="363" y="31"/>
                </a:cubicBezTo>
                <a:cubicBezTo>
                  <a:pt x="363" y="36"/>
                  <a:pt x="363" y="36"/>
                  <a:pt x="363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84"/>
                  <a:pt x="376" y="84"/>
                  <a:pt x="376" y="84"/>
                </a:cubicBezTo>
                <a:cubicBezTo>
                  <a:pt x="376" y="97"/>
                  <a:pt x="381" y="103"/>
                  <a:pt x="391" y="103"/>
                </a:cubicBezTo>
                <a:cubicBezTo>
                  <a:pt x="394" y="103"/>
                  <a:pt x="397" y="102"/>
                  <a:pt x="401" y="101"/>
                </a:cubicBezTo>
                <a:lnTo>
                  <a:pt x="401" y="95"/>
                </a:lnTo>
                <a:close/>
                <a:moveTo>
                  <a:pt x="355" y="31"/>
                </a:moveTo>
                <a:cubicBezTo>
                  <a:pt x="349" y="31"/>
                  <a:pt x="349" y="31"/>
                  <a:pt x="349" y="31"/>
                </a:cubicBezTo>
                <a:cubicBezTo>
                  <a:pt x="349" y="102"/>
                  <a:pt x="349" y="102"/>
                  <a:pt x="349" y="102"/>
                </a:cubicBezTo>
                <a:cubicBezTo>
                  <a:pt x="355" y="102"/>
                  <a:pt x="355" y="102"/>
                  <a:pt x="355" y="102"/>
                </a:cubicBezTo>
                <a:lnTo>
                  <a:pt x="355" y="31"/>
                </a:lnTo>
                <a:close/>
                <a:moveTo>
                  <a:pt x="356" y="11"/>
                </a:moveTo>
                <a:cubicBezTo>
                  <a:pt x="357" y="10"/>
                  <a:pt x="358" y="9"/>
                  <a:pt x="358" y="7"/>
                </a:cubicBezTo>
                <a:cubicBezTo>
                  <a:pt x="358" y="6"/>
                  <a:pt x="357" y="4"/>
                  <a:pt x="356" y="3"/>
                </a:cubicBezTo>
                <a:cubicBezTo>
                  <a:pt x="355" y="3"/>
                  <a:pt x="354" y="2"/>
                  <a:pt x="352" y="2"/>
                </a:cubicBezTo>
                <a:cubicBezTo>
                  <a:pt x="351" y="2"/>
                  <a:pt x="350" y="3"/>
                  <a:pt x="348" y="3"/>
                </a:cubicBezTo>
                <a:cubicBezTo>
                  <a:pt x="347" y="4"/>
                  <a:pt x="347" y="6"/>
                  <a:pt x="347" y="7"/>
                </a:cubicBezTo>
                <a:cubicBezTo>
                  <a:pt x="347" y="9"/>
                  <a:pt x="347" y="10"/>
                  <a:pt x="348" y="11"/>
                </a:cubicBezTo>
                <a:cubicBezTo>
                  <a:pt x="350" y="12"/>
                  <a:pt x="351" y="13"/>
                  <a:pt x="352" y="13"/>
                </a:cubicBezTo>
                <a:cubicBezTo>
                  <a:pt x="354" y="13"/>
                  <a:pt x="355" y="12"/>
                  <a:pt x="356" y="11"/>
                </a:cubicBezTo>
                <a:moveTo>
                  <a:pt x="336" y="102"/>
                </a:moveTo>
                <a:cubicBezTo>
                  <a:pt x="336" y="58"/>
                  <a:pt x="336" y="58"/>
                  <a:pt x="336" y="58"/>
                </a:cubicBezTo>
                <a:cubicBezTo>
                  <a:pt x="336" y="38"/>
                  <a:pt x="328" y="29"/>
                  <a:pt x="313" y="29"/>
                </a:cubicBezTo>
                <a:cubicBezTo>
                  <a:pt x="308" y="29"/>
                  <a:pt x="303" y="30"/>
                  <a:pt x="299" y="33"/>
                </a:cubicBezTo>
                <a:cubicBezTo>
                  <a:pt x="295" y="36"/>
                  <a:pt x="292" y="40"/>
                  <a:pt x="290" y="45"/>
                </a:cubicBezTo>
                <a:cubicBezTo>
                  <a:pt x="288" y="40"/>
                  <a:pt x="286" y="36"/>
                  <a:pt x="282" y="33"/>
                </a:cubicBezTo>
                <a:cubicBezTo>
                  <a:pt x="279" y="30"/>
                  <a:pt x="274" y="29"/>
                  <a:pt x="269" y="29"/>
                </a:cubicBezTo>
                <a:cubicBezTo>
                  <a:pt x="259" y="29"/>
                  <a:pt x="252" y="33"/>
                  <a:pt x="247" y="42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31"/>
                  <a:pt x="247" y="31"/>
                  <a:pt x="247" y="31"/>
                </a:cubicBezTo>
                <a:cubicBezTo>
                  <a:pt x="240" y="31"/>
                  <a:pt x="240" y="31"/>
                  <a:pt x="240" y="31"/>
                </a:cubicBezTo>
                <a:cubicBezTo>
                  <a:pt x="240" y="102"/>
                  <a:pt x="240" y="102"/>
                  <a:pt x="240" y="102"/>
                </a:cubicBezTo>
                <a:cubicBezTo>
                  <a:pt x="247" y="102"/>
                  <a:pt x="247" y="102"/>
                  <a:pt x="247" y="102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7" y="53"/>
                  <a:pt x="249" y="47"/>
                  <a:pt x="253" y="42"/>
                </a:cubicBezTo>
                <a:cubicBezTo>
                  <a:pt x="256" y="37"/>
                  <a:pt x="261" y="35"/>
                  <a:pt x="267" y="35"/>
                </a:cubicBezTo>
                <a:cubicBezTo>
                  <a:pt x="279" y="35"/>
                  <a:pt x="285" y="43"/>
                  <a:pt x="285" y="58"/>
                </a:cubicBezTo>
                <a:cubicBezTo>
                  <a:pt x="285" y="102"/>
                  <a:pt x="285" y="102"/>
                  <a:pt x="285" y="102"/>
                </a:cubicBezTo>
                <a:cubicBezTo>
                  <a:pt x="292" y="102"/>
                  <a:pt x="292" y="102"/>
                  <a:pt x="292" y="102"/>
                </a:cubicBezTo>
                <a:cubicBezTo>
                  <a:pt x="292" y="60"/>
                  <a:pt x="292" y="60"/>
                  <a:pt x="292" y="60"/>
                </a:cubicBezTo>
                <a:cubicBezTo>
                  <a:pt x="292" y="53"/>
                  <a:pt x="294" y="47"/>
                  <a:pt x="298" y="42"/>
                </a:cubicBezTo>
                <a:cubicBezTo>
                  <a:pt x="302" y="37"/>
                  <a:pt x="307" y="35"/>
                  <a:pt x="312" y="35"/>
                </a:cubicBezTo>
                <a:cubicBezTo>
                  <a:pt x="318" y="35"/>
                  <a:pt x="323" y="36"/>
                  <a:pt x="326" y="40"/>
                </a:cubicBezTo>
                <a:cubicBezTo>
                  <a:pt x="328" y="44"/>
                  <a:pt x="330" y="50"/>
                  <a:pt x="330" y="59"/>
                </a:cubicBezTo>
                <a:cubicBezTo>
                  <a:pt x="330" y="102"/>
                  <a:pt x="330" y="102"/>
                  <a:pt x="330" y="102"/>
                </a:cubicBezTo>
                <a:lnTo>
                  <a:pt x="336" y="102"/>
                </a:lnTo>
                <a:close/>
                <a:moveTo>
                  <a:pt x="228" y="102"/>
                </a:moveTo>
                <a:cubicBezTo>
                  <a:pt x="228" y="58"/>
                  <a:pt x="228" y="58"/>
                  <a:pt x="228" y="58"/>
                </a:cubicBezTo>
                <a:cubicBezTo>
                  <a:pt x="228" y="38"/>
                  <a:pt x="220" y="29"/>
                  <a:pt x="204" y="29"/>
                </a:cubicBezTo>
                <a:cubicBezTo>
                  <a:pt x="199" y="29"/>
                  <a:pt x="195" y="30"/>
                  <a:pt x="191" y="33"/>
                </a:cubicBezTo>
                <a:cubicBezTo>
                  <a:pt x="187" y="36"/>
                  <a:pt x="183" y="40"/>
                  <a:pt x="181" y="45"/>
                </a:cubicBezTo>
                <a:cubicBezTo>
                  <a:pt x="180" y="40"/>
                  <a:pt x="177" y="36"/>
                  <a:pt x="174" y="33"/>
                </a:cubicBezTo>
                <a:cubicBezTo>
                  <a:pt x="170" y="30"/>
                  <a:pt x="166" y="29"/>
                  <a:pt x="160" y="29"/>
                </a:cubicBezTo>
                <a:cubicBezTo>
                  <a:pt x="151" y="29"/>
                  <a:pt x="144" y="33"/>
                  <a:pt x="139" y="42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8" y="102"/>
                  <a:pt x="138" y="102"/>
                  <a:pt x="138" y="102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53"/>
                  <a:pt x="140" y="47"/>
                  <a:pt x="144" y="42"/>
                </a:cubicBezTo>
                <a:cubicBezTo>
                  <a:pt x="148" y="37"/>
                  <a:pt x="153" y="35"/>
                  <a:pt x="159" y="35"/>
                </a:cubicBezTo>
                <a:cubicBezTo>
                  <a:pt x="171" y="35"/>
                  <a:pt x="177" y="43"/>
                  <a:pt x="177" y="58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83" y="102"/>
                  <a:pt x="183" y="102"/>
                  <a:pt x="183" y="102"/>
                </a:cubicBezTo>
                <a:cubicBezTo>
                  <a:pt x="183" y="60"/>
                  <a:pt x="183" y="60"/>
                  <a:pt x="183" y="60"/>
                </a:cubicBezTo>
                <a:cubicBezTo>
                  <a:pt x="183" y="53"/>
                  <a:pt x="185" y="47"/>
                  <a:pt x="189" y="42"/>
                </a:cubicBezTo>
                <a:cubicBezTo>
                  <a:pt x="193" y="37"/>
                  <a:pt x="198" y="35"/>
                  <a:pt x="204" y="35"/>
                </a:cubicBezTo>
                <a:cubicBezTo>
                  <a:pt x="210" y="35"/>
                  <a:pt x="214" y="36"/>
                  <a:pt x="217" y="40"/>
                </a:cubicBezTo>
                <a:cubicBezTo>
                  <a:pt x="220" y="44"/>
                  <a:pt x="221" y="50"/>
                  <a:pt x="221" y="59"/>
                </a:cubicBezTo>
                <a:cubicBezTo>
                  <a:pt x="221" y="102"/>
                  <a:pt x="221" y="102"/>
                  <a:pt x="221" y="102"/>
                </a:cubicBezTo>
                <a:lnTo>
                  <a:pt x="228" y="102"/>
                </a:lnTo>
                <a:close/>
                <a:moveTo>
                  <a:pt x="118" y="102"/>
                </a:moveTo>
                <a:cubicBezTo>
                  <a:pt x="118" y="31"/>
                  <a:pt x="118" y="31"/>
                  <a:pt x="118" y="31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71"/>
                  <a:pt x="111" y="71"/>
                  <a:pt x="111" y="71"/>
                </a:cubicBezTo>
                <a:cubicBezTo>
                  <a:pt x="111" y="79"/>
                  <a:pt x="109" y="86"/>
                  <a:pt x="105" y="90"/>
                </a:cubicBezTo>
                <a:cubicBezTo>
                  <a:pt x="101" y="95"/>
                  <a:pt x="96" y="98"/>
                  <a:pt x="89" y="98"/>
                </a:cubicBezTo>
                <a:cubicBezTo>
                  <a:pt x="82" y="98"/>
                  <a:pt x="77" y="96"/>
                  <a:pt x="74" y="91"/>
                </a:cubicBezTo>
                <a:cubicBezTo>
                  <a:pt x="71" y="87"/>
                  <a:pt x="69" y="80"/>
                  <a:pt x="69" y="70"/>
                </a:cubicBezTo>
                <a:cubicBezTo>
                  <a:pt x="69" y="31"/>
                  <a:pt x="69" y="31"/>
                  <a:pt x="69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93"/>
                  <a:pt x="71" y="104"/>
                  <a:pt x="88" y="104"/>
                </a:cubicBezTo>
                <a:cubicBezTo>
                  <a:pt x="98" y="104"/>
                  <a:pt x="106" y="99"/>
                  <a:pt x="111" y="89"/>
                </a:cubicBezTo>
                <a:cubicBezTo>
                  <a:pt x="111" y="89"/>
                  <a:pt x="111" y="89"/>
                  <a:pt x="111" y="89"/>
                </a:cubicBezTo>
                <a:cubicBezTo>
                  <a:pt x="111" y="102"/>
                  <a:pt x="111" y="102"/>
                  <a:pt x="111" y="102"/>
                </a:cubicBezTo>
                <a:lnTo>
                  <a:pt x="118" y="102"/>
                </a:lnTo>
                <a:close/>
                <a:moveTo>
                  <a:pt x="10" y="102"/>
                </a:moveTo>
                <a:cubicBezTo>
                  <a:pt x="15" y="103"/>
                  <a:pt x="19" y="104"/>
                  <a:pt x="22" y="104"/>
                </a:cubicBezTo>
                <a:cubicBezTo>
                  <a:pt x="32" y="104"/>
                  <a:pt x="40" y="101"/>
                  <a:pt x="45" y="96"/>
                </a:cubicBezTo>
                <a:cubicBezTo>
                  <a:pt x="50" y="91"/>
                  <a:pt x="53" y="85"/>
                  <a:pt x="53" y="78"/>
                </a:cubicBezTo>
                <a:cubicBezTo>
                  <a:pt x="53" y="72"/>
                  <a:pt x="51" y="68"/>
                  <a:pt x="48" y="63"/>
                </a:cubicBezTo>
                <a:cubicBezTo>
                  <a:pt x="45" y="59"/>
                  <a:pt x="39" y="55"/>
                  <a:pt x="30" y="49"/>
                </a:cubicBezTo>
                <a:cubicBezTo>
                  <a:pt x="21" y="44"/>
                  <a:pt x="15" y="40"/>
                  <a:pt x="12" y="37"/>
                </a:cubicBezTo>
                <a:cubicBezTo>
                  <a:pt x="9" y="34"/>
                  <a:pt x="8" y="30"/>
                  <a:pt x="8" y="25"/>
                </a:cubicBezTo>
                <a:cubicBezTo>
                  <a:pt x="8" y="20"/>
                  <a:pt x="10" y="15"/>
                  <a:pt x="14" y="12"/>
                </a:cubicBezTo>
                <a:cubicBezTo>
                  <a:pt x="18" y="8"/>
                  <a:pt x="23" y="7"/>
                  <a:pt x="30" y="7"/>
                </a:cubicBezTo>
                <a:cubicBezTo>
                  <a:pt x="37" y="7"/>
                  <a:pt x="43" y="8"/>
                  <a:pt x="49" y="11"/>
                </a:cubicBezTo>
                <a:cubicBezTo>
                  <a:pt x="49" y="3"/>
                  <a:pt x="49" y="3"/>
                  <a:pt x="49" y="3"/>
                </a:cubicBezTo>
                <a:cubicBezTo>
                  <a:pt x="43" y="1"/>
                  <a:pt x="37" y="0"/>
                  <a:pt x="31" y="0"/>
                </a:cubicBezTo>
                <a:cubicBezTo>
                  <a:pt x="22" y="0"/>
                  <a:pt x="14" y="3"/>
                  <a:pt x="9" y="8"/>
                </a:cubicBezTo>
                <a:cubicBezTo>
                  <a:pt x="4" y="13"/>
                  <a:pt x="1" y="19"/>
                  <a:pt x="1" y="26"/>
                </a:cubicBezTo>
                <a:cubicBezTo>
                  <a:pt x="1" y="31"/>
                  <a:pt x="2" y="35"/>
                  <a:pt x="5" y="39"/>
                </a:cubicBezTo>
                <a:cubicBezTo>
                  <a:pt x="8" y="43"/>
                  <a:pt x="14" y="48"/>
                  <a:pt x="24" y="54"/>
                </a:cubicBezTo>
                <a:cubicBezTo>
                  <a:pt x="33" y="59"/>
                  <a:pt x="39" y="64"/>
                  <a:pt x="42" y="67"/>
                </a:cubicBezTo>
                <a:cubicBezTo>
                  <a:pt x="44" y="70"/>
                  <a:pt x="46" y="74"/>
                  <a:pt x="46" y="79"/>
                </a:cubicBezTo>
                <a:cubicBezTo>
                  <a:pt x="46" y="85"/>
                  <a:pt x="44" y="89"/>
                  <a:pt x="40" y="92"/>
                </a:cubicBezTo>
                <a:cubicBezTo>
                  <a:pt x="36" y="96"/>
                  <a:pt x="30" y="97"/>
                  <a:pt x="22" y="97"/>
                </a:cubicBezTo>
                <a:cubicBezTo>
                  <a:pt x="15" y="97"/>
                  <a:pt x="7" y="95"/>
                  <a:pt x="0" y="90"/>
                </a:cubicBezTo>
                <a:cubicBezTo>
                  <a:pt x="0" y="98"/>
                  <a:pt x="0" y="98"/>
                  <a:pt x="0" y="98"/>
                </a:cubicBezTo>
                <a:cubicBezTo>
                  <a:pt x="3" y="100"/>
                  <a:pt x="6" y="101"/>
                  <a:pt x="10" y="102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659446" y="2570951"/>
            <a:ext cx="4230005" cy="1677922"/>
          </a:xfrm>
          <a:custGeom>
            <a:avLst/>
            <a:gdLst>
              <a:gd name="T0" fmla="*/ 344 w 351"/>
              <a:gd name="T1" fmla="*/ 34 h 139"/>
              <a:gd name="T2" fmla="*/ 319 w 351"/>
              <a:gd name="T3" fmla="*/ 97 h 139"/>
              <a:gd name="T4" fmla="*/ 318 w 351"/>
              <a:gd name="T5" fmla="*/ 95 h 139"/>
              <a:gd name="T6" fmla="*/ 296 w 351"/>
              <a:gd name="T7" fmla="*/ 34 h 139"/>
              <a:gd name="T8" fmla="*/ 316 w 351"/>
              <a:gd name="T9" fmla="*/ 105 h 139"/>
              <a:gd name="T10" fmla="*/ 296 w 351"/>
              <a:gd name="T11" fmla="*/ 133 h 139"/>
              <a:gd name="T12" fmla="*/ 290 w 351"/>
              <a:gd name="T13" fmla="*/ 138 h 139"/>
              <a:gd name="T14" fmla="*/ 307 w 351"/>
              <a:gd name="T15" fmla="*/ 134 h 139"/>
              <a:gd name="T16" fmla="*/ 351 w 351"/>
              <a:gd name="T17" fmla="*/ 34 h 139"/>
              <a:gd name="T18" fmla="*/ 282 w 351"/>
              <a:gd name="T19" fmla="*/ 101 h 139"/>
              <a:gd name="T20" fmla="*/ 272 w 351"/>
              <a:gd name="T21" fmla="*/ 87 h 139"/>
              <a:gd name="T22" fmla="*/ 290 w 351"/>
              <a:gd name="T23" fmla="*/ 40 h 139"/>
              <a:gd name="T24" fmla="*/ 272 w 351"/>
              <a:gd name="T25" fmla="*/ 34 h 139"/>
              <a:gd name="T26" fmla="*/ 268 w 351"/>
              <a:gd name="T27" fmla="*/ 15 h 139"/>
              <a:gd name="T28" fmla="*/ 265 w 351"/>
              <a:gd name="T29" fmla="*/ 34 h 139"/>
              <a:gd name="T30" fmla="*/ 252 w 351"/>
              <a:gd name="T31" fmla="*/ 40 h 139"/>
              <a:gd name="T32" fmla="*/ 265 w 351"/>
              <a:gd name="T33" fmla="*/ 88 h 139"/>
              <a:gd name="T34" fmla="*/ 290 w 351"/>
              <a:gd name="T35" fmla="*/ 104 h 139"/>
              <a:gd name="T36" fmla="*/ 245 w 351"/>
              <a:gd name="T37" fmla="*/ 0 h 139"/>
              <a:gd name="T38" fmla="*/ 239 w 351"/>
              <a:gd name="T39" fmla="*/ 105 h 139"/>
              <a:gd name="T40" fmla="*/ 245 w 351"/>
              <a:gd name="T41" fmla="*/ 0 h 139"/>
              <a:gd name="T42" fmla="*/ 224 w 351"/>
              <a:gd name="T43" fmla="*/ 34 h 139"/>
              <a:gd name="T44" fmla="*/ 218 w 351"/>
              <a:gd name="T45" fmla="*/ 75 h 139"/>
              <a:gd name="T46" fmla="*/ 196 w 351"/>
              <a:gd name="T47" fmla="*/ 101 h 139"/>
              <a:gd name="T48" fmla="*/ 176 w 351"/>
              <a:gd name="T49" fmla="*/ 74 h 139"/>
              <a:gd name="T50" fmla="*/ 169 w 351"/>
              <a:gd name="T51" fmla="*/ 34 h 139"/>
              <a:gd name="T52" fmla="*/ 195 w 351"/>
              <a:gd name="T53" fmla="*/ 107 h 139"/>
              <a:gd name="T54" fmla="*/ 218 w 351"/>
              <a:gd name="T55" fmla="*/ 93 h 139"/>
              <a:gd name="T56" fmla="*/ 224 w 351"/>
              <a:gd name="T57" fmla="*/ 105 h 139"/>
              <a:gd name="T58" fmla="*/ 138 w 351"/>
              <a:gd name="T59" fmla="*/ 101 h 139"/>
              <a:gd name="T60" fmla="*/ 112 w 351"/>
              <a:gd name="T61" fmla="*/ 71 h 139"/>
              <a:gd name="T62" fmla="*/ 140 w 351"/>
              <a:gd name="T63" fmla="*/ 38 h 139"/>
              <a:gd name="T64" fmla="*/ 157 w 351"/>
              <a:gd name="T65" fmla="*/ 36 h 139"/>
              <a:gd name="T66" fmla="*/ 115 w 351"/>
              <a:gd name="T67" fmla="*/ 43 h 139"/>
              <a:gd name="T68" fmla="*/ 114 w 351"/>
              <a:gd name="T69" fmla="*/ 97 h 139"/>
              <a:gd name="T70" fmla="*/ 157 w 351"/>
              <a:gd name="T71" fmla="*/ 102 h 139"/>
              <a:gd name="T72" fmla="*/ 91 w 351"/>
              <a:gd name="T73" fmla="*/ 67 h 139"/>
              <a:gd name="T74" fmla="*/ 84 w 351"/>
              <a:gd name="T75" fmla="*/ 94 h 139"/>
              <a:gd name="T76" fmla="*/ 56 w 351"/>
              <a:gd name="T77" fmla="*/ 97 h 139"/>
              <a:gd name="T78" fmla="*/ 56 w 351"/>
              <a:gd name="T79" fmla="*/ 75 h 139"/>
              <a:gd name="T80" fmla="*/ 91 w 351"/>
              <a:gd name="T81" fmla="*/ 67 h 139"/>
              <a:gd name="T82" fmla="*/ 98 w 351"/>
              <a:gd name="T83" fmla="*/ 59 h 139"/>
              <a:gd name="T84" fmla="*/ 75 w 351"/>
              <a:gd name="T85" fmla="*/ 32 h 139"/>
              <a:gd name="T86" fmla="*/ 51 w 351"/>
              <a:gd name="T87" fmla="*/ 40 h 139"/>
              <a:gd name="T88" fmla="*/ 74 w 351"/>
              <a:gd name="T89" fmla="*/ 38 h 139"/>
              <a:gd name="T90" fmla="*/ 69 w 351"/>
              <a:gd name="T91" fmla="*/ 65 h 139"/>
              <a:gd name="T92" fmla="*/ 51 w 351"/>
              <a:gd name="T93" fmla="*/ 101 h 139"/>
              <a:gd name="T94" fmla="*/ 81 w 351"/>
              <a:gd name="T95" fmla="*/ 103 h 139"/>
              <a:gd name="T96" fmla="*/ 91 w 351"/>
              <a:gd name="T97" fmla="*/ 91 h 139"/>
              <a:gd name="T98" fmla="*/ 98 w 351"/>
              <a:gd name="T99" fmla="*/ 105 h 139"/>
              <a:gd name="T100" fmla="*/ 47 w 351"/>
              <a:gd name="T101" fmla="*/ 6 h 139"/>
              <a:gd name="T102" fmla="*/ 0 w 351"/>
              <a:gd name="T103" fmla="*/ 105 h 139"/>
              <a:gd name="T104" fmla="*/ 7 w 351"/>
              <a:gd name="T105" fmla="*/ 59 h 139"/>
              <a:gd name="T106" fmla="*/ 44 w 351"/>
              <a:gd name="T107" fmla="*/ 53 h 139"/>
              <a:gd name="T108" fmla="*/ 7 w 351"/>
              <a:gd name="T109" fmla="*/ 12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1" h="139">
                <a:moveTo>
                  <a:pt x="351" y="34"/>
                </a:moveTo>
                <a:cubicBezTo>
                  <a:pt x="344" y="34"/>
                  <a:pt x="344" y="34"/>
                  <a:pt x="344" y="34"/>
                </a:cubicBezTo>
                <a:cubicBezTo>
                  <a:pt x="321" y="93"/>
                  <a:pt x="321" y="93"/>
                  <a:pt x="321" y="93"/>
                </a:cubicBezTo>
                <a:cubicBezTo>
                  <a:pt x="319" y="97"/>
                  <a:pt x="319" y="97"/>
                  <a:pt x="319" y="97"/>
                </a:cubicBezTo>
                <a:cubicBezTo>
                  <a:pt x="319" y="97"/>
                  <a:pt x="319" y="97"/>
                  <a:pt x="319" y="97"/>
                </a:cubicBezTo>
                <a:cubicBezTo>
                  <a:pt x="319" y="97"/>
                  <a:pt x="319" y="96"/>
                  <a:pt x="318" y="95"/>
                </a:cubicBezTo>
                <a:cubicBezTo>
                  <a:pt x="318" y="94"/>
                  <a:pt x="318" y="93"/>
                  <a:pt x="317" y="92"/>
                </a:cubicBezTo>
                <a:cubicBezTo>
                  <a:pt x="296" y="34"/>
                  <a:pt x="296" y="34"/>
                  <a:pt x="296" y="34"/>
                </a:cubicBezTo>
                <a:cubicBezTo>
                  <a:pt x="289" y="34"/>
                  <a:pt x="289" y="34"/>
                  <a:pt x="289" y="34"/>
                </a:cubicBezTo>
                <a:cubicBezTo>
                  <a:pt x="316" y="105"/>
                  <a:pt x="316" y="105"/>
                  <a:pt x="316" y="105"/>
                </a:cubicBezTo>
                <a:cubicBezTo>
                  <a:pt x="309" y="121"/>
                  <a:pt x="309" y="121"/>
                  <a:pt x="309" y="121"/>
                </a:cubicBezTo>
                <a:cubicBezTo>
                  <a:pt x="306" y="129"/>
                  <a:pt x="301" y="133"/>
                  <a:pt x="296" y="133"/>
                </a:cubicBezTo>
                <a:cubicBezTo>
                  <a:pt x="293" y="133"/>
                  <a:pt x="291" y="132"/>
                  <a:pt x="290" y="132"/>
                </a:cubicBezTo>
                <a:cubicBezTo>
                  <a:pt x="290" y="138"/>
                  <a:pt x="290" y="138"/>
                  <a:pt x="290" y="138"/>
                </a:cubicBezTo>
                <a:cubicBezTo>
                  <a:pt x="291" y="139"/>
                  <a:pt x="293" y="139"/>
                  <a:pt x="295" y="139"/>
                </a:cubicBezTo>
                <a:cubicBezTo>
                  <a:pt x="300" y="139"/>
                  <a:pt x="304" y="137"/>
                  <a:pt x="307" y="134"/>
                </a:cubicBezTo>
                <a:cubicBezTo>
                  <a:pt x="311" y="131"/>
                  <a:pt x="314" y="126"/>
                  <a:pt x="316" y="120"/>
                </a:cubicBezTo>
                <a:lnTo>
                  <a:pt x="351" y="34"/>
                </a:lnTo>
                <a:close/>
                <a:moveTo>
                  <a:pt x="290" y="98"/>
                </a:moveTo>
                <a:cubicBezTo>
                  <a:pt x="287" y="100"/>
                  <a:pt x="284" y="101"/>
                  <a:pt x="282" y="101"/>
                </a:cubicBezTo>
                <a:cubicBezTo>
                  <a:pt x="278" y="101"/>
                  <a:pt x="275" y="100"/>
                  <a:pt x="274" y="98"/>
                </a:cubicBezTo>
                <a:cubicBezTo>
                  <a:pt x="272" y="96"/>
                  <a:pt x="272" y="92"/>
                  <a:pt x="272" y="87"/>
                </a:cubicBezTo>
                <a:cubicBezTo>
                  <a:pt x="272" y="40"/>
                  <a:pt x="272" y="40"/>
                  <a:pt x="272" y="40"/>
                </a:cubicBezTo>
                <a:cubicBezTo>
                  <a:pt x="290" y="40"/>
                  <a:pt x="290" y="40"/>
                  <a:pt x="290" y="40"/>
                </a:cubicBezTo>
                <a:cubicBezTo>
                  <a:pt x="290" y="34"/>
                  <a:pt x="290" y="34"/>
                  <a:pt x="290" y="34"/>
                </a:cubicBezTo>
                <a:cubicBezTo>
                  <a:pt x="272" y="34"/>
                  <a:pt x="272" y="34"/>
                  <a:pt x="272" y="34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70" y="14"/>
                  <a:pt x="269" y="14"/>
                  <a:pt x="268" y="15"/>
                </a:cubicBezTo>
                <a:cubicBezTo>
                  <a:pt x="267" y="15"/>
                  <a:pt x="266" y="15"/>
                  <a:pt x="265" y="16"/>
                </a:cubicBezTo>
                <a:cubicBezTo>
                  <a:pt x="265" y="34"/>
                  <a:pt x="265" y="34"/>
                  <a:pt x="265" y="34"/>
                </a:cubicBezTo>
                <a:cubicBezTo>
                  <a:pt x="252" y="34"/>
                  <a:pt x="252" y="34"/>
                  <a:pt x="252" y="34"/>
                </a:cubicBezTo>
                <a:cubicBezTo>
                  <a:pt x="252" y="40"/>
                  <a:pt x="252" y="40"/>
                  <a:pt x="252" y="40"/>
                </a:cubicBezTo>
                <a:cubicBezTo>
                  <a:pt x="265" y="40"/>
                  <a:pt x="265" y="40"/>
                  <a:pt x="265" y="40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101"/>
                  <a:pt x="270" y="107"/>
                  <a:pt x="281" y="107"/>
                </a:cubicBezTo>
                <a:cubicBezTo>
                  <a:pt x="284" y="107"/>
                  <a:pt x="287" y="106"/>
                  <a:pt x="290" y="104"/>
                </a:cubicBezTo>
                <a:lnTo>
                  <a:pt x="290" y="98"/>
                </a:lnTo>
                <a:close/>
                <a:moveTo>
                  <a:pt x="245" y="0"/>
                </a:moveTo>
                <a:cubicBezTo>
                  <a:pt x="239" y="0"/>
                  <a:pt x="239" y="0"/>
                  <a:pt x="239" y="0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45" y="105"/>
                  <a:pt x="245" y="105"/>
                  <a:pt x="245" y="105"/>
                </a:cubicBezTo>
                <a:lnTo>
                  <a:pt x="245" y="0"/>
                </a:lnTo>
                <a:close/>
                <a:moveTo>
                  <a:pt x="224" y="105"/>
                </a:moveTo>
                <a:cubicBezTo>
                  <a:pt x="224" y="34"/>
                  <a:pt x="224" y="34"/>
                  <a:pt x="224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75"/>
                  <a:pt x="218" y="75"/>
                  <a:pt x="218" y="75"/>
                </a:cubicBezTo>
                <a:cubicBezTo>
                  <a:pt x="218" y="83"/>
                  <a:pt x="216" y="89"/>
                  <a:pt x="212" y="94"/>
                </a:cubicBezTo>
                <a:cubicBezTo>
                  <a:pt x="208" y="99"/>
                  <a:pt x="202" y="101"/>
                  <a:pt x="196" y="101"/>
                </a:cubicBezTo>
                <a:cubicBezTo>
                  <a:pt x="189" y="101"/>
                  <a:pt x="184" y="99"/>
                  <a:pt x="181" y="95"/>
                </a:cubicBezTo>
                <a:cubicBezTo>
                  <a:pt x="177" y="90"/>
                  <a:pt x="176" y="83"/>
                  <a:pt x="176" y="74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97"/>
                  <a:pt x="178" y="107"/>
                  <a:pt x="195" y="107"/>
                </a:cubicBezTo>
                <a:cubicBezTo>
                  <a:pt x="205" y="107"/>
                  <a:pt x="213" y="102"/>
                  <a:pt x="218" y="93"/>
                </a:cubicBezTo>
                <a:cubicBezTo>
                  <a:pt x="218" y="93"/>
                  <a:pt x="218" y="93"/>
                  <a:pt x="218" y="93"/>
                </a:cubicBezTo>
                <a:cubicBezTo>
                  <a:pt x="218" y="105"/>
                  <a:pt x="218" y="105"/>
                  <a:pt x="218" y="105"/>
                </a:cubicBezTo>
                <a:lnTo>
                  <a:pt x="224" y="105"/>
                </a:lnTo>
                <a:close/>
                <a:moveTo>
                  <a:pt x="157" y="96"/>
                </a:moveTo>
                <a:cubicBezTo>
                  <a:pt x="151" y="99"/>
                  <a:pt x="145" y="101"/>
                  <a:pt x="138" y="101"/>
                </a:cubicBezTo>
                <a:cubicBezTo>
                  <a:pt x="130" y="101"/>
                  <a:pt x="124" y="99"/>
                  <a:pt x="119" y="93"/>
                </a:cubicBezTo>
                <a:cubicBezTo>
                  <a:pt x="114" y="87"/>
                  <a:pt x="112" y="80"/>
                  <a:pt x="112" y="71"/>
                </a:cubicBezTo>
                <a:cubicBezTo>
                  <a:pt x="112" y="61"/>
                  <a:pt x="115" y="53"/>
                  <a:pt x="120" y="47"/>
                </a:cubicBezTo>
                <a:cubicBezTo>
                  <a:pt x="125" y="41"/>
                  <a:pt x="132" y="38"/>
                  <a:pt x="140" y="38"/>
                </a:cubicBezTo>
                <a:cubicBezTo>
                  <a:pt x="146" y="38"/>
                  <a:pt x="152" y="40"/>
                  <a:pt x="157" y="43"/>
                </a:cubicBezTo>
                <a:cubicBezTo>
                  <a:pt x="157" y="36"/>
                  <a:pt x="157" y="36"/>
                  <a:pt x="157" y="36"/>
                </a:cubicBezTo>
                <a:cubicBezTo>
                  <a:pt x="152" y="34"/>
                  <a:pt x="147" y="32"/>
                  <a:pt x="141" y="32"/>
                </a:cubicBezTo>
                <a:cubicBezTo>
                  <a:pt x="131" y="32"/>
                  <a:pt x="122" y="36"/>
                  <a:pt x="115" y="43"/>
                </a:cubicBezTo>
                <a:cubicBezTo>
                  <a:pt x="109" y="51"/>
                  <a:pt x="105" y="60"/>
                  <a:pt x="105" y="71"/>
                </a:cubicBezTo>
                <a:cubicBezTo>
                  <a:pt x="105" y="82"/>
                  <a:pt x="108" y="91"/>
                  <a:pt x="114" y="97"/>
                </a:cubicBezTo>
                <a:cubicBezTo>
                  <a:pt x="120" y="104"/>
                  <a:pt x="128" y="107"/>
                  <a:pt x="138" y="107"/>
                </a:cubicBezTo>
                <a:cubicBezTo>
                  <a:pt x="145" y="107"/>
                  <a:pt x="151" y="106"/>
                  <a:pt x="157" y="102"/>
                </a:cubicBezTo>
                <a:lnTo>
                  <a:pt x="157" y="96"/>
                </a:lnTo>
                <a:close/>
                <a:moveTo>
                  <a:pt x="91" y="67"/>
                </a:moveTo>
                <a:cubicBezTo>
                  <a:pt x="91" y="74"/>
                  <a:pt x="91" y="74"/>
                  <a:pt x="91" y="74"/>
                </a:cubicBezTo>
                <a:cubicBezTo>
                  <a:pt x="91" y="82"/>
                  <a:pt x="89" y="89"/>
                  <a:pt x="84" y="94"/>
                </a:cubicBezTo>
                <a:cubicBezTo>
                  <a:pt x="80" y="99"/>
                  <a:pt x="74" y="101"/>
                  <a:pt x="67" y="101"/>
                </a:cubicBezTo>
                <a:cubicBezTo>
                  <a:pt x="62" y="101"/>
                  <a:pt x="58" y="100"/>
                  <a:pt x="56" y="97"/>
                </a:cubicBezTo>
                <a:cubicBezTo>
                  <a:pt x="53" y="95"/>
                  <a:pt x="51" y="91"/>
                  <a:pt x="51" y="87"/>
                </a:cubicBezTo>
                <a:cubicBezTo>
                  <a:pt x="51" y="81"/>
                  <a:pt x="53" y="78"/>
                  <a:pt x="56" y="75"/>
                </a:cubicBezTo>
                <a:cubicBezTo>
                  <a:pt x="59" y="73"/>
                  <a:pt x="64" y="71"/>
                  <a:pt x="72" y="70"/>
                </a:cubicBezTo>
                <a:lnTo>
                  <a:pt x="91" y="67"/>
                </a:lnTo>
                <a:close/>
                <a:moveTo>
                  <a:pt x="98" y="105"/>
                </a:moveTo>
                <a:cubicBezTo>
                  <a:pt x="98" y="59"/>
                  <a:pt x="98" y="59"/>
                  <a:pt x="98" y="59"/>
                </a:cubicBezTo>
                <a:cubicBezTo>
                  <a:pt x="98" y="50"/>
                  <a:pt x="96" y="44"/>
                  <a:pt x="92" y="39"/>
                </a:cubicBezTo>
                <a:cubicBezTo>
                  <a:pt x="88" y="35"/>
                  <a:pt x="82" y="32"/>
                  <a:pt x="75" y="32"/>
                </a:cubicBezTo>
                <a:cubicBezTo>
                  <a:pt x="71" y="32"/>
                  <a:pt x="66" y="33"/>
                  <a:pt x="62" y="35"/>
                </a:cubicBezTo>
                <a:cubicBezTo>
                  <a:pt x="57" y="36"/>
                  <a:pt x="54" y="38"/>
                  <a:pt x="51" y="40"/>
                </a:cubicBezTo>
                <a:cubicBezTo>
                  <a:pt x="51" y="48"/>
                  <a:pt x="51" y="48"/>
                  <a:pt x="51" y="48"/>
                </a:cubicBezTo>
                <a:cubicBezTo>
                  <a:pt x="59" y="41"/>
                  <a:pt x="66" y="38"/>
                  <a:pt x="74" y="38"/>
                </a:cubicBezTo>
                <a:cubicBezTo>
                  <a:pt x="85" y="38"/>
                  <a:pt x="91" y="46"/>
                  <a:pt x="91" y="61"/>
                </a:cubicBezTo>
                <a:cubicBezTo>
                  <a:pt x="69" y="65"/>
                  <a:pt x="69" y="65"/>
                  <a:pt x="69" y="65"/>
                </a:cubicBezTo>
                <a:cubicBezTo>
                  <a:pt x="53" y="67"/>
                  <a:pt x="45" y="75"/>
                  <a:pt x="45" y="87"/>
                </a:cubicBezTo>
                <a:cubicBezTo>
                  <a:pt x="45" y="93"/>
                  <a:pt x="47" y="98"/>
                  <a:pt x="51" y="101"/>
                </a:cubicBezTo>
                <a:cubicBezTo>
                  <a:pt x="54" y="105"/>
                  <a:pt x="60" y="107"/>
                  <a:pt x="67" y="107"/>
                </a:cubicBezTo>
                <a:cubicBezTo>
                  <a:pt x="72" y="107"/>
                  <a:pt x="77" y="106"/>
                  <a:pt x="81" y="103"/>
                </a:cubicBezTo>
                <a:cubicBezTo>
                  <a:pt x="85" y="100"/>
                  <a:pt x="89" y="96"/>
                  <a:pt x="91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105"/>
                  <a:pt x="91" y="105"/>
                  <a:pt x="91" y="105"/>
                </a:cubicBezTo>
                <a:lnTo>
                  <a:pt x="98" y="105"/>
                </a:lnTo>
                <a:close/>
                <a:moveTo>
                  <a:pt x="47" y="12"/>
                </a:moveTo>
                <a:cubicBezTo>
                  <a:pt x="47" y="6"/>
                  <a:pt x="47" y="6"/>
                  <a:pt x="47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05"/>
                  <a:pt x="0" y="105"/>
                  <a:pt x="0" y="105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59"/>
                  <a:pt x="7" y="59"/>
                  <a:pt x="7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3"/>
                  <a:pt x="44" y="53"/>
                  <a:pt x="44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12"/>
                  <a:pt x="7" y="12"/>
                  <a:pt x="7" y="12"/>
                </a:cubicBezTo>
                <a:lnTo>
                  <a:pt x="4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2349" y="686011"/>
            <a:ext cx="1108081" cy="1824234"/>
          </a:xfrm>
          <a:prstGeom prst="rect">
            <a:avLst/>
          </a:prstGeom>
          <a:solidFill>
            <a:srgbClr val="E90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-2348" y="1048680"/>
            <a:ext cx="843511" cy="1207855"/>
          </a:xfrm>
          <a:custGeom>
            <a:avLst/>
            <a:gdLst>
              <a:gd name="connsiteX0" fmla="*/ 1193800 w 2054225"/>
              <a:gd name="connsiteY0" fmla="*/ 147639 h 1379539"/>
              <a:gd name="connsiteX1" fmla="*/ 1209130 w 2054225"/>
              <a:gd name="connsiteY1" fmla="*/ 147639 h 1379539"/>
              <a:gd name="connsiteX2" fmla="*/ 1906588 w 2054225"/>
              <a:gd name="connsiteY2" fmla="*/ 147639 h 1379539"/>
              <a:gd name="connsiteX3" fmla="*/ 2054225 w 2054225"/>
              <a:gd name="connsiteY3" fmla="*/ 320105 h 1379539"/>
              <a:gd name="connsiteX4" fmla="*/ 2054225 w 2054225"/>
              <a:gd name="connsiteY4" fmla="*/ 899098 h 1379539"/>
              <a:gd name="connsiteX5" fmla="*/ 1906588 w 2054225"/>
              <a:gd name="connsiteY5" fmla="*/ 1071564 h 1379539"/>
              <a:gd name="connsiteX6" fmla="*/ 1574403 w 2054225"/>
              <a:gd name="connsiteY6" fmla="*/ 1071564 h 1379539"/>
              <a:gd name="connsiteX7" fmla="*/ 1685131 w 2054225"/>
              <a:gd name="connsiteY7" fmla="*/ 1379539 h 1379539"/>
              <a:gd name="connsiteX8" fmla="*/ 1205309 w 2054225"/>
              <a:gd name="connsiteY8" fmla="*/ 1071564 h 1379539"/>
              <a:gd name="connsiteX9" fmla="*/ 1201849 w 2054225"/>
              <a:gd name="connsiteY9" fmla="*/ 1071564 h 1379539"/>
              <a:gd name="connsiteX10" fmla="*/ 1193800 w 2054225"/>
              <a:gd name="connsiteY10" fmla="*/ 1071564 h 1379539"/>
              <a:gd name="connsiteX11" fmla="*/ 0 w 2054225"/>
              <a:gd name="connsiteY11" fmla="*/ 0 h 1379539"/>
              <a:gd name="connsiteX12" fmla="*/ 1193800 w 2054225"/>
              <a:gd name="connsiteY12" fmla="*/ 0 h 1379539"/>
              <a:gd name="connsiteX13" fmla="*/ 1193800 w 2054225"/>
              <a:gd name="connsiteY13" fmla="*/ 147639 h 1379539"/>
              <a:gd name="connsiteX14" fmla="*/ 1148080 w 2054225"/>
              <a:gd name="connsiteY14" fmla="*/ 147639 h 1379539"/>
              <a:gd name="connsiteX15" fmla="*/ 983853 w 2054225"/>
              <a:gd name="connsiteY15" fmla="*/ 147639 h 1379539"/>
              <a:gd name="connsiteX16" fmla="*/ 823912 w 2054225"/>
              <a:gd name="connsiteY16" fmla="*/ 320105 h 1379539"/>
              <a:gd name="connsiteX17" fmla="*/ 823912 w 2054225"/>
              <a:gd name="connsiteY17" fmla="*/ 899098 h 1379539"/>
              <a:gd name="connsiteX18" fmla="*/ 983853 w 2054225"/>
              <a:gd name="connsiteY18" fmla="*/ 1071564 h 1379539"/>
              <a:gd name="connsiteX19" fmla="*/ 1177627 w 2054225"/>
              <a:gd name="connsiteY19" fmla="*/ 1071564 h 1379539"/>
              <a:gd name="connsiteX20" fmla="*/ 1193800 w 2054225"/>
              <a:gd name="connsiteY20" fmla="*/ 1071564 h 1379539"/>
              <a:gd name="connsiteX21" fmla="*/ 1193800 w 2054225"/>
              <a:gd name="connsiteY21" fmla="*/ 1203745 h 1379539"/>
              <a:gd name="connsiteX22" fmla="*/ 0 w 2054225"/>
              <a:gd name="connsiteY22" fmla="*/ 1203745 h 1379539"/>
              <a:gd name="connsiteX0" fmla="*/ 1193800 w 2054225"/>
              <a:gd name="connsiteY0" fmla="*/ 147639 h 1379539"/>
              <a:gd name="connsiteX1" fmla="*/ 1209130 w 2054225"/>
              <a:gd name="connsiteY1" fmla="*/ 147639 h 1379539"/>
              <a:gd name="connsiteX2" fmla="*/ 1906588 w 2054225"/>
              <a:gd name="connsiteY2" fmla="*/ 147639 h 1379539"/>
              <a:gd name="connsiteX3" fmla="*/ 2054225 w 2054225"/>
              <a:gd name="connsiteY3" fmla="*/ 320105 h 1379539"/>
              <a:gd name="connsiteX4" fmla="*/ 2054225 w 2054225"/>
              <a:gd name="connsiteY4" fmla="*/ 899098 h 1379539"/>
              <a:gd name="connsiteX5" fmla="*/ 1906588 w 2054225"/>
              <a:gd name="connsiteY5" fmla="*/ 1071564 h 1379539"/>
              <a:gd name="connsiteX6" fmla="*/ 1574403 w 2054225"/>
              <a:gd name="connsiteY6" fmla="*/ 1071564 h 1379539"/>
              <a:gd name="connsiteX7" fmla="*/ 1685131 w 2054225"/>
              <a:gd name="connsiteY7" fmla="*/ 1379539 h 1379539"/>
              <a:gd name="connsiteX8" fmla="*/ 1205309 w 2054225"/>
              <a:gd name="connsiteY8" fmla="*/ 1071564 h 1379539"/>
              <a:gd name="connsiteX9" fmla="*/ 1201849 w 2054225"/>
              <a:gd name="connsiteY9" fmla="*/ 1071564 h 1379539"/>
              <a:gd name="connsiteX10" fmla="*/ 1193800 w 2054225"/>
              <a:gd name="connsiteY10" fmla="*/ 1071564 h 1379539"/>
              <a:gd name="connsiteX11" fmla="*/ 1193800 w 2054225"/>
              <a:gd name="connsiteY11" fmla="*/ 147639 h 1379539"/>
              <a:gd name="connsiteX12" fmla="*/ 0 w 2054225"/>
              <a:gd name="connsiteY12" fmla="*/ 1203745 h 1379539"/>
              <a:gd name="connsiteX13" fmla="*/ 1193800 w 2054225"/>
              <a:gd name="connsiteY13" fmla="*/ 0 h 1379539"/>
              <a:gd name="connsiteX14" fmla="*/ 1193800 w 2054225"/>
              <a:gd name="connsiteY14" fmla="*/ 147639 h 1379539"/>
              <a:gd name="connsiteX15" fmla="*/ 1148080 w 2054225"/>
              <a:gd name="connsiteY15" fmla="*/ 147639 h 1379539"/>
              <a:gd name="connsiteX16" fmla="*/ 983853 w 2054225"/>
              <a:gd name="connsiteY16" fmla="*/ 147639 h 1379539"/>
              <a:gd name="connsiteX17" fmla="*/ 823912 w 2054225"/>
              <a:gd name="connsiteY17" fmla="*/ 320105 h 1379539"/>
              <a:gd name="connsiteX18" fmla="*/ 823912 w 2054225"/>
              <a:gd name="connsiteY18" fmla="*/ 899098 h 1379539"/>
              <a:gd name="connsiteX19" fmla="*/ 983853 w 2054225"/>
              <a:gd name="connsiteY19" fmla="*/ 1071564 h 1379539"/>
              <a:gd name="connsiteX20" fmla="*/ 1177627 w 2054225"/>
              <a:gd name="connsiteY20" fmla="*/ 1071564 h 1379539"/>
              <a:gd name="connsiteX21" fmla="*/ 1193800 w 2054225"/>
              <a:gd name="connsiteY21" fmla="*/ 1071564 h 1379539"/>
              <a:gd name="connsiteX22" fmla="*/ 1193800 w 2054225"/>
              <a:gd name="connsiteY22" fmla="*/ 1203745 h 1379539"/>
              <a:gd name="connsiteX23" fmla="*/ 0 w 2054225"/>
              <a:gd name="connsiteY23" fmla="*/ 1203745 h 1379539"/>
              <a:gd name="connsiteX0" fmla="*/ 369888 w 1230313"/>
              <a:gd name="connsiteY0" fmla="*/ 147639 h 1379539"/>
              <a:gd name="connsiteX1" fmla="*/ 385218 w 1230313"/>
              <a:gd name="connsiteY1" fmla="*/ 147639 h 1379539"/>
              <a:gd name="connsiteX2" fmla="*/ 1082676 w 1230313"/>
              <a:gd name="connsiteY2" fmla="*/ 147639 h 1379539"/>
              <a:gd name="connsiteX3" fmla="*/ 1230313 w 1230313"/>
              <a:gd name="connsiteY3" fmla="*/ 320105 h 1379539"/>
              <a:gd name="connsiteX4" fmla="*/ 1230313 w 1230313"/>
              <a:gd name="connsiteY4" fmla="*/ 899098 h 1379539"/>
              <a:gd name="connsiteX5" fmla="*/ 1082676 w 1230313"/>
              <a:gd name="connsiteY5" fmla="*/ 1071564 h 1379539"/>
              <a:gd name="connsiteX6" fmla="*/ 750491 w 1230313"/>
              <a:gd name="connsiteY6" fmla="*/ 1071564 h 1379539"/>
              <a:gd name="connsiteX7" fmla="*/ 861219 w 1230313"/>
              <a:gd name="connsiteY7" fmla="*/ 1379539 h 1379539"/>
              <a:gd name="connsiteX8" fmla="*/ 381397 w 1230313"/>
              <a:gd name="connsiteY8" fmla="*/ 1071564 h 1379539"/>
              <a:gd name="connsiteX9" fmla="*/ 377937 w 1230313"/>
              <a:gd name="connsiteY9" fmla="*/ 1071564 h 1379539"/>
              <a:gd name="connsiteX10" fmla="*/ 369888 w 1230313"/>
              <a:gd name="connsiteY10" fmla="*/ 1071564 h 1379539"/>
              <a:gd name="connsiteX11" fmla="*/ 369888 w 1230313"/>
              <a:gd name="connsiteY11" fmla="*/ 147639 h 1379539"/>
              <a:gd name="connsiteX12" fmla="*/ 369888 w 1230313"/>
              <a:gd name="connsiteY12" fmla="*/ 1203745 h 1379539"/>
              <a:gd name="connsiteX13" fmla="*/ 369888 w 1230313"/>
              <a:gd name="connsiteY13" fmla="*/ 0 h 1379539"/>
              <a:gd name="connsiteX14" fmla="*/ 369888 w 1230313"/>
              <a:gd name="connsiteY14" fmla="*/ 147639 h 1379539"/>
              <a:gd name="connsiteX15" fmla="*/ 324168 w 1230313"/>
              <a:gd name="connsiteY15" fmla="*/ 147639 h 1379539"/>
              <a:gd name="connsiteX16" fmla="*/ 159941 w 1230313"/>
              <a:gd name="connsiteY16" fmla="*/ 147639 h 1379539"/>
              <a:gd name="connsiteX17" fmla="*/ 0 w 1230313"/>
              <a:gd name="connsiteY17" fmla="*/ 320105 h 1379539"/>
              <a:gd name="connsiteX18" fmla="*/ 0 w 1230313"/>
              <a:gd name="connsiteY18" fmla="*/ 899098 h 1379539"/>
              <a:gd name="connsiteX19" fmla="*/ 159941 w 1230313"/>
              <a:gd name="connsiteY19" fmla="*/ 1071564 h 1379539"/>
              <a:gd name="connsiteX20" fmla="*/ 353715 w 1230313"/>
              <a:gd name="connsiteY20" fmla="*/ 1071564 h 1379539"/>
              <a:gd name="connsiteX21" fmla="*/ 369888 w 1230313"/>
              <a:gd name="connsiteY21" fmla="*/ 1071564 h 1379539"/>
              <a:gd name="connsiteX22" fmla="*/ 369888 w 1230313"/>
              <a:gd name="connsiteY22" fmla="*/ 1203745 h 1379539"/>
              <a:gd name="connsiteX0" fmla="*/ 369888 w 1230313"/>
              <a:gd name="connsiteY0" fmla="*/ 147639 h 1379539"/>
              <a:gd name="connsiteX1" fmla="*/ 385218 w 1230313"/>
              <a:gd name="connsiteY1" fmla="*/ 147639 h 1379539"/>
              <a:gd name="connsiteX2" fmla="*/ 1082676 w 1230313"/>
              <a:gd name="connsiteY2" fmla="*/ 147639 h 1379539"/>
              <a:gd name="connsiteX3" fmla="*/ 1230313 w 1230313"/>
              <a:gd name="connsiteY3" fmla="*/ 320105 h 1379539"/>
              <a:gd name="connsiteX4" fmla="*/ 1230313 w 1230313"/>
              <a:gd name="connsiteY4" fmla="*/ 899098 h 1379539"/>
              <a:gd name="connsiteX5" fmla="*/ 1082676 w 1230313"/>
              <a:gd name="connsiteY5" fmla="*/ 1071564 h 1379539"/>
              <a:gd name="connsiteX6" fmla="*/ 750491 w 1230313"/>
              <a:gd name="connsiteY6" fmla="*/ 1071564 h 1379539"/>
              <a:gd name="connsiteX7" fmla="*/ 861219 w 1230313"/>
              <a:gd name="connsiteY7" fmla="*/ 1379539 h 1379539"/>
              <a:gd name="connsiteX8" fmla="*/ 381397 w 1230313"/>
              <a:gd name="connsiteY8" fmla="*/ 1071564 h 1379539"/>
              <a:gd name="connsiteX9" fmla="*/ 377937 w 1230313"/>
              <a:gd name="connsiteY9" fmla="*/ 1071564 h 1379539"/>
              <a:gd name="connsiteX10" fmla="*/ 369888 w 1230313"/>
              <a:gd name="connsiteY10" fmla="*/ 1071564 h 1379539"/>
              <a:gd name="connsiteX11" fmla="*/ 369888 w 1230313"/>
              <a:gd name="connsiteY11" fmla="*/ 147639 h 1379539"/>
              <a:gd name="connsiteX12" fmla="*/ 369888 w 1230313"/>
              <a:gd name="connsiteY12" fmla="*/ 1203745 h 1379539"/>
              <a:gd name="connsiteX13" fmla="*/ 369888 w 1230313"/>
              <a:gd name="connsiteY13" fmla="*/ 0 h 1379539"/>
              <a:gd name="connsiteX14" fmla="*/ 369888 w 1230313"/>
              <a:gd name="connsiteY14" fmla="*/ 147639 h 1379539"/>
              <a:gd name="connsiteX15" fmla="*/ 159941 w 1230313"/>
              <a:gd name="connsiteY15" fmla="*/ 147639 h 1379539"/>
              <a:gd name="connsiteX16" fmla="*/ 0 w 1230313"/>
              <a:gd name="connsiteY16" fmla="*/ 320105 h 1379539"/>
              <a:gd name="connsiteX17" fmla="*/ 0 w 1230313"/>
              <a:gd name="connsiteY17" fmla="*/ 899098 h 1379539"/>
              <a:gd name="connsiteX18" fmla="*/ 159941 w 1230313"/>
              <a:gd name="connsiteY18" fmla="*/ 1071564 h 1379539"/>
              <a:gd name="connsiteX19" fmla="*/ 353715 w 1230313"/>
              <a:gd name="connsiteY19" fmla="*/ 1071564 h 1379539"/>
              <a:gd name="connsiteX20" fmla="*/ 369888 w 1230313"/>
              <a:gd name="connsiteY20" fmla="*/ 1071564 h 1379539"/>
              <a:gd name="connsiteX21" fmla="*/ 369888 w 1230313"/>
              <a:gd name="connsiteY21" fmla="*/ 1203745 h 1379539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1056106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0 w 1230313"/>
              <a:gd name="connsiteY16" fmla="*/ 751459 h 1231900"/>
              <a:gd name="connsiteX17" fmla="*/ 159941 w 1230313"/>
              <a:gd name="connsiteY17" fmla="*/ 923925 h 1231900"/>
              <a:gd name="connsiteX18" fmla="*/ 353715 w 1230313"/>
              <a:gd name="connsiteY18" fmla="*/ 923925 h 1231900"/>
              <a:gd name="connsiteX19" fmla="*/ 369888 w 1230313"/>
              <a:gd name="connsiteY19" fmla="*/ 923925 h 1231900"/>
              <a:gd name="connsiteX20" fmla="*/ 369888 w 1230313"/>
              <a:gd name="connsiteY20" fmla="*/ 1056106 h 1231900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923925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0 w 1230313"/>
              <a:gd name="connsiteY16" fmla="*/ 751459 h 1231900"/>
              <a:gd name="connsiteX17" fmla="*/ 159941 w 1230313"/>
              <a:gd name="connsiteY17" fmla="*/ 923925 h 1231900"/>
              <a:gd name="connsiteX18" fmla="*/ 353715 w 1230313"/>
              <a:gd name="connsiteY18" fmla="*/ 923925 h 1231900"/>
              <a:gd name="connsiteX19" fmla="*/ 369888 w 1230313"/>
              <a:gd name="connsiteY19" fmla="*/ 923925 h 1231900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923925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159941 w 1230313"/>
              <a:gd name="connsiteY16" fmla="*/ 923925 h 1231900"/>
              <a:gd name="connsiteX17" fmla="*/ 353715 w 1230313"/>
              <a:gd name="connsiteY17" fmla="*/ 923925 h 1231900"/>
              <a:gd name="connsiteX18" fmla="*/ 369888 w 1230313"/>
              <a:gd name="connsiteY18" fmla="*/ 923925 h 1231900"/>
              <a:gd name="connsiteX0" fmla="*/ 235190 w 1095615"/>
              <a:gd name="connsiteY0" fmla="*/ 68438 h 1300338"/>
              <a:gd name="connsiteX1" fmla="*/ 250520 w 1095615"/>
              <a:gd name="connsiteY1" fmla="*/ 68438 h 1300338"/>
              <a:gd name="connsiteX2" fmla="*/ 947978 w 1095615"/>
              <a:gd name="connsiteY2" fmla="*/ 68438 h 1300338"/>
              <a:gd name="connsiteX3" fmla="*/ 1095615 w 1095615"/>
              <a:gd name="connsiteY3" fmla="*/ 240904 h 1300338"/>
              <a:gd name="connsiteX4" fmla="*/ 1095615 w 1095615"/>
              <a:gd name="connsiteY4" fmla="*/ 819897 h 1300338"/>
              <a:gd name="connsiteX5" fmla="*/ 947978 w 1095615"/>
              <a:gd name="connsiteY5" fmla="*/ 992363 h 1300338"/>
              <a:gd name="connsiteX6" fmla="*/ 615793 w 1095615"/>
              <a:gd name="connsiteY6" fmla="*/ 992363 h 1300338"/>
              <a:gd name="connsiteX7" fmla="*/ 726521 w 1095615"/>
              <a:gd name="connsiteY7" fmla="*/ 1300338 h 1300338"/>
              <a:gd name="connsiteX8" fmla="*/ 246699 w 1095615"/>
              <a:gd name="connsiteY8" fmla="*/ 992363 h 1300338"/>
              <a:gd name="connsiteX9" fmla="*/ 243239 w 1095615"/>
              <a:gd name="connsiteY9" fmla="*/ 992363 h 1300338"/>
              <a:gd name="connsiteX10" fmla="*/ 235190 w 1095615"/>
              <a:gd name="connsiteY10" fmla="*/ 992363 h 1300338"/>
              <a:gd name="connsiteX11" fmla="*/ 235190 w 1095615"/>
              <a:gd name="connsiteY11" fmla="*/ 68438 h 1300338"/>
              <a:gd name="connsiteX12" fmla="*/ 235190 w 1095615"/>
              <a:gd name="connsiteY12" fmla="*/ 992363 h 1300338"/>
              <a:gd name="connsiteX13" fmla="*/ 235190 w 1095615"/>
              <a:gd name="connsiteY13" fmla="*/ 68438 h 1300338"/>
              <a:gd name="connsiteX14" fmla="*/ 25243 w 1095615"/>
              <a:gd name="connsiteY14" fmla="*/ 68438 h 1300338"/>
              <a:gd name="connsiteX15" fmla="*/ 25243 w 1095615"/>
              <a:gd name="connsiteY15" fmla="*/ 992363 h 1300338"/>
              <a:gd name="connsiteX16" fmla="*/ 219017 w 1095615"/>
              <a:gd name="connsiteY16" fmla="*/ 992363 h 1300338"/>
              <a:gd name="connsiteX17" fmla="*/ 235190 w 1095615"/>
              <a:gd name="connsiteY17" fmla="*/ 992363 h 1300338"/>
              <a:gd name="connsiteX0" fmla="*/ 209988 w 1070413"/>
              <a:gd name="connsiteY0" fmla="*/ 0 h 1231900"/>
              <a:gd name="connsiteX1" fmla="*/ 225318 w 1070413"/>
              <a:gd name="connsiteY1" fmla="*/ 0 h 1231900"/>
              <a:gd name="connsiteX2" fmla="*/ 922776 w 1070413"/>
              <a:gd name="connsiteY2" fmla="*/ 0 h 1231900"/>
              <a:gd name="connsiteX3" fmla="*/ 1070413 w 1070413"/>
              <a:gd name="connsiteY3" fmla="*/ 172466 h 1231900"/>
              <a:gd name="connsiteX4" fmla="*/ 1070413 w 1070413"/>
              <a:gd name="connsiteY4" fmla="*/ 751459 h 1231900"/>
              <a:gd name="connsiteX5" fmla="*/ 922776 w 1070413"/>
              <a:gd name="connsiteY5" fmla="*/ 923925 h 1231900"/>
              <a:gd name="connsiteX6" fmla="*/ 590591 w 1070413"/>
              <a:gd name="connsiteY6" fmla="*/ 923925 h 1231900"/>
              <a:gd name="connsiteX7" fmla="*/ 701319 w 1070413"/>
              <a:gd name="connsiteY7" fmla="*/ 1231900 h 1231900"/>
              <a:gd name="connsiteX8" fmla="*/ 221497 w 1070413"/>
              <a:gd name="connsiteY8" fmla="*/ 923925 h 1231900"/>
              <a:gd name="connsiteX9" fmla="*/ 218037 w 1070413"/>
              <a:gd name="connsiteY9" fmla="*/ 923925 h 1231900"/>
              <a:gd name="connsiteX10" fmla="*/ 209988 w 1070413"/>
              <a:gd name="connsiteY10" fmla="*/ 923925 h 1231900"/>
              <a:gd name="connsiteX11" fmla="*/ 209988 w 1070413"/>
              <a:gd name="connsiteY11" fmla="*/ 0 h 1231900"/>
              <a:gd name="connsiteX12" fmla="*/ 209988 w 1070413"/>
              <a:gd name="connsiteY12" fmla="*/ 923925 h 1231900"/>
              <a:gd name="connsiteX13" fmla="*/ 209988 w 1070413"/>
              <a:gd name="connsiteY13" fmla="*/ 0 h 1231900"/>
              <a:gd name="connsiteX14" fmla="*/ 41 w 1070413"/>
              <a:gd name="connsiteY14" fmla="*/ 923925 h 1231900"/>
              <a:gd name="connsiteX15" fmla="*/ 193815 w 1070413"/>
              <a:gd name="connsiteY15" fmla="*/ 923925 h 1231900"/>
              <a:gd name="connsiteX16" fmla="*/ 209988 w 1070413"/>
              <a:gd name="connsiteY16" fmla="*/ 923925 h 1231900"/>
              <a:gd name="connsiteX0" fmla="*/ 16173 w 876598"/>
              <a:gd name="connsiteY0" fmla="*/ 0 h 1231900"/>
              <a:gd name="connsiteX1" fmla="*/ 31503 w 876598"/>
              <a:gd name="connsiteY1" fmla="*/ 0 h 1231900"/>
              <a:gd name="connsiteX2" fmla="*/ 728961 w 876598"/>
              <a:gd name="connsiteY2" fmla="*/ 0 h 1231900"/>
              <a:gd name="connsiteX3" fmla="*/ 876598 w 876598"/>
              <a:gd name="connsiteY3" fmla="*/ 172466 h 1231900"/>
              <a:gd name="connsiteX4" fmla="*/ 876598 w 876598"/>
              <a:gd name="connsiteY4" fmla="*/ 751459 h 1231900"/>
              <a:gd name="connsiteX5" fmla="*/ 728961 w 876598"/>
              <a:gd name="connsiteY5" fmla="*/ 923925 h 1231900"/>
              <a:gd name="connsiteX6" fmla="*/ 396776 w 876598"/>
              <a:gd name="connsiteY6" fmla="*/ 923925 h 1231900"/>
              <a:gd name="connsiteX7" fmla="*/ 507504 w 876598"/>
              <a:gd name="connsiteY7" fmla="*/ 1231900 h 1231900"/>
              <a:gd name="connsiteX8" fmla="*/ 27682 w 876598"/>
              <a:gd name="connsiteY8" fmla="*/ 923925 h 1231900"/>
              <a:gd name="connsiteX9" fmla="*/ 24222 w 876598"/>
              <a:gd name="connsiteY9" fmla="*/ 923925 h 1231900"/>
              <a:gd name="connsiteX10" fmla="*/ 16173 w 876598"/>
              <a:gd name="connsiteY10" fmla="*/ 923925 h 1231900"/>
              <a:gd name="connsiteX11" fmla="*/ 16173 w 876598"/>
              <a:gd name="connsiteY11" fmla="*/ 0 h 1231900"/>
              <a:gd name="connsiteX12" fmla="*/ 16173 w 876598"/>
              <a:gd name="connsiteY12" fmla="*/ 923925 h 1231900"/>
              <a:gd name="connsiteX13" fmla="*/ 16173 w 876598"/>
              <a:gd name="connsiteY13" fmla="*/ 0 h 1231900"/>
              <a:gd name="connsiteX14" fmla="*/ 0 w 876598"/>
              <a:gd name="connsiteY14" fmla="*/ 923925 h 1231900"/>
              <a:gd name="connsiteX15" fmla="*/ 16173 w 876598"/>
              <a:gd name="connsiteY15" fmla="*/ 923925 h 1231900"/>
              <a:gd name="connsiteX0" fmla="*/ 16173 w 876598"/>
              <a:gd name="connsiteY0" fmla="*/ 0 h 1231900"/>
              <a:gd name="connsiteX1" fmla="*/ 31503 w 876598"/>
              <a:gd name="connsiteY1" fmla="*/ 0 h 1231900"/>
              <a:gd name="connsiteX2" fmla="*/ 728961 w 876598"/>
              <a:gd name="connsiteY2" fmla="*/ 0 h 1231900"/>
              <a:gd name="connsiteX3" fmla="*/ 876598 w 876598"/>
              <a:gd name="connsiteY3" fmla="*/ 172466 h 1231900"/>
              <a:gd name="connsiteX4" fmla="*/ 876598 w 876598"/>
              <a:gd name="connsiteY4" fmla="*/ 751459 h 1231900"/>
              <a:gd name="connsiteX5" fmla="*/ 728961 w 876598"/>
              <a:gd name="connsiteY5" fmla="*/ 923925 h 1231900"/>
              <a:gd name="connsiteX6" fmla="*/ 396776 w 876598"/>
              <a:gd name="connsiteY6" fmla="*/ 923925 h 1231900"/>
              <a:gd name="connsiteX7" fmla="*/ 507504 w 876598"/>
              <a:gd name="connsiteY7" fmla="*/ 1231900 h 1231900"/>
              <a:gd name="connsiteX8" fmla="*/ 27682 w 876598"/>
              <a:gd name="connsiteY8" fmla="*/ 923925 h 1231900"/>
              <a:gd name="connsiteX9" fmla="*/ 24222 w 876598"/>
              <a:gd name="connsiteY9" fmla="*/ 923925 h 1231900"/>
              <a:gd name="connsiteX10" fmla="*/ 16173 w 876598"/>
              <a:gd name="connsiteY10" fmla="*/ 923925 h 1231900"/>
              <a:gd name="connsiteX11" fmla="*/ 16173 w 876598"/>
              <a:gd name="connsiteY11" fmla="*/ 0 h 1231900"/>
              <a:gd name="connsiteX12" fmla="*/ 0 w 876598"/>
              <a:gd name="connsiteY12" fmla="*/ 923925 h 1231900"/>
              <a:gd name="connsiteX13" fmla="*/ 16173 w 876598"/>
              <a:gd name="connsiteY13" fmla="*/ 0 h 1231900"/>
              <a:gd name="connsiteX14" fmla="*/ 0 w 876598"/>
              <a:gd name="connsiteY14" fmla="*/ 923925 h 1231900"/>
              <a:gd name="connsiteX0" fmla="*/ 0 w 860425"/>
              <a:gd name="connsiteY0" fmla="*/ 0 h 1231900"/>
              <a:gd name="connsiteX1" fmla="*/ 15330 w 860425"/>
              <a:gd name="connsiteY1" fmla="*/ 0 h 1231900"/>
              <a:gd name="connsiteX2" fmla="*/ 712788 w 860425"/>
              <a:gd name="connsiteY2" fmla="*/ 0 h 1231900"/>
              <a:gd name="connsiteX3" fmla="*/ 860425 w 860425"/>
              <a:gd name="connsiteY3" fmla="*/ 172466 h 1231900"/>
              <a:gd name="connsiteX4" fmla="*/ 860425 w 860425"/>
              <a:gd name="connsiteY4" fmla="*/ 751459 h 1231900"/>
              <a:gd name="connsiteX5" fmla="*/ 712788 w 860425"/>
              <a:gd name="connsiteY5" fmla="*/ 923925 h 1231900"/>
              <a:gd name="connsiteX6" fmla="*/ 380603 w 860425"/>
              <a:gd name="connsiteY6" fmla="*/ 923925 h 1231900"/>
              <a:gd name="connsiteX7" fmla="*/ 491331 w 860425"/>
              <a:gd name="connsiteY7" fmla="*/ 1231900 h 1231900"/>
              <a:gd name="connsiteX8" fmla="*/ 11509 w 860425"/>
              <a:gd name="connsiteY8" fmla="*/ 923925 h 1231900"/>
              <a:gd name="connsiteX9" fmla="*/ 8049 w 860425"/>
              <a:gd name="connsiteY9" fmla="*/ 923925 h 1231900"/>
              <a:gd name="connsiteX10" fmla="*/ 0 w 860425"/>
              <a:gd name="connsiteY10" fmla="*/ 923925 h 1231900"/>
              <a:gd name="connsiteX11" fmla="*/ 0 w 860425"/>
              <a:gd name="connsiteY11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0425" h="1231900">
                <a:moveTo>
                  <a:pt x="0" y="0"/>
                </a:moveTo>
                <a:lnTo>
                  <a:pt x="15330" y="0"/>
                </a:lnTo>
                <a:lnTo>
                  <a:pt x="712788" y="0"/>
                </a:lnTo>
                <a:cubicBezTo>
                  <a:pt x="786606" y="0"/>
                  <a:pt x="860425" y="73914"/>
                  <a:pt x="860425" y="172466"/>
                </a:cubicBezTo>
                <a:lnTo>
                  <a:pt x="860425" y="751459"/>
                </a:lnTo>
                <a:cubicBezTo>
                  <a:pt x="860425" y="850011"/>
                  <a:pt x="786606" y="923925"/>
                  <a:pt x="712788" y="923925"/>
                </a:cubicBezTo>
                <a:lnTo>
                  <a:pt x="380603" y="923925"/>
                </a:lnTo>
                <a:lnTo>
                  <a:pt x="491331" y="1231900"/>
                </a:lnTo>
                <a:lnTo>
                  <a:pt x="11509" y="923925"/>
                </a:lnTo>
                <a:lnTo>
                  <a:pt x="8049" y="923925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65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50468" y="-1967"/>
            <a:ext cx="2505632" cy="2512213"/>
          </a:xfrm>
          <a:prstGeom prst="rect">
            <a:avLst/>
          </a:prstGeom>
          <a:solidFill>
            <a:srgbClr val="FBD0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611528" y="432300"/>
            <a:ext cx="1518942" cy="1860035"/>
          </a:xfrm>
          <a:custGeom>
            <a:avLst/>
            <a:gdLst>
              <a:gd name="T0" fmla="*/ 85 w 126"/>
              <a:gd name="T1" fmla="*/ 141 h 154"/>
              <a:gd name="T2" fmla="*/ 112 w 126"/>
              <a:gd name="T3" fmla="*/ 149 h 154"/>
              <a:gd name="T4" fmla="*/ 119 w 126"/>
              <a:gd name="T5" fmla="*/ 122 h 154"/>
              <a:gd name="T6" fmla="*/ 94 w 126"/>
              <a:gd name="T7" fmla="*/ 114 h 154"/>
              <a:gd name="T8" fmla="*/ 84 w 126"/>
              <a:gd name="T9" fmla="*/ 96 h 154"/>
              <a:gd name="T10" fmla="*/ 80 w 126"/>
              <a:gd name="T11" fmla="*/ 98 h 154"/>
              <a:gd name="T12" fmla="*/ 91 w 126"/>
              <a:gd name="T13" fmla="*/ 116 h 154"/>
              <a:gd name="T14" fmla="*/ 85 w 126"/>
              <a:gd name="T15" fmla="*/ 141 h 154"/>
              <a:gd name="T16" fmla="*/ 20 w 126"/>
              <a:gd name="T17" fmla="*/ 95 h 154"/>
              <a:gd name="T18" fmla="*/ 38 w 126"/>
              <a:gd name="T19" fmla="*/ 105 h 154"/>
              <a:gd name="T20" fmla="*/ 48 w 126"/>
              <a:gd name="T21" fmla="*/ 89 h 154"/>
              <a:gd name="T22" fmla="*/ 58 w 126"/>
              <a:gd name="T23" fmla="*/ 86 h 154"/>
              <a:gd name="T24" fmla="*/ 58 w 126"/>
              <a:gd name="T25" fmla="*/ 83 h 154"/>
              <a:gd name="T26" fmla="*/ 47 w 126"/>
              <a:gd name="T27" fmla="*/ 86 h 154"/>
              <a:gd name="T28" fmla="*/ 30 w 126"/>
              <a:gd name="T29" fmla="*/ 78 h 154"/>
              <a:gd name="T30" fmla="*/ 20 w 126"/>
              <a:gd name="T31" fmla="*/ 95 h 154"/>
              <a:gd name="T32" fmla="*/ 58 w 126"/>
              <a:gd name="T33" fmla="*/ 39 h 154"/>
              <a:gd name="T34" fmla="*/ 36 w 126"/>
              <a:gd name="T35" fmla="*/ 6 h 154"/>
              <a:gd name="T36" fmla="*/ 3 w 126"/>
              <a:gd name="T37" fmla="*/ 28 h 154"/>
              <a:gd name="T38" fmla="*/ 25 w 126"/>
              <a:gd name="T39" fmla="*/ 61 h 154"/>
              <a:gd name="T40" fmla="*/ 46 w 126"/>
              <a:gd name="T41" fmla="*/ 57 h 154"/>
              <a:gd name="T42" fmla="*/ 60 w 126"/>
              <a:gd name="T43" fmla="*/ 70 h 154"/>
              <a:gd name="T44" fmla="*/ 66 w 126"/>
              <a:gd name="T45" fmla="*/ 64 h 154"/>
              <a:gd name="T46" fmla="*/ 52 w 126"/>
              <a:gd name="T47" fmla="*/ 51 h 154"/>
              <a:gd name="T48" fmla="*/ 58 w 126"/>
              <a:gd name="T49" fmla="*/ 39 h 154"/>
              <a:gd name="T50" fmla="*/ 83 w 126"/>
              <a:gd name="T51" fmla="*/ 66 h 154"/>
              <a:gd name="T52" fmla="*/ 63 w 126"/>
              <a:gd name="T53" fmla="*/ 73 h 154"/>
              <a:gd name="T54" fmla="*/ 69 w 126"/>
              <a:gd name="T55" fmla="*/ 93 h 154"/>
              <a:gd name="T56" fmla="*/ 90 w 126"/>
              <a:gd name="T57" fmla="*/ 87 h 154"/>
              <a:gd name="T58" fmla="*/ 83 w 126"/>
              <a:gd name="T59" fmla="*/ 66 h 154"/>
              <a:gd name="T60" fmla="*/ 113 w 126"/>
              <a:gd name="T61" fmla="*/ 5 h 154"/>
              <a:gd name="T62" fmla="*/ 87 w 126"/>
              <a:gd name="T63" fmla="*/ 13 h 154"/>
              <a:gd name="T64" fmla="*/ 93 w 126"/>
              <a:gd name="T65" fmla="*/ 39 h 154"/>
              <a:gd name="T66" fmla="*/ 82 w 126"/>
              <a:gd name="T67" fmla="*/ 62 h 154"/>
              <a:gd name="T68" fmla="*/ 85 w 126"/>
              <a:gd name="T69" fmla="*/ 63 h 154"/>
              <a:gd name="T70" fmla="*/ 86 w 126"/>
              <a:gd name="T71" fmla="*/ 63 h 154"/>
              <a:gd name="T72" fmla="*/ 97 w 126"/>
              <a:gd name="T73" fmla="*/ 40 h 154"/>
              <a:gd name="T74" fmla="*/ 121 w 126"/>
              <a:gd name="T75" fmla="*/ 31 h 154"/>
              <a:gd name="T76" fmla="*/ 113 w 126"/>
              <a:gd name="T77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6" h="154">
                <a:moveTo>
                  <a:pt x="85" y="141"/>
                </a:moveTo>
                <a:cubicBezTo>
                  <a:pt x="90" y="151"/>
                  <a:pt x="102" y="154"/>
                  <a:pt x="112" y="149"/>
                </a:cubicBezTo>
                <a:cubicBezTo>
                  <a:pt x="121" y="143"/>
                  <a:pt x="124" y="131"/>
                  <a:pt x="119" y="122"/>
                </a:cubicBezTo>
                <a:cubicBezTo>
                  <a:pt x="114" y="113"/>
                  <a:pt x="103" y="110"/>
                  <a:pt x="94" y="114"/>
                </a:cubicBezTo>
                <a:cubicBezTo>
                  <a:pt x="84" y="96"/>
                  <a:pt x="84" y="96"/>
                  <a:pt x="84" y="96"/>
                </a:cubicBezTo>
                <a:cubicBezTo>
                  <a:pt x="83" y="97"/>
                  <a:pt x="82" y="97"/>
                  <a:pt x="80" y="98"/>
                </a:cubicBezTo>
                <a:cubicBezTo>
                  <a:pt x="91" y="116"/>
                  <a:pt x="91" y="116"/>
                  <a:pt x="91" y="116"/>
                </a:cubicBezTo>
                <a:cubicBezTo>
                  <a:pt x="83" y="122"/>
                  <a:pt x="80" y="133"/>
                  <a:pt x="85" y="141"/>
                </a:cubicBezTo>
                <a:moveTo>
                  <a:pt x="20" y="95"/>
                </a:moveTo>
                <a:cubicBezTo>
                  <a:pt x="22" y="103"/>
                  <a:pt x="30" y="108"/>
                  <a:pt x="38" y="105"/>
                </a:cubicBezTo>
                <a:cubicBezTo>
                  <a:pt x="45" y="103"/>
                  <a:pt x="49" y="96"/>
                  <a:pt x="48" y="89"/>
                </a:cubicBezTo>
                <a:cubicBezTo>
                  <a:pt x="58" y="86"/>
                  <a:pt x="58" y="86"/>
                  <a:pt x="58" y="86"/>
                </a:cubicBezTo>
                <a:cubicBezTo>
                  <a:pt x="58" y="85"/>
                  <a:pt x="58" y="84"/>
                  <a:pt x="58" y="83"/>
                </a:cubicBezTo>
                <a:cubicBezTo>
                  <a:pt x="47" y="86"/>
                  <a:pt x="47" y="86"/>
                  <a:pt x="47" y="86"/>
                </a:cubicBezTo>
                <a:cubicBezTo>
                  <a:pt x="44" y="80"/>
                  <a:pt x="37" y="76"/>
                  <a:pt x="30" y="78"/>
                </a:cubicBezTo>
                <a:cubicBezTo>
                  <a:pt x="22" y="80"/>
                  <a:pt x="18" y="88"/>
                  <a:pt x="20" y="95"/>
                </a:cubicBezTo>
                <a:moveTo>
                  <a:pt x="58" y="39"/>
                </a:moveTo>
                <a:cubicBezTo>
                  <a:pt x="61" y="24"/>
                  <a:pt x="51" y="9"/>
                  <a:pt x="36" y="6"/>
                </a:cubicBezTo>
                <a:cubicBezTo>
                  <a:pt x="21" y="3"/>
                  <a:pt x="6" y="13"/>
                  <a:pt x="3" y="28"/>
                </a:cubicBezTo>
                <a:cubicBezTo>
                  <a:pt x="0" y="43"/>
                  <a:pt x="10" y="58"/>
                  <a:pt x="25" y="61"/>
                </a:cubicBezTo>
                <a:cubicBezTo>
                  <a:pt x="33" y="62"/>
                  <a:pt x="40" y="61"/>
                  <a:pt x="46" y="57"/>
                </a:cubicBezTo>
                <a:cubicBezTo>
                  <a:pt x="60" y="70"/>
                  <a:pt x="60" y="70"/>
                  <a:pt x="60" y="70"/>
                </a:cubicBezTo>
                <a:cubicBezTo>
                  <a:pt x="61" y="68"/>
                  <a:pt x="63" y="66"/>
                  <a:pt x="66" y="64"/>
                </a:cubicBezTo>
                <a:cubicBezTo>
                  <a:pt x="52" y="51"/>
                  <a:pt x="52" y="51"/>
                  <a:pt x="52" y="51"/>
                </a:cubicBezTo>
                <a:cubicBezTo>
                  <a:pt x="55" y="47"/>
                  <a:pt x="57" y="43"/>
                  <a:pt x="58" y="39"/>
                </a:cubicBezTo>
                <a:moveTo>
                  <a:pt x="83" y="66"/>
                </a:moveTo>
                <a:cubicBezTo>
                  <a:pt x="76" y="63"/>
                  <a:pt x="67" y="66"/>
                  <a:pt x="63" y="73"/>
                </a:cubicBezTo>
                <a:cubicBezTo>
                  <a:pt x="59" y="80"/>
                  <a:pt x="62" y="89"/>
                  <a:pt x="69" y="93"/>
                </a:cubicBezTo>
                <a:cubicBezTo>
                  <a:pt x="77" y="97"/>
                  <a:pt x="86" y="94"/>
                  <a:pt x="90" y="87"/>
                </a:cubicBezTo>
                <a:cubicBezTo>
                  <a:pt x="93" y="79"/>
                  <a:pt x="90" y="70"/>
                  <a:pt x="83" y="66"/>
                </a:cubicBezTo>
                <a:moveTo>
                  <a:pt x="113" y="5"/>
                </a:moveTo>
                <a:cubicBezTo>
                  <a:pt x="103" y="0"/>
                  <a:pt x="92" y="4"/>
                  <a:pt x="87" y="13"/>
                </a:cubicBezTo>
                <a:cubicBezTo>
                  <a:pt x="82" y="22"/>
                  <a:pt x="85" y="33"/>
                  <a:pt x="93" y="39"/>
                </a:cubicBezTo>
                <a:cubicBezTo>
                  <a:pt x="82" y="62"/>
                  <a:pt x="82" y="62"/>
                  <a:pt x="82" y="62"/>
                </a:cubicBezTo>
                <a:cubicBezTo>
                  <a:pt x="83" y="62"/>
                  <a:pt x="84" y="62"/>
                  <a:pt x="85" y="63"/>
                </a:cubicBezTo>
                <a:cubicBezTo>
                  <a:pt x="85" y="63"/>
                  <a:pt x="85" y="63"/>
                  <a:pt x="86" y="63"/>
                </a:cubicBezTo>
                <a:cubicBezTo>
                  <a:pt x="97" y="40"/>
                  <a:pt x="97" y="40"/>
                  <a:pt x="97" y="40"/>
                </a:cubicBezTo>
                <a:cubicBezTo>
                  <a:pt x="106" y="44"/>
                  <a:pt x="117" y="40"/>
                  <a:pt x="121" y="31"/>
                </a:cubicBezTo>
                <a:cubicBezTo>
                  <a:pt x="126" y="22"/>
                  <a:pt x="122" y="10"/>
                  <a:pt x="113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38017" y="2655002"/>
            <a:ext cx="3770899" cy="377921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2349" y="2655002"/>
            <a:ext cx="1108081" cy="1111351"/>
          </a:xfrm>
          <a:prstGeom prst="rect">
            <a:avLst/>
          </a:prstGeom>
          <a:solidFill>
            <a:srgbClr val="0054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5659446" y="1954571"/>
            <a:ext cx="4808946" cy="459172"/>
          </a:xfrm>
          <a:custGeom>
            <a:avLst/>
            <a:gdLst>
              <a:gd name="T0" fmla="*/ 18 w 399"/>
              <a:gd name="T1" fmla="*/ 31 h 38"/>
              <a:gd name="T2" fmla="*/ 4 w 399"/>
              <a:gd name="T3" fmla="*/ 37 h 38"/>
              <a:gd name="T4" fmla="*/ 17 w 399"/>
              <a:gd name="T5" fmla="*/ 37 h 38"/>
              <a:gd name="T6" fmla="*/ 32 w 399"/>
              <a:gd name="T7" fmla="*/ 14 h 38"/>
              <a:gd name="T8" fmla="*/ 46 w 399"/>
              <a:gd name="T9" fmla="*/ 1 h 38"/>
              <a:gd name="T10" fmla="*/ 48 w 399"/>
              <a:gd name="T11" fmla="*/ 5 h 38"/>
              <a:gd name="T12" fmla="*/ 44 w 399"/>
              <a:gd name="T13" fmla="*/ 37 h 38"/>
              <a:gd name="T14" fmla="*/ 60 w 399"/>
              <a:gd name="T15" fmla="*/ 32 h 38"/>
              <a:gd name="T16" fmla="*/ 73 w 399"/>
              <a:gd name="T17" fmla="*/ 13 h 38"/>
              <a:gd name="T18" fmla="*/ 66 w 399"/>
              <a:gd name="T19" fmla="*/ 38 h 38"/>
              <a:gd name="T20" fmla="*/ 85 w 399"/>
              <a:gd name="T21" fmla="*/ 13 h 38"/>
              <a:gd name="T22" fmla="*/ 78 w 399"/>
              <a:gd name="T23" fmla="*/ 37 h 38"/>
              <a:gd name="T24" fmla="*/ 91 w 399"/>
              <a:gd name="T25" fmla="*/ 17 h 38"/>
              <a:gd name="T26" fmla="*/ 93 w 399"/>
              <a:gd name="T27" fmla="*/ 25 h 38"/>
              <a:gd name="T28" fmla="*/ 114 w 399"/>
              <a:gd name="T29" fmla="*/ 15 h 38"/>
              <a:gd name="T30" fmla="*/ 99 w 399"/>
              <a:gd name="T31" fmla="*/ 18 h 38"/>
              <a:gd name="T32" fmla="*/ 135 w 399"/>
              <a:gd name="T33" fmla="*/ 26 h 38"/>
              <a:gd name="T34" fmla="*/ 130 w 399"/>
              <a:gd name="T35" fmla="*/ 15 h 38"/>
              <a:gd name="T36" fmla="*/ 122 w 399"/>
              <a:gd name="T37" fmla="*/ 19 h 38"/>
              <a:gd name="T38" fmla="*/ 128 w 399"/>
              <a:gd name="T39" fmla="*/ 35 h 38"/>
              <a:gd name="T40" fmla="*/ 137 w 399"/>
              <a:gd name="T41" fmla="*/ 31 h 38"/>
              <a:gd name="T42" fmla="*/ 140 w 399"/>
              <a:gd name="T43" fmla="*/ 25 h 38"/>
              <a:gd name="T44" fmla="*/ 162 w 399"/>
              <a:gd name="T45" fmla="*/ 15 h 38"/>
              <a:gd name="T46" fmla="*/ 147 w 399"/>
              <a:gd name="T47" fmla="*/ 18 h 38"/>
              <a:gd name="T48" fmla="*/ 182 w 399"/>
              <a:gd name="T49" fmla="*/ 1 h 38"/>
              <a:gd name="T50" fmla="*/ 167 w 399"/>
              <a:gd name="T51" fmla="*/ 13 h 38"/>
              <a:gd name="T52" fmla="*/ 175 w 399"/>
              <a:gd name="T53" fmla="*/ 16 h 38"/>
              <a:gd name="T54" fmla="*/ 180 w 399"/>
              <a:gd name="T55" fmla="*/ 3 h 38"/>
              <a:gd name="T56" fmla="*/ 192 w 399"/>
              <a:gd name="T57" fmla="*/ 33 h 38"/>
              <a:gd name="T58" fmla="*/ 191 w 399"/>
              <a:gd name="T59" fmla="*/ 13 h 38"/>
              <a:gd name="T60" fmla="*/ 183 w 399"/>
              <a:gd name="T61" fmla="*/ 16 h 38"/>
              <a:gd name="T62" fmla="*/ 198 w 399"/>
              <a:gd name="T63" fmla="*/ 34 h 38"/>
              <a:gd name="T64" fmla="*/ 238 w 399"/>
              <a:gd name="T65" fmla="*/ 12 h 38"/>
              <a:gd name="T66" fmla="*/ 221 w 399"/>
              <a:gd name="T67" fmla="*/ 37 h 38"/>
              <a:gd name="T68" fmla="*/ 239 w 399"/>
              <a:gd name="T69" fmla="*/ 37 h 38"/>
              <a:gd name="T70" fmla="*/ 221 w 399"/>
              <a:gd name="T71" fmla="*/ 6 h 38"/>
              <a:gd name="T72" fmla="*/ 264 w 399"/>
              <a:gd name="T73" fmla="*/ 24 h 38"/>
              <a:gd name="T74" fmla="*/ 246 w 399"/>
              <a:gd name="T75" fmla="*/ 35 h 38"/>
              <a:gd name="T76" fmla="*/ 249 w 399"/>
              <a:gd name="T77" fmla="*/ 32 h 38"/>
              <a:gd name="T78" fmla="*/ 249 w 399"/>
              <a:gd name="T79" fmla="*/ 17 h 38"/>
              <a:gd name="T80" fmla="*/ 282 w 399"/>
              <a:gd name="T81" fmla="*/ 26 h 38"/>
              <a:gd name="T82" fmla="*/ 277 w 399"/>
              <a:gd name="T83" fmla="*/ 15 h 38"/>
              <a:gd name="T84" fmla="*/ 268 w 399"/>
              <a:gd name="T85" fmla="*/ 19 h 38"/>
              <a:gd name="T86" fmla="*/ 275 w 399"/>
              <a:gd name="T87" fmla="*/ 35 h 38"/>
              <a:gd name="T88" fmla="*/ 283 w 399"/>
              <a:gd name="T89" fmla="*/ 31 h 38"/>
              <a:gd name="T90" fmla="*/ 291 w 399"/>
              <a:gd name="T91" fmla="*/ 15 h 38"/>
              <a:gd name="T92" fmla="*/ 307 w 399"/>
              <a:gd name="T93" fmla="*/ 32 h 38"/>
              <a:gd name="T94" fmla="*/ 309 w 399"/>
              <a:gd name="T95" fmla="*/ 24 h 38"/>
              <a:gd name="T96" fmla="*/ 305 w 399"/>
              <a:gd name="T97" fmla="*/ 23 h 38"/>
              <a:gd name="T98" fmla="*/ 315 w 399"/>
              <a:gd name="T99" fmla="*/ 14 h 38"/>
              <a:gd name="T100" fmla="*/ 312 w 399"/>
              <a:gd name="T101" fmla="*/ 31 h 38"/>
              <a:gd name="T102" fmla="*/ 328 w 399"/>
              <a:gd name="T103" fmla="*/ 37 h 38"/>
              <a:gd name="T104" fmla="*/ 321 w 399"/>
              <a:gd name="T105" fmla="*/ 35 h 38"/>
              <a:gd name="T106" fmla="*/ 328 w 399"/>
              <a:gd name="T107" fmla="*/ 25 h 38"/>
              <a:gd name="T108" fmla="*/ 343 w 399"/>
              <a:gd name="T109" fmla="*/ 18 h 38"/>
              <a:gd name="T110" fmla="*/ 343 w 399"/>
              <a:gd name="T111" fmla="*/ 37 h 38"/>
              <a:gd name="T112" fmla="*/ 352 w 399"/>
              <a:gd name="T113" fmla="*/ 12 h 38"/>
              <a:gd name="T114" fmla="*/ 360 w 399"/>
              <a:gd name="T115" fmla="*/ 18 h 38"/>
              <a:gd name="T116" fmla="*/ 357 w 399"/>
              <a:gd name="T117" fmla="*/ 16 h 38"/>
              <a:gd name="T118" fmla="*/ 372 w 399"/>
              <a:gd name="T119" fmla="*/ 32 h 38"/>
              <a:gd name="T120" fmla="*/ 382 w 399"/>
              <a:gd name="T121" fmla="*/ 1 h 38"/>
              <a:gd name="T122" fmla="*/ 384 w 399"/>
              <a:gd name="T123" fmla="*/ 17 h 38"/>
              <a:gd name="T124" fmla="*/ 399 w 399"/>
              <a:gd name="T125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9" h="38">
                <a:moveTo>
                  <a:pt x="36" y="3"/>
                </a:moveTo>
                <a:cubicBezTo>
                  <a:pt x="31" y="3"/>
                  <a:pt x="31" y="3"/>
                  <a:pt x="31" y="3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8"/>
                  <a:pt x="19" y="29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0"/>
                  <a:pt x="17" y="29"/>
                  <a:pt x="16" y="27"/>
                </a:cubicBezTo>
                <a:cubicBezTo>
                  <a:pt x="6" y="3"/>
                  <a:pt x="6" y="3"/>
                  <a:pt x="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1"/>
                  <a:pt x="4" y="9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9"/>
                  <a:pt x="5" y="10"/>
                  <a:pt x="5" y="11"/>
                </a:cubicBezTo>
                <a:cubicBezTo>
                  <a:pt x="17" y="37"/>
                  <a:pt x="17" y="37"/>
                  <a:pt x="17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0"/>
                  <a:pt x="31" y="9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10"/>
                  <a:pt x="32" y="12"/>
                  <a:pt x="32" y="14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3"/>
                </a:lnTo>
                <a:close/>
                <a:moveTo>
                  <a:pt x="48" y="2"/>
                </a:moveTo>
                <a:cubicBezTo>
                  <a:pt x="47" y="1"/>
                  <a:pt x="47" y="1"/>
                  <a:pt x="46" y="1"/>
                </a:cubicBezTo>
                <a:cubicBezTo>
                  <a:pt x="45" y="1"/>
                  <a:pt x="45" y="1"/>
                  <a:pt x="44" y="2"/>
                </a:cubicBezTo>
                <a:cubicBezTo>
                  <a:pt x="44" y="2"/>
                  <a:pt x="43" y="3"/>
                  <a:pt x="43" y="4"/>
                </a:cubicBezTo>
                <a:cubicBezTo>
                  <a:pt x="43" y="4"/>
                  <a:pt x="44" y="5"/>
                  <a:pt x="44" y="6"/>
                </a:cubicBezTo>
                <a:cubicBezTo>
                  <a:pt x="45" y="6"/>
                  <a:pt x="45" y="6"/>
                  <a:pt x="46" y="6"/>
                </a:cubicBezTo>
                <a:cubicBezTo>
                  <a:pt x="47" y="6"/>
                  <a:pt x="47" y="6"/>
                  <a:pt x="48" y="5"/>
                </a:cubicBezTo>
                <a:cubicBezTo>
                  <a:pt x="48" y="5"/>
                  <a:pt x="49" y="4"/>
                  <a:pt x="49" y="4"/>
                </a:cubicBezTo>
                <a:cubicBezTo>
                  <a:pt x="49" y="3"/>
                  <a:pt x="48" y="2"/>
                  <a:pt x="48" y="2"/>
                </a:cubicBezTo>
                <a:moveTo>
                  <a:pt x="48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4" y="37"/>
                  <a:pt x="44" y="37"/>
                  <a:pt x="44" y="37"/>
                </a:cubicBezTo>
                <a:cubicBezTo>
                  <a:pt x="48" y="37"/>
                  <a:pt x="48" y="37"/>
                  <a:pt x="48" y="37"/>
                </a:cubicBezTo>
                <a:lnTo>
                  <a:pt x="48" y="13"/>
                </a:lnTo>
                <a:close/>
                <a:moveTo>
                  <a:pt x="73" y="32"/>
                </a:moveTo>
                <a:cubicBezTo>
                  <a:pt x="71" y="34"/>
                  <a:pt x="69" y="35"/>
                  <a:pt x="66" y="35"/>
                </a:cubicBezTo>
                <a:cubicBezTo>
                  <a:pt x="64" y="35"/>
                  <a:pt x="62" y="34"/>
                  <a:pt x="60" y="32"/>
                </a:cubicBezTo>
                <a:cubicBezTo>
                  <a:pt x="59" y="30"/>
                  <a:pt x="58" y="28"/>
                  <a:pt x="58" y="25"/>
                </a:cubicBezTo>
                <a:cubicBezTo>
                  <a:pt x="58" y="22"/>
                  <a:pt x="59" y="20"/>
                  <a:pt x="60" y="18"/>
                </a:cubicBezTo>
                <a:cubicBezTo>
                  <a:pt x="62" y="16"/>
                  <a:pt x="64" y="15"/>
                  <a:pt x="67" y="15"/>
                </a:cubicBezTo>
                <a:cubicBezTo>
                  <a:pt x="69" y="15"/>
                  <a:pt x="71" y="16"/>
                  <a:pt x="73" y="17"/>
                </a:cubicBezTo>
                <a:cubicBezTo>
                  <a:pt x="73" y="13"/>
                  <a:pt x="73" y="13"/>
                  <a:pt x="73" y="13"/>
                </a:cubicBezTo>
                <a:cubicBezTo>
                  <a:pt x="71" y="12"/>
                  <a:pt x="69" y="12"/>
                  <a:pt x="67" y="12"/>
                </a:cubicBezTo>
                <a:cubicBezTo>
                  <a:pt x="63" y="12"/>
                  <a:pt x="60" y="13"/>
                  <a:pt x="57" y="16"/>
                </a:cubicBezTo>
                <a:cubicBezTo>
                  <a:pt x="55" y="18"/>
                  <a:pt x="54" y="21"/>
                  <a:pt x="54" y="26"/>
                </a:cubicBezTo>
                <a:cubicBezTo>
                  <a:pt x="54" y="29"/>
                  <a:pt x="55" y="32"/>
                  <a:pt x="57" y="34"/>
                </a:cubicBezTo>
                <a:cubicBezTo>
                  <a:pt x="59" y="37"/>
                  <a:pt x="62" y="38"/>
                  <a:pt x="66" y="38"/>
                </a:cubicBezTo>
                <a:cubicBezTo>
                  <a:pt x="68" y="38"/>
                  <a:pt x="71" y="37"/>
                  <a:pt x="73" y="36"/>
                </a:cubicBezTo>
                <a:lnTo>
                  <a:pt x="73" y="32"/>
                </a:lnTo>
                <a:close/>
                <a:moveTo>
                  <a:pt x="91" y="12"/>
                </a:moveTo>
                <a:cubicBezTo>
                  <a:pt x="91" y="12"/>
                  <a:pt x="90" y="12"/>
                  <a:pt x="89" y="12"/>
                </a:cubicBezTo>
                <a:cubicBezTo>
                  <a:pt x="87" y="12"/>
                  <a:pt x="86" y="13"/>
                  <a:pt x="85" y="13"/>
                </a:cubicBezTo>
                <a:cubicBezTo>
                  <a:pt x="84" y="14"/>
                  <a:pt x="83" y="16"/>
                  <a:pt x="82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13"/>
                  <a:pt x="82" y="13"/>
                  <a:pt x="82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37"/>
                  <a:pt x="78" y="37"/>
                  <a:pt x="78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25"/>
                  <a:pt x="82" y="25"/>
                  <a:pt x="82" y="25"/>
                </a:cubicBezTo>
                <a:cubicBezTo>
                  <a:pt x="82" y="22"/>
                  <a:pt x="83" y="20"/>
                  <a:pt x="84" y="18"/>
                </a:cubicBezTo>
                <a:cubicBezTo>
                  <a:pt x="85" y="16"/>
                  <a:pt x="87" y="16"/>
                  <a:pt x="88" y="16"/>
                </a:cubicBezTo>
                <a:cubicBezTo>
                  <a:pt x="90" y="16"/>
                  <a:pt x="91" y="16"/>
                  <a:pt x="91" y="17"/>
                </a:cubicBezTo>
                <a:lnTo>
                  <a:pt x="91" y="12"/>
                </a:lnTo>
                <a:close/>
                <a:moveTo>
                  <a:pt x="114" y="15"/>
                </a:moveTo>
                <a:cubicBezTo>
                  <a:pt x="112" y="13"/>
                  <a:pt x="109" y="12"/>
                  <a:pt x="105" y="12"/>
                </a:cubicBezTo>
                <a:cubicBezTo>
                  <a:pt x="102" y="12"/>
                  <a:pt x="99" y="13"/>
                  <a:pt x="96" y="15"/>
                </a:cubicBezTo>
                <a:cubicBezTo>
                  <a:pt x="94" y="18"/>
                  <a:pt x="93" y="21"/>
                  <a:pt x="93" y="25"/>
                </a:cubicBezTo>
                <a:cubicBezTo>
                  <a:pt x="93" y="29"/>
                  <a:pt x="94" y="32"/>
                  <a:pt x="96" y="34"/>
                </a:cubicBezTo>
                <a:cubicBezTo>
                  <a:pt x="98" y="37"/>
                  <a:pt x="101" y="38"/>
                  <a:pt x="105" y="38"/>
                </a:cubicBezTo>
                <a:cubicBezTo>
                  <a:pt x="109" y="38"/>
                  <a:pt x="112" y="37"/>
                  <a:pt x="114" y="34"/>
                </a:cubicBezTo>
                <a:cubicBezTo>
                  <a:pt x="116" y="32"/>
                  <a:pt x="117" y="29"/>
                  <a:pt x="117" y="25"/>
                </a:cubicBezTo>
                <a:cubicBezTo>
                  <a:pt x="117" y="21"/>
                  <a:pt x="116" y="18"/>
                  <a:pt x="114" y="15"/>
                </a:cubicBezTo>
                <a:moveTo>
                  <a:pt x="111" y="32"/>
                </a:moveTo>
                <a:cubicBezTo>
                  <a:pt x="110" y="34"/>
                  <a:pt x="108" y="35"/>
                  <a:pt x="105" y="35"/>
                </a:cubicBezTo>
                <a:cubicBezTo>
                  <a:pt x="103" y="35"/>
                  <a:pt x="101" y="34"/>
                  <a:pt x="99" y="32"/>
                </a:cubicBezTo>
                <a:cubicBezTo>
                  <a:pt x="98" y="30"/>
                  <a:pt x="97" y="28"/>
                  <a:pt x="97" y="25"/>
                </a:cubicBezTo>
                <a:cubicBezTo>
                  <a:pt x="97" y="22"/>
                  <a:pt x="98" y="19"/>
                  <a:pt x="99" y="18"/>
                </a:cubicBezTo>
                <a:cubicBezTo>
                  <a:pt x="101" y="16"/>
                  <a:pt x="103" y="15"/>
                  <a:pt x="105" y="15"/>
                </a:cubicBezTo>
                <a:cubicBezTo>
                  <a:pt x="108" y="15"/>
                  <a:pt x="110" y="16"/>
                  <a:pt x="111" y="18"/>
                </a:cubicBezTo>
                <a:cubicBezTo>
                  <a:pt x="112" y="19"/>
                  <a:pt x="113" y="22"/>
                  <a:pt x="113" y="25"/>
                </a:cubicBezTo>
                <a:cubicBezTo>
                  <a:pt x="113" y="28"/>
                  <a:pt x="113" y="30"/>
                  <a:pt x="111" y="32"/>
                </a:cubicBezTo>
                <a:moveTo>
                  <a:pt x="135" y="26"/>
                </a:moveTo>
                <a:cubicBezTo>
                  <a:pt x="134" y="25"/>
                  <a:pt x="132" y="24"/>
                  <a:pt x="130" y="23"/>
                </a:cubicBezTo>
                <a:cubicBezTo>
                  <a:pt x="128" y="23"/>
                  <a:pt x="127" y="22"/>
                  <a:pt x="127" y="21"/>
                </a:cubicBezTo>
                <a:cubicBezTo>
                  <a:pt x="126" y="21"/>
                  <a:pt x="126" y="20"/>
                  <a:pt x="126" y="19"/>
                </a:cubicBezTo>
                <a:cubicBezTo>
                  <a:pt x="126" y="18"/>
                  <a:pt x="126" y="17"/>
                  <a:pt x="127" y="16"/>
                </a:cubicBezTo>
                <a:cubicBezTo>
                  <a:pt x="128" y="16"/>
                  <a:pt x="129" y="15"/>
                  <a:pt x="130" y="15"/>
                </a:cubicBezTo>
                <a:cubicBezTo>
                  <a:pt x="132" y="15"/>
                  <a:pt x="134" y="16"/>
                  <a:pt x="136" y="17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4" y="12"/>
                  <a:pt x="132" y="12"/>
                  <a:pt x="130" y="12"/>
                </a:cubicBezTo>
                <a:cubicBezTo>
                  <a:pt x="128" y="12"/>
                  <a:pt x="126" y="13"/>
                  <a:pt x="124" y="14"/>
                </a:cubicBezTo>
                <a:cubicBezTo>
                  <a:pt x="122" y="15"/>
                  <a:pt x="122" y="17"/>
                  <a:pt x="122" y="19"/>
                </a:cubicBezTo>
                <a:cubicBezTo>
                  <a:pt x="122" y="21"/>
                  <a:pt x="122" y="22"/>
                  <a:pt x="123" y="24"/>
                </a:cubicBezTo>
                <a:cubicBezTo>
                  <a:pt x="124" y="25"/>
                  <a:pt x="125" y="26"/>
                  <a:pt x="128" y="26"/>
                </a:cubicBezTo>
                <a:cubicBezTo>
                  <a:pt x="130" y="27"/>
                  <a:pt x="131" y="28"/>
                  <a:pt x="132" y="29"/>
                </a:cubicBezTo>
                <a:cubicBezTo>
                  <a:pt x="132" y="29"/>
                  <a:pt x="133" y="30"/>
                  <a:pt x="133" y="31"/>
                </a:cubicBezTo>
                <a:cubicBezTo>
                  <a:pt x="133" y="33"/>
                  <a:pt x="131" y="35"/>
                  <a:pt x="128" y="35"/>
                </a:cubicBezTo>
                <a:cubicBezTo>
                  <a:pt x="126" y="35"/>
                  <a:pt x="123" y="34"/>
                  <a:pt x="122" y="32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3" y="37"/>
                  <a:pt x="125" y="38"/>
                  <a:pt x="128" y="38"/>
                </a:cubicBezTo>
                <a:cubicBezTo>
                  <a:pt x="131" y="38"/>
                  <a:pt x="133" y="37"/>
                  <a:pt x="134" y="36"/>
                </a:cubicBezTo>
                <a:cubicBezTo>
                  <a:pt x="136" y="34"/>
                  <a:pt x="137" y="33"/>
                  <a:pt x="137" y="31"/>
                </a:cubicBezTo>
                <a:cubicBezTo>
                  <a:pt x="137" y="29"/>
                  <a:pt x="136" y="27"/>
                  <a:pt x="135" y="26"/>
                </a:cubicBezTo>
                <a:moveTo>
                  <a:pt x="162" y="15"/>
                </a:moveTo>
                <a:cubicBezTo>
                  <a:pt x="160" y="13"/>
                  <a:pt x="157" y="12"/>
                  <a:pt x="153" y="12"/>
                </a:cubicBezTo>
                <a:cubicBezTo>
                  <a:pt x="149" y="12"/>
                  <a:pt x="146" y="13"/>
                  <a:pt x="144" y="15"/>
                </a:cubicBezTo>
                <a:cubicBezTo>
                  <a:pt x="142" y="18"/>
                  <a:pt x="140" y="21"/>
                  <a:pt x="140" y="25"/>
                </a:cubicBezTo>
                <a:cubicBezTo>
                  <a:pt x="140" y="29"/>
                  <a:pt x="142" y="32"/>
                  <a:pt x="144" y="34"/>
                </a:cubicBezTo>
                <a:cubicBezTo>
                  <a:pt x="146" y="37"/>
                  <a:pt x="149" y="38"/>
                  <a:pt x="153" y="38"/>
                </a:cubicBezTo>
                <a:cubicBezTo>
                  <a:pt x="156" y="38"/>
                  <a:pt x="159" y="37"/>
                  <a:pt x="162" y="34"/>
                </a:cubicBezTo>
                <a:cubicBezTo>
                  <a:pt x="164" y="32"/>
                  <a:pt x="165" y="29"/>
                  <a:pt x="165" y="25"/>
                </a:cubicBezTo>
                <a:cubicBezTo>
                  <a:pt x="165" y="21"/>
                  <a:pt x="164" y="18"/>
                  <a:pt x="162" y="15"/>
                </a:cubicBezTo>
                <a:moveTo>
                  <a:pt x="159" y="32"/>
                </a:moveTo>
                <a:cubicBezTo>
                  <a:pt x="157" y="34"/>
                  <a:pt x="155" y="35"/>
                  <a:pt x="153" y="35"/>
                </a:cubicBezTo>
                <a:cubicBezTo>
                  <a:pt x="150" y="35"/>
                  <a:pt x="148" y="34"/>
                  <a:pt x="147" y="32"/>
                </a:cubicBezTo>
                <a:cubicBezTo>
                  <a:pt x="145" y="30"/>
                  <a:pt x="145" y="28"/>
                  <a:pt x="145" y="25"/>
                </a:cubicBezTo>
                <a:cubicBezTo>
                  <a:pt x="145" y="22"/>
                  <a:pt x="145" y="19"/>
                  <a:pt x="147" y="18"/>
                </a:cubicBezTo>
                <a:cubicBezTo>
                  <a:pt x="148" y="16"/>
                  <a:pt x="150" y="15"/>
                  <a:pt x="153" y="15"/>
                </a:cubicBezTo>
                <a:cubicBezTo>
                  <a:pt x="155" y="15"/>
                  <a:pt x="157" y="16"/>
                  <a:pt x="159" y="18"/>
                </a:cubicBezTo>
                <a:cubicBezTo>
                  <a:pt x="160" y="19"/>
                  <a:pt x="161" y="22"/>
                  <a:pt x="161" y="25"/>
                </a:cubicBezTo>
                <a:cubicBezTo>
                  <a:pt x="161" y="28"/>
                  <a:pt x="160" y="30"/>
                  <a:pt x="159" y="32"/>
                </a:cubicBezTo>
                <a:moveTo>
                  <a:pt x="182" y="1"/>
                </a:moveTo>
                <a:cubicBezTo>
                  <a:pt x="182" y="0"/>
                  <a:pt x="181" y="0"/>
                  <a:pt x="179" y="0"/>
                </a:cubicBezTo>
                <a:cubicBezTo>
                  <a:pt x="177" y="0"/>
                  <a:pt x="175" y="1"/>
                  <a:pt x="174" y="2"/>
                </a:cubicBezTo>
                <a:cubicBezTo>
                  <a:pt x="172" y="4"/>
                  <a:pt x="171" y="6"/>
                  <a:pt x="171" y="9"/>
                </a:cubicBezTo>
                <a:cubicBezTo>
                  <a:pt x="171" y="13"/>
                  <a:pt x="171" y="13"/>
                  <a:pt x="171" y="13"/>
                </a:cubicBezTo>
                <a:cubicBezTo>
                  <a:pt x="167" y="13"/>
                  <a:pt x="167" y="13"/>
                  <a:pt x="167" y="13"/>
                </a:cubicBezTo>
                <a:cubicBezTo>
                  <a:pt x="167" y="16"/>
                  <a:pt x="167" y="16"/>
                  <a:pt x="167" y="16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75" y="37"/>
                  <a:pt x="175" y="37"/>
                  <a:pt x="175" y="37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81" y="16"/>
                  <a:pt x="181" y="16"/>
                  <a:pt x="181" y="16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75" y="13"/>
                  <a:pt x="175" y="13"/>
                  <a:pt x="175" y="13"/>
                </a:cubicBezTo>
                <a:cubicBezTo>
                  <a:pt x="175" y="9"/>
                  <a:pt x="175" y="9"/>
                  <a:pt x="175" y="9"/>
                </a:cubicBezTo>
                <a:cubicBezTo>
                  <a:pt x="175" y="5"/>
                  <a:pt x="177" y="3"/>
                  <a:pt x="180" y="3"/>
                </a:cubicBezTo>
                <a:cubicBezTo>
                  <a:pt x="181" y="3"/>
                  <a:pt x="181" y="4"/>
                  <a:pt x="182" y="4"/>
                </a:cubicBezTo>
                <a:lnTo>
                  <a:pt x="182" y="1"/>
                </a:lnTo>
                <a:close/>
                <a:moveTo>
                  <a:pt x="198" y="34"/>
                </a:moveTo>
                <a:cubicBezTo>
                  <a:pt x="197" y="34"/>
                  <a:pt x="196" y="35"/>
                  <a:pt x="195" y="35"/>
                </a:cubicBezTo>
                <a:cubicBezTo>
                  <a:pt x="194" y="35"/>
                  <a:pt x="193" y="34"/>
                  <a:pt x="192" y="33"/>
                </a:cubicBezTo>
                <a:cubicBezTo>
                  <a:pt x="192" y="33"/>
                  <a:pt x="191" y="32"/>
                  <a:pt x="191" y="30"/>
                </a:cubicBezTo>
                <a:cubicBezTo>
                  <a:pt x="191" y="16"/>
                  <a:pt x="191" y="16"/>
                  <a:pt x="191" y="16"/>
                </a:cubicBezTo>
                <a:cubicBezTo>
                  <a:pt x="198" y="16"/>
                  <a:pt x="198" y="16"/>
                  <a:pt x="198" y="16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1" y="13"/>
                  <a:pt x="191" y="13"/>
                  <a:pt x="191" y="13"/>
                </a:cubicBezTo>
                <a:cubicBezTo>
                  <a:pt x="191" y="5"/>
                  <a:pt x="191" y="5"/>
                  <a:pt x="191" y="5"/>
                </a:cubicBezTo>
                <a:cubicBezTo>
                  <a:pt x="190" y="6"/>
                  <a:pt x="189" y="6"/>
                  <a:pt x="187" y="6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83" y="13"/>
                  <a:pt x="183" y="13"/>
                  <a:pt x="183" y="13"/>
                </a:cubicBezTo>
                <a:cubicBezTo>
                  <a:pt x="183" y="16"/>
                  <a:pt x="183" y="16"/>
                  <a:pt x="183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87" y="36"/>
                  <a:pt x="190" y="38"/>
                  <a:pt x="194" y="38"/>
                </a:cubicBezTo>
                <a:cubicBezTo>
                  <a:pt x="195" y="38"/>
                  <a:pt x="197" y="38"/>
                  <a:pt x="198" y="37"/>
                </a:cubicBezTo>
                <a:lnTo>
                  <a:pt x="198" y="34"/>
                </a:lnTo>
                <a:close/>
                <a:moveTo>
                  <a:pt x="233" y="26"/>
                </a:moveTo>
                <a:cubicBezTo>
                  <a:pt x="232" y="23"/>
                  <a:pt x="231" y="22"/>
                  <a:pt x="230" y="22"/>
                </a:cubicBezTo>
                <a:cubicBezTo>
                  <a:pt x="230" y="21"/>
                  <a:pt x="230" y="21"/>
                  <a:pt x="230" y="21"/>
                </a:cubicBezTo>
                <a:cubicBezTo>
                  <a:pt x="232" y="21"/>
                  <a:pt x="234" y="20"/>
                  <a:pt x="236" y="18"/>
                </a:cubicBezTo>
                <a:cubicBezTo>
                  <a:pt x="237" y="16"/>
                  <a:pt x="238" y="14"/>
                  <a:pt x="238" y="12"/>
                </a:cubicBezTo>
                <a:cubicBezTo>
                  <a:pt x="238" y="9"/>
                  <a:pt x="237" y="7"/>
                  <a:pt x="235" y="5"/>
                </a:cubicBezTo>
                <a:cubicBezTo>
                  <a:pt x="233" y="3"/>
                  <a:pt x="230" y="3"/>
                  <a:pt x="22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21" y="37"/>
                  <a:pt x="221" y="37"/>
                  <a:pt x="221" y="37"/>
                </a:cubicBezTo>
                <a:cubicBezTo>
                  <a:pt x="221" y="23"/>
                  <a:pt x="221" y="23"/>
                  <a:pt x="221" y="23"/>
                </a:cubicBezTo>
                <a:cubicBezTo>
                  <a:pt x="224" y="23"/>
                  <a:pt x="224" y="23"/>
                  <a:pt x="224" y="23"/>
                </a:cubicBezTo>
                <a:cubicBezTo>
                  <a:pt x="227" y="23"/>
                  <a:pt x="228" y="24"/>
                  <a:pt x="230" y="27"/>
                </a:cubicBezTo>
                <a:cubicBezTo>
                  <a:pt x="234" y="37"/>
                  <a:pt x="234" y="37"/>
                  <a:pt x="234" y="37"/>
                </a:cubicBezTo>
                <a:cubicBezTo>
                  <a:pt x="239" y="37"/>
                  <a:pt x="239" y="37"/>
                  <a:pt x="239" y="37"/>
                </a:cubicBezTo>
                <a:lnTo>
                  <a:pt x="233" y="26"/>
                </a:lnTo>
                <a:close/>
                <a:moveTo>
                  <a:pt x="231" y="17"/>
                </a:moveTo>
                <a:cubicBezTo>
                  <a:pt x="230" y="18"/>
                  <a:pt x="228" y="19"/>
                  <a:pt x="226" y="19"/>
                </a:cubicBezTo>
                <a:cubicBezTo>
                  <a:pt x="221" y="19"/>
                  <a:pt x="221" y="19"/>
                  <a:pt x="221" y="19"/>
                </a:cubicBezTo>
                <a:cubicBezTo>
                  <a:pt x="221" y="6"/>
                  <a:pt x="221" y="6"/>
                  <a:pt x="221" y="6"/>
                </a:cubicBezTo>
                <a:cubicBezTo>
                  <a:pt x="226" y="6"/>
                  <a:pt x="226" y="6"/>
                  <a:pt x="226" y="6"/>
                </a:cubicBezTo>
                <a:cubicBezTo>
                  <a:pt x="229" y="6"/>
                  <a:pt x="230" y="7"/>
                  <a:pt x="232" y="8"/>
                </a:cubicBezTo>
                <a:cubicBezTo>
                  <a:pt x="233" y="9"/>
                  <a:pt x="233" y="10"/>
                  <a:pt x="233" y="12"/>
                </a:cubicBezTo>
                <a:cubicBezTo>
                  <a:pt x="233" y="14"/>
                  <a:pt x="233" y="16"/>
                  <a:pt x="231" y="17"/>
                </a:cubicBezTo>
                <a:moveTo>
                  <a:pt x="264" y="24"/>
                </a:moveTo>
                <a:cubicBezTo>
                  <a:pt x="264" y="20"/>
                  <a:pt x="263" y="17"/>
                  <a:pt x="262" y="15"/>
                </a:cubicBezTo>
                <a:cubicBezTo>
                  <a:pt x="260" y="13"/>
                  <a:pt x="257" y="12"/>
                  <a:pt x="254" y="12"/>
                </a:cubicBezTo>
                <a:cubicBezTo>
                  <a:pt x="251" y="12"/>
                  <a:pt x="248" y="13"/>
                  <a:pt x="246" y="15"/>
                </a:cubicBezTo>
                <a:cubicBezTo>
                  <a:pt x="244" y="18"/>
                  <a:pt x="243" y="21"/>
                  <a:pt x="243" y="25"/>
                </a:cubicBezTo>
                <a:cubicBezTo>
                  <a:pt x="243" y="29"/>
                  <a:pt x="244" y="33"/>
                  <a:pt x="246" y="35"/>
                </a:cubicBezTo>
                <a:cubicBezTo>
                  <a:pt x="248" y="37"/>
                  <a:pt x="250" y="38"/>
                  <a:pt x="254" y="38"/>
                </a:cubicBezTo>
                <a:cubicBezTo>
                  <a:pt x="257" y="38"/>
                  <a:pt x="260" y="37"/>
                  <a:pt x="262" y="36"/>
                </a:cubicBezTo>
                <a:cubicBezTo>
                  <a:pt x="262" y="32"/>
                  <a:pt x="262" y="32"/>
                  <a:pt x="262" y="32"/>
                </a:cubicBezTo>
                <a:cubicBezTo>
                  <a:pt x="260" y="34"/>
                  <a:pt x="258" y="35"/>
                  <a:pt x="255" y="35"/>
                </a:cubicBezTo>
                <a:cubicBezTo>
                  <a:pt x="252" y="35"/>
                  <a:pt x="250" y="34"/>
                  <a:pt x="249" y="32"/>
                </a:cubicBezTo>
                <a:cubicBezTo>
                  <a:pt x="247" y="31"/>
                  <a:pt x="247" y="29"/>
                  <a:pt x="247" y="26"/>
                </a:cubicBezTo>
                <a:cubicBezTo>
                  <a:pt x="264" y="26"/>
                  <a:pt x="264" y="26"/>
                  <a:pt x="264" y="26"/>
                </a:cubicBezTo>
                <a:lnTo>
                  <a:pt x="264" y="24"/>
                </a:lnTo>
                <a:close/>
                <a:moveTo>
                  <a:pt x="247" y="23"/>
                </a:moveTo>
                <a:cubicBezTo>
                  <a:pt x="247" y="20"/>
                  <a:pt x="248" y="19"/>
                  <a:pt x="249" y="17"/>
                </a:cubicBezTo>
                <a:cubicBezTo>
                  <a:pt x="250" y="16"/>
                  <a:pt x="252" y="15"/>
                  <a:pt x="254" y="15"/>
                </a:cubicBezTo>
                <a:cubicBezTo>
                  <a:pt x="256" y="15"/>
                  <a:pt x="257" y="16"/>
                  <a:pt x="259" y="17"/>
                </a:cubicBezTo>
                <a:cubicBezTo>
                  <a:pt x="260" y="19"/>
                  <a:pt x="260" y="20"/>
                  <a:pt x="260" y="23"/>
                </a:cubicBezTo>
                <a:lnTo>
                  <a:pt x="247" y="23"/>
                </a:lnTo>
                <a:close/>
                <a:moveTo>
                  <a:pt x="282" y="26"/>
                </a:moveTo>
                <a:cubicBezTo>
                  <a:pt x="281" y="25"/>
                  <a:pt x="279" y="24"/>
                  <a:pt x="277" y="23"/>
                </a:cubicBezTo>
                <a:cubicBezTo>
                  <a:pt x="275" y="23"/>
                  <a:pt x="274" y="22"/>
                  <a:pt x="273" y="21"/>
                </a:cubicBezTo>
                <a:cubicBezTo>
                  <a:pt x="273" y="21"/>
                  <a:pt x="272" y="20"/>
                  <a:pt x="272" y="19"/>
                </a:cubicBezTo>
                <a:cubicBezTo>
                  <a:pt x="272" y="18"/>
                  <a:pt x="273" y="17"/>
                  <a:pt x="273" y="16"/>
                </a:cubicBezTo>
                <a:cubicBezTo>
                  <a:pt x="274" y="16"/>
                  <a:pt x="275" y="15"/>
                  <a:pt x="277" y="15"/>
                </a:cubicBezTo>
                <a:cubicBezTo>
                  <a:pt x="279" y="15"/>
                  <a:pt x="281" y="16"/>
                  <a:pt x="282" y="17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81" y="12"/>
                  <a:pt x="279" y="12"/>
                  <a:pt x="277" y="12"/>
                </a:cubicBezTo>
                <a:cubicBezTo>
                  <a:pt x="274" y="12"/>
                  <a:pt x="272" y="13"/>
                  <a:pt x="271" y="14"/>
                </a:cubicBezTo>
                <a:cubicBezTo>
                  <a:pt x="269" y="15"/>
                  <a:pt x="268" y="17"/>
                  <a:pt x="268" y="19"/>
                </a:cubicBezTo>
                <a:cubicBezTo>
                  <a:pt x="268" y="21"/>
                  <a:pt x="269" y="22"/>
                  <a:pt x="270" y="24"/>
                </a:cubicBezTo>
                <a:cubicBezTo>
                  <a:pt x="271" y="25"/>
                  <a:pt x="272" y="26"/>
                  <a:pt x="274" y="26"/>
                </a:cubicBezTo>
                <a:cubicBezTo>
                  <a:pt x="276" y="27"/>
                  <a:pt x="278" y="28"/>
                  <a:pt x="278" y="29"/>
                </a:cubicBezTo>
                <a:cubicBezTo>
                  <a:pt x="279" y="29"/>
                  <a:pt x="279" y="30"/>
                  <a:pt x="279" y="31"/>
                </a:cubicBezTo>
                <a:cubicBezTo>
                  <a:pt x="279" y="33"/>
                  <a:pt x="278" y="35"/>
                  <a:pt x="275" y="35"/>
                </a:cubicBezTo>
                <a:cubicBezTo>
                  <a:pt x="272" y="35"/>
                  <a:pt x="270" y="34"/>
                  <a:pt x="268" y="32"/>
                </a:cubicBezTo>
                <a:cubicBezTo>
                  <a:pt x="268" y="36"/>
                  <a:pt x="268" y="36"/>
                  <a:pt x="268" y="36"/>
                </a:cubicBezTo>
                <a:cubicBezTo>
                  <a:pt x="270" y="37"/>
                  <a:pt x="272" y="38"/>
                  <a:pt x="274" y="38"/>
                </a:cubicBezTo>
                <a:cubicBezTo>
                  <a:pt x="277" y="38"/>
                  <a:pt x="279" y="37"/>
                  <a:pt x="281" y="36"/>
                </a:cubicBezTo>
                <a:cubicBezTo>
                  <a:pt x="283" y="34"/>
                  <a:pt x="283" y="33"/>
                  <a:pt x="283" y="31"/>
                </a:cubicBezTo>
                <a:cubicBezTo>
                  <a:pt x="283" y="29"/>
                  <a:pt x="283" y="27"/>
                  <a:pt x="282" y="26"/>
                </a:cubicBezTo>
                <a:moveTo>
                  <a:pt x="309" y="24"/>
                </a:moveTo>
                <a:cubicBezTo>
                  <a:pt x="309" y="20"/>
                  <a:pt x="308" y="17"/>
                  <a:pt x="306" y="15"/>
                </a:cubicBezTo>
                <a:cubicBezTo>
                  <a:pt x="304" y="13"/>
                  <a:pt x="302" y="12"/>
                  <a:pt x="298" y="12"/>
                </a:cubicBezTo>
                <a:cubicBezTo>
                  <a:pt x="295" y="12"/>
                  <a:pt x="293" y="13"/>
                  <a:pt x="291" y="15"/>
                </a:cubicBezTo>
                <a:cubicBezTo>
                  <a:pt x="288" y="18"/>
                  <a:pt x="287" y="21"/>
                  <a:pt x="287" y="25"/>
                </a:cubicBezTo>
                <a:cubicBezTo>
                  <a:pt x="287" y="29"/>
                  <a:pt x="288" y="33"/>
                  <a:pt x="290" y="35"/>
                </a:cubicBezTo>
                <a:cubicBezTo>
                  <a:pt x="292" y="37"/>
                  <a:pt x="295" y="38"/>
                  <a:pt x="298" y="38"/>
                </a:cubicBezTo>
                <a:cubicBezTo>
                  <a:pt x="302" y="38"/>
                  <a:pt x="305" y="37"/>
                  <a:pt x="307" y="36"/>
                </a:cubicBezTo>
                <a:cubicBezTo>
                  <a:pt x="307" y="32"/>
                  <a:pt x="307" y="32"/>
                  <a:pt x="307" y="32"/>
                </a:cubicBezTo>
                <a:cubicBezTo>
                  <a:pt x="305" y="34"/>
                  <a:pt x="302" y="35"/>
                  <a:pt x="299" y="35"/>
                </a:cubicBezTo>
                <a:cubicBezTo>
                  <a:pt x="297" y="35"/>
                  <a:pt x="295" y="34"/>
                  <a:pt x="293" y="32"/>
                </a:cubicBezTo>
                <a:cubicBezTo>
                  <a:pt x="292" y="31"/>
                  <a:pt x="291" y="29"/>
                  <a:pt x="291" y="26"/>
                </a:cubicBezTo>
                <a:cubicBezTo>
                  <a:pt x="309" y="26"/>
                  <a:pt x="309" y="26"/>
                  <a:pt x="309" y="26"/>
                </a:cubicBezTo>
                <a:lnTo>
                  <a:pt x="309" y="24"/>
                </a:lnTo>
                <a:close/>
                <a:moveTo>
                  <a:pt x="291" y="23"/>
                </a:moveTo>
                <a:cubicBezTo>
                  <a:pt x="292" y="20"/>
                  <a:pt x="292" y="19"/>
                  <a:pt x="294" y="17"/>
                </a:cubicBezTo>
                <a:cubicBezTo>
                  <a:pt x="295" y="16"/>
                  <a:pt x="297" y="15"/>
                  <a:pt x="298" y="15"/>
                </a:cubicBezTo>
                <a:cubicBezTo>
                  <a:pt x="300" y="15"/>
                  <a:pt x="302" y="16"/>
                  <a:pt x="303" y="17"/>
                </a:cubicBezTo>
                <a:cubicBezTo>
                  <a:pt x="304" y="19"/>
                  <a:pt x="305" y="20"/>
                  <a:pt x="305" y="23"/>
                </a:cubicBezTo>
                <a:lnTo>
                  <a:pt x="291" y="23"/>
                </a:lnTo>
                <a:close/>
                <a:moveTo>
                  <a:pt x="332" y="21"/>
                </a:moveTo>
                <a:cubicBezTo>
                  <a:pt x="332" y="15"/>
                  <a:pt x="329" y="12"/>
                  <a:pt x="323" y="12"/>
                </a:cubicBezTo>
                <a:cubicBezTo>
                  <a:pt x="322" y="12"/>
                  <a:pt x="320" y="12"/>
                  <a:pt x="318" y="13"/>
                </a:cubicBezTo>
                <a:cubicBezTo>
                  <a:pt x="317" y="13"/>
                  <a:pt x="315" y="14"/>
                  <a:pt x="315" y="14"/>
                </a:cubicBezTo>
                <a:cubicBezTo>
                  <a:pt x="315" y="18"/>
                  <a:pt x="315" y="18"/>
                  <a:pt x="315" y="18"/>
                </a:cubicBezTo>
                <a:cubicBezTo>
                  <a:pt x="317" y="16"/>
                  <a:pt x="320" y="15"/>
                  <a:pt x="323" y="15"/>
                </a:cubicBezTo>
                <a:cubicBezTo>
                  <a:pt x="326" y="15"/>
                  <a:pt x="328" y="17"/>
                  <a:pt x="328" y="22"/>
                </a:cubicBezTo>
                <a:cubicBezTo>
                  <a:pt x="320" y="23"/>
                  <a:pt x="320" y="23"/>
                  <a:pt x="320" y="23"/>
                </a:cubicBezTo>
                <a:cubicBezTo>
                  <a:pt x="315" y="23"/>
                  <a:pt x="312" y="26"/>
                  <a:pt x="312" y="31"/>
                </a:cubicBezTo>
                <a:cubicBezTo>
                  <a:pt x="312" y="33"/>
                  <a:pt x="313" y="35"/>
                  <a:pt x="314" y="36"/>
                </a:cubicBezTo>
                <a:cubicBezTo>
                  <a:pt x="316" y="37"/>
                  <a:pt x="318" y="38"/>
                  <a:pt x="320" y="38"/>
                </a:cubicBezTo>
                <a:cubicBezTo>
                  <a:pt x="324" y="38"/>
                  <a:pt x="326" y="37"/>
                  <a:pt x="328" y="34"/>
                </a:cubicBezTo>
                <a:cubicBezTo>
                  <a:pt x="328" y="34"/>
                  <a:pt x="328" y="34"/>
                  <a:pt x="328" y="34"/>
                </a:cubicBezTo>
                <a:cubicBezTo>
                  <a:pt x="328" y="37"/>
                  <a:pt x="328" y="37"/>
                  <a:pt x="328" y="37"/>
                </a:cubicBezTo>
                <a:cubicBezTo>
                  <a:pt x="332" y="37"/>
                  <a:pt x="332" y="37"/>
                  <a:pt x="332" y="37"/>
                </a:cubicBezTo>
                <a:lnTo>
                  <a:pt x="332" y="21"/>
                </a:lnTo>
                <a:close/>
                <a:moveTo>
                  <a:pt x="328" y="27"/>
                </a:moveTo>
                <a:cubicBezTo>
                  <a:pt x="328" y="29"/>
                  <a:pt x="327" y="31"/>
                  <a:pt x="326" y="33"/>
                </a:cubicBezTo>
                <a:cubicBezTo>
                  <a:pt x="325" y="34"/>
                  <a:pt x="323" y="35"/>
                  <a:pt x="321" y="35"/>
                </a:cubicBezTo>
                <a:cubicBezTo>
                  <a:pt x="320" y="35"/>
                  <a:pt x="318" y="34"/>
                  <a:pt x="318" y="33"/>
                </a:cubicBezTo>
                <a:cubicBezTo>
                  <a:pt x="317" y="33"/>
                  <a:pt x="316" y="32"/>
                  <a:pt x="316" y="30"/>
                </a:cubicBezTo>
                <a:cubicBezTo>
                  <a:pt x="316" y="29"/>
                  <a:pt x="317" y="28"/>
                  <a:pt x="317" y="27"/>
                </a:cubicBezTo>
                <a:cubicBezTo>
                  <a:pt x="318" y="27"/>
                  <a:pt x="320" y="26"/>
                  <a:pt x="322" y="26"/>
                </a:cubicBezTo>
                <a:cubicBezTo>
                  <a:pt x="328" y="25"/>
                  <a:pt x="328" y="25"/>
                  <a:pt x="328" y="25"/>
                </a:cubicBezTo>
                <a:lnTo>
                  <a:pt x="328" y="27"/>
                </a:lnTo>
                <a:close/>
                <a:moveTo>
                  <a:pt x="352" y="12"/>
                </a:moveTo>
                <a:cubicBezTo>
                  <a:pt x="352" y="12"/>
                  <a:pt x="351" y="12"/>
                  <a:pt x="350" y="12"/>
                </a:cubicBezTo>
                <a:cubicBezTo>
                  <a:pt x="348" y="12"/>
                  <a:pt x="347" y="13"/>
                  <a:pt x="346" y="13"/>
                </a:cubicBezTo>
                <a:cubicBezTo>
                  <a:pt x="345" y="14"/>
                  <a:pt x="344" y="16"/>
                  <a:pt x="343" y="18"/>
                </a:cubicBezTo>
                <a:cubicBezTo>
                  <a:pt x="343" y="18"/>
                  <a:pt x="343" y="18"/>
                  <a:pt x="343" y="18"/>
                </a:cubicBezTo>
                <a:cubicBezTo>
                  <a:pt x="343" y="13"/>
                  <a:pt x="343" y="13"/>
                  <a:pt x="343" y="13"/>
                </a:cubicBezTo>
                <a:cubicBezTo>
                  <a:pt x="339" y="13"/>
                  <a:pt x="339" y="13"/>
                  <a:pt x="339" y="13"/>
                </a:cubicBezTo>
                <a:cubicBezTo>
                  <a:pt x="339" y="37"/>
                  <a:pt x="339" y="37"/>
                  <a:pt x="339" y="37"/>
                </a:cubicBezTo>
                <a:cubicBezTo>
                  <a:pt x="343" y="37"/>
                  <a:pt x="343" y="37"/>
                  <a:pt x="343" y="37"/>
                </a:cubicBezTo>
                <a:cubicBezTo>
                  <a:pt x="343" y="25"/>
                  <a:pt x="343" y="25"/>
                  <a:pt x="343" y="25"/>
                </a:cubicBezTo>
                <a:cubicBezTo>
                  <a:pt x="343" y="22"/>
                  <a:pt x="344" y="20"/>
                  <a:pt x="345" y="18"/>
                </a:cubicBezTo>
                <a:cubicBezTo>
                  <a:pt x="346" y="16"/>
                  <a:pt x="347" y="16"/>
                  <a:pt x="349" y="16"/>
                </a:cubicBezTo>
                <a:cubicBezTo>
                  <a:pt x="350" y="16"/>
                  <a:pt x="351" y="16"/>
                  <a:pt x="352" y="17"/>
                </a:cubicBezTo>
                <a:lnTo>
                  <a:pt x="352" y="12"/>
                </a:lnTo>
                <a:close/>
                <a:moveTo>
                  <a:pt x="372" y="32"/>
                </a:moveTo>
                <a:cubicBezTo>
                  <a:pt x="370" y="34"/>
                  <a:pt x="368" y="35"/>
                  <a:pt x="366" y="35"/>
                </a:cubicBezTo>
                <a:cubicBezTo>
                  <a:pt x="364" y="35"/>
                  <a:pt x="362" y="34"/>
                  <a:pt x="360" y="32"/>
                </a:cubicBezTo>
                <a:cubicBezTo>
                  <a:pt x="358" y="30"/>
                  <a:pt x="358" y="28"/>
                  <a:pt x="358" y="25"/>
                </a:cubicBezTo>
                <a:cubicBezTo>
                  <a:pt x="358" y="22"/>
                  <a:pt x="359" y="20"/>
                  <a:pt x="360" y="18"/>
                </a:cubicBezTo>
                <a:cubicBezTo>
                  <a:pt x="362" y="16"/>
                  <a:pt x="364" y="15"/>
                  <a:pt x="366" y="15"/>
                </a:cubicBezTo>
                <a:cubicBezTo>
                  <a:pt x="369" y="15"/>
                  <a:pt x="370" y="16"/>
                  <a:pt x="372" y="17"/>
                </a:cubicBezTo>
                <a:cubicBezTo>
                  <a:pt x="372" y="13"/>
                  <a:pt x="372" y="13"/>
                  <a:pt x="372" y="13"/>
                </a:cubicBezTo>
                <a:cubicBezTo>
                  <a:pt x="371" y="12"/>
                  <a:pt x="369" y="12"/>
                  <a:pt x="367" y="12"/>
                </a:cubicBezTo>
                <a:cubicBezTo>
                  <a:pt x="363" y="12"/>
                  <a:pt x="359" y="13"/>
                  <a:pt x="357" y="16"/>
                </a:cubicBezTo>
                <a:cubicBezTo>
                  <a:pt x="355" y="18"/>
                  <a:pt x="354" y="21"/>
                  <a:pt x="354" y="26"/>
                </a:cubicBezTo>
                <a:cubicBezTo>
                  <a:pt x="354" y="29"/>
                  <a:pt x="355" y="32"/>
                  <a:pt x="357" y="34"/>
                </a:cubicBezTo>
                <a:cubicBezTo>
                  <a:pt x="359" y="37"/>
                  <a:pt x="362" y="38"/>
                  <a:pt x="365" y="38"/>
                </a:cubicBezTo>
                <a:cubicBezTo>
                  <a:pt x="368" y="38"/>
                  <a:pt x="370" y="37"/>
                  <a:pt x="372" y="36"/>
                </a:cubicBezTo>
                <a:lnTo>
                  <a:pt x="372" y="32"/>
                </a:lnTo>
                <a:close/>
                <a:moveTo>
                  <a:pt x="399" y="22"/>
                </a:moveTo>
                <a:cubicBezTo>
                  <a:pt x="399" y="15"/>
                  <a:pt x="396" y="12"/>
                  <a:pt x="390" y="12"/>
                </a:cubicBezTo>
                <a:cubicBezTo>
                  <a:pt x="387" y="12"/>
                  <a:pt x="384" y="14"/>
                  <a:pt x="382" y="17"/>
                </a:cubicBezTo>
                <a:cubicBezTo>
                  <a:pt x="382" y="17"/>
                  <a:pt x="382" y="17"/>
                  <a:pt x="382" y="17"/>
                </a:cubicBezTo>
                <a:cubicBezTo>
                  <a:pt x="382" y="1"/>
                  <a:pt x="382" y="1"/>
                  <a:pt x="382" y="1"/>
                </a:cubicBezTo>
                <a:cubicBezTo>
                  <a:pt x="378" y="1"/>
                  <a:pt x="378" y="1"/>
                  <a:pt x="378" y="1"/>
                </a:cubicBezTo>
                <a:cubicBezTo>
                  <a:pt x="378" y="37"/>
                  <a:pt x="378" y="37"/>
                  <a:pt x="378" y="37"/>
                </a:cubicBezTo>
                <a:cubicBezTo>
                  <a:pt x="382" y="37"/>
                  <a:pt x="382" y="37"/>
                  <a:pt x="382" y="37"/>
                </a:cubicBezTo>
                <a:cubicBezTo>
                  <a:pt x="382" y="23"/>
                  <a:pt x="382" y="23"/>
                  <a:pt x="382" y="23"/>
                </a:cubicBezTo>
                <a:cubicBezTo>
                  <a:pt x="382" y="21"/>
                  <a:pt x="383" y="19"/>
                  <a:pt x="384" y="17"/>
                </a:cubicBezTo>
                <a:cubicBezTo>
                  <a:pt x="385" y="16"/>
                  <a:pt x="387" y="15"/>
                  <a:pt x="389" y="15"/>
                </a:cubicBezTo>
                <a:cubicBezTo>
                  <a:pt x="393" y="15"/>
                  <a:pt x="395" y="18"/>
                  <a:pt x="395" y="23"/>
                </a:cubicBezTo>
                <a:cubicBezTo>
                  <a:pt x="395" y="37"/>
                  <a:pt x="395" y="37"/>
                  <a:pt x="395" y="37"/>
                </a:cubicBezTo>
                <a:cubicBezTo>
                  <a:pt x="399" y="37"/>
                  <a:pt x="399" y="37"/>
                  <a:pt x="399" y="37"/>
                </a:cubicBezTo>
                <a:lnTo>
                  <a:pt x="399" y="2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237854" y="4708044"/>
            <a:ext cx="266127" cy="132304"/>
          </a:xfrm>
          <a:custGeom>
            <a:avLst/>
            <a:gdLst>
              <a:gd name="T0" fmla="*/ 19 w 22"/>
              <a:gd name="T1" fmla="*/ 3 h 11"/>
              <a:gd name="T2" fmla="*/ 13 w 22"/>
              <a:gd name="T3" fmla="*/ 0 h 11"/>
              <a:gd name="T4" fmla="*/ 4 w 22"/>
              <a:gd name="T5" fmla="*/ 0 h 11"/>
              <a:gd name="T6" fmla="*/ 0 w 22"/>
              <a:gd name="T7" fmla="*/ 0 h 11"/>
              <a:gd name="T8" fmla="*/ 4 w 22"/>
              <a:gd name="T9" fmla="*/ 11 h 11"/>
              <a:gd name="T10" fmla="*/ 22 w 22"/>
              <a:gd name="T11" fmla="*/ 11 h 11"/>
              <a:gd name="T12" fmla="*/ 19 w 22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11">
                <a:moveTo>
                  <a:pt x="19" y="3"/>
                </a:moveTo>
                <a:cubicBezTo>
                  <a:pt x="18" y="0"/>
                  <a:pt x="18" y="0"/>
                  <a:pt x="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1" y="0"/>
                  <a:pt x="0" y="0"/>
                </a:cubicBezTo>
                <a:cubicBezTo>
                  <a:pt x="4" y="11"/>
                  <a:pt x="4" y="11"/>
                  <a:pt x="4" y="11"/>
                </a:cubicBezTo>
                <a:cubicBezTo>
                  <a:pt x="22" y="11"/>
                  <a:pt x="22" y="11"/>
                  <a:pt x="22" y="11"/>
                </a:cubicBezTo>
                <a:lnTo>
                  <a:pt x="19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574873" y="5251267"/>
            <a:ext cx="1760168" cy="470067"/>
          </a:xfrm>
          <a:custGeom>
            <a:avLst/>
            <a:gdLst>
              <a:gd name="T0" fmla="*/ 142 w 146"/>
              <a:gd name="T1" fmla="*/ 0 h 39"/>
              <a:gd name="T2" fmla="*/ 5 w 146"/>
              <a:gd name="T3" fmla="*/ 0 h 39"/>
              <a:gd name="T4" fmla="*/ 0 w 146"/>
              <a:gd name="T5" fmla="*/ 4 h 39"/>
              <a:gd name="T6" fmla="*/ 0 w 146"/>
              <a:gd name="T7" fmla="*/ 17 h 39"/>
              <a:gd name="T8" fmla="*/ 12 w 146"/>
              <a:gd name="T9" fmla="*/ 39 h 39"/>
              <a:gd name="T10" fmla="*/ 15 w 146"/>
              <a:gd name="T11" fmla="*/ 37 h 39"/>
              <a:gd name="T12" fmla="*/ 34 w 146"/>
              <a:gd name="T13" fmla="*/ 37 h 39"/>
              <a:gd name="T14" fmla="*/ 46 w 146"/>
              <a:gd name="T15" fmla="*/ 37 h 39"/>
              <a:gd name="T16" fmla="*/ 65 w 146"/>
              <a:gd name="T17" fmla="*/ 37 h 39"/>
              <a:gd name="T18" fmla="*/ 77 w 146"/>
              <a:gd name="T19" fmla="*/ 37 h 39"/>
              <a:gd name="T20" fmla="*/ 87 w 146"/>
              <a:gd name="T21" fmla="*/ 35 h 39"/>
              <a:gd name="T22" fmla="*/ 96 w 146"/>
              <a:gd name="T23" fmla="*/ 37 h 39"/>
              <a:gd name="T24" fmla="*/ 108 w 146"/>
              <a:gd name="T25" fmla="*/ 37 h 39"/>
              <a:gd name="T26" fmla="*/ 127 w 146"/>
              <a:gd name="T27" fmla="*/ 37 h 39"/>
              <a:gd name="T28" fmla="*/ 130 w 146"/>
              <a:gd name="T29" fmla="*/ 38 h 39"/>
              <a:gd name="T30" fmla="*/ 145 w 146"/>
              <a:gd name="T31" fmla="*/ 4 h 39"/>
              <a:gd name="T32" fmla="*/ 146 w 146"/>
              <a:gd name="T33" fmla="*/ 0 h 39"/>
              <a:gd name="T34" fmla="*/ 142 w 146"/>
              <a:gd name="T35" fmla="*/ 0 h 39"/>
              <a:gd name="T36" fmla="*/ 36 w 146"/>
              <a:gd name="T37" fmla="*/ 28 h 39"/>
              <a:gd name="T38" fmla="*/ 29 w 146"/>
              <a:gd name="T39" fmla="*/ 22 h 39"/>
              <a:gd name="T40" fmla="*/ 36 w 146"/>
              <a:gd name="T41" fmla="*/ 15 h 39"/>
              <a:gd name="T42" fmla="*/ 43 w 146"/>
              <a:gd name="T43" fmla="*/ 21 h 39"/>
              <a:gd name="T44" fmla="*/ 36 w 146"/>
              <a:gd name="T45" fmla="*/ 28 h 39"/>
              <a:gd name="T46" fmla="*/ 60 w 146"/>
              <a:gd name="T47" fmla="*/ 28 h 39"/>
              <a:gd name="T48" fmla="*/ 53 w 146"/>
              <a:gd name="T49" fmla="*/ 22 h 39"/>
              <a:gd name="T50" fmla="*/ 60 w 146"/>
              <a:gd name="T51" fmla="*/ 15 h 39"/>
              <a:gd name="T52" fmla="*/ 67 w 146"/>
              <a:gd name="T53" fmla="*/ 21 h 39"/>
              <a:gd name="T54" fmla="*/ 60 w 146"/>
              <a:gd name="T55" fmla="*/ 28 h 39"/>
              <a:gd name="T56" fmla="*/ 84 w 146"/>
              <a:gd name="T57" fmla="*/ 28 h 39"/>
              <a:gd name="T58" fmla="*/ 77 w 146"/>
              <a:gd name="T59" fmla="*/ 22 h 39"/>
              <a:gd name="T60" fmla="*/ 84 w 146"/>
              <a:gd name="T61" fmla="*/ 15 h 39"/>
              <a:gd name="T62" fmla="*/ 91 w 146"/>
              <a:gd name="T63" fmla="*/ 22 h 39"/>
              <a:gd name="T64" fmla="*/ 84 w 146"/>
              <a:gd name="T65" fmla="*/ 28 h 39"/>
              <a:gd name="T66" fmla="*/ 108 w 146"/>
              <a:gd name="T67" fmla="*/ 28 h 39"/>
              <a:gd name="T68" fmla="*/ 101 w 146"/>
              <a:gd name="T69" fmla="*/ 22 h 39"/>
              <a:gd name="T70" fmla="*/ 108 w 146"/>
              <a:gd name="T71" fmla="*/ 15 h 39"/>
              <a:gd name="T72" fmla="*/ 115 w 146"/>
              <a:gd name="T73" fmla="*/ 22 h 39"/>
              <a:gd name="T74" fmla="*/ 108 w 146"/>
              <a:gd name="T7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39">
                <a:moveTo>
                  <a:pt x="142" y="0"/>
                </a:moveTo>
                <a:cubicBezTo>
                  <a:pt x="5" y="0"/>
                  <a:pt x="5" y="0"/>
                  <a:pt x="5" y="0"/>
                </a:cubicBezTo>
                <a:cubicBezTo>
                  <a:pt x="0" y="0"/>
                  <a:pt x="0" y="0"/>
                  <a:pt x="0" y="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6"/>
                  <a:pt x="4" y="34"/>
                  <a:pt x="12" y="39"/>
                </a:cubicBezTo>
                <a:cubicBezTo>
                  <a:pt x="13" y="38"/>
                  <a:pt x="14" y="38"/>
                  <a:pt x="15" y="37"/>
                </a:cubicBezTo>
                <a:cubicBezTo>
                  <a:pt x="21" y="35"/>
                  <a:pt x="28" y="35"/>
                  <a:pt x="34" y="37"/>
                </a:cubicBezTo>
                <a:cubicBezTo>
                  <a:pt x="38" y="39"/>
                  <a:pt x="42" y="39"/>
                  <a:pt x="46" y="37"/>
                </a:cubicBezTo>
                <a:cubicBezTo>
                  <a:pt x="52" y="35"/>
                  <a:pt x="59" y="35"/>
                  <a:pt x="65" y="37"/>
                </a:cubicBezTo>
                <a:cubicBezTo>
                  <a:pt x="69" y="39"/>
                  <a:pt x="73" y="39"/>
                  <a:pt x="77" y="37"/>
                </a:cubicBezTo>
                <a:cubicBezTo>
                  <a:pt x="80" y="36"/>
                  <a:pt x="83" y="35"/>
                  <a:pt x="87" y="35"/>
                </a:cubicBezTo>
                <a:cubicBezTo>
                  <a:pt x="90" y="35"/>
                  <a:pt x="93" y="36"/>
                  <a:pt x="96" y="37"/>
                </a:cubicBezTo>
                <a:cubicBezTo>
                  <a:pt x="100" y="39"/>
                  <a:pt x="104" y="39"/>
                  <a:pt x="108" y="37"/>
                </a:cubicBezTo>
                <a:cubicBezTo>
                  <a:pt x="114" y="35"/>
                  <a:pt x="121" y="35"/>
                  <a:pt x="127" y="37"/>
                </a:cubicBezTo>
                <a:cubicBezTo>
                  <a:pt x="128" y="38"/>
                  <a:pt x="129" y="38"/>
                  <a:pt x="130" y="38"/>
                </a:cubicBezTo>
                <a:cubicBezTo>
                  <a:pt x="145" y="4"/>
                  <a:pt x="145" y="4"/>
                  <a:pt x="145" y="4"/>
                </a:cubicBezTo>
                <a:cubicBezTo>
                  <a:pt x="146" y="1"/>
                  <a:pt x="146" y="0"/>
                  <a:pt x="146" y="0"/>
                </a:cubicBezTo>
                <a:cubicBezTo>
                  <a:pt x="146" y="0"/>
                  <a:pt x="145" y="0"/>
                  <a:pt x="142" y="0"/>
                </a:cubicBezTo>
                <a:close/>
                <a:moveTo>
                  <a:pt x="36" y="28"/>
                </a:moveTo>
                <a:cubicBezTo>
                  <a:pt x="32" y="28"/>
                  <a:pt x="29" y="25"/>
                  <a:pt x="29" y="22"/>
                </a:cubicBezTo>
                <a:cubicBezTo>
                  <a:pt x="29" y="18"/>
                  <a:pt x="32" y="15"/>
                  <a:pt x="36" y="15"/>
                </a:cubicBezTo>
                <a:cubicBezTo>
                  <a:pt x="39" y="15"/>
                  <a:pt x="43" y="18"/>
                  <a:pt x="43" y="21"/>
                </a:cubicBezTo>
                <a:cubicBezTo>
                  <a:pt x="43" y="25"/>
                  <a:pt x="39" y="28"/>
                  <a:pt x="36" y="28"/>
                </a:cubicBezTo>
                <a:close/>
                <a:moveTo>
                  <a:pt x="60" y="28"/>
                </a:moveTo>
                <a:cubicBezTo>
                  <a:pt x="56" y="28"/>
                  <a:pt x="53" y="25"/>
                  <a:pt x="53" y="22"/>
                </a:cubicBezTo>
                <a:cubicBezTo>
                  <a:pt x="53" y="18"/>
                  <a:pt x="56" y="15"/>
                  <a:pt x="60" y="15"/>
                </a:cubicBezTo>
                <a:cubicBezTo>
                  <a:pt x="64" y="15"/>
                  <a:pt x="67" y="18"/>
                  <a:pt x="67" y="21"/>
                </a:cubicBezTo>
                <a:cubicBezTo>
                  <a:pt x="67" y="25"/>
                  <a:pt x="64" y="28"/>
                  <a:pt x="60" y="28"/>
                </a:cubicBezTo>
                <a:close/>
                <a:moveTo>
                  <a:pt x="84" y="28"/>
                </a:moveTo>
                <a:cubicBezTo>
                  <a:pt x="80" y="28"/>
                  <a:pt x="77" y="25"/>
                  <a:pt x="77" y="22"/>
                </a:cubicBezTo>
                <a:cubicBezTo>
                  <a:pt x="77" y="18"/>
                  <a:pt x="80" y="15"/>
                  <a:pt x="84" y="15"/>
                </a:cubicBezTo>
                <a:cubicBezTo>
                  <a:pt x="88" y="15"/>
                  <a:pt x="91" y="18"/>
                  <a:pt x="91" y="22"/>
                </a:cubicBezTo>
                <a:cubicBezTo>
                  <a:pt x="91" y="25"/>
                  <a:pt x="88" y="28"/>
                  <a:pt x="84" y="28"/>
                </a:cubicBezTo>
                <a:close/>
                <a:moveTo>
                  <a:pt x="108" y="28"/>
                </a:moveTo>
                <a:cubicBezTo>
                  <a:pt x="104" y="28"/>
                  <a:pt x="101" y="25"/>
                  <a:pt x="101" y="22"/>
                </a:cubicBezTo>
                <a:cubicBezTo>
                  <a:pt x="101" y="18"/>
                  <a:pt x="104" y="15"/>
                  <a:pt x="108" y="15"/>
                </a:cubicBezTo>
                <a:cubicBezTo>
                  <a:pt x="112" y="15"/>
                  <a:pt x="115" y="18"/>
                  <a:pt x="115" y="22"/>
                </a:cubicBezTo>
                <a:cubicBezTo>
                  <a:pt x="115" y="25"/>
                  <a:pt x="112" y="28"/>
                  <a:pt x="10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2889244" y="4924399"/>
            <a:ext cx="1072286" cy="230364"/>
          </a:xfrm>
          <a:custGeom>
            <a:avLst/>
            <a:gdLst>
              <a:gd name="T0" fmla="*/ 84 w 89"/>
              <a:gd name="T1" fmla="*/ 0 h 19"/>
              <a:gd name="T2" fmla="*/ 4 w 89"/>
              <a:gd name="T3" fmla="*/ 0 h 19"/>
              <a:gd name="T4" fmla="*/ 0 w 89"/>
              <a:gd name="T5" fmla="*/ 5 h 19"/>
              <a:gd name="T6" fmla="*/ 0 w 89"/>
              <a:gd name="T7" fmla="*/ 19 h 19"/>
              <a:gd name="T8" fmla="*/ 89 w 89"/>
              <a:gd name="T9" fmla="*/ 19 h 19"/>
              <a:gd name="T10" fmla="*/ 89 w 89"/>
              <a:gd name="T11" fmla="*/ 5 h 19"/>
              <a:gd name="T12" fmla="*/ 84 w 89"/>
              <a:gd name="T13" fmla="*/ 0 h 19"/>
              <a:gd name="T14" fmla="*/ 26 w 89"/>
              <a:gd name="T15" fmla="*/ 15 h 19"/>
              <a:gd name="T16" fmla="*/ 17 w 89"/>
              <a:gd name="T17" fmla="*/ 15 h 19"/>
              <a:gd name="T18" fmla="*/ 17 w 89"/>
              <a:gd name="T19" fmla="*/ 5 h 19"/>
              <a:gd name="T20" fmla="*/ 26 w 89"/>
              <a:gd name="T21" fmla="*/ 5 h 19"/>
              <a:gd name="T22" fmla="*/ 26 w 89"/>
              <a:gd name="T23" fmla="*/ 15 h 19"/>
              <a:gd name="T24" fmla="*/ 42 w 89"/>
              <a:gd name="T25" fmla="*/ 15 h 19"/>
              <a:gd name="T26" fmla="*/ 32 w 89"/>
              <a:gd name="T27" fmla="*/ 15 h 19"/>
              <a:gd name="T28" fmla="*/ 32 w 89"/>
              <a:gd name="T29" fmla="*/ 5 h 19"/>
              <a:gd name="T30" fmla="*/ 42 w 89"/>
              <a:gd name="T31" fmla="*/ 5 h 19"/>
              <a:gd name="T32" fmla="*/ 42 w 89"/>
              <a:gd name="T33" fmla="*/ 15 h 19"/>
              <a:gd name="T34" fmla="*/ 57 w 89"/>
              <a:gd name="T35" fmla="*/ 15 h 19"/>
              <a:gd name="T36" fmla="*/ 47 w 89"/>
              <a:gd name="T37" fmla="*/ 15 h 19"/>
              <a:gd name="T38" fmla="*/ 47 w 89"/>
              <a:gd name="T39" fmla="*/ 5 h 19"/>
              <a:gd name="T40" fmla="*/ 57 w 89"/>
              <a:gd name="T41" fmla="*/ 5 h 19"/>
              <a:gd name="T42" fmla="*/ 57 w 89"/>
              <a:gd name="T43" fmla="*/ 15 h 19"/>
              <a:gd name="T44" fmla="*/ 72 w 89"/>
              <a:gd name="T45" fmla="*/ 15 h 19"/>
              <a:gd name="T46" fmla="*/ 62 w 89"/>
              <a:gd name="T47" fmla="*/ 15 h 19"/>
              <a:gd name="T48" fmla="*/ 62 w 89"/>
              <a:gd name="T49" fmla="*/ 5 h 19"/>
              <a:gd name="T50" fmla="*/ 72 w 89"/>
              <a:gd name="T51" fmla="*/ 5 h 19"/>
              <a:gd name="T52" fmla="*/ 72 w 89"/>
              <a:gd name="T53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19">
                <a:moveTo>
                  <a:pt x="84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3"/>
                  <a:pt x="0" y="5"/>
                </a:cubicBezTo>
                <a:cubicBezTo>
                  <a:pt x="0" y="19"/>
                  <a:pt x="0" y="19"/>
                  <a:pt x="0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89" y="5"/>
                  <a:pt x="89" y="5"/>
                  <a:pt x="89" y="5"/>
                </a:cubicBezTo>
                <a:cubicBezTo>
                  <a:pt x="89" y="0"/>
                  <a:pt x="85" y="0"/>
                  <a:pt x="84" y="0"/>
                </a:cubicBezTo>
                <a:close/>
                <a:moveTo>
                  <a:pt x="26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6" y="5"/>
                  <a:pt x="26" y="5"/>
                  <a:pt x="26" y="5"/>
                </a:cubicBezTo>
                <a:lnTo>
                  <a:pt x="26" y="15"/>
                </a:lnTo>
                <a:close/>
                <a:moveTo>
                  <a:pt x="42" y="15"/>
                </a:moveTo>
                <a:cubicBezTo>
                  <a:pt x="32" y="15"/>
                  <a:pt x="32" y="15"/>
                  <a:pt x="32" y="15"/>
                </a:cubicBezTo>
                <a:cubicBezTo>
                  <a:pt x="32" y="5"/>
                  <a:pt x="32" y="5"/>
                  <a:pt x="32" y="5"/>
                </a:cubicBezTo>
                <a:cubicBezTo>
                  <a:pt x="42" y="5"/>
                  <a:pt x="42" y="5"/>
                  <a:pt x="42" y="5"/>
                </a:cubicBezTo>
                <a:lnTo>
                  <a:pt x="42" y="15"/>
                </a:lnTo>
                <a:close/>
                <a:moveTo>
                  <a:pt x="57" y="15"/>
                </a:moveTo>
                <a:cubicBezTo>
                  <a:pt x="47" y="15"/>
                  <a:pt x="47" y="15"/>
                  <a:pt x="47" y="15"/>
                </a:cubicBezTo>
                <a:cubicBezTo>
                  <a:pt x="47" y="5"/>
                  <a:pt x="47" y="5"/>
                  <a:pt x="47" y="5"/>
                </a:cubicBezTo>
                <a:cubicBezTo>
                  <a:pt x="57" y="5"/>
                  <a:pt x="57" y="5"/>
                  <a:pt x="57" y="5"/>
                </a:cubicBezTo>
                <a:lnTo>
                  <a:pt x="57" y="15"/>
                </a:lnTo>
                <a:close/>
                <a:moveTo>
                  <a:pt x="72" y="15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72" y="5"/>
                  <a:pt x="72" y="5"/>
                  <a:pt x="72" y="5"/>
                </a:cubicBezTo>
                <a:lnTo>
                  <a:pt x="7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671363" y="3367886"/>
            <a:ext cx="1120531" cy="820283"/>
          </a:xfrm>
          <a:custGeom>
            <a:avLst/>
            <a:gdLst>
              <a:gd name="T0" fmla="*/ 2 w 93"/>
              <a:gd name="T1" fmla="*/ 65 h 68"/>
              <a:gd name="T2" fmla="*/ 17 w 93"/>
              <a:gd name="T3" fmla="*/ 59 h 68"/>
              <a:gd name="T4" fmla="*/ 41 w 93"/>
              <a:gd name="T5" fmla="*/ 48 h 68"/>
              <a:gd name="T6" fmla="*/ 63 w 93"/>
              <a:gd name="T7" fmla="*/ 62 h 68"/>
              <a:gd name="T8" fmla="*/ 76 w 93"/>
              <a:gd name="T9" fmla="*/ 67 h 68"/>
              <a:gd name="T10" fmla="*/ 88 w 93"/>
              <a:gd name="T11" fmla="*/ 57 h 68"/>
              <a:gd name="T12" fmla="*/ 88 w 93"/>
              <a:gd name="T13" fmla="*/ 56 h 68"/>
              <a:gd name="T14" fmla="*/ 93 w 93"/>
              <a:gd name="T15" fmla="*/ 48 h 68"/>
              <a:gd name="T16" fmla="*/ 69 w 93"/>
              <a:gd name="T17" fmla="*/ 10 h 68"/>
              <a:gd name="T18" fmla="*/ 51 w 93"/>
              <a:gd name="T19" fmla="*/ 0 h 68"/>
              <a:gd name="T20" fmla="*/ 36 w 93"/>
              <a:gd name="T21" fmla="*/ 8 h 68"/>
              <a:gd name="T22" fmla="*/ 0 w 93"/>
              <a:gd name="T23" fmla="*/ 64 h 68"/>
              <a:gd name="T24" fmla="*/ 2 w 93"/>
              <a:gd name="T25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68">
                <a:moveTo>
                  <a:pt x="2" y="65"/>
                </a:moveTo>
                <a:cubicBezTo>
                  <a:pt x="7" y="67"/>
                  <a:pt x="13" y="63"/>
                  <a:pt x="17" y="59"/>
                </a:cubicBezTo>
                <a:cubicBezTo>
                  <a:pt x="25" y="51"/>
                  <a:pt x="33" y="47"/>
                  <a:pt x="41" y="48"/>
                </a:cubicBezTo>
                <a:cubicBezTo>
                  <a:pt x="49" y="49"/>
                  <a:pt x="57" y="53"/>
                  <a:pt x="63" y="62"/>
                </a:cubicBezTo>
                <a:cubicBezTo>
                  <a:pt x="67" y="67"/>
                  <a:pt x="72" y="68"/>
                  <a:pt x="76" y="67"/>
                </a:cubicBezTo>
                <a:cubicBezTo>
                  <a:pt x="81" y="66"/>
                  <a:pt x="86" y="62"/>
                  <a:pt x="88" y="57"/>
                </a:cubicBezTo>
                <a:cubicBezTo>
                  <a:pt x="88" y="56"/>
                  <a:pt x="88" y="56"/>
                  <a:pt x="88" y="56"/>
                </a:cubicBezTo>
                <a:cubicBezTo>
                  <a:pt x="90" y="53"/>
                  <a:pt x="92" y="50"/>
                  <a:pt x="93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64" y="4"/>
                  <a:pt x="58" y="0"/>
                  <a:pt x="51" y="0"/>
                </a:cubicBezTo>
                <a:cubicBezTo>
                  <a:pt x="45" y="0"/>
                  <a:pt x="40" y="3"/>
                  <a:pt x="36" y="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1" y="65"/>
                  <a:pt x="2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804508" y="4055864"/>
            <a:ext cx="2988083" cy="1568966"/>
          </a:xfrm>
          <a:custGeom>
            <a:avLst/>
            <a:gdLst>
              <a:gd name="T0" fmla="*/ 239 w 248"/>
              <a:gd name="T1" fmla="*/ 106 h 130"/>
              <a:gd name="T2" fmla="*/ 171 w 248"/>
              <a:gd name="T3" fmla="*/ 0 h 130"/>
              <a:gd name="T4" fmla="*/ 169 w 248"/>
              <a:gd name="T5" fmla="*/ 3 h 130"/>
              <a:gd name="T6" fmla="*/ 150 w 248"/>
              <a:gd name="T7" fmla="*/ 20 h 130"/>
              <a:gd name="T8" fmla="*/ 146 w 248"/>
              <a:gd name="T9" fmla="*/ 20 h 130"/>
              <a:gd name="T10" fmla="*/ 128 w 248"/>
              <a:gd name="T11" fmla="*/ 11 h 130"/>
              <a:gd name="T12" fmla="*/ 113 w 248"/>
              <a:gd name="T13" fmla="*/ 0 h 130"/>
              <a:gd name="T14" fmla="*/ 95 w 248"/>
              <a:gd name="T15" fmla="*/ 9 h 130"/>
              <a:gd name="T16" fmla="*/ 71 w 248"/>
              <a:gd name="T17" fmla="*/ 18 h 130"/>
              <a:gd name="T18" fmla="*/ 66 w 248"/>
              <a:gd name="T19" fmla="*/ 15 h 130"/>
              <a:gd name="T20" fmla="*/ 9 w 248"/>
              <a:gd name="T21" fmla="*/ 104 h 130"/>
              <a:gd name="T22" fmla="*/ 3 w 248"/>
              <a:gd name="T23" fmla="*/ 126 h 130"/>
              <a:gd name="T24" fmla="*/ 11 w 248"/>
              <a:gd name="T25" fmla="*/ 130 h 130"/>
              <a:gd name="T26" fmla="*/ 59 w 248"/>
              <a:gd name="T27" fmla="*/ 130 h 130"/>
              <a:gd name="T28" fmla="*/ 56 w 248"/>
              <a:gd name="T29" fmla="*/ 116 h 130"/>
              <a:gd name="T30" fmla="*/ 56 w 248"/>
              <a:gd name="T31" fmla="*/ 103 h 130"/>
              <a:gd name="T32" fmla="*/ 69 w 248"/>
              <a:gd name="T33" fmla="*/ 91 h 130"/>
              <a:gd name="T34" fmla="*/ 82 w 248"/>
              <a:gd name="T35" fmla="*/ 91 h 130"/>
              <a:gd name="T36" fmla="*/ 82 w 248"/>
              <a:gd name="T37" fmla="*/ 77 h 130"/>
              <a:gd name="T38" fmla="*/ 94 w 248"/>
              <a:gd name="T39" fmla="*/ 65 h 130"/>
              <a:gd name="T40" fmla="*/ 115 w 248"/>
              <a:gd name="T41" fmla="*/ 65 h 130"/>
              <a:gd name="T42" fmla="*/ 111 w 248"/>
              <a:gd name="T43" fmla="*/ 54 h 130"/>
              <a:gd name="T44" fmla="*/ 111 w 248"/>
              <a:gd name="T45" fmla="*/ 54 h 130"/>
              <a:gd name="T46" fmla="*/ 123 w 248"/>
              <a:gd name="T47" fmla="*/ 46 h 130"/>
              <a:gd name="T48" fmla="*/ 132 w 248"/>
              <a:gd name="T49" fmla="*/ 46 h 130"/>
              <a:gd name="T50" fmla="*/ 145 w 248"/>
              <a:gd name="T51" fmla="*/ 55 h 130"/>
              <a:gd name="T52" fmla="*/ 149 w 248"/>
              <a:gd name="T53" fmla="*/ 65 h 130"/>
              <a:gd name="T54" fmla="*/ 174 w 248"/>
              <a:gd name="T55" fmla="*/ 65 h 130"/>
              <a:gd name="T56" fmla="*/ 186 w 248"/>
              <a:gd name="T57" fmla="*/ 77 h 130"/>
              <a:gd name="T58" fmla="*/ 186 w 248"/>
              <a:gd name="T59" fmla="*/ 91 h 130"/>
              <a:gd name="T60" fmla="*/ 206 w 248"/>
              <a:gd name="T61" fmla="*/ 91 h 130"/>
              <a:gd name="T62" fmla="*/ 218 w 248"/>
              <a:gd name="T63" fmla="*/ 99 h 130"/>
              <a:gd name="T64" fmla="*/ 216 w 248"/>
              <a:gd name="T65" fmla="*/ 106 h 130"/>
              <a:gd name="T66" fmla="*/ 205 w 248"/>
              <a:gd name="T67" fmla="*/ 130 h 130"/>
              <a:gd name="T68" fmla="*/ 237 w 248"/>
              <a:gd name="T69" fmla="*/ 130 h 130"/>
              <a:gd name="T70" fmla="*/ 237 w 248"/>
              <a:gd name="T71" fmla="*/ 130 h 130"/>
              <a:gd name="T72" fmla="*/ 245 w 248"/>
              <a:gd name="T73" fmla="*/ 126 h 130"/>
              <a:gd name="T74" fmla="*/ 239 w 248"/>
              <a:gd name="T75" fmla="*/ 10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8" h="130">
                <a:moveTo>
                  <a:pt x="239" y="106"/>
                </a:moveTo>
                <a:cubicBezTo>
                  <a:pt x="171" y="0"/>
                  <a:pt x="171" y="0"/>
                  <a:pt x="171" y="0"/>
                </a:cubicBezTo>
                <a:cubicBezTo>
                  <a:pt x="170" y="1"/>
                  <a:pt x="170" y="2"/>
                  <a:pt x="169" y="3"/>
                </a:cubicBezTo>
                <a:cubicBezTo>
                  <a:pt x="166" y="12"/>
                  <a:pt x="158" y="18"/>
                  <a:pt x="150" y="20"/>
                </a:cubicBezTo>
                <a:cubicBezTo>
                  <a:pt x="148" y="20"/>
                  <a:pt x="147" y="20"/>
                  <a:pt x="146" y="20"/>
                </a:cubicBezTo>
                <a:cubicBezTo>
                  <a:pt x="139" y="20"/>
                  <a:pt x="132" y="17"/>
                  <a:pt x="128" y="11"/>
                </a:cubicBezTo>
                <a:cubicBezTo>
                  <a:pt x="124" y="6"/>
                  <a:pt x="119" y="1"/>
                  <a:pt x="113" y="0"/>
                </a:cubicBezTo>
                <a:cubicBezTo>
                  <a:pt x="107" y="0"/>
                  <a:pt x="101" y="3"/>
                  <a:pt x="95" y="9"/>
                </a:cubicBezTo>
                <a:cubicBezTo>
                  <a:pt x="85" y="19"/>
                  <a:pt x="77" y="19"/>
                  <a:pt x="71" y="18"/>
                </a:cubicBezTo>
                <a:cubicBezTo>
                  <a:pt x="70" y="17"/>
                  <a:pt x="68" y="16"/>
                  <a:pt x="66" y="15"/>
                </a:cubicBezTo>
                <a:cubicBezTo>
                  <a:pt x="9" y="104"/>
                  <a:pt x="9" y="104"/>
                  <a:pt x="9" y="104"/>
                </a:cubicBezTo>
                <a:cubicBezTo>
                  <a:pt x="3" y="114"/>
                  <a:pt x="0" y="120"/>
                  <a:pt x="3" y="126"/>
                </a:cubicBezTo>
                <a:cubicBezTo>
                  <a:pt x="5" y="128"/>
                  <a:pt x="7" y="130"/>
                  <a:pt x="11" y="130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7" y="126"/>
                  <a:pt x="56" y="121"/>
                  <a:pt x="56" y="116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91"/>
                  <a:pt x="64" y="91"/>
                  <a:pt x="69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2"/>
                  <a:pt x="85" y="65"/>
                  <a:pt x="94" y="65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46"/>
                  <a:pt x="120" y="46"/>
                  <a:pt x="123" y="46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40" y="46"/>
                  <a:pt x="143" y="47"/>
                  <a:pt x="145" y="5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79" y="65"/>
                  <a:pt x="186" y="68"/>
                  <a:pt x="186" y="77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206" y="91"/>
                  <a:pt x="206" y="91"/>
                  <a:pt x="206" y="91"/>
                </a:cubicBezTo>
                <a:cubicBezTo>
                  <a:pt x="214" y="91"/>
                  <a:pt x="218" y="94"/>
                  <a:pt x="218" y="99"/>
                </a:cubicBezTo>
                <a:cubicBezTo>
                  <a:pt x="218" y="101"/>
                  <a:pt x="217" y="103"/>
                  <a:pt x="216" y="106"/>
                </a:cubicBezTo>
                <a:cubicBezTo>
                  <a:pt x="205" y="130"/>
                  <a:pt x="205" y="130"/>
                  <a:pt x="205" y="130"/>
                </a:cubicBezTo>
                <a:cubicBezTo>
                  <a:pt x="237" y="130"/>
                  <a:pt x="237" y="130"/>
                  <a:pt x="237" y="130"/>
                </a:cubicBezTo>
                <a:cubicBezTo>
                  <a:pt x="237" y="130"/>
                  <a:pt x="237" y="130"/>
                  <a:pt x="237" y="130"/>
                </a:cubicBezTo>
                <a:cubicBezTo>
                  <a:pt x="240" y="130"/>
                  <a:pt x="243" y="128"/>
                  <a:pt x="245" y="126"/>
                </a:cubicBezTo>
                <a:cubicBezTo>
                  <a:pt x="246" y="124"/>
                  <a:pt x="248" y="119"/>
                  <a:pt x="239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1491693" y="3995161"/>
            <a:ext cx="806160" cy="1545619"/>
          </a:xfrm>
          <a:custGeom>
            <a:avLst/>
            <a:gdLst>
              <a:gd name="T0" fmla="*/ 61 w 67"/>
              <a:gd name="T1" fmla="*/ 57 h 128"/>
              <a:gd name="T2" fmla="*/ 48 w 67"/>
              <a:gd name="T3" fmla="*/ 35 h 128"/>
              <a:gd name="T4" fmla="*/ 55 w 67"/>
              <a:gd name="T5" fmla="*/ 35 h 128"/>
              <a:gd name="T6" fmla="*/ 35 w 67"/>
              <a:gd name="T7" fmla="*/ 2 h 128"/>
              <a:gd name="T8" fmla="*/ 31 w 67"/>
              <a:gd name="T9" fmla="*/ 1 h 128"/>
              <a:gd name="T10" fmla="*/ 11 w 67"/>
              <a:gd name="T11" fmla="*/ 35 h 128"/>
              <a:gd name="T12" fmla="*/ 18 w 67"/>
              <a:gd name="T13" fmla="*/ 35 h 128"/>
              <a:gd name="T14" fmla="*/ 5 w 67"/>
              <a:gd name="T15" fmla="*/ 57 h 128"/>
              <a:gd name="T16" fmla="*/ 13 w 67"/>
              <a:gd name="T17" fmla="*/ 57 h 128"/>
              <a:gd name="T18" fmla="*/ 0 w 67"/>
              <a:gd name="T19" fmla="*/ 82 h 128"/>
              <a:gd name="T20" fmla="*/ 28 w 67"/>
              <a:gd name="T21" fmla="*/ 82 h 128"/>
              <a:gd name="T22" fmla="*/ 28 w 67"/>
              <a:gd name="T23" fmla="*/ 128 h 128"/>
              <a:gd name="T24" fmla="*/ 38 w 67"/>
              <a:gd name="T25" fmla="*/ 128 h 128"/>
              <a:gd name="T26" fmla="*/ 38 w 67"/>
              <a:gd name="T27" fmla="*/ 82 h 128"/>
              <a:gd name="T28" fmla="*/ 67 w 67"/>
              <a:gd name="T29" fmla="*/ 82 h 128"/>
              <a:gd name="T30" fmla="*/ 53 w 67"/>
              <a:gd name="T31" fmla="*/ 57 h 128"/>
              <a:gd name="T32" fmla="*/ 61 w 67"/>
              <a:gd name="T33" fmla="*/ 5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" h="128">
                <a:moveTo>
                  <a:pt x="61" y="57"/>
                </a:moveTo>
                <a:cubicBezTo>
                  <a:pt x="60" y="54"/>
                  <a:pt x="48" y="35"/>
                  <a:pt x="48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4" y="32"/>
                  <a:pt x="35" y="2"/>
                  <a:pt x="35" y="2"/>
                </a:cubicBezTo>
                <a:cubicBezTo>
                  <a:pt x="34" y="0"/>
                  <a:pt x="32" y="0"/>
                  <a:pt x="31" y="1"/>
                </a:cubicBezTo>
                <a:cubicBezTo>
                  <a:pt x="31" y="1"/>
                  <a:pt x="12" y="33"/>
                  <a:pt x="11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7" y="54"/>
                  <a:pt x="5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" y="79"/>
                  <a:pt x="0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128"/>
                  <a:pt x="28" y="128"/>
                  <a:pt x="28" y="12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8" y="82"/>
                  <a:pt x="38" y="82"/>
                  <a:pt x="38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5" y="79"/>
                  <a:pt x="53" y="57"/>
                  <a:pt x="53" y="57"/>
                </a:cubicBezTo>
                <a:lnTo>
                  <a:pt x="61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912" y="471123"/>
            <a:ext cx="1611541" cy="3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1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pos="288">
          <p15:clr>
            <a:srgbClr val="C35EA4"/>
          </p15:clr>
        </p15:guide>
        <p15:guide id="3" pos="7546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2907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44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1961"/>
            </a:lvl2pPr>
            <a:lvl3pPr marL="685803" indent="-165101">
              <a:tabLst/>
              <a:defRPr sz="1961"/>
            </a:lvl3pPr>
            <a:lvl4pPr marL="863603" indent="-177801">
              <a:defRPr sz="1765"/>
            </a:lvl4pPr>
            <a:lvl5pPr marL="1028704" indent="-165101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1961"/>
            </a:lvl2pPr>
            <a:lvl3pPr marL="685803" indent="-165101">
              <a:tabLst/>
              <a:defRPr sz="1961"/>
            </a:lvl3pPr>
            <a:lvl4pPr marL="863603" indent="-177801">
              <a:defRPr sz="1765"/>
            </a:lvl4pPr>
            <a:lvl5pPr marL="1028704" indent="-165101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737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1935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2353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1935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2353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043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3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6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421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0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027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3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723073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20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8067760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533386" y="2061991"/>
            <a:ext cx="5389375" cy="4513563"/>
            <a:chOff x="2611" y="1821"/>
            <a:chExt cx="990" cy="829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3025" y="1821"/>
              <a:ext cx="576" cy="507"/>
            </a:xfrm>
            <a:custGeom>
              <a:avLst/>
              <a:gdLst>
                <a:gd name="T0" fmla="*/ 136 w 243"/>
                <a:gd name="T1" fmla="*/ 168 h 213"/>
                <a:gd name="T2" fmla="*/ 191 w 243"/>
                <a:gd name="T3" fmla="*/ 199 h 213"/>
                <a:gd name="T4" fmla="*/ 166 w 243"/>
                <a:gd name="T5" fmla="*/ 199 h 213"/>
                <a:gd name="T6" fmla="*/ 185 w 243"/>
                <a:gd name="T7" fmla="*/ 202 h 213"/>
                <a:gd name="T8" fmla="*/ 210 w 243"/>
                <a:gd name="T9" fmla="*/ 202 h 213"/>
                <a:gd name="T10" fmla="*/ 204 w 243"/>
                <a:gd name="T11" fmla="*/ 196 h 213"/>
                <a:gd name="T12" fmla="*/ 185 w 243"/>
                <a:gd name="T13" fmla="*/ 207 h 213"/>
                <a:gd name="T14" fmla="*/ 160 w 243"/>
                <a:gd name="T15" fmla="*/ 207 h 213"/>
                <a:gd name="T16" fmla="*/ 134 w 243"/>
                <a:gd name="T17" fmla="*/ 207 h 213"/>
                <a:gd name="T18" fmla="*/ 115 w 243"/>
                <a:gd name="T19" fmla="*/ 213 h 213"/>
                <a:gd name="T20" fmla="*/ 141 w 243"/>
                <a:gd name="T21" fmla="*/ 213 h 213"/>
                <a:gd name="T22" fmla="*/ 166 w 243"/>
                <a:gd name="T23" fmla="*/ 213 h 213"/>
                <a:gd name="T24" fmla="*/ 191 w 243"/>
                <a:gd name="T25" fmla="*/ 213 h 213"/>
                <a:gd name="T26" fmla="*/ 216 w 243"/>
                <a:gd name="T27" fmla="*/ 213 h 213"/>
                <a:gd name="T28" fmla="*/ 148 w 243"/>
                <a:gd name="T29" fmla="*/ 164 h 213"/>
                <a:gd name="T30" fmla="*/ 148 w 243"/>
                <a:gd name="T31" fmla="*/ 164 h 213"/>
                <a:gd name="T32" fmla="*/ 143 w 243"/>
                <a:gd name="T33" fmla="*/ 145 h 213"/>
                <a:gd name="T34" fmla="*/ 146 w 243"/>
                <a:gd name="T35" fmla="*/ 145 h 213"/>
                <a:gd name="T36" fmla="*/ 157 w 243"/>
                <a:gd name="T37" fmla="*/ 138 h 213"/>
                <a:gd name="T38" fmla="*/ 235 w 243"/>
                <a:gd name="T39" fmla="*/ 147 h 213"/>
                <a:gd name="T40" fmla="*/ 228 w 243"/>
                <a:gd name="T41" fmla="*/ 66 h 213"/>
                <a:gd name="T42" fmla="*/ 214 w 243"/>
                <a:gd name="T43" fmla="*/ 19 h 213"/>
                <a:gd name="T44" fmla="*/ 188 w 243"/>
                <a:gd name="T45" fmla="*/ 66 h 213"/>
                <a:gd name="T46" fmla="*/ 161 w 243"/>
                <a:gd name="T47" fmla="*/ 42 h 213"/>
                <a:gd name="T48" fmla="*/ 108 w 243"/>
                <a:gd name="T49" fmla="*/ 6 h 213"/>
                <a:gd name="T50" fmla="*/ 100 w 243"/>
                <a:gd name="T51" fmla="*/ 165 h 213"/>
                <a:gd name="T52" fmla="*/ 118 w 243"/>
                <a:gd name="T53" fmla="*/ 184 h 213"/>
                <a:gd name="T54" fmla="*/ 162 w 243"/>
                <a:gd name="T55" fmla="*/ 184 h 213"/>
                <a:gd name="T56" fmla="*/ 194 w 243"/>
                <a:gd name="T57" fmla="*/ 184 h 213"/>
                <a:gd name="T58" fmla="*/ 236 w 243"/>
                <a:gd name="T59" fmla="*/ 165 h 213"/>
                <a:gd name="T60" fmla="*/ 208 w 243"/>
                <a:gd name="T61" fmla="*/ 87 h 213"/>
                <a:gd name="T62" fmla="*/ 114 w 243"/>
                <a:gd name="T63" fmla="*/ 11 h 213"/>
                <a:gd name="T64" fmla="*/ 133 w 243"/>
                <a:gd name="T65" fmla="*/ 67 h 213"/>
                <a:gd name="T66" fmla="*/ 83 w 243"/>
                <a:gd name="T67" fmla="*/ 62 h 213"/>
                <a:gd name="T68" fmla="*/ 198 w 243"/>
                <a:gd name="T69" fmla="*/ 181 h 213"/>
                <a:gd name="T70" fmla="*/ 167 w 243"/>
                <a:gd name="T71" fmla="*/ 179 h 213"/>
                <a:gd name="T72" fmla="*/ 129 w 243"/>
                <a:gd name="T73" fmla="*/ 180 h 213"/>
                <a:gd name="T74" fmla="*/ 104 w 243"/>
                <a:gd name="T75" fmla="*/ 155 h 213"/>
                <a:gd name="T76" fmla="*/ 209 w 243"/>
                <a:gd name="T77" fmla="*/ 155 h 213"/>
                <a:gd name="T78" fmla="*/ 123 w 243"/>
                <a:gd name="T79" fmla="*/ 147 h 213"/>
                <a:gd name="T80" fmla="*/ 143 w 243"/>
                <a:gd name="T81" fmla="*/ 120 h 213"/>
                <a:gd name="T82" fmla="*/ 159 w 243"/>
                <a:gd name="T83" fmla="*/ 122 h 213"/>
                <a:gd name="T84" fmla="*/ 213 w 243"/>
                <a:gd name="T85" fmla="*/ 158 h 213"/>
                <a:gd name="T86" fmla="*/ 192 w 243"/>
                <a:gd name="T87" fmla="*/ 147 h 213"/>
                <a:gd name="T88" fmla="*/ 163 w 243"/>
                <a:gd name="T89" fmla="*/ 121 h 213"/>
                <a:gd name="T90" fmla="*/ 142 w 243"/>
                <a:gd name="T91" fmla="*/ 128 h 213"/>
                <a:gd name="T92" fmla="*/ 108 w 243"/>
                <a:gd name="T93" fmla="*/ 147 h 213"/>
                <a:gd name="T94" fmla="*/ 15 w 243"/>
                <a:gd name="T95" fmla="*/ 149 h 213"/>
                <a:gd name="T96" fmla="*/ 108 w 243"/>
                <a:gd name="T97" fmla="*/ 55 h 213"/>
                <a:gd name="T98" fmla="*/ 152 w 243"/>
                <a:gd name="T99" fmla="*/ 58 h 213"/>
                <a:gd name="T100" fmla="*/ 213 w 243"/>
                <a:gd name="T101" fmla="*/ 158 h 213"/>
                <a:gd name="T102" fmla="*/ 170 w 243"/>
                <a:gd name="T103" fmla="*/ 168 h 213"/>
                <a:gd name="T104" fmla="*/ 168 w 243"/>
                <a:gd name="T105" fmla="*/ 145 h 213"/>
                <a:gd name="T106" fmla="*/ 177 w 243"/>
                <a:gd name="T107" fmla="*/ 16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13">
                  <a:moveTo>
                    <a:pt x="131" y="164"/>
                  </a:moveTo>
                  <a:cubicBezTo>
                    <a:pt x="128" y="164"/>
                    <a:pt x="126" y="166"/>
                    <a:pt x="126" y="168"/>
                  </a:cubicBezTo>
                  <a:cubicBezTo>
                    <a:pt x="126" y="171"/>
                    <a:pt x="128" y="172"/>
                    <a:pt x="131" y="172"/>
                  </a:cubicBezTo>
                  <a:cubicBezTo>
                    <a:pt x="134" y="172"/>
                    <a:pt x="136" y="171"/>
                    <a:pt x="136" y="168"/>
                  </a:cubicBezTo>
                  <a:cubicBezTo>
                    <a:pt x="136" y="166"/>
                    <a:pt x="133" y="164"/>
                    <a:pt x="131" y="164"/>
                  </a:cubicBezTo>
                  <a:close/>
                  <a:moveTo>
                    <a:pt x="204" y="196"/>
                  </a:moveTo>
                  <a:cubicBezTo>
                    <a:pt x="201" y="196"/>
                    <a:pt x="199" y="196"/>
                    <a:pt x="197" y="197"/>
                  </a:cubicBezTo>
                  <a:cubicBezTo>
                    <a:pt x="195" y="198"/>
                    <a:pt x="193" y="199"/>
                    <a:pt x="191" y="199"/>
                  </a:cubicBezTo>
                  <a:cubicBezTo>
                    <a:pt x="189" y="199"/>
                    <a:pt x="187" y="198"/>
                    <a:pt x="185" y="197"/>
                  </a:cubicBezTo>
                  <a:cubicBezTo>
                    <a:pt x="183" y="196"/>
                    <a:pt x="181" y="196"/>
                    <a:pt x="179" y="196"/>
                  </a:cubicBezTo>
                  <a:cubicBezTo>
                    <a:pt x="176" y="196"/>
                    <a:pt x="174" y="196"/>
                    <a:pt x="172" y="197"/>
                  </a:cubicBezTo>
                  <a:cubicBezTo>
                    <a:pt x="170" y="198"/>
                    <a:pt x="168" y="199"/>
                    <a:pt x="166" y="199"/>
                  </a:cubicBezTo>
                  <a:cubicBezTo>
                    <a:pt x="166" y="203"/>
                    <a:pt x="166" y="203"/>
                    <a:pt x="166" y="203"/>
                  </a:cubicBezTo>
                  <a:cubicBezTo>
                    <a:pt x="168" y="203"/>
                    <a:pt x="170" y="203"/>
                    <a:pt x="172" y="202"/>
                  </a:cubicBezTo>
                  <a:cubicBezTo>
                    <a:pt x="174" y="201"/>
                    <a:pt x="176" y="201"/>
                    <a:pt x="179" y="201"/>
                  </a:cubicBezTo>
                  <a:cubicBezTo>
                    <a:pt x="181" y="201"/>
                    <a:pt x="183" y="201"/>
                    <a:pt x="185" y="202"/>
                  </a:cubicBezTo>
                  <a:cubicBezTo>
                    <a:pt x="187" y="203"/>
                    <a:pt x="189" y="203"/>
                    <a:pt x="191" y="203"/>
                  </a:cubicBezTo>
                  <a:cubicBezTo>
                    <a:pt x="193" y="203"/>
                    <a:pt x="195" y="203"/>
                    <a:pt x="197" y="202"/>
                  </a:cubicBezTo>
                  <a:cubicBezTo>
                    <a:pt x="199" y="201"/>
                    <a:pt x="201" y="201"/>
                    <a:pt x="204" y="201"/>
                  </a:cubicBezTo>
                  <a:cubicBezTo>
                    <a:pt x="206" y="201"/>
                    <a:pt x="208" y="201"/>
                    <a:pt x="210" y="202"/>
                  </a:cubicBezTo>
                  <a:cubicBezTo>
                    <a:pt x="212" y="203"/>
                    <a:pt x="214" y="203"/>
                    <a:pt x="216" y="203"/>
                  </a:cubicBezTo>
                  <a:cubicBezTo>
                    <a:pt x="216" y="199"/>
                    <a:pt x="216" y="199"/>
                    <a:pt x="216" y="199"/>
                  </a:cubicBezTo>
                  <a:cubicBezTo>
                    <a:pt x="214" y="199"/>
                    <a:pt x="212" y="198"/>
                    <a:pt x="210" y="197"/>
                  </a:cubicBezTo>
                  <a:cubicBezTo>
                    <a:pt x="208" y="196"/>
                    <a:pt x="206" y="196"/>
                    <a:pt x="204" y="196"/>
                  </a:cubicBezTo>
                  <a:close/>
                  <a:moveTo>
                    <a:pt x="204" y="206"/>
                  </a:moveTo>
                  <a:cubicBezTo>
                    <a:pt x="201" y="206"/>
                    <a:pt x="199" y="206"/>
                    <a:pt x="197" y="207"/>
                  </a:cubicBezTo>
                  <a:cubicBezTo>
                    <a:pt x="195" y="208"/>
                    <a:pt x="193" y="208"/>
                    <a:pt x="191" y="208"/>
                  </a:cubicBezTo>
                  <a:cubicBezTo>
                    <a:pt x="189" y="208"/>
                    <a:pt x="187" y="208"/>
                    <a:pt x="185" y="207"/>
                  </a:cubicBezTo>
                  <a:cubicBezTo>
                    <a:pt x="183" y="206"/>
                    <a:pt x="181" y="206"/>
                    <a:pt x="179" y="206"/>
                  </a:cubicBezTo>
                  <a:cubicBezTo>
                    <a:pt x="176" y="206"/>
                    <a:pt x="174" y="206"/>
                    <a:pt x="172" y="207"/>
                  </a:cubicBezTo>
                  <a:cubicBezTo>
                    <a:pt x="170" y="208"/>
                    <a:pt x="168" y="208"/>
                    <a:pt x="166" y="208"/>
                  </a:cubicBezTo>
                  <a:cubicBezTo>
                    <a:pt x="164" y="208"/>
                    <a:pt x="162" y="208"/>
                    <a:pt x="160" y="207"/>
                  </a:cubicBezTo>
                  <a:cubicBezTo>
                    <a:pt x="158" y="206"/>
                    <a:pt x="156" y="206"/>
                    <a:pt x="153" y="206"/>
                  </a:cubicBezTo>
                  <a:cubicBezTo>
                    <a:pt x="151" y="206"/>
                    <a:pt x="149" y="206"/>
                    <a:pt x="147" y="207"/>
                  </a:cubicBezTo>
                  <a:cubicBezTo>
                    <a:pt x="145" y="208"/>
                    <a:pt x="143" y="208"/>
                    <a:pt x="141" y="208"/>
                  </a:cubicBezTo>
                  <a:cubicBezTo>
                    <a:pt x="138" y="208"/>
                    <a:pt x="136" y="208"/>
                    <a:pt x="134" y="207"/>
                  </a:cubicBezTo>
                  <a:cubicBezTo>
                    <a:pt x="132" y="206"/>
                    <a:pt x="130" y="206"/>
                    <a:pt x="128" y="206"/>
                  </a:cubicBezTo>
                  <a:cubicBezTo>
                    <a:pt x="126" y="206"/>
                    <a:pt x="124" y="206"/>
                    <a:pt x="122" y="207"/>
                  </a:cubicBezTo>
                  <a:cubicBezTo>
                    <a:pt x="120" y="208"/>
                    <a:pt x="118" y="208"/>
                    <a:pt x="115" y="208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8" y="213"/>
                    <a:pt x="120" y="212"/>
                    <a:pt x="122" y="212"/>
                  </a:cubicBezTo>
                  <a:cubicBezTo>
                    <a:pt x="124" y="211"/>
                    <a:pt x="126" y="210"/>
                    <a:pt x="128" y="210"/>
                  </a:cubicBezTo>
                  <a:cubicBezTo>
                    <a:pt x="130" y="210"/>
                    <a:pt x="132" y="211"/>
                    <a:pt x="134" y="212"/>
                  </a:cubicBezTo>
                  <a:cubicBezTo>
                    <a:pt x="136" y="212"/>
                    <a:pt x="138" y="213"/>
                    <a:pt x="141" y="213"/>
                  </a:cubicBezTo>
                  <a:cubicBezTo>
                    <a:pt x="143" y="213"/>
                    <a:pt x="145" y="212"/>
                    <a:pt x="147" y="212"/>
                  </a:cubicBezTo>
                  <a:cubicBezTo>
                    <a:pt x="149" y="211"/>
                    <a:pt x="151" y="210"/>
                    <a:pt x="153" y="210"/>
                  </a:cubicBezTo>
                  <a:cubicBezTo>
                    <a:pt x="156" y="210"/>
                    <a:pt x="158" y="211"/>
                    <a:pt x="160" y="212"/>
                  </a:cubicBezTo>
                  <a:cubicBezTo>
                    <a:pt x="162" y="212"/>
                    <a:pt x="164" y="213"/>
                    <a:pt x="166" y="213"/>
                  </a:cubicBezTo>
                  <a:cubicBezTo>
                    <a:pt x="168" y="213"/>
                    <a:pt x="170" y="212"/>
                    <a:pt x="172" y="212"/>
                  </a:cubicBezTo>
                  <a:cubicBezTo>
                    <a:pt x="174" y="211"/>
                    <a:pt x="176" y="210"/>
                    <a:pt x="179" y="210"/>
                  </a:cubicBezTo>
                  <a:cubicBezTo>
                    <a:pt x="181" y="210"/>
                    <a:pt x="183" y="211"/>
                    <a:pt x="185" y="212"/>
                  </a:cubicBezTo>
                  <a:cubicBezTo>
                    <a:pt x="187" y="212"/>
                    <a:pt x="189" y="213"/>
                    <a:pt x="191" y="213"/>
                  </a:cubicBezTo>
                  <a:cubicBezTo>
                    <a:pt x="193" y="213"/>
                    <a:pt x="195" y="212"/>
                    <a:pt x="197" y="212"/>
                  </a:cubicBezTo>
                  <a:cubicBezTo>
                    <a:pt x="199" y="211"/>
                    <a:pt x="201" y="210"/>
                    <a:pt x="204" y="210"/>
                  </a:cubicBezTo>
                  <a:cubicBezTo>
                    <a:pt x="206" y="210"/>
                    <a:pt x="208" y="211"/>
                    <a:pt x="210" y="212"/>
                  </a:cubicBezTo>
                  <a:cubicBezTo>
                    <a:pt x="212" y="212"/>
                    <a:pt x="214" y="213"/>
                    <a:pt x="216" y="213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4" y="208"/>
                    <a:pt x="212" y="208"/>
                    <a:pt x="210" y="207"/>
                  </a:cubicBezTo>
                  <a:cubicBezTo>
                    <a:pt x="208" y="206"/>
                    <a:pt x="206" y="206"/>
                    <a:pt x="204" y="206"/>
                  </a:cubicBezTo>
                  <a:close/>
                  <a:moveTo>
                    <a:pt x="148" y="164"/>
                  </a:moveTo>
                  <a:cubicBezTo>
                    <a:pt x="145" y="164"/>
                    <a:pt x="143" y="166"/>
                    <a:pt x="143" y="168"/>
                  </a:cubicBezTo>
                  <a:cubicBezTo>
                    <a:pt x="143" y="171"/>
                    <a:pt x="145" y="172"/>
                    <a:pt x="148" y="172"/>
                  </a:cubicBezTo>
                  <a:cubicBezTo>
                    <a:pt x="151" y="172"/>
                    <a:pt x="153" y="170"/>
                    <a:pt x="153" y="168"/>
                  </a:cubicBezTo>
                  <a:cubicBezTo>
                    <a:pt x="153" y="166"/>
                    <a:pt x="151" y="164"/>
                    <a:pt x="148" y="164"/>
                  </a:cubicBezTo>
                  <a:close/>
                  <a:moveTo>
                    <a:pt x="143" y="138"/>
                  </a:moveTo>
                  <a:cubicBezTo>
                    <a:pt x="136" y="138"/>
                    <a:pt x="136" y="138"/>
                    <a:pt x="136" y="138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43" y="145"/>
                    <a:pt x="143" y="145"/>
                    <a:pt x="143" y="145"/>
                  </a:cubicBezTo>
                  <a:lnTo>
                    <a:pt x="143" y="138"/>
                  </a:lnTo>
                  <a:close/>
                  <a:moveTo>
                    <a:pt x="153" y="138"/>
                  </a:moveTo>
                  <a:cubicBezTo>
                    <a:pt x="146" y="138"/>
                    <a:pt x="146" y="138"/>
                    <a:pt x="146" y="138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53" y="145"/>
                    <a:pt x="153" y="145"/>
                    <a:pt x="153" y="145"/>
                  </a:cubicBezTo>
                  <a:lnTo>
                    <a:pt x="153" y="138"/>
                  </a:lnTo>
                  <a:close/>
                  <a:moveTo>
                    <a:pt x="164" y="138"/>
                  </a:moveTo>
                  <a:cubicBezTo>
                    <a:pt x="157" y="138"/>
                    <a:pt x="157" y="138"/>
                    <a:pt x="157" y="138"/>
                  </a:cubicBezTo>
                  <a:cubicBezTo>
                    <a:pt x="157" y="145"/>
                    <a:pt x="157" y="145"/>
                    <a:pt x="157" y="145"/>
                  </a:cubicBezTo>
                  <a:cubicBezTo>
                    <a:pt x="164" y="145"/>
                    <a:pt x="164" y="145"/>
                    <a:pt x="164" y="145"/>
                  </a:cubicBezTo>
                  <a:lnTo>
                    <a:pt x="164" y="138"/>
                  </a:lnTo>
                  <a:close/>
                  <a:moveTo>
                    <a:pt x="235" y="147"/>
                  </a:moveTo>
                  <a:cubicBezTo>
                    <a:pt x="216" y="120"/>
                    <a:pt x="216" y="120"/>
                    <a:pt x="216" y="120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39" y="84"/>
                    <a:pt x="228" y="66"/>
                    <a:pt x="228" y="66"/>
                  </a:cubicBezTo>
                  <a:cubicBezTo>
                    <a:pt x="236" y="66"/>
                    <a:pt x="236" y="66"/>
                    <a:pt x="236" y="66"/>
                  </a:cubicBezTo>
                  <a:cubicBezTo>
                    <a:pt x="234" y="63"/>
                    <a:pt x="225" y="47"/>
                    <a:pt x="225" y="47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29" y="44"/>
                    <a:pt x="214" y="19"/>
                    <a:pt x="214" y="19"/>
                  </a:cubicBezTo>
                  <a:cubicBezTo>
                    <a:pt x="213" y="17"/>
                    <a:pt x="211" y="17"/>
                    <a:pt x="210" y="19"/>
                  </a:cubicBezTo>
                  <a:cubicBezTo>
                    <a:pt x="210" y="19"/>
                    <a:pt x="195" y="45"/>
                    <a:pt x="194" y="47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7"/>
                    <a:pt x="190" y="63"/>
                    <a:pt x="188" y="66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6"/>
                    <a:pt x="191" y="74"/>
                    <a:pt x="187" y="80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42"/>
                    <a:pt x="161" y="43"/>
                    <a:pt x="160" y="43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2" y="3"/>
                    <a:pt x="127" y="0"/>
                    <a:pt x="121" y="0"/>
                  </a:cubicBezTo>
                  <a:cubicBezTo>
                    <a:pt x="116" y="0"/>
                    <a:pt x="112" y="3"/>
                    <a:pt x="108" y="6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3" y="153"/>
                    <a:pt x="0" y="158"/>
                    <a:pt x="2" y="162"/>
                  </a:cubicBezTo>
                  <a:cubicBezTo>
                    <a:pt x="3" y="163"/>
                    <a:pt x="4" y="165"/>
                    <a:pt x="7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0" y="174"/>
                    <a:pt x="104" y="181"/>
                    <a:pt x="112" y="185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3" y="186"/>
                    <a:pt x="113" y="186"/>
                    <a:pt x="113" y="186"/>
                  </a:cubicBezTo>
                  <a:cubicBezTo>
                    <a:pt x="115" y="186"/>
                    <a:pt x="116" y="185"/>
                    <a:pt x="118" y="184"/>
                  </a:cubicBezTo>
                  <a:cubicBezTo>
                    <a:pt x="121" y="183"/>
                    <a:pt x="124" y="183"/>
                    <a:pt x="127" y="184"/>
                  </a:cubicBezTo>
                  <a:cubicBezTo>
                    <a:pt x="131" y="186"/>
                    <a:pt x="136" y="186"/>
                    <a:pt x="140" y="184"/>
                  </a:cubicBezTo>
                  <a:cubicBezTo>
                    <a:pt x="143" y="183"/>
                    <a:pt x="147" y="183"/>
                    <a:pt x="150" y="184"/>
                  </a:cubicBezTo>
                  <a:cubicBezTo>
                    <a:pt x="154" y="186"/>
                    <a:pt x="158" y="186"/>
                    <a:pt x="162" y="184"/>
                  </a:cubicBezTo>
                  <a:cubicBezTo>
                    <a:pt x="165" y="183"/>
                    <a:pt x="169" y="183"/>
                    <a:pt x="172" y="184"/>
                  </a:cubicBezTo>
                  <a:cubicBezTo>
                    <a:pt x="174" y="185"/>
                    <a:pt x="176" y="186"/>
                    <a:pt x="178" y="186"/>
                  </a:cubicBezTo>
                  <a:cubicBezTo>
                    <a:pt x="180" y="186"/>
                    <a:pt x="183" y="185"/>
                    <a:pt x="185" y="184"/>
                  </a:cubicBezTo>
                  <a:cubicBezTo>
                    <a:pt x="188" y="183"/>
                    <a:pt x="191" y="183"/>
                    <a:pt x="194" y="184"/>
                  </a:cubicBezTo>
                  <a:cubicBezTo>
                    <a:pt x="196" y="185"/>
                    <a:pt x="198" y="186"/>
                    <a:pt x="200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10" y="165"/>
                    <a:pt x="210" y="165"/>
                    <a:pt x="210" y="165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8" y="165"/>
                    <a:pt x="240" y="164"/>
                    <a:pt x="241" y="162"/>
                  </a:cubicBezTo>
                  <a:cubicBezTo>
                    <a:pt x="242" y="161"/>
                    <a:pt x="243" y="157"/>
                    <a:pt x="235" y="147"/>
                  </a:cubicBezTo>
                  <a:close/>
                  <a:moveTo>
                    <a:pt x="208" y="87"/>
                  </a:moveTo>
                  <a:cubicBezTo>
                    <a:pt x="208" y="109"/>
                    <a:pt x="208" y="109"/>
                    <a:pt x="208" y="109"/>
                  </a:cubicBezTo>
                  <a:cubicBezTo>
                    <a:pt x="192" y="87"/>
                    <a:pt x="192" y="87"/>
                    <a:pt x="192" y="87"/>
                  </a:cubicBezTo>
                  <a:lnTo>
                    <a:pt x="208" y="87"/>
                  </a:lnTo>
                  <a:close/>
                  <a:moveTo>
                    <a:pt x="114" y="11"/>
                  </a:moveTo>
                  <a:cubicBezTo>
                    <a:pt x="118" y="6"/>
                    <a:pt x="126" y="7"/>
                    <a:pt x="130" y="13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0" y="47"/>
                    <a:pt x="148" y="51"/>
                    <a:pt x="146" y="56"/>
                  </a:cubicBezTo>
                  <a:cubicBezTo>
                    <a:pt x="143" y="62"/>
                    <a:pt x="138" y="66"/>
                    <a:pt x="133" y="67"/>
                  </a:cubicBezTo>
                  <a:cubicBezTo>
                    <a:pt x="130" y="67"/>
                    <a:pt x="128" y="65"/>
                    <a:pt x="126" y="62"/>
                  </a:cubicBezTo>
                  <a:cubicBezTo>
                    <a:pt x="121" y="54"/>
                    <a:pt x="115" y="49"/>
                    <a:pt x="109" y="49"/>
                  </a:cubicBezTo>
                  <a:cubicBezTo>
                    <a:pt x="102" y="48"/>
                    <a:pt x="96" y="52"/>
                    <a:pt x="90" y="59"/>
                  </a:cubicBezTo>
                  <a:cubicBezTo>
                    <a:pt x="87" y="62"/>
                    <a:pt x="85" y="63"/>
                    <a:pt x="83" y="62"/>
                  </a:cubicBezTo>
                  <a:cubicBezTo>
                    <a:pt x="81" y="62"/>
                    <a:pt x="80" y="61"/>
                    <a:pt x="79" y="59"/>
                  </a:cubicBezTo>
                  <a:lnTo>
                    <a:pt x="114" y="11"/>
                  </a:lnTo>
                  <a:close/>
                  <a:moveTo>
                    <a:pt x="209" y="155"/>
                  </a:moveTo>
                  <a:cubicBezTo>
                    <a:pt x="198" y="181"/>
                    <a:pt x="198" y="181"/>
                    <a:pt x="198" y="181"/>
                  </a:cubicBezTo>
                  <a:cubicBezTo>
                    <a:pt x="198" y="181"/>
                    <a:pt x="197" y="181"/>
                    <a:pt x="196" y="180"/>
                  </a:cubicBezTo>
                  <a:cubicBezTo>
                    <a:pt x="192" y="179"/>
                    <a:pt x="187" y="179"/>
                    <a:pt x="183" y="180"/>
                  </a:cubicBezTo>
                  <a:cubicBezTo>
                    <a:pt x="180" y="182"/>
                    <a:pt x="176" y="182"/>
                    <a:pt x="174" y="180"/>
                  </a:cubicBezTo>
                  <a:cubicBezTo>
                    <a:pt x="172" y="179"/>
                    <a:pt x="169" y="179"/>
                    <a:pt x="167" y="179"/>
                  </a:cubicBezTo>
                  <a:cubicBezTo>
                    <a:pt x="165" y="179"/>
                    <a:pt x="163" y="180"/>
                    <a:pt x="161" y="180"/>
                  </a:cubicBezTo>
                  <a:cubicBezTo>
                    <a:pt x="158" y="182"/>
                    <a:pt x="154" y="182"/>
                    <a:pt x="151" y="180"/>
                  </a:cubicBezTo>
                  <a:cubicBezTo>
                    <a:pt x="147" y="179"/>
                    <a:pt x="142" y="179"/>
                    <a:pt x="138" y="180"/>
                  </a:cubicBezTo>
                  <a:cubicBezTo>
                    <a:pt x="135" y="182"/>
                    <a:pt x="132" y="182"/>
                    <a:pt x="129" y="180"/>
                  </a:cubicBezTo>
                  <a:cubicBezTo>
                    <a:pt x="125" y="178"/>
                    <a:pt x="120" y="179"/>
                    <a:pt x="116" y="180"/>
                  </a:cubicBezTo>
                  <a:cubicBezTo>
                    <a:pt x="115" y="181"/>
                    <a:pt x="114" y="181"/>
                    <a:pt x="113" y="181"/>
                  </a:cubicBezTo>
                  <a:cubicBezTo>
                    <a:pt x="107" y="178"/>
                    <a:pt x="104" y="172"/>
                    <a:pt x="104" y="16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2"/>
                    <a:pt x="105" y="152"/>
                    <a:pt x="108" y="152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10" y="152"/>
                    <a:pt x="210" y="152"/>
                    <a:pt x="210" y="153"/>
                  </a:cubicBezTo>
                  <a:cubicBezTo>
                    <a:pt x="210" y="153"/>
                    <a:pt x="210" y="153"/>
                    <a:pt x="209" y="155"/>
                  </a:cubicBezTo>
                  <a:close/>
                  <a:moveTo>
                    <a:pt x="184" y="133"/>
                  </a:moveTo>
                  <a:cubicBezTo>
                    <a:pt x="185" y="133"/>
                    <a:pt x="188" y="133"/>
                    <a:pt x="188" y="137"/>
                  </a:cubicBezTo>
                  <a:cubicBezTo>
                    <a:pt x="188" y="147"/>
                    <a:pt x="188" y="147"/>
                    <a:pt x="188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6"/>
                    <a:pt x="123" y="133"/>
                    <a:pt x="127" y="133"/>
                  </a:cubicBezTo>
                  <a:lnTo>
                    <a:pt x="184" y="133"/>
                  </a:lnTo>
                  <a:close/>
                  <a:moveTo>
                    <a:pt x="143" y="120"/>
                  </a:move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19"/>
                    <a:pt x="147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8" y="119"/>
                    <a:pt x="158" y="119"/>
                    <a:pt x="159" y="122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47" y="128"/>
                    <a:pt x="147" y="128"/>
                    <a:pt x="147" y="128"/>
                  </a:cubicBezTo>
                  <a:lnTo>
                    <a:pt x="143" y="120"/>
                  </a:lnTo>
                  <a:close/>
                  <a:moveTo>
                    <a:pt x="213" y="158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4" y="155"/>
                    <a:pt x="215" y="154"/>
                    <a:pt x="215" y="153"/>
                  </a:cubicBezTo>
                  <a:cubicBezTo>
                    <a:pt x="215" y="147"/>
                    <a:pt x="209" y="147"/>
                    <a:pt x="207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1"/>
                    <a:pt x="188" y="128"/>
                    <a:pt x="184" y="128"/>
                  </a:cubicBezTo>
                  <a:cubicBezTo>
                    <a:pt x="165" y="128"/>
                    <a:pt x="165" y="128"/>
                    <a:pt x="165" y="128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2" y="115"/>
                    <a:pt x="159" y="115"/>
                    <a:pt x="154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5" y="115"/>
                    <a:pt x="139" y="115"/>
                    <a:pt x="139" y="120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1" y="128"/>
                    <a:pt x="118" y="133"/>
                    <a:pt x="118" y="137"/>
                  </a:cubicBezTo>
                  <a:cubicBezTo>
                    <a:pt x="118" y="147"/>
                    <a:pt x="118" y="147"/>
                    <a:pt x="11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5" y="147"/>
                    <a:pt x="100" y="147"/>
                    <a:pt x="100" y="155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10" y="156"/>
                    <a:pt x="12" y="154"/>
                    <a:pt x="15" y="149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7" y="67"/>
                    <a:pt x="79" y="68"/>
                    <a:pt x="81" y="69"/>
                  </a:cubicBezTo>
                  <a:cubicBezTo>
                    <a:pt x="86" y="70"/>
                    <a:pt x="91" y="68"/>
                    <a:pt x="95" y="64"/>
                  </a:cubicBezTo>
                  <a:cubicBezTo>
                    <a:pt x="100" y="58"/>
                    <a:pt x="104" y="55"/>
                    <a:pt x="108" y="55"/>
                  </a:cubicBezTo>
                  <a:cubicBezTo>
                    <a:pt x="113" y="56"/>
                    <a:pt x="117" y="61"/>
                    <a:pt x="120" y="65"/>
                  </a:cubicBezTo>
                  <a:cubicBezTo>
                    <a:pt x="123" y="70"/>
                    <a:pt x="128" y="73"/>
                    <a:pt x="133" y="73"/>
                  </a:cubicBezTo>
                  <a:cubicBezTo>
                    <a:pt x="133" y="73"/>
                    <a:pt x="133" y="73"/>
                    <a:pt x="134" y="73"/>
                  </a:cubicBezTo>
                  <a:cubicBezTo>
                    <a:pt x="141" y="73"/>
                    <a:pt x="148" y="67"/>
                    <a:pt x="152" y="58"/>
                  </a:cubicBezTo>
                  <a:cubicBezTo>
                    <a:pt x="154" y="54"/>
                    <a:pt x="155" y="52"/>
                    <a:pt x="157" y="51"/>
                  </a:cubicBezTo>
                  <a:cubicBezTo>
                    <a:pt x="229" y="151"/>
                    <a:pt x="229" y="151"/>
                    <a:pt x="229" y="151"/>
                  </a:cubicBezTo>
                  <a:cubicBezTo>
                    <a:pt x="231" y="154"/>
                    <a:pt x="233" y="156"/>
                    <a:pt x="234" y="158"/>
                  </a:cubicBezTo>
                  <a:lnTo>
                    <a:pt x="213" y="158"/>
                  </a:lnTo>
                  <a:close/>
                  <a:moveTo>
                    <a:pt x="165" y="164"/>
                  </a:moveTo>
                  <a:cubicBezTo>
                    <a:pt x="163" y="164"/>
                    <a:pt x="160" y="166"/>
                    <a:pt x="160" y="168"/>
                  </a:cubicBezTo>
                  <a:cubicBezTo>
                    <a:pt x="160" y="171"/>
                    <a:pt x="163" y="173"/>
                    <a:pt x="165" y="173"/>
                  </a:cubicBezTo>
                  <a:cubicBezTo>
                    <a:pt x="168" y="173"/>
                    <a:pt x="170" y="171"/>
                    <a:pt x="170" y="168"/>
                  </a:cubicBezTo>
                  <a:cubicBezTo>
                    <a:pt x="170" y="166"/>
                    <a:pt x="168" y="164"/>
                    <a:pt x="165" y="164"/>
                  </a:cubicBezTo>
                  <a:close/>
                  <a:moveTo>
                    <a:pt x="175" y="138"/>
                  </a:moveTo>
                  <a:cubicBezTo>
                    <a:pt x="168" y="138"/>
                    <a:pt x="168" y="138"/>
                    <a:pt x="168" y="138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75" y="145"/>
                    <a:pt x="175" y="145"/>
                    <a:pt x="175" y="145"/>
                  </a:cubicBezTo>
                  <a:lnTo>
                    <a:pt x="175" y="138"/>
                  </a:lnTo>
                  <a:close/>
                  <a:moveTo>
                    <a:pt x="182" y="164"/>
                  </a:moveTo>
                  <a:cubicBezTo>
                    <a:pt x="179" y="164"/>
                    <a:pt x="177" y="166"/>
                    <a:pt x="177" y="168"/>
                  </a:cubicBezTo>
                  <a:cubicBezTo>
                    <a:pt x="177" y="171"/>
                    <a:pt x="179" y="173"/>
                    <a:pt x="182" y="173"/>
                  </a:cubicBezTo>
                  <a:cubicBezTo>
                    <a:pt x="185" y="173"/>
                    <a:pt x="187" y="171"/>
                    <a:pt x="187" y="168"/>
                  </a:cubicBezTo>
                  <a:cubicBezTo>
                    <a:pt x="187" y="166"/>
                    <a:pt x="185" y="164"/>
                    <a:pt x="182" y="164"/>
                  </a:cubicBezTo>
                  <a:close/>
                </a:path>
              </a:pathLst>
            </a:custGeom>
            <a:solidFill>
              <a:srgbClr val="6DCF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Line 6"/>
            <p:cNvSpPr>
              <a:spLocks noChangeShapeType="1"/>
            </p:cNvSpPr>
            <p:nvPr userDrawn="1"/>
          </p:nvSpPr>
          <p:spPr bwMode="auto">
            <a:xfrm>
              <a:off x="3371" y="2130"/>
              <a:ext cx="0" cy="0"/>
            </a:xfrm>
            <a:prstGeom prst="line">
              <a:avLst/>
            </a:prstGeom>
            <a:noFill/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2729" y="2176"/>
              <a:ext cx="119" cy="119"/>
            </a:xfrm>
            <a:custGeom>
              <a:avLst/>
              <a:gdLst>
                <a:gd name="T0" fmla="*/ 119 w 119"/>
                <a:gd name="T1" fmla="*/ 9 h 119"/>
                <a:gd name="T2" fmla="*/ 119 w 119"/>
                <a:gd name="T3" fmla="*/ 109 h 119"/>
                <a:gd name="T4" fmla="*/ 119 w 119"/>
                <a:gd name="T5" fmla="*/ 119 h 119"/>
                <a:gd name="T6" fmla="*/ 107 w 119"/>
                <a:gd name="T7" fmla="*/ 119 h 119"/>
                <a:gd name="T8" fmla="*/ 10 w 119"/>
                <a:gd name="T9" fmla="*/ 119 h 119"/>
                <a:gd name="T10" fmla="*/ 0 w 119"/>
                <a:gd name="T11" fmla="*/ 119 h 119"/>
                <a:gd name="T12" fmla="*/ 0 w 119"/>
                <a:gd name="T13" fmla="*/ 109 h 119"/>
                <a:gd name="T14" fmla="*/ 0 w 119"/>
                <a:gd name="T15" fmla="*/ 9 h 119"/>
                <a:gd name="T16" fmla="*/ 0 w 119"/>
                <a:gd name="T17" fmla="*/ 0 h 119"/>
                <a:gd name="T18" fmla="*/ 10 w 119"/>
                <a:gd name="T19" fmla="*/ 0 h 119"/>
                <a:gd name="T20" fmla="*/ 107 w 119"/>
                <a:gd name="T21" fmla="*/ 0 h 119"/>
                <a:gd name="T22" fmla="*/ 119 w 119"/>
                <a:gd name="T23" fmla="*/ 0 h 119"/>
                <a:gd name="T24" fmla="*/ 119 w 119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19" y="9"/>
                  </a:moveTo>
                  <a:lnTo>
                    <a:pt x="119" y="109"/>
                  </a:lnTo>
                  <a:lnTo>
                    <a:pt x="119" y="119"/>
                  </a:lnTo>
                  <a:lnTo>
                    <a:pt x="107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0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7" y="0"/>
                  </a:lnTo>
                  <a:lnTo>
                    <a:pt x="119" y="0"/>
                  </a:lnTo>
                  <a:lnTo>
                    <a:pt x="119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729" y="2176"/>
              <a:ext cx="119" cy="119"/>
            </a:xfrm>
            <a:custGeom>
              <a:avLst/>
              <a:gdLst>
                <a:gd name="T0" fmla="*/ 119 w 119"/>
                <a:gd name="T1" fmla="*/ 9 h 119"/>
                <a:gd name="T2" fmla="*/ 119 w 119"/>
                <a:gd name="T3" fmla="*/ 109 h 119"/>
                <a:gd name="T4" fmla="*/ 119 w 119"/>
                <a:gd name="T5" fmla="*/ 119 h 119"/>
                <a:gd name="T6" fmla="*/ 107 w 119"/>
                <a:gd name="T7" fmla="*/ 119 h 119"/>
                <a:gd name="T8" fmla="*/ 10 w 119"/>
                <a:gd name="T9" fmla="*/ 119 h 119"/>
                <a:gd name="T10" fmla="*/ 0 w 119"/>
                <a:gd name="T11" fmla="*/ 119 h 119"/>
                <a:gd name="T12" fmla="*/ 0 w 119"/>
                <a:gd name="T13" fmla="*/ 109 h 119"/>
                <a:gd name="T14" fmla="*/ 0 w 119"/>
                <a:gd name="T15" fmla="*/ 9 h 119"/>
                <a:gd name="T16" fmla="*/ 0 w 119"/>
                <a:gd name="T17" fmla="*/ 0 h 119"/>
                <a:gd name="T18" fmla="*/ 10 w 119"/>
                <a:gd name="T19" fmla="*/ 0 h 119"/>
                <a:gd name="T20" fmla="*/ 107 w 119"/>
                <a:gd name="T21" fmla="*/ 0 h 119"/>
                <a:gd name="T22" fmla="*/ 119 w 119"/>
                <a:gd name="T23" fmla="*/ 0 h 119"/>
                <a:gd name="T24" fmla="*/ 119 w 119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19" y="9"/>
                  </a:moveTo>
                  <a:lnTo>
                    <a:pt x="119" y="109"/>
                  </a:lnTo>
                  <a:lnTo>
                    <a:pt x="119" y="119"/>
                  </a:lnTo>
                  <a:lnTo>
                    <a:pt x="107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0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7" y="0"/>
                  </a:lnTo>
                  <a:lnTo>
                    <a:pt x="119" y="0"/>
                  </a:lnTo>
                  <a:lnTo>
                    <a:pt x="119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611" y="2295"/>
              <a:ext cx="353" cy="355"/>
            </a:xfrm>
            <a:custGeom>
              <a:avLst/>
              <a:gdLst>
                <a:gd name="T0" fmla="*/ 353 w 353"/>
                <a:gd name="T1" fmla="*/ 9 h 355"/>
                <a:gd name="T2" fmla="*/ 353 w 353"/>
                <a:gd name="T3" fmla="*/ 343 h 355"/>
                <a:gd name="T4" fmla="*/ 353 w 353"/>
                <a:gd name="T5" fmla="*/ 355 h 355"/>
                <a:gd name="T6" fmla="*/ 343 w 353"/>
                <a:gd name="T7" fmla="*/ 355 h 355"/>
                <a:gd name="T8" fmla="*/ 9 w 353"/>
                <a:gd name="T9" fmla="*/ 355 h 355"/>
                <a:gd name="T10" fmla="*/ 0 w 353"/>
                <a:gd name="T11" fmla="*/ 355 h 355"/>
                <a:gd name="T12" fmla="*/ 0 w 353"/>
                <a:gd name="T13" fmla="*/ 343 h 355"/>
                <a:gd name="T14" fmla="*/ 0 w 353"/>
                <a:gd name="T15" fmla="*/ 9 h 355"/>
                <a:gd name="T16" fmla="*/ 0 w 353"/>
                <a:gd name="T17" fmla="*/ 0 h 355"/>
                <a:gd name="T18" fmla="*/ 9 w 353"/>
                <a:gd name="T19" fmla="*/ 0 h 355"/>
                <a:gd name="T20" fmla="*/ 343 w 353"/>
                <a:gd name="T21" fmla="*/ 0 h 355"/>
                <a:gd name="T22" fmla="*/ 353 w 353"/>
                <a:gd name="T23" fmla="*/ 0 h 355"/>
                <a:gd name="T24" fmla="*/ 353 w 353"/>
                <a:gd name="T25" fmla="*/ 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355">
                  <a:moveTo>
                    <a:pt x="353" y="9"/>
                  </a:moveTo>
                  <a:lnTo>
                    <a:pt x="353" y="343"/>
                  </a:lnTo>
                  <a:lnTo>
                    <a:pt x="353" y="355"/>
                  </a:lnTo>
                  <a:lnTo>
                    <a:pt x="343" y="355"/>
                  </a:lnTo>
                  <a:lnTo>
                    <a:pt x="9" y="355"/>
                  </a:lnTo>
                  <a:lnTo>
                    <a:pt x="0" y="355"/>
                  </a:lnTo>
                  <a:lnTo>
                    <a:pt x="0" y="343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3" y="0"/>
                  </a:lnTo>
                  <a:lnTo>
                    <a:pt x="353" y="0"/>
                  </a:lnTo>
                  <a:lnTo>
                    <a:pt x="353" y="9"/>
                  </a:lnTo>
                  <a:close/>
                </a:path>
              </a:pathLst>
            </a:custGeom>
            <a:solidFill>
              <a:srgbClr val="FBD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2611" y="2295"/>
              <a:ext cx="353" cy="355"/>
            </a:xfrm>
            <a:custGeom>
              <a:avLst/>
              <a:gdLst>
                <a:gd name="T0" fmla="*/ 353 w 353"/>
                <a:gd name="T1" fmla="*/ 9 h 355"/>
                <a:gd name="T2" fmla="*/ 353 w 353"/>
                <a:gd name="T3" fmla="*/ 343 h 355"/>
                <a:gd name="T4" fmla="*/ 353 w 353"/>
                <a:gd name="T5" fmla="*/ 355 h 355"/>
                <a:gd name="T6" fmla="*/ 343 w 353"/>
                <a:gd name="T7" fmla="*/ 355 h 355"/>
                <a:gd name="T8" fmla="*/ 9 w 353"/>
                <a:gd name="T9" fmla="*/ 355 h 355"/>
                <a:gd name="T10" fmla="*/ 0 w 353"/>
                <a:gd name="T11" fmla="*/ 355 h 355"/>
                <a:gd name="T12" fmla="*/ 0 w 353"/>
                <a:gd name="T13" fmla="*/ 343 h 355"/>
                <a:gd name="T14" fmla="*/ 0 w 353"/>
                <a:gd name="T15" fmla="*/ 9 h 355"/>
                <a:gd name="T16" fmla="*/ 0 w 353"/>
                <a:gd name="T17" fmla="*/ 0 h 355"/>
                <a:gd name="T18" fmla="*/ 9 w 353"/>
                <a:gd name="T19" fmla="*/ 0 h 355"/>
                <a:gd name="T20" fmla="*/ 343 w 353"/>
                <a:gd name="T21" fmla="*/ 0 h 355"/>
                <a:gd name="T22" fmla="*/ 353 w 353"/>
                <a:gd name="T23" fmla="*/ 0 h 355"/>
                <a:gd name="T24" fmla="*/ 353 w 353"/>
                <a:gd name="T25" fmla="*/ 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355">
                  <a:moveTo>
                    <a:pt x="353" y="9"/>
                  </a:moveTo>
                  <a:lnTo>
                    <a:pt x="353" y="343"/>
                  </a:lnTo>
                  <a:lnTo>
                    <a:pt x="353" y="355"/>
                  </a:lnTo>
                  <a:lnTo>
                    <a:pt x="343" y="355"/>
                  </a:lnTo>
                  <a:lnTo>
                    <a:pt x="9" y="355"/>
                  </a:lnTo>
                  <a:lnTo>
                    <a:pt x="0" y="355"/>
                  </a:lnTo>
                  <a:lnTo>
                    <a:pt x="0" y="343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3" y="0"/>
                  </a:lnTo>
                  <a:lnTo>
                    <a:pt x="353" y="0"/>
                  </a:lnTo>
                  <a:lnTo>
                    <a:pt x="353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2668" y="2357"/>
              <a:ext cx="208" cy="255"/>
            </a:xfrm>
            <a:custGeom>
              <a:avLst/>
              <a:gdLst>
                <a:gd name="T0" fmla="*/ 60 w 88"/>
                <a:gd name="T1" fmla="*/ 98 h 107"/>
                <a:gd name="T2" fmla="*/ 78 w 88"/>
                <a:gd name="T3" fmla="*/ 103 h 107"/>
                <a:gd name="T4" fmla="*/ 83 w 88"/>
                <a:gd name="T5" fmla="*/ 85 h 107"/>
                <a:gd name="T6" fmla="*/ 66 w 88"/>
                <a:gd name="T7" fmla="*/ 79 h 107"/>
                <a:gd name="T8" fmla="*/ 59 w 88"/>
                <a:gd name="T9" fmla="*/ 67 h 107"/>
                <a:gd name="T10" fmla="*/ 56 w 88"/>
                <a:gd name="T11" fmla="*/ 68 h 107"/>
                <a:gd name="T12" fmla="*/ 64 w 88"/>
                <a:gd name="T13" fmla="*/ 80 h 107"/>
                <a:gd name="T14" fmla="*/ 60 w 88"/>
                <a:gd name="T15" fmla="*/ 98 h 107"/>
                <a:gd name="T16" fmla="*/ 14 w 88"/>
                <a:gd name="T17" fmla="*/ 66 h 107"/>
                <a:gd name="T18" fmla="*/ 27 w 88"/>
                <a:gd name="T19" fmla="*/ 73 h 107"/>
                <a:gd name="T20" fmla="*/ 34 w 88"/>
                <a:gd name="T21" fmla="*/ 62 h 107"/>
                <a:gd name="T22" fmla="*/ 41 w 88"/>
                <a:gd name="T23" fmla="*/ 60 h 107"/>
                <a:gd name="T24" fmla="*/ 41 w 88"/>
                <a:gd name="T25" fmla="*/ 58 h 107"/>
                <a:gd name="T26" fmla="*/ 33 w 88"/>
                <a:gd name="T27" fmla="*/ 60 h 107"/>
                <a:gd name="T28" fmla="*/ 21 w 88"/>
                <a:gd name="T29" fmla="*/ 54 h 107"/>
                <a:gd name="T30" fmla="*/ 14 w 88"/>
                <a:gd name="T31" fmla="*/ 66 h 107"/>
                <a:gd name="T32" fmla="*/ 41 w 88"/>
                <a:gd name="T33" fmla="*/ 27 h 107"/>
                <a:gd name="T34" fmla="*/ 25 w 88"/>
                <a:gd name="T35" fmla="*/ 4 h 107"/>
                <a:gd name="T36" fmla="*/ 2 w 88"/>
                <a:gd name="T37" fmla="*/ 19 h 107"/>
                <a:gd name="T38" fmla="*/ 18 w 88"/>
                <a:gd name="T39" fmla="*/ 42 h 107"/>
                <a:gd name="T40" fmla="*/ 33 w 88"/>
                <a:gd name="T41" fmla="*/ 39 h 107"/>
                <a:gd name="T42" fmla="*/ 42 w 88"/>
                <a:gd name="T43" fmla="*/ 48 h 107"/>
                <a:gd name="T44" fmla="*/ 46 w 88"/>
                <a:gd name="T45" fmla="*/ 44 h 107"/>
                <a:gd name="T46" fmla="*/ 37 w 88"/>
                <a:gd name="T47" fmla="*/ 35 h 107"/>
                <a:gd name="T48" fmla="*/ 41 w 88"/>
                <a:gd name="T49" fmla="*/ 27 h 107"/>
                <a:gd name="T50" fmla="*/ 58 w 88"/>
                <a:gd name="T51" fmla="*/ 46 h 107"/>
                <a:gd name="T52" fmla="*/ 44 w 88"/>
                <a:gd name="T53" fmla="*/ 50 h 107"/>
                <a:gd name="T54" fmla="*/ 49 w 88"/>
                <a:gd name="T55" fmla="*/ 64 h 107"/>
                <a:gd name="T56" fmla="*/ 63 w 88"/>
                <a:gd name="T57" fmla="*/ 60 h 107"/>
                <a:gd name="T58" fmla="*/ 58 w 88"/>
                <a:gd name="T59" fmla="*/ 46 h 107"/>
                <a:gd name="T60" fmla="*/ 79 w 88"/>
                <a:gd name="T61" fmla="*/ 3 h 107"/>
                <a:gd name="T62" fmla="*/ 61 w 88"/>
                <a:gd name="T63" fmla="*/ 9 h 107"/>
                <a:gd name="T64" fmla="*/ 66 w 88"/>
                <a:gd name="T65" fmla="*/ 26 h 107"/>
                <a:gd name="T66" fmla="*/ 57 w 88"/>
                <a:gd name="T67" fmla="*/ 42 h 107"/>
                <a:gd name="T68" fmla="*/ 60 w 88"/>
                <a:gd name="T69" fmla="*/ 43 h 107"/>
                <a:gd name="T70" fmla="*/ 60 w 88"/>
                <a:gd name="T71" fmla="*/ 43 h 107"/>
                <a:gd name="T72" fmla="*/ 68 w 88"/>
                <a:gd name="T73" fmla="*/ 28 h 107"/>
                <a:gd name="T74" fmla="*/ 85 w 88"/>
                <a:gd name="T75" fmla="*/ 21 h 107"/>
                <a:gd name="T76" fmla="*/ 79 w 88"/>
                <a:gd name="T7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107">
                  <a:moveTo>
                    <a:pt x="60" y="98"/>
                  </a:moveTo>
                  <a:cubicBezTo>
                    <a:pt x="63" y="104"/>
                    <a:pt x="72" y="107"/>
                    <a:pt x="78" y="103"/>
                  </a:cubicBezTo>
                  <a:cubicBezTo>
                    <a:pt x="85" y="99"/>
                    <a:pt x="87" y="91"/>
                    <a:pt x="83" y="85"/>
                  </a:cubicBezTo>
                  <a:cubicBezTo>
                    <a:pt x="80" y="78"/>
                    <a:pt x="72" y="76"/>
                    <a:pt x="66" y="79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8" y="67"/>
                    <a:pt x="57" y="67"/>
                    <a:pt x="56" y="68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8" y="84"/>
                    <a:pt x="56" y="92"/>
                    <a:pt x="60" y="98"/>
                  </a:cubicBezTo>
                  <a:moveTo>
                    <a:pt x="14" y="66"/>
                  </a:moveTo>
                  <a:cubicBezTo>
                    <a:pt x="16" y="71"/>
                    <a:pt x="21" y="74"/>
                    <a:pt x="27" y="73"/>
                  </a:cubicBezTo>
                  <a:cubicBezTo>
                    <a:pt x="32" y="72"/>
                    <a:pt x="35" y="67"/>
                    <a:pt x="34" y="6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9"/>
                    <a:pt x="41" y="58"/>
                    <a:pt x="41" y="58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6" y="55"/>
                    <a:pt x="13" y="61"/>
                    <a:pt x="14" y="66"/>
                  </a:cubicBezTo>
                  <a:moveTo>
                    <a:pt x="41" y="27"/>
                  </a:moveTo>
                  <a:cubicBezTo>
                    <a:pt x="43" y="16"/>
                    <a:pt x="36" y="6"/>
                    <a:pt x="25" y="4"/>
                  </a:cubicBezTo>
                  <a:cubicBezTo>
                    <a:pt x="15" y="2"/>
                    <a:pt x="5" y="9"/>
                    <a:pt x="2" y="19"/>
                  </a:cubicBezTo>
                  <a:cubicBezTo>
                    <a:pt x="0" y="30"/>
                    <a:pt x="7" y="40"/>
                    <a:pt x="18" y="42"/>
                  </a:cubicBezTo>
                  <a:cubicBezTo>
                    <a:pt x="23" y="43"/>
                    <a:pt x="28" y="42"/>
                    <a:pt x="33" y="3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3" y="47"/>
                    <a:pt x="45" y="45"/>
                    <a:pt x="46" y="4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9" y="32"/>
                    <a:pt x="40" y="30"/>
                    <a:pt x="41" y="27"/>
                  </a:cubicBezTo>
                  <a:moveTo>
                    <a:pt x="58" y="46"/>
                  </a:moveTo>
                  <a:cubicBezTo>
                    <a:pt x="53" y="43"/>
                    <a:pt x="47" y="45"/>
                    <a:pt x="44" y="50"/>
                  </a:cubicBezTo>
                  <a:cubicBezTo>
                    <a:pt x="42" y="55"/>
                    <a:pt x="44" y="62"/>
                    <a:pt x="49" y="64"/>
                  </a:cubicBezTo>
                  <a:cubicBezTo>
                    <a:pt x="54" y="67"/>
                    <a:pt x="60" y="65"/>
                    <a:pt x="63" y="60"/>
                  </a:cubicBezTo>
                  <a:cubicBezTo>
                    <a:pt x="65" y="55"/>
                    <a:pt x="63" y="48"/>
                    <a:pt x="58" y="46"/>
                  </a:cubicBezTo>
                  <a:moveTo>
                    <a:pt x="79" y="3"/>
                  </a:moveTo>
                  <a:cubicBezTo>
                    <a:pt x="72" y="0"/>
                    <a:pt x="64" y="2"/>
                    <a:pt x="61" y="9"/>
                  </a:cubicBezTo>
                  <a:cubicBezTo>
                    <a:pt x="58" y="15"/>
                    <a:pt x="60" y="23"/>
                    <a:pt x="66" y="26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8" y="43"/>
                    <a:pt x="59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74" y="30"/>
                    <a:pt x="82" y="27"/>
                    <a:pt x="85" y="21"/>
                  </a:cubicBezTo>
                  <a:cubicBezTo>
                    <a:pt x="88" y="14"/>
                    <a:pt x="86" y="6"/>
                    <a:pt x="79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2964" y="2295"/>
              <a:ext cx="246" cy="248"/>
            </a:xfrm>
            <a:custGeom>
              <a:avLst/>
              <a:gdLst>
                <a:gd name="T0" fmla="*/ 246 w 246"/>
                <a:gd name="T1" fmla="*/ 9 h 248"/>
                <a:gd name="T2" fmla="*/ 246 w 246"/>
                <a:gd name="T3" fmla="*/ 238 h 248"/>
                <a:gd name="T4" fmla="*/ 246 w 246"/>
                <a:gd name="T5" fmla="*/ 248 h 248"/>
                <a:gd name="T6" fmla="*/ 237 w 246"/>
                <a:gd name="T7" fmla="*/ 248 h 248"/>
                <a:gd name="T8" fmla="*/ 9 w 246"/>
                <a:gd name="T9" fmla="*/ 248 h 248"/>
                <a:gd name="T10" fmla="*/ 0 w 246"/>
                <a:gd name="T11" fmla="*/ 248 h 248"/>
                <a:gd name="T12" fmla="*/ 0 w 246"/>
                <a:gd name="T13" fmla="*/ 238 h 248"/>
                <a:gd name="T14" fmla="*/ 0 w 246"/>
                <a:gd name="T15" fmla="*/ 9 h 248"/>
                <a:gd name="T16" fmla="*/ 0 w 246"/>
                <a:gd name="T17" fmla="*/ 0 h 248"/>
                <a:gd name="T18" fmla="*/ 9 w 246"/>
                <a:gd name="T19" fmla="*/ 0 h 248"/>
                <a:gd name="T20" fmla="*/ 237 w 246"/>
                <a:gd name="T21" fmla="*/ 0 h 248"/>
                <a:gd name="T22" fmla="*/ 246 w 246"/>
                <a:gd name="T23" fmla="*/ 0 h 248"/>
                <a:gd name="T24" fmla="*/ 246 w 246"/>
                <a:gd name="T25" fmla="*/ 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48">
                  <a:moveTo>
                    <a:pt x="246" y="9"/>
                  </a:moveTo>
                  <a:lnTo>
                    <a:pt x="246" y="238"/>
                  </a:lnTo>
                  <a:lnTo>
                    <a:pt x="246" y="248"/>
                  </a:lnTo>
                  <a:lnTo>
                    <a:pt x="237" y="248"/>
                  </a:lnTo>
                  <a:lnTo>
                    <a:pt x="9" y="248"/>
                  </a:lnTo>
                  <a:lnTo>
                    <a:pt x="0" y="248"/>
                  </a:lnTo>
                  <a:lnTo>
                    <a:pt x="0" y="238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46" y="9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2964" y="2295"/>
              <a:ext cx="246" cy="248"/>
            </a:xfrm>
            <a:custGeom>
              <a:avLst/>
              <a:gdLst>
                <a:gd name="T0" fmla="*/ 246 w 246"/>
                <a:gd name="T1" fmla="*/ 9 h 248"/>
                <a:gd name="T2" fmla="*/ 246 w 246"/>
                <a:gd name="T3" fmla="*/ 238 h 248"/>
                <a:gd name="T4" fmla="*/ 246 w 246"/>
                <a:gd name="T5" fmla="*/ 248 h 248"/>
                <a:gd name="T6" fmla="*/ 237 w 246"/>
                <a:gd name="T7" fmla="*/ 248 h 248"/>
                <a:gd name="T8" fmla="*/ 9 w 246"/>
                <a:gd name="T9" fmla="*/ 248 h 248"/>
                <a:gd name="T10" fmla="*/ 0 w 246"/>
                <a:gd name="T11" fmla="*/ 248 h 248"/>
                <a:gd name="T12" fmla="*/ 0 w 246"/>
                <a:gd name="T13" fmla="*/ 238 h 248"/>
                <a:gd name="T14" fmla="*/ 0 w 246"/>
                <a:gd name="T15" fmla="*/ 9 h 248"/>
                <a:gd name="T16" fmla="*/ 0 w 246"/>
                <a:gd name="T17" fmla="*/ 0 h 248"/>
                <a:gd name="T18" fmla="*/ 9 w 246"/>
                <a:gd name="T19" fmla="*/ 0 h 248"/>
                <a:gd name="T20" fmla="*/ 237 w 246"/>
                <a:gd name="T21" fmla="*/ 0 h 248"/>
                <a:gd name="T22" fmla="*/ 246 w 246"/>
                <a:gd name="T23" fmla="*/ 0 h 248"/>
                <a:gd name="T24" fmla="*/ 246 w 246"/>
                <a:gd name="T25" fmla="*/ 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48">
                  <a:moveTo>
                    <a:pt x="246" y="9"/>
                  </a:moveTo>
                  <a:lnTo>
                    <a:pt x="246" y="238"/>
                  </a:lnTo>
                  <a:lnTo>
                    <a:pt x="246" y="248"/>
                  </a:lnTo>
                  <a:lnTo>
                    <a:pt x="237" y="248"/>
                  </a:lnTo>
                  <a:lnTo>
                    <a:pt x="9" y="248"/>
                  </a:lnTo>
                  <a:lnTo>
                    <a:pt x="0" y="248"/>
                  </a:lnTo>
                  <a:lnTo>
                    <a:pt x="0" y="238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46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002" y="2378"/>
              <a:ext cx="170" cy="84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4 h 35"/>
                <a:gd name="T10" fmla="*/ 0 w 72"/>
                <a:gd name="T11" fmla="*/ 24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4"/>
                    <a:pt x="42" y="0"/>
                    <a:pt x="34" y="0"/>
                  </a:cubicBezTo>
                  <a:cubicBezTo>
                    <a:pt x="24" y="0"/>
                    <a:pt x="16" y="6"/>
                    <a:pt x="14" y="15"/>
                  </a:cubicBezTo>
                  <a:cubicBezTo>
                    <a:pt x="13" y="15"/>
                    <a:pt x="11" y="14"/>
                    <a:pt x="10" y="14"/>
                  </a:cubicBezTo>
                  <a:cubicBezTo>
                    <a:pt x="4" y="14"/>
                    <a:pt x="0" y="19"/>
                    <a:pt x="0" y="24"/>
                  </a:cubicBezTo>
                  <a:cubicBezTo>
                    <a:pt x="0" y="30"/>
                    <a:pt x="4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2857" y="2021"/>
              <a:ext cx="263" cy="264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2907" y="2080"/>
              <a:ext cx="163" cy="162"/>
            </a:xfrm>
            <a:custGeom>
              <a:avLst/>
              <a:gdLst>
                <a:gd name="T0" fmla="*/ 60 w 69"/>
                <a:gd name="T1" fmla="*/ 0 h 68"/>
                <a:gd name="T2" fmla="*/ 9 w 69"/>
                <a:gd name="T3" fmla="*/ 0 h 68"/>
                <a:gd name="T4" fmla="*/ 0 w 69"/>
                <a:gd name="T5" fmla="*/ 9 h 68"/>
                <a:gd name="T6" fmla="*/ 0 w 69"/>
                <a:gd name="T7" fmla="*/ 42 h 68"/>
                <a:gd name="T8" fmla="*/ 9 w 69"/>
                <a:gd name="T9" fmla="*/ 51 h 68"/>
                <a:gd name="T10" fmla="*/ 22 w 69"/>
                <a:gd name="T11" fmla="*/ 51 h 68"/>
                <a:gd name="T12" fmla="*/ 48 w 69"/>
                <a:gd name="T13" fmla="*/ 68 h 68"/>
                <a:gd name="T14" fmla="*/ 42 w 69"/>
                <a:gd name="T15" fmla="*/ 51 h 68"/>
                <a:gd name="T16" fmla="*/ 60 w 69"/>
                <a:gd name="T17" fmla="*/ 51 h 68"/>
                <a:gd name="T18" fmla="*/ 69 w 69"/>
                <a:gd name="T19" fmla="*/ 42 h 68"/>
                <a:gd name="T20" fmla="*/ 69 w 69"/>
                <a:gd name="T21" fmla="*/ 9 h 68"/>
                <a:gd name="T22" fmla="*/ 60 w 69"/>
                <a:gd name="T2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4" y="51"/>
                    <a:pt x="69" y="47"/>
                    <a:pt x="69" y="42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Rectangle 17"/>
            <p:cNvSpPr>
              <a:spLocks noChangeArrowheads="1"/>
            </p:cNvSpPr>
            <p:nvPr userDrawn="1"/>
          </p:nvSpPr>
          <p:spPr bwMode="auto">
            <a:xfrm>
              <a:off x="2857" y="2021"/>
              <a:ext cx="263" cy="264"/>
            </a:xfrm>
            <a:prstGeom prst="rect">
              <a:avLst/>
            </a:prstGeom>
            <a:solidFill>
              <a:srgbClr val="E90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907" y="2080"/>
              <a:ext cx="163" cy="162"/>
            </a:xfrm>
            <a:custGeom>
              <a:avLst/>
              <a:gdLst>
                <a:gd name="T0" fmla="*/ 60 w 69"/>
                <a:gd name="T1" fmla="*/ 0 h 68"/>
                <a:gd name="T2" fmla="*/ 9 w 69"/>
                <a:gd name="T3" fmla="*/ 0 h 68"/>
                <a:gd name="T4" fmla="*/ 0 w 69"/>
                <a:gd name="T5" fmla="*/ 9 h 68"/>
                <a:gd name="T6" fmla="*/ 0 w 69"/>
                <a:gd name="T7" fmla="*/ 42 h 68"/>
                <a:gd name="T8" fmla="*/ 9 w 69"/>
                <a:gd name="T9" fmla="*/ 51 h 68"/>
                <a:gd name="T10" fmla="*/ 22 w 69"/>
                <a:gd name="T11" fmla="*/ 51 h 68"/>
                <a:gd name="T12" fmla="*/ 48 w 69"/>
                <a:gd name="T13" fmla="*/ 68 h 68"/>
                <a:gd name="T14" fmla="*/ 42 w 69"/>
                <a:gd name="T15" fmla="*/ 51 h 68"/>
                <a:gd name="T16" fmla="*/ 60 w 69"/>
                <a:gd name="T17" fmla="*/ 51 h 68"/>
                <a:gd name="T18" fmla="*/ 69 w 69"/>
                <a:gd name="T19" fmla="*/ 42 h 68"/>
                <a:gd name="T20" fmla="*/ 69 w 69"/>
                <a:gd name="T21" fmla="*/ 9 h 68"/>
                <a:gd name="T22" fmla="*/ 60 w 69"/>
                <a:gd name="T2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4" y="51"/>
                    <a:pt x="69" y="47"/>
                    <a:pt x="69" y="42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27" name="Group 22"/>
          <p:cNvGrpSpPr>
            <a:grpSpLocks noChangeAspect="1"/>
          </p:cNvGrpSpPr>
          <p:nvPr/>
        </p:nvGrpSpPr>
        <p:grpSpPr bwMode="auto">
          <a:xfrm>
            <a:off x="8715684" y="5837405"/>
            <a:ext cx="2749087" cy="710830"/>
            <a:chOff x="3332" y="2051"/>
            <a:chExt cx="1172" cy="303"/>
          </a:xfrm>
        </p:grpSpPr>
        <p:sp>
          <p:nvSpPr>
            <p:cNvPr id="29" name="Freeform 23"/>
            <p:cNvSpPr>
              <a:spLocks noEditPoints="1"/>
            </p:cNvSpPr>
            <p:nvPr userDrawn="1"/>
          </p:nvSpPr>
          <p:spPr bwMode="auto">
            <a:xfrm>
              <a:off x="3332" y="2141"/>
              <a:ext cx="1170" cy="213"/>
            </a:xfrm>
            <a:custGeom>
              <a:avLst/>
              <a:gdLst>
                <a:gd name="T0" fmla="*/ 480 w 492"/>
                <a:gd name="T1" fmla="*/ 55 h 88"/>
                <a:gd name="T2" fmla="*/ 480 w 492"/>
                <a:gd name="T3" fmla="*/ 21 h 88"/>
                <a:gd name="T4" fmla="*/ 476 w 492"/>
                <a:gd name="T5" fmla="*/ 21 h 88"/>
                <a:gd name="T6" fmla="*/ 476 w 492"/>
                <a:gd name="T7" fmla="*/ 56 h 88"/>
                <a:gd name="T8" fmla="*/ 463 w 492"/>
                <a:gd name="T9" fmla="*/ 21 h 88"/>
                <a:gd name="T10" fmla="*/ 463 w 492"/>
                <a:gd name="T11" fmla="*/ 21 h 88"/>
                <a:gd name="T12" fmla="*/ 461 w 492"/>
                <a:gd name="T13" fmla="*/ 3 h 88"/>
                <a:gd name="T14" fmla="*/ 461 w 492"/>
                <a:gd name="T15" fmla="*/ 10 h 88"/>
                <a:gd name="T16" fmla="*/ 436 w 492"/>
                <a:gd name="T17" fmla="*/ 20 h 88"/>
                <a:gd name="T18" fmla="*/ 408 w 492"/>
                <a:gd name="T19" fmla="*/ 20 h 88"/>
                <a:gd name="T20" fmla="*/ 390 w 492"/>
                <a:gd name="T21" fmla="*/ 21 h 88"/>
                <a:gd name="T22" fmla="*/ 397 w 492"/>
                <a:gd name="T23" fmla="*/ 29 h 88"/>
                <a:gd name="T24" fmla="*/ 422 w 492"/>
                <a:gd name="T25" fmla="*/ 67 h 88"/>
                <a:gd name="T26" fmla="*/ 444 w 492"/>
                <a:gd name="T27" fmla="*/ 27 h 88"/>
                <a:gd name="T28" fmla="*/ 381 w 492"/>
                <a:gd name="T29" fmla="*/ 67 h 88"/>
                <a:gd name="T30" fmla="*/ 352 w 492"/>
                <a:gd name="T31" fmla="*/ 31 h 88"/>
                <a:gd name="T32" fmla="*/ 325 w 492"/>
                <a:gd name="T33" fmla="*/ 29 h 88"/>
                <a:gd name="T34" fmla="*/ 325 w 492"/>
                <a:gd name="T35" fmla="*/ 67 h 88"/>
                <a:gd name="T36" fmla="*/ 349 w 492"/>
                <a:gd name="T37" fmla="*/ 39 h 88"/>
                <a:gd name="T38" fmla="*/ 357 w 492"/>
                <a:gd name="T39" fmla="*/ 29 h 88"/>
                <a:gd name="T40" fmla="*/ 377 w 492"/>
                <a:gd name="T41" fmla="*/ 67 h 88"/>
                <a:gd name="T42" fmla="*/ 307 w 492"/>
                <a:gd name="T43" fmla="*/ 21 h 88"/>
                <a:gd name="T44" fmla="*/ 284 w 492"/>
                <a:gd name="T45" fmla="*/ 60 h 88"/>
                <a:gd name="T46" fmla="*/ 276 w 492"/>
                <a:gd name="T47" fmla="*/ 48 h 88"/>
                <a:gd name="T48" fmla="*/ 307 w 492"/>
                <a:gd name="T49" fmla="*/ 67 h 88"/>
                <a:gd name="T50" fmla="*/ 265 w 492"/>
                <a:gd name="T51" fmla="*/ 63 h 88"/>
                <a:gd name="T52" fmla="*/ 244 w 492"/>
                <a:gd name="T53" fmla="*/ 25 h 88"/>
                <a:gd name="T54" fmla="*/ 267 w 492"/>
                <a:gd name="T55" fmla="*/ 9 h 88"/>
                <a:gd name="T56" fmla="*/ 237 w 492"/>
                <a:gd name="T57" fmla="*/ 18 h 88"/>
                <a:gd name="T58" fmla="*/ 266 w 492"/>
                <a:gd name="T59" fmla="*/ 52 h 88"/>
                <a:gd name="T60" fmla="*/ 237 w 492"/>
                <a:gd name="T61" fmla="*/ 64 h 88"/>
                <a:gd name="T62" fmla="*/ 197 w 492"/>
                <a:gd name="T63" fmla="*/ 59 h 88"/>
                <a:gd name="T64" fmla="*/ 195 w 492"/>
                <a:gd name="T65" fmla="*/ 58 h 88"/>
                <a:gd name="T66" fmla="*/ 189 w 492"/>
                <a:gd name="T67" fmla="*/ 76 h 88"/>
                <a:gd name="T68" fmla="*/ 181 w 492"/>
                <a:gd name="T69" fmla="*/ 88 h 88"/>
                <a:gd name="T70" fmla="*/ 179 w 492"/>
                <a:gd name="T71" fmla="*/ 62 h 88"/>
                <a:gd name="T72" fmla="*/ 167 w 492"/>
                <a:gd name="T73" fmla="*/ 25 h 88"/>
                <a:gd name="T74" fmla="*/ 167 w 492"/>
                <a:gd name="T75" fmla="*/ 8 h 88"/>
                <a:gd name="T76" fmla="*/ 155 w 492"/>
                <a:gd name="T77" fmla="*/ 21 h 88"/>
                <a:gd name="T78" fmla="*/ 173 w 492"/>
                <a:gd name="T79" fmla="*/ 68 h 88"/>
                <a:gd name="T80" fmla="*/ 148 w 492"/>
                <a:gd name="T81" fmla="*/ 0 h 88"/>
                <a:gd name="T82" fmla="*/ 139 w 492"/>
                <a:gd name="T83" fmla="*/ 67 h 88"/>
                <a:gd name="T84" fmla="*/ 131 w 492"/>
                <a:gd name="T85" fmla="*/ 59 h 88"/>
                <a:gd name="T86" fmla="*/ 108 w 492"/>
                <a:gd name="T87" fmla="*/ 21 h 88"/>
                <a:gd name="T88" fmla="*/ 135 w 492"/>
                <a:gd name="T89" fmla="*/ 58 h 88"/>
                <a:gd name="T90" fmla="*/ 99 w 492"/>
                <a:gd name="T91" fmla="*/ 60 h 88"/>
                <a:gd name="T92" fmla="*/ 76 w 492"/>
                <a:gd name="T93" fmla="*/ 30 h 88"/>
                <a:gd name="T94" fmla="*/ 90 w 492"/>
                <a:gd name="T95" fmla="*/ 20 h 88"/>
                <a:gd name="T96" fmla="*/ 87 w 492"/>
                <a:gd name="T97" fmla="*/ 68 h 88"/>
                <a:gd name="T98" fmla="*/ 58 w 492"/>
                <a:gd name="T99" fmla="*/ 47 h 88"/>
                <a:gd name="T100" fmla="*/ 32 w 492"/>
                <a:gd name="T101" fmla="*/ 55 h 88"/>
                <a:gd name="T102" fmla="*/ 62 w 492"/>
                <a:gd name="T103" fmla="*/ 67 h 88"/>
                <a:gd name="T104" fmla="*/ 39 w 492"/>
                <a:gd name="T105" fmla="*/ 22 h 88"/>
                <a:gd name="T106" fmla="*/ 58 w 492"/>
                <a:gd name="T107" fmla="*/ 39 h 88"/>
                <a:gd name="T108" fmla="*/ 42 w 492"/>
                <a:gd name="T109" fmla="*/ 68 h 88"/>
                <a:gd name="T110" fmla="*/ 58 w 492"/>
                <a:gd name="T111" fmla="*/ 67 h 88"/>
                <a:gd name="T112" fmla="*/ 0 w 492"/>
                <a:gd name="T113" fmla="*/ 3 h 88"/>
                <a:gd name="T114" fmla="*/ 28 w 492"/>
                <a:gd name="T115" fmla="*/ 37 h 88"/>
                <a:gd name="T116" fmla="*/ 30 w 492"/>
                <a:gd name="T117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2" h="88">
                  <a:moveTo>
                    <a:pt x="492" y="62"/>
                  </a:moveTo>
                  <a:cubicBezTo>
                    <a:pt x="490" y="63"/>
                    <a:pt x="488" y="64"/>
                    <a:pt x="486" y="64"/>
                  </a:cubicBezTo>
                  <a:cubicBezTo>
                    <a:pt x="484" y="64"/>
                    <a:pt x="482" y="63"/>
                    <a:pt x="481" y="62"/>
                  </a:cubicBezTo>
                  <a:cubicBezTo>
                    <a:pt x="480" y="60"/>
                    <a:pt x="480" y="58"/>
                    <a:pt x="480" y="5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92" y="25"/>
                    <a:pt x="492" y="25"/>
                    <a:pt x="492" y="25"/>
                  </a:cubicBezTo>
                  <a:cubicBezTo>
                    <a:pt x="492" y="21"/>
                    <a:pt x="492" y="21"/>
                    <a:pt x="492" y="21"/>
                  </a:cubicBezTo>
                  <a:cubicBezTo>
                    <a:pt x="480" y="21"/>
                    <a:pt x="480" y="21"/>
                    <a:pt x="480" y="21"/>
                  </a:cubicBezTo>
                  <a:cubicBezTo>
                    <a:pt x="480" y="8"/>
                    <a:pt x="480" y="8"/>
                    <a:pt x="480" y="8"/>
                  </a:cubicBezTo>
                  <a:cubicBezTo>
                    <a:pt x="479" y="8"/>
                    <a:pt x="478" y="9"/>
                    <a:pt x="478" y="9"/>
                  </a:cubicBezTo>
                  <a:cubicBezTo>
                    <a:pt x="477" y="9"/>
                    <a:pt x="476" y="9"/>
                    <a:pt x="476" y="10"/>
                  </a:cubicBezTo>
                  <a:cubicBezTo>
                    <a:pt x="476" y="21"/>
                    <a:pt x="476" y="21"/>
                    <a:pt x="476" y="21"/>
                  </a:cubicBezTo>
                  <a:cubicBezTo>
                    <a:pt x="467" y="21"/>
                    <a:pt x="467" y="21"/>
                    <a:pt x="467" y="21"/>
                  </a:cubicBezTo>
                  <a:cubicBezTo>
                    <a:pt x="467" y="25"/>
                    <a:pt x="467" y="25"/>
                    <a:pt x="467" y="25"/>
                  </a:cubicBezTo>
                  <a:cubicBezTo>
                    <a:pt x="476" y="25"/>
                    <a:pt x="476" y="25"/>
                    <a:pt x="476" y="25"/>
                  </a:cubicBezTo>
                  <a:cubicBezTo>
                    <a:pt x="476" y="56"/>
                    <a:pt x="476" y="56"/>
                    <a:pt x="476" y="56"/>
                  </a:cubicBezTo>
                  <a:cubicBezTo>
                    <a:pt x="476" y="64"/>
                    <a:pt x="479" y="68"/>
                    <a:pt x="486" y="68"/>
                  </a:cubicBezTo>
                  <a:cubicBezTo>
                    <a:pt x="487" y="68"/>
                    <a:pt x="489" y="67"/>
                    <a:pt x="492" y="66"/>
                  </a:cubicBezTo>
                  <a:lnTo>
                    <a:pt x="492" y="62"/>
                  </a:lnTo>
                  <a:close/>
                  <a:moveTo>
                    <a:pt x="463" y="21"/>
                  </a:moveTo>
                  <a:cubicBezTo>
                    <a:pt x="459" y="21"/>
                    <a:pt x="459" y="21"/>
                    <a:pt x="459" y="21"/>
                  </a:cubicBezTo>
                  <a:cubicBezTo>
                    <a:pt x="459" y="67"/>
                    <a:pt x="459" y="67"/>
                    <a:pt x="459" y="67"/>
                  </a:cubicBezTo>
                  <a:cubicBezTo>
                    <a:pt x="463" y="67"/>
                    <a:pt x="463" y="67"/>
                    <a:pt x="463" y="67"/>
                  </a:cubicBezTo>
                  <a:lnTo>
                    <a:pt x="463" y="21"/>
                  </a:lnTo>
                  <a:close/>
                  <a:moveTo>
                    <a:pt x="463" y="9"/>
                  </a:moveTo>
                  <a:cubicBezTo>
                    <a:pt x="464" y="8"/>
                    <a:pt x="464" y="7"/>
                    <a:pt x="464" y="6"/>
                  </a:cubicBezTo>
                  <a:cubicBezTo>
                    <a:pt x="464" y="5"/>
                    <a:pt x="464" y="5"/>
                    <a:pt x="463" y="4"/>
                  </a:cubicBezTo>
                  <a:cubicBezTo>
                    <a:pt x="462" y="3"/>
                    <a:pt x="462" y="3"/>
                    <a:pt x="461" y="3"/>
                  </a:cubicBezTo>
                  <a:cubicBezTo>
                    <a:pt x="460" y="3"/>
                    <a:pt x="459" y="3"/>
                    <a:pt x="458" y="4"/>
                  </a:cubicBezTo>
                  <a:cubicBezTo>
                    <a:pt x="458" y="5"/>
                    <a:pt x="457" y="5"/>
                    <a:pt x="457" y="6"/>
                  </a:cubicBezTo>
                  <a:cubicBezTo>
                    <a:pt x="457" y="7"/>
                    <a:pt x="458" y="8"/>
                    <a:pt x="458" y="9"/>
                  </a:cubicBezTo>
                  <a:cubicBezTo>
                    <a:pt x="459" y="10"/>
                    <a:pt x="460" y="10"/>
                    <a:pt x="461" y="10"/>
                  </a:cubicBezTo>
                  <a:cubicBezTo>
                    <a:pt x="462" y="10"/>
                    <a:pt x="462" y="10"/>
                    <a:pt x="463" y="9"/>
                  </a:cubicBezTo>
                  <a:moveTo>
                    <a:pt x="450" y="67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50" y="26"/>
                    <a:pt x="446" y="20"/>
                    <a:pt x="436" y="20"/>
                  </a:cubicBezTo>
                  <a:cubicBezTo>
                    <a:pt x="432" y="20"/>
                    <a:pt x="430" y="21"/>
                    <a:pt x="427" y="23"/>
                  </a:cubicBezTo>
                  <a:cubicBezTo>
                    <a:pt x="424" y="25"/>
                    <a:pt x="422" y="27"/>
                    <a:pt x="421" y="31"/>
                  </a:cubicBezTo>
                  <a:cubicBezTo>
                    <a:pt x="420" y="27"/>
                    <a:pt x="418" y="25"/>
                    <a:pt x="416" y="23"/>
                  </a:cubicBezTo>
                  <a:cubicBezTo>
                    <a:pt x="414" y="21"/>
                    <a:pt x="411" y="20"/>
                    <a:pt x="408" y="20"/>
                  </a:cubicBezTo>
                  <a:cubicBezTo>
                    <a:pt x="402" y="20"/>
                    <a:pt x="397" y="23"/>
                    <a:pt x="394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4" y="21"/>
                    <a:pt x="394" y="21"/>
                    <a:pt x="394" y="21"/>
                  </a:cubicBezTo>
                  <a:cubicBezTo>
                    <a:pt x="390" y="21"/>
                    <a:pt x="390" y="21"/>
                    <a:pt x="390" y="21"/>
                  </a:cubicBezTo>
                  <a:cubicBezTo>
                    <a:pt x="390" y="67"/>
                    <a:pt x="390" y="67"/>
                    <a:pt x="390" y="67"/>
                  </a:cubicBezTo>
                  <a:cubicBezTo>
                    <a:pt x="394" y="67"/>
                    <a:pt x="394" y="67"/>
                    <a:pt x="394" y="67"/>
                  </a:cubicBezTo>
                  <a:cubicBezTo>
                    <a:pt x="394" y="41"/>
                    <a:pt x="394" y="41"/>
                    <a:pt x="394" y="41"/>
                  </a:cubicBezTo>
                  <a:cubicBezTo>
                    <a:pt x="394" y="36"/>
                    <a:pt x="395" y="32"/>
                    <a:pt x="397" y="29"/>
                  </a:cubicBezTo>
                  <a:cubicBezTo>
                    <a:pt x="400" y="25"/>
                    <a:pt x="403" y="24"/>
                    <a:pt x="407" y="24"/>
                  </a:cubicBezTo>
                  <a:cubicBezTo>
                    <a:pt x="414" y="24"/>
                    <a:pt x="418" y="29"/>
                    <a:pt x="418" y="39"/>
                  </a:cubicBezTo>
                  <a:cubicBezTo>
                    <a:pt x="418" y="67"/>
                    <a:pt x="418" y="67"/>
                    <a:pt x="418" y="67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422" y="40"/>
                    <a:pt x="422" y="40"/>
                    <a:pt x="422" y="40"/>
                  </a:cubicBezTo>
                  <a:cubicBezTo>
                    <a:pt x="422" y="35"/>
                    <a:pt x="423" y="32"/>
                    <a:pt x="426" y="29"/>
                  </a:cubicBezTo>
                  <a:cubicBezTo>
                    <a:pt x="429" y="25"/>
                    <a:pt x="432" y="24"/>
                    <a:pt x="435" y="24"/>
                  </a:cubicBezTo>
                  <a:cubicBezTo>
                    <a:pt x="439" y="24"/>
                    <a:pt x="442" y="25"/>
                    <a:pt x="444" y="27"/>
                  </a:cubicBezTo>
                  <a:cubicBezTo>
                    <a:pt x="446" y="30"/>
                    <a:pt x="446" y="34"/>
                    <a:pt x="446" y="39"/>
                  </a:cubicBezTo>
                  <a:cubicBezTo>
                    <a:pt x="446" y="67"/>
                    <a:pt x="446" y="67"/>
                    <a:pt x="446" y="67"/>
                  </a:cubicBezTo>
                  <a:lnTo>
                    <a:pt x="450" y="67"/>
                  </a:lnTo>
                  <a:close/>
                  <a:moveTo>
                    <a:pt x="381" y="67"/>
                  </a:moveTo>
                  <a:cubicBezTo>
                    <a:pt x="381" y="39"/>
                    <a:pt x="381" y="39"/>
                    <a:pt x="381" y="39"/>
                  </a:cubicBezTo>
                  <a:cubicBezTo>
                    <a:pt x="381" y="26"/>
                    <a:pt x="376" y="20"/>
                    <a:pt x="367" y="20"/>
                  </a:cubicBezTo>
                  <a:cubicBezTo>
                    <a:pt x="363" y="20"/>
                    <a:pt x="361" y="21"/>
                    <a:pt x="358" y="23"/>
                  </a:cubicBezTo>
                  <a:cubicBezTo>
                    <a:pt x="355" y="25"/>
                    <a:pt x="353" y="27"/>
                    <a:pt x="352" y="31"/>
                  </a:cubicBezTo>
                  <a:cubicBezTo>
                    <a:pt x="351" y="27"/>
                    <a:pt x="349" y="25"/>
                    <a:pt x="347" y="23"/>
                  </a:cubicBezTo>
                  <a:cubicBezTo>
                    <a:pt x="345" y="21"/>
                    <a:pt x="342" y="20"/>
                    <a:pt x="339" y="20"/>
                  </a:cubicBezTo>
                  <a:cubicBezTo>
                    <a:pt x="332" y="20"/>
                    <a:pt x="328" y="23"/>
                    <a:pt x="325" y="29"/>
                  </a:cubicBezTo>
                  <a:cubicBezTo>
                    <a:pt x="325" y="29"/>
                    <a:pt x="325" y="29"/>
                    <a:pt x="325" y="29"/>
                  </a:cubicBezTo>
                  <a:cubicBezTo>
                    <a:pt x="325" y="21"/>
                    <a:pt x="325" y="21"/>
                    <a:pt x="325" y="21"/>
                  </a:cubicBezTo>
                  <a:cubicBezTo>
                    <a:pt x="320" y="21"/>
                    <a:pt x="320" y="21"/>
                    <a:pt x="320" y="21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5" y="67"/>
                    <a:pt x="325" y="67"/>
                    <a:pt x="325" y="67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325" y="36"/>
                    <a:pt x="326" y="32"/>
                    <a:pt x="328" y="29"/>
                  </a:cubicBezTo>
                  <a:cubicBezTo>
                    <a:pt x="331" y="25"/>
                    <a:pt x="334" y="24"/>
                    <a:pt x="337" y="24"/>
                  </a:cubicBezTo>
                  <a:cubicBezTo>
                    <a:pt x="345" y="24"/>
                    <a:pt x="349" y="29"/>
                    <a:pt x="349" y="39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53" y="67"/>
                    <a:pt x="353" y="67"/>
                    <a:pt x="353" y="67"/>
                  </a:cubicBezTo>
                  <a:cubicBezTo>
                    <a:pt x="353" y="40"/>
                    <a:pt x="353" y="40"/>
                    <a:pt x="353" y="40"/>
                  </a:cubicBezTo>
                  <a:cubicBezTo>
                    <a:pt x="353" y="35"/>
                    <a:pt x="354" y="32"/>
                    <a:pt x="357" y="29"/>
                  </a:cubicBezTo>
                  <a:cubicBezTo>
                    <a:pt x="360" y="25"/>
                    <a:pt x="363" y="24"/>
                    <a:pt x="366" y="24"/>
                  </a:cubicBezTo>
                  <a:cubicBezTo>
                    <a:pt x="370" y="24"/>
                    <a:pt x="373" y="25"/>
                    <a:pt x="375" y="27"/>
                  </a:cubicBezTo>
                  <a:cubicBezTo>
                    <a:pt x="376" y="30"/>
                    <a:pt x="377" y="34"/>
                    <a:pt x="377" y="39"/>
                  </a:cubicBezTo>
                  <a:cubicBezTo>
                    <a:pt x="377" y="67"/>
                    <a:pt x="377" y="67"/>
                    <a:pt x="377" y="67"/>
                  </a:cubicBezTo>
                  <a:lnTo>
                    <a:pt x="381" y="67"/>
                  </a:lnTo>
                  <a:close/>
                  <a:moveTo>
                    <a:pt x="311" y="67"/>
                  </a:moveTo>
                  <a:cubicBezTo>
                    <a:pt x="311" y="21"/>
                    <a:pt x="311" y="21"/>
                    <a:pt x="311" y="21"/>
                  </a:cubicBezTo>
                  <a:cubicBezTo>
                    <a:pt x="307" y="21"/>
                    <a:pt x="307" y="21"/>
                    <a:pt x="307" y="21"/>
                  </a:cubicBezTo>
                  <a:cubicBezTo>
                    <a:pt x="307" y="47"/>
                    <a:pt x="307" y="47"/>
                    <a:pt x="307" y="47"/>
                  </a:cubicBezTo>
                  <a:cubicBezTo>
                    <a:pt x="307" y="52"/>
                    <a:pt x="306" y="56"/>
                    <a:pt x="303" y="59"/>
                  </a:cubicBezTo>
                  <a:cubicBezTo>
                    <a:pt x="301" y="63"/>
                    <a:pt x="297" y="64"/>
                    <a:pt x="293" y="64"/>
                  </a:cubicBezTo>
                  <a:cubicBezTo>
                    <a:pt x="289" y="64"/>
                    <a:pt x="286" y="63"/>
                    <a:pt x="284" y="60"/>
                  </a:cubicBezTo>
                  <a:cubicBezTo>
                    <a:pt x="282" y="57"/>
                    <a:pt x="281" y="53"/>
                    <a:pt x="281" y="47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76" y="21"/>
                    <a:pt x="276" y="21"/>
                    <a:pt x="276" y="21"/>
                  </a:cubicBezTo>
                  <a:cubicBezTo>
                    <a:pt x="276" y="48"/>
                    <a:pt x="276" y="48"/>
                    <a:pt x="276" y="48"/>
                  </a:cubicBezTo>
                  <a:cubicBezTo>
                    <a:pt x="276" y="61"/>
                    <a:pt x="282" y="68"/>
                    <a:pt x="293" y="68"/>
                  </a:cubicBezTo>
                  <a:cubicBezTo>
                    <a:pt x="299" y="68"/>
                    <a:pt x="304" y="65"/>
                    <a:pt x="307" y="58"/>
                  </a:cubicBezTo>
                  <a:cubicBezTo>
                    <a:pt x="307" y="58"/>
                    <a:pt x="307" y="58"/>
                    <a:pt x="307" y="58"/>
                  </a:cubicBezTo>
                  <a:cubicBezTo>
                    <a:pt x="307" y="67"/>
                    <a:pt x="307" y="67"/>
                    <a:pt x="307" y="67"/>
                  </a:cubicBezTo>
                  <a:lnTo>
                    <a:pt x="311" y="67"/>
                  </a:lnTo>
                  <a:close/>
                  <a:moveTo>
                    <a:pt x="243" y="67"/>
                  </a:moveTo>
                  <a:cubicBezTo>
                    <a:pt x="246" y="67"/>
                    <a:pt x="249" y="68"/>
                    <a:pt x="251" y="68"/>
                  </a:cubicBezTo>
                  <a:cubicBezTo>
                    <a:pt x="257" y="68"/>
                    <a:pt x="262" y="66"/>
                    <a:pt x="265" y="63"/>
                  </a:cubicBezTo>
                  <a:cubicBezTo>
                    <a:pt x="268" y="60"/>
                    <a:pt x="270" y="56"/>
                    <a:pt x="270" y="51"/>
                  </a:cubicBezTo>
                  <a:cubicBezTo>
                    <a:pt x="270" y="48"/>
                    <a:pt x="269" y="45"/>
                    <a:pt x="267" y="42"/>
                  </a:cubicBezTo>
                  <a:cubicBezTo>
                    <a:pt x="265" y="40"/>
                    <a:pt x="261" y="37"/>
                    <a:pt x="255" y="33"/>
                  </a:cubicBezTo>
                  <a:cubicBezTo>
                    <a:pt x="250" y="30"/>
                    <a:pt x="246" y="27"/>
                    <a:pt x="244" y="25"/>
                  </a:cubicBezTo>
                  <a:cubicBezTo>
                    <a:pt x="242" y="24"/>
                    <a:pt x="242" y="21"/>
                    <a:pt x="242" y="18"/>
                  </a:cubicBezTo>
                  <a:cubicBezTo>
                    <a:pt x="242" y="14"/>
                    <a:pt x="243" y="12"/>
                    <a:pt x="245" y="9"/>
                  </a:cubicBezTo>
                  <a:cubicBezTo>
                    <a:pt x="248" y="7"/>
                    <a:pt x="251" y="6"/>
                    <a:pt x="256" y="6"/>
                  </a:cubicBezTo>
                  <a:cubicBezTo>
                    <a:pt x="260" y="6"/>
                    <a:pt x="264" y="7"/>
                    <a:pt x="267" y="9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4" y="3"/>
                    <a:pt x="260" y="2"/>
                    <a:pt x="256" y="2"/>
                  </a:cubicBezTo>
                  <a:cubicBezTo>
                    <a:pt x="250" y="2"/>
                    <a:pt x="246" y="4"/>
                    <a:pt x="242" y="7"/>
                  </a:cubicBezTo>
                  <a:cubicBezTo>
                    <a:pt x="239" y="10"/>
                    <a:pt x="237" y="14"/>
                    <a:pt x="237" y="18"/>
                  </a:cubicBezTo>
                  <a:cubicBezTo>
                    <a:pt x="237" y="22"/>
                    <a:pt x="238" y="24"/>
                    <a:pt x="240" y="27"/>
                  </a:cubicBezTo>
                  <a:cubicBezTo>
                    <a:pt x="241" y="30"/>
                    <a:pt x="245" y="33"/>
                    <a:pt x="252" y="36"/>
                  </a:cubicBezTo>
                  <a:cubicBezTo>
                    <a:pt x="258" y="40"/>
                    <a:pt x="261" y="42"/>
                    <a:pt x="263" y="44"/>
                  </a:cubicBezTo>
                  <a:cubicBezTo>
                    <a:pt x="265" y="46"/>
                    <a:pt x="266" y="49"/>
                    <a:pt x="266" y="52"/>
                  </a:cubicBezTo>
                  <a:cubicBezTo>
                    <a:pt x="266" y="56"/>
                    <a:pt x="264" y="59"/>
                    <a:pt x="262" y="61"/>
                  </a:cubicBezTo>
                  <a:cubicBezTo>
                    <a:pt x="259" y="63"/>
                    <a:pt x="255" y="64"/>
                    <a:pt x="250" y="64"/>
                  </a:cubicBezTo>
                  <a:cubicBezTo>
                    <a:pt x="246" y="64"/>
                    <a:pt x="241" y="62"/>
                    <a:pt x="237" y="59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8" y="65"/>
                    <a:pt x="240" y="66"/>
                    <a:pt x="243" y="67"/>
                  </a:cubicBezTo>
                  <a:moveTo>
                    <a:pt x="216" y="21"/>
                  </a:moveTo>
                  <a:cubicBezTo>
                    <a:pt x="211" y="21"/>
                    <a:pt x="211" y="21"/>
                    <a:pt x="211" y="2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5" y="61"/>
                    <a:pt x="195" y="61"/>
                    <a:pt x="195" y="60"/>
                  </a:cubicBezTo>
                  <a:cubicBezTo>
                    <a:pt x="195" y="60"/>
                    <a:pt x="195" y="59"/>
                    <a:pt x="195" y="58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9" y="76"/>
                    <a:pt x="189" y="76"/>
                    <a:pt x="189" y="76"/>
                  </a:cubicBezTo>
                  <a:cubicBezTo>
                    <a:pt x="187" y="81"/>
                    <a:pt x="184" y="84"/>
                    <a:pt x="181" y="84"/>
                  </a:cubicBezTo>
                  <a:cubicBezTo>
                    <a:pt x="179" y="84"/>
                    <a:pt x="178" y="84"/>
                    <a:pt x="177" y="83"/>
                  </a:cubicBezTo>
                  <a:cubicBezTo>
                    <a:pt x="177" y="87"/>
                    <a:pt x="177" y="87"/>
                    <a:pt x="177" y="87"/>
                  </a:cubicBezTo>
                  <a:cubicBezTo>
                    <a:pt x="178" y="88"/>
                    <a:pt x="179" y="88"/>
                    <a:pt x="181" y="88"/>
                  </a:cubicBezTo>
                  <a:cubicBezTo>
                    <a:pt x="184" y="88"/>
                    <a:pt x="186" y="87"/>
                    <a:pt x="188" y="85"/>
                  </a:cubicBezTo>
                  <a:cubicBezTo>
                    <a:pt x="190" y="83"/>
                    <a:pt x="192" y="80"/>
                    <a:pt x="194" y="76"/>
                  </a:cubicBezTo>
                  <a:lnTo>
                    <a:pt x="216" y="21"/>
                  </a:lnTo>
                  <a:close/>
                  <a:moveTo>
                    <a:pt x="179" y="62"/>
                  </a:moveTo>
                  <a:cubicBezTo>
                    <a:pt x="177" y="63"/>
                    <a:pt x="175" y="64"/>
                    <a:pt x="174" y="64"/>
                  </a:cubicBezTo>
                  <a:cubicBezTo>
                    <a:pt x="171" y="64"/>
                    <a:pt x="170" y="63"/>
                    <a:pt x="169" y="62"/>
                  </a:cubicBezTo>
                  <a:cubicBezTo>
                    <a:pt x="168" y="60"/>
                    <a:pt x="167" y="58"/>
                    <a:pt x="167" y="55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79" y="25"/>
                    <a:pt x="179" y="25"/>
                    <a:pt x="179" y="25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7" y="8"/>
                    <a:pt x="166" y="9"/>
                    <a:pt x="165" y="9"/>
                  </a:cubicBezTo>
                  <a:cubicBezTo>
                    <a:pt x="164" y="9"/>
                    <a:pt x="164" y="9"/>
                    <a:pt x="163" y="10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64"/>
                    <a:pt x="166" y="68"/>
                    <a:pt x="173" y="68"/>
                  </a:cubicBezTo>
                  <a:cubicBezTo>
                    <a:pt x="175" y="68"/>
                    <a:pt x="177" y="67"/>
                    <a:pt x="179" y="66"/>
                  </a:cubicBezTo>
                  <a:lnTo>
                    <a:pt x="179" y="62"/>
                  </a:lnTo>
                  <a:close/>
                  <a:moveTo>
                    <a:pt x="152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152" y="67"/>
                    <a:pt x="152" y="67"/>
                    <a:pt x="152" y="67"/>
                  </a:cubicBezTo>
                  <a:lnTo>
                    <a:pt x="152" y="0"/>
                  </a:lnTo>
                  <a:close/>
                  <a:moveTo>
                    <a:pt x="139" y="67"/>
                  </a:moveTo>
                  <a:cubicBezTo>
                    <a:pt x="139" y="21"/>
                    <a:pt x="139" y="21"/>
                    <a:pt x="139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5" y="52"/>
                    <a:pt x="134" y="56"/>
                    <a:pt x="131" y="59"/>
                  </a:cubicBezTo>
                  <a:cubicBezTo>
                    <a:pt x="128" y="63"/>
                    <a:pt x="125" y="64"/>
                    <a:pt x="121" y="64"/>
                  </a:cubicBezTo>
                  <a:cubicBezTo>
                    <a:pt x="116" y="64"/>
                    <a:pt x="113" y="63"/>
                    <a:pt x="111" y="60"/>
                  </a:cubicBezTo>
                  <a:cubicBezTo>
                    <a:pt x="109" y="57"/>
                    <a:pt x="108" y="53"/>
                    <a:pt x="108" y="4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61"/>
                    <a:pt x="109" y="68"/>
                    <a:pt x="120" y="68"/>
                  </a:cubicBezTo>
                  <a:cubicBezTo>
                    <a:pt x="127" y="68"/>
                    <a:pt x="132" y="65"/>
                    <a:pt x="135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5" y="67"/>
                    <a:pt x="135" y="67"/>
                    <a:pt x="135" y="67"/>
                  </a:cubicBezTo>
                  <a:lnTo>
                    <a:pt x="139" y="67"/>
                  </a:lnTo>
                  <a:close/>
                  <a:moveTo>
                    <a:pt x="99" y="60"/>
                  </a:moveTo>
                  <a:cubicBezTo>
                    <a:pt x="96" y="63"/>
                    <a:pt x="92" y="64"/>
                    <a:pt x="88" y="64"/>
                  </a:cubicBezTo>
                  <a:cubicBezTo>
                    <a:pt x="83" y="64"/>
                    <a:pt x="79" y="62"/>
                    <a:pt x="76" y="59"/>
                  </a:cubicBezTo>
                  <a:cubicBezTo>
                    <a:pt x="73" y="55"/>
                    <a:pt x="71" y="50"/>
                    <a:pt x="71" y="45"/>
                  </a:cubicBezTo>
                  <a:cubicBezTo>
                    <a:pt x="71" y="38"/>
                    <a:pt x="73" y="34"/>
                    <a:pt x="76" y="30"/>
                  </a:cubicBezTo>
                  <a:cubicBezTo>
                    <a:pt x="79" y="26"/>
                    <a:pt x="84" y="24"/>
                    <a:pt x="89" y="24"/>
                  </a:cubicBezTo>
                  <a:cubicBezTo>
                    <a:pt x="93" y="24"/>
                    <a:pt x="96" y="25"/>
                    <a:pt x="100" y="27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96" y="21"/>
                    <a:pt x="93" y="20"/>
                    <a:pt x="90" y="20"/>
                  </a:cubicBezTo>
                  <a:cubicBezTo>
                    <a:pt x="83" y="20"/>
                    <a:pt x="77" y="23"/>
                    <a:pt x="73" y="27"/>
                  </a:cubicBezTo>
                  <a:cubicBezTo>
                    <a:pt x="69" y="32"/>
                    <a:pt x="67" y="38"/>
                    <a:pt x="67" y="45"/>
                  </a:cubicBezTo>
                  <a:cubicBezTo>
                    <a:pt x="67" y="52"/>
                    <a:pt x="69" y="57"/>
                    <a:pt x="73" y="61"/>
                  </a:cubicBezTo>
                  <a:cubicBezTo>
                    <a:pt x="76" y="66"/>
                    <a:pt x="81" y="68"/>
                    <a:pt x="87" y="68"/>
                  </a:cubicBezTo>
                  <a:cubicBezTo>
                    <a:pt x="92" y="68"/>
                    <a:pt x="96" y="67"/>
                    <a:pt x="99" y="65"/>
                  </a:cubicBezTo>
                  <a:lnTo>
                    <a:pt x="99" y="60"/>
                  </a:lnTo>
                  <a:close/>
                  <a:moveTo>
                    <a:pt x="58" y="42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8" y="52"/>
                    <a:pt x="56" y="56"/>
                    <a:pt x="54" y="59"/>
                  </a:cubicBezTo>
                  <a:cubicBezTo>
                    <a:pt x="51" y="62"/>
                    <a:pt x="47" y="64"/>
                    <a:pt x="43" y="64"/>
                  </a:cubicBezTo>
                  <a:cubicBezTo>
                    <a:pt x="39" y="64"/>
                    <a:pt x="37" y="63"/>
                    <a:pt x="35" y="61"/>
                  </a:cubicBezTo>
                  <a:cubicBezTo>
                    <a:pt x="33" y="60"/>
                    <a:pt x="32" y="58"/>
                    <a:pt x="32" y="55"/>
                  </a:cubicBezTo>
                  <a:cubicBezTo>
                    <a:pt x="32" y="51"/>
                    <a:pt x="33" y="49"/>
                    <a:pt x="35" y="47"/>
                  </a:cubicBezTo>
                  <a:cubicBezTo>
                    <a:pt x="37" y="46"/>
                    <a:pt x="41" y="45"/>
                    <a:pt x="45" y="44"/>
                  </a:cubicBezTo>
                  <a:lnTo>
                    <a:pt x="58" y="42"/>
                  </a:lnTo>
                  <a:close/>
                  <a:moveTo>
                    <a:pt x="62" y="67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2" y="32"/>
                    <a:pt x="61" y="27"/>
                    <a:pt x="58" y="25"/>
                  </a:cubicBezTo>
                  <a:cubicBezTo>
                    <a:pt x="56" y="22"/>
                    <a:pt x="52" y="20"/>
                    <a:pt x="47" y="20"/>
                  </a:cubicBezTo>
                  <a:cubicBezTo>
                    <a:pt x="45" y="20"/>
                    <a:pt x="42" y="21"/>
                    <a:pt x="39" y="22"/>
                  </a:cubicBezTo>
                  <a:cubicBezTo>
                    <a:pt x="36" y="23"/>
                    <a:pt x="34" y="24"/>
                    <a:pt x="32" y="25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7" y="26"/>
                    <a:pt x="42" y="24"/>
                    <a:pt x="47" y="24"/>
                  </a:cubicBezTo>
                  <a:cubicBezTo>
                    <a:pt x="54" y="24"/>
                    <a:pt x="58" y="29"/>
                    <a:pt x="58" y="3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33" y="42"/>
                    <a:pt x="28" y="47"/>
                    <a:pt x="28" y="55"/>
                  </a:cubicBezTo>
                  <a:cubicBezTo>
                    <a:pt x="28" y="59"/>
                    <a:pt x="29" y="62"/>
                    <a:pt x="32" y="64"/>
                  </a:cubicBezTo>
                  <a:cubicBezTo>
                    <a:pt x="34" y="67"/>
                    <a:pt x="38" y="68"/>
                    <a:pt x="42" y="68"/>
                  </a:cubicBezTo>
                  <a:cubicBezTo>
                    <a:pt x="46" y="68"/>
                    <a:pt x="49" y="67"/>
                    <a:pt x="51" y="65"/>
                  </a:cubicBezTo>
                  <a:cubicBezTo>
                    <a:pt x="54" y="63"/>
                    <a:pt x="56" y="61"/>
                    <a:pt x="58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62" y="67"/>
                  </a:lnTo>
                  <a:close/>
                  <a:moveTo>
                    <a:pt x="30" y="7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3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3815" y="2051"/>
              <a:ext cx="689" cy="68"/>
            </a:xfrm>
            <a:custGeom>
              <a:avLst/>
              <a:gdLst>
                <a:gd name="T0" fmla="*/ 12 w 290"/>
                <a:gd name="T1" fmla="*/ 23 h 28"/>
                <a:gd name="T2" fmla="*/ 2 w 290"/>
                <a:gd name="T3" fmla="*/ 27 h 28"/>
                <a:gd name="T4" fmla="*/ 12 w 290"/>
                <a:gd name="T5" fmla="*/ 27 h 28"/>
                <a:gd name="T6" fmla="*/ 23 w 290"/>
                <a:gd name="T7" fmla="*/ 10 h 28"/>
                <a:gd name="T8" fmla="*/ 33 w 290"/>
                <a:gd name="T9" fmla="*/ 1 h 28"/>
                <a:gd name="T10" fmla="*/ 34 w 290"/>
                <a:gd name="T11" fmla="*/ 4 h 28"/>
                <a:gd name="T12" fmla="*/ 32 w 290"/>
                <a:gd name="T13" fmla="*/ 27 h 28"/>
                <a:gd name="T14" fmla="*/ 43 w 290"/>
                <a:gd name="T15" fmla="*/ 24 h 28"/>
                <a:gd name="T16" fmla="*/ 52 w 290"/>
                <a:gd name="T17" fmla="*/ 10 h 28"/>
                <a:gd name="T18" fmla="*/ 47 w 290"/>
                <a:gd name="T19" fmla="*/ 28 h 28"/>
                <a:gd name="T20" fmla="*/ 62 w 290"/>
                <a:gd name="T21" fmla="*/ 10 h 28"/>
                <a:gd name="T22" fmla="*/ 57 w 290"/>
                <a:gd name="T23" fmla="*/ 27 h 28"/>
                <a:gd name="T24" fmla="*/ 66 w 290"/>
                <a:gd name="T25" fmla="*/ 12 h 28"/>
                <a:gd name="T26" fmla="*/ 67 w 290"/>
                <a:gd name="T27" fmla="*/ 19 h 28"/>
                <a:gd name="T28" fmla="*/ 83 w 290"/>
                <a:gd name="T29" fmla="*/ 11 h 28"/>
                <a:gd name="T30" fmla="*/ 72 w 290"/>
                <a:gd name="T31" fmla="*/ 13 h 28"/>
                <a:gd name="T32" fmla="*/ 98 w 290"/>
                <a:gd name="T33" fmla="*/ 19 h 28"/>
                <a:gd name="T34" fmla="*/ 94 w 290"/>
                <a:gd name="T35" fmla="*/ 11 h 28"/>
                <a:gd name="T36" fmla="*/ 88 w 290"/>
                <a:gd name="T37" fmla="*/ 14 h 28"/>
                <a:gd name="T38" fmla="*/ 93 w 290"/>
                <a:gd name="T39" fmla="*/ 25 h 28"/>
                <a:gd name="T40" fmla="*/ 99 w 290"/>
                <a:gd name="T41" fmla="*/ 23 h 28"/>
                <a:gd name="T42" fmla="*/ 102 w 290"/>
                <a:gd name="T43" fmla="*/ 19 h 28"/>
                <a:gd name="T44" fmla="*/ 117 w 290"/>
                <a:gd name="T45" fmla="*/ 11 h 28"/>
                <a:gd name="T46" fmla="*/ 107 w 290"/>
                <a:gd name="T47" fmla="*/ 13 h 28"/>
                <a:gd name="T48" fmla="*/ 132 w 290"/>
                <a:gd name="T49" fmla="*/ 0 h 28"/>
                <a:gd name="T50" fmla="*/ 121 w 290"/>
                <a:gd name="T51" fmla="*/ 9 h 28"/>
                <a:gd name="T52" fmla="*/ 127 w 290"/>
                <a:gd name="T53" fmla="*/ 12 h 28"/>
                <a:gd name="T54" fmla="*/ 130 w 290"/>
                <a:gd name="T55" fmla="*/ 3 h 28"/>
                <a:gd name="T56" fmla="*/ 140 w 290"/>
                <a:gd name="T57" fmla="*/ 25 h 28"/>
                <a:gd name="T58" fmla="*/ 139 w 290"/>
                <a:gd name="T59" fmla="*/ 9 h 28"/>
                <a:gd name="T60" fmla="*/ 133 w 290"/>
                <a:gd name="T61" fmla="*/ 12 h 28"/>
                <a:gd name="T62" fmla="*/ 144 w 290"/>
                <a:gd name="T63" fmla="*/ 25 h 28"/>
                <a:gd name="T64" fmla="*/ 173 w 290"/>
                <a:gd name="T65" fmla="*/ 9 h 28"/>
                <a:gd name="T66" fmla="*/ 160 w 290"/>
                <a:gd name="T67" fmla="*/ 27 h 28"/>
                <a:gd name="T68" fmla="*/ 174 w 290"/>
                <a:gd name="T69" fmla="*/ 27 h 28"/>
                <a:gd name="T70" fmla="*/ 160 w 290"/>
                <a:gd name="T71" fmla="*/ 5 h 28"/>
                <a:gd name="T72" fmla="*/ 192 w 290"/>
                <a:gd name="T73" fmla="*/ 18 h 28"/>
                <a:gd name="T74" fmla="*/ 179 w 290"/>
                <a:gd name="T75" fmla="*/ 25 h 28"/>
                <a:gd name="T76" fmla="*/ 181 w 290"/>
                <a:gd name="T77" fmla="*/ 24 h 28"/>
                <a:gd name="T78" fmla="*/ 181 w 290"/>
                <a:gd name="T79" fmla="*/ 13 h 28"/>
                <a:gd name="T80" fmla="*/ 205 w 290"/>
                <a:gd name="T81" fmla="*/ 19 h 28"/>
                <a:gd name="T82" fmla="*/ 201 w 290"/>
                <a:gd name="T83" fmla="*/ 11 h 28"/>
                <a:gd name="T84" fmla="*/ 195 w 290"/>
                <a:gd name="T85" fmla="*/ 14 h 28"/>
                <a:gd name="T86" fmla="*/ 200 w 290"/>
                <a:gd name="T87" fmla="*/ 25 h 28"/>
                <a:gd name="T88" fmla="*/ 206 w 290"/>
                <a:gd name="T89" fmla="*/ 23 h 28"/>
                <a:gd name="T90" fmla="*/ 211 w 290"/>
                <a:gd name="T91" fmla="*/ 11 h 28"/>
                <a:gd name="T92" fmla="*/ 223 w 290"/>
                <a:gd name="T93" fmla="*/ 23 h 28"/>
                <a:gd name="T94" fmla="*/ 225 w 290"/>
                <a:gd name="T95" fmla="*/ 18 h 28"/>
                <a:gd name="T96" fmla="*/ 222 w 290"/>
                <a:gd name="T97" fmla="*/ 17 h 28"/>
                <a:gd name="T98" fmla="*/ 229 w 290"/>
                <a:gd name="T99" fmla="*/ 11 h 28"/>
                <a:gd name="T100" fmla="*/ 227 w 290"/>
                <a:gd name="T101" fmla="*/ 23 h 28"/>
                <a:gd name="T102" fmla="*/ 239 w 290"/>
                <a:gd name="T103" fmla="*/ 27 h 28"/>
                <a:gd name="T104" fmla="*/ 234 w 290"/>
                <a:gd name="T105" fmla="*/ 25 h 28"/>
                <a:gd name="T106" fmla="*/ 239 w 290"/>
                <a:gd name="T107" fmla="*/ 18 h 28"/>
                <a:gd name="T108" fmla="*/ 250 w 290"/>
                <a:gd name="T109" fmla="*/ 13 h 28"/>
                <a:gd name="T110" fmla="*/ 250 w 290"/>
                <a:gd name="T111" fmla="*/ 27 h 28"/>
                <a:gd name="T112" fmla="*/ 256 w 290"/>
                <a:gd name="T113" fmla="*/ 9 h 28"/>
                <a:gd name="T114" fmla="*/ 262 w 290"/>
                <a:gd name="T115" fmla="*/ 13 h 28"/>
                <a:gd name="T116" fmla="*/ 260 w 290"/>
                <a:gd name="T117" fmla="*/ 12 h 28"/>
                <a:gd name="T118" fmla="*/ 271 w 290"/>
                <a:gd name="T119" fmla="*/ 24 h 28"/>
                <a:gd name="T120" fmla="*/ 278 w 290"/>
                <a:gd name="T121" fmla="*/ 1 h 28"/>
                <a:gd name="T122" fmla="*/ 280 w 290"/>
                <a:gd name="T123" fmla="*/ 13 h 28"/>
                <a:gd name="T124" fmla="*/ 290 w 290"/>
                <a:gd name="T12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0" h="28">
                  <a:moveTo>
                    <a:pt x="26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3" y="21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1"/>
                    <a:pt x="11" y="2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26" y="2"/>
                  </a:lnTo>
                  <a:close/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1" y="3"/>
                    <a:pt x="31" y="4"/>
                    <a:pt x="32" y="4"/>
                  </a:cubicBezTo>
                  <a:cubicBezTo>
                    <a:pt x="32" y="4"/>
                    <a:pt x="33" y="5"/>
                    <a:pt x="33" y="5"/>
                  </a:cubicBezTo>
                  <a:cubicBezTo>
                    <a:pt x="34" y="5"/>
                    <a:pt x="34" y="4"/>
                    <a:pt x="34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5" y="2"/>
                    <a:pt x="35" y="2"/>
                    <a:pt x="34" y="1"/>
                  </a:cubicBezTo>
                  <a:moveTo>
                    <a:pt x="34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4" y="27"/>
                    <a:pt x="34" y="27"/>
                    <a:pt x="34" y="27"/>
                  </a:cubicBezTo>
                  <a:lnTo>
                    <a:pt x="34" y="9"/>
                  </a:lnTo>
                  <a:close/>
                  <a:moveTo>
                    <a:pt x="52" y="24"/>
                  </a:moveTo>
                  <a:cubicBezTo>
                    <a:pt x="51" y="25"/>
                    <a:pt x="50" y="25"/>
                    <a:pt x="48" y="25"/>
                  </a:cubicBezTo>
                  <a:cubicBezTo>
                    <a:pt x="46" y="25"/>
                    <a:pt x="45" y="25"/>
                    <a:pt x="43" y="24"/>
                  </a:cubicBezTo>
                  <a:cubicBezTo>
                    <a:pt x="42" y="22"/>
                    <a:pt x="42" y="21"/>
                    <a:pt x="42" y="19"/>
                  </a:cubicBezTo>
                  <a:cubicBezTo>
                    <a:pt x="42" y="16"/>
                    <a:pt x="42" y="15"/>
                    <a:pt x="44" y="13"/>
                  </a:cubicBezTo>
                  <a:cubicBezTo>
                    <a:pt x="45" y="12"/>
                    <a:pt x="46" y="11"/>
                    <a:pt x="48" y="11"/>
                  </a:cubicBezTo>
                  <a:cubicBezTo>
                    <a:pt x="50" y="11"/>
                    <a:pt x="51" y="12"/>
                    <a:pt x="52" y="1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50" y="9"/>
                    <a:pt x="48" y="9"/>
                  </a:cubicBezTo>
                  <a:cubicBezTo>
                    <a:pt x="45" y="9"/>
                    <a:pt x="43" y="10"/>
                    <a:pt x="41" y="12"/>
                  </a:cubicBezTo>
                  <a:cubicBezTo>
                    <a:pt x="40" y="13"/>
                    <a:pt x="39" y="16"/>
                    <a:pt x="39" y="19"/>
                  </a:cubicBezTo>
                  <a:cubicBezTo>
                    <a:pt x="39" y="21"/>
                    <a:pt x="40" y="24"/>
                    <a:pt x="41" y="25"/>
                  </a:cubicBezTo>
                  <a:cubicBezTo>
                    <a:pt x="43" y="27"/>
                    <a:pt x="45" y="28"/>
                    <a:pt x="47" y="28"/>
                  </a:cubicBezTo>
                  <a:cubicBezTo>
                    <a:pt x="49" y="28"/>
                    <a:pt x="51" y="27"/>
                    <a:pt x="52" y="27"/>
                  </a:cubicBezTo>
                  <a:lnTo>
                    <a:pt x="52" y="24"/>
                  </a:lnTo>
                  <a:close/>
                  <a:moveTo>
                    <a:pt x="66" y="9"/>
                  </a:moveTo>
                  <a:cubicBezTo>
                    <a:pt x="66" y="9"/>
                    <a:pt x="65" y="9"/>
                    <a:pt x="64" y="9"/>
                  </a:cubicBezTo>
                  <a:cubicBezTo>
                    <a:pt x="63" y="9"/>
                    <a:pt x="62" y="9"/>
                    <a:pt x="62" y="10"/>
                  </a:cubicBezTo>
                  <a:cubicBezTo>
                    <a:pt x="61" y="11"/>
                    <a:pt x="60" y="12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6"/>
                    <a:pt x="60" y="14"/>
                    <a:pt x="61" y="13"/>
                  </a:cubicBezTo>
                  <a:cubicBezTo>
                    <a:pt x="62" y="12"/>
                    <a:pt x="63" y="12"/>
                    <a:pt x="64" y="12"/>
                  </a:cubicBezTo>
                  <a:cubicBezTo>
                    <a:pt x="65" y="12"/>
                    <a:pt x="66" y="12"/>
                    <a:pt x="66" y="12"/>
                  </a:cubicBezTo>
                  <a:lnTo>
                    <a:pt x="66" y="9"/>
                  </a:lnTo>
                  <a:close/>
                  <a:moveTo>
                    <a:pt x="83" y="11"/>
                  </a:moveTo>
                  <a:cubicBezTo>
                    <a:pt x="81" y="10"/>
                    <a:pt x="79" y="9"/>
                    <a:pt x="76" y="9"/>
                  </a:cubicBezTo>
                  <a:cubicBezTo>
                    <a:pt x="74" y="9"/>
                    <a:pt x="71" y="10"/>
                    <a:pt x="70" y="11"/>
                  </a:cubicBezTo>
                  <a:cubicBezTo>
                    <a:pt x="68" y="13"/>
                    <a:pt x="67" y="15"/>
                    <a:pt x="67" y="19"/>
                  </a:cubicBezTo>
                  <a:cubicBezTo>
                    <a:pt x="67" y="21"/>
                    <a:pt x="68" y="24"/>
                    <a:pt x="70" y="25"/>
                  </a:cubicBezTo>
                  <a:cubicBezTo>
                    <a:pt x="71" y="27"/>
                    <a:pt x="73" y="28"/>
                    <a:pt x="76" y="28"/>
                  </a:cubicBezTo>
                  <a:cubicBezTo>
                    <a:pt x="79" y="28"/>
                    <a:pt x="81" y="27"/>
                    <a:pt x="83" y="25"/>
                  </a:cubicBezTo>
                  <a:cubicBezTo>
                    <a:pt x="84" y="23"/>
                    <a:pt x="85" y="21"/>
                    <a:pt x="85" y="18"/>
                  </a:cubicBezTo>
                  <a:cubicBezTo>
                    <a:pt x="85" y="15"/>
                    <a:pt x="84" y="13"/>
                    <a:pt x="83" y="11"/>
                  </a:cubicBezTo>
                  <a:moveTo>
                    <a:pt x="81" y="23"/>
                  </a:moveTo>
                  <a:cubicBezTo>
                    <a:pt x="80" y="25"/>
                    <a:pt x="78" y="25"/>
                    <a:pt x="76" y="25"/>
                  </a:cubicBezTo>
                  <a:cubicBezTo>
                    <a:pt x="74" y="25"/>
                    <a:pt x="73" y="25"/>
                    <a:pt x="72" y="24"/>
                  </a:cubicBezTo>
                  <a:cubicBezTo>
                    <a:pt x="71" y="22"/>
                    <a:pt x="70" y="21"/>
                    <a:pt x="70" y="18"/>
                  </a:cubicBezTo>
                  <a:cubicBezTo>
                    <a:pt x="70" y="16"/>
                    <a:pt x="71" y="14"/>
                    <a:pt x="72" y="13"/>
                  </a:cubicBezTo>
                  <a:cubicBezTo>
                    <a:pt x="73" y="12"/>
                    <a:pt x="74" y="11"/>
                    <a:pt x="76" y="11"/>
                  </a:cubicBezTo>
                  <a:cubicBezTo>
                    <a:pt x="78" y="11"/>
                    <a:pt x="79" y="12"/>
                    <a:pt x="80" y="13"/>
                  </a:cubicBezTo>
                  <a:cubicBezTo>
                    <a:pt x="82" y="14"/>
                    <a:pt x="82" y="16"/>
                    <a:pt x="82" y="18"/>
                  </a:cubicBezTo>
                  <a:cubicBezTo>
                    <a:pt x="82" y="21"/>
                    <a:pt x="82" y="22"/>
                    <a:pt x="81" y="23"/>
                  </a:cubicBezTo>
                  <a:moveTo>
                    <a:pt x="98" y="19"/>
                  </a:moveTo>
                  <a:cubicBezTo>
                    <a:pt x="97" y="19"/>
                    <a:pt x="96" y="18"/>
                    <a:pt x="95" y="17"/>
                  </a:cubicBezTo>
                  <a:cubicBezTo>
                    <a:pt x="93" y="17"/>
                    <a:pt x="92" y="16"/>
                    <a:pt x="92" y="16"/>
                  </a:cubicBezTo>
                  <a:cubicBezTo>
                    <a:pt x="91" y="15"/>
                    <a:pt x="91" y="15"/>
                    <a:pt x="91" y="14"/>
                  </a:cubicBezTo>
                  <a:cubicBezTo>
                    <a:pt x="91" y="13"/>
                    <a:pt x="91" y="12"/>
                    <a:pt x="92" y="12"/>
                  </a:cubicBezTo>
                  <a:cubicBezTo>
                    <a:pt x="93" y="12"/>
                    <a:pt x="93" y="11"/>
                    <a:pt x="94" y="11"/>
                  </a:cubicBezTo>
                  <a:cubicBezTo>
                    <a:pt x="96" y="11"/>
                    <a:pt x="97" y="12"/>
                    <a:pt x="98" y="13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7" y="9"/>
                    <a:pt x="96" y="9"/>
                    <a:pt x="95" y="9"/>
                  </a:cubicBezTo>
                  <a:cubicBezTo>
                    <a:pt x="93" y="9"/>
                    <a:pt x="91" y="9"/>
                    <a:pt x="90" y="10"/>
                  </a:cubicBezTo>
                  <a:cubicBezTo>
                    <a:pt x="89" y="11"/>
                    <a:pt x="88" y="13"/>
                    <a:pt x="88" y="14"/>
                  </a:cubicBezTo>
                  <a:cubicBezTo>
                    <a:pt x="88" y="15"/>
                    <a:pt x="89" y="17"/>
                    <a:pt x="89" y="17"/>
                  </a:cubicBezTo>
                  <a:cubicBezTo>
                    <a:pt x="90" y="18"/>
                    <a:pt x="91" y="19"/>
                    <a:pt x="93" y="19"/>
                  </a:cubicBezTo>
                  <a:cubicBezTo>
                    <a:pt x="94" y="20"/>
                    <a:pt x="95" y="21"/>
                    <a:pt x="96" y="21"/>
                  </a:cubicBezTo>
                  <a:cubicBezTo>
                    <a:pt x="96" y="22"/>
                    <a:pt x="96" y="22"/>
                    <a:pt x="96" y="23"/>
                  </a:cubicBezTo>
                  <a:cubicBezTo>
                    <a:pt x="96" y="25"/>
                    <a:pt x="95" y="25"/>
                    <a:pt x="93" y="25"/>
                  </a:cubicBezTo>
                  <a:cubicBezTo>
                    <a:pt x="91" y="25"/>
                    <a:pt x="90" y="25"/>
                    <a:pt x="88" y="24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9" y="27"/>
                    <a:pt x="91" y="28"/>
                    <a:pt x="93" y="28"/>
                  </a:cubicBezTo>
                  <a:cubicBezTo>
                    <a:pt x="95" y="28"/>
                    <a:pt x="96" y="27"/>
                    <a:pt x="98" y="26"/>
                  </a:cubicBezTo>
                  <a:cubicBezTo>
                    <a:pt x="99" y="25"/>
                    <a:pt x="99" y="24"/>
                    <a:pt x="99" y="23"/>
                  </a:cubicBezTo>
                  <a:cubicBezTo>
                    <a:pt x="99" y="21"/>
                    <a:pt x="99" y="20"/>
                    <a:pt x="98" y="19"/>
                  </a:cubicBezTo>
                  <a:moveTo>
                    <a:pt x="117" y="11"/>
                  </a:moveTo>
                  <a:cubicBezTo>
                    <a:pt x="116" y="10"/>
                    <a:pt x="114" y="9"/>
                    <a:pt x="111" y="9"/>
                  </a:cubicBezTo>
                  <a:cubicBezTo>
                    <a:pt x="108" y="9"/>
                    <a:pt x="106" y="10"/>
                    <a:pt x="105" y="11"/>
                  </a:cubicBezTo>
                  <a:cubicBezTo>
                    <a:pt x="103" y="13"/>
                    <a:pt x="102" y="15"/>
                    <a:pt x="102" y="19"/>
                  </a:cubicBezTo>
                  <a:cubicBezTo>
                    <a:pt x="102" y="21"/>
                    <a:pt x="103" y="24"/>
                    <a:pt x="104" y="25"/>
                  </a:cubicBezTo>
                  <a:cubicBezTo>
                    <a:pt x="106" y="27"/>
                    <a:pt x="108" y="28"/>
                    <a:pt x="111" y="28"/>
                  </a:cubicBezTo>
                  <a:cubicBezTo>
                    <a:pt x="114" y="28"/>
                    <a:pt x="116" y="27"/>
                    <a:pt x="117" y="25"/>
                  </a:cubicBezTo>
                  <a:cubicBezTo>
                    <a:pt x="119" y="23"/>
                    <a:pt x="120" y="21"/>
                    <a:pt x="120" y="18"/>
                  </a:cubicBezTo>
                  <a:cubicBezTo>
                    <a:pt x="120" y="15"/>
                    <a:pt x="119" y="13"/>
                    <a:pt x="117" y="11"/>
                  </a:cubicBezTo>
                  <a:moveTo>
                    <a:pt x="115" y="23"/>
                  </a:moveTo>
                  <a:cubicBezTo>
                    <a:pt x="114" y="25"/>
                    <a:pt x="113" y="25"/>
                    <a:pt x="111" y="25"/>
                  </a:cubicBezTo>
                  <a:cubicBezTo>
                    <a:pt x="109" y="25"/>
                    <a:pt x="108" y="25"/>
                    <a:pt x="107" y="24"/>
                  </a:cubicBezTo>
                  <a:cubicBezTo>
                    <a:pt x="105" y="22"/>
                    <a:pt x="105" y="21"/>
                    <a:pt x="105" y="18"/>
                  </a:cubicBezTo>
                  <a:cubicBezTo>
                    <a:pt x="105" y="16"/>
                    <a:pt x="105" y="14"/>
                    <a:pt x="107" y="13"/>
                  </a:cubicBezTo>
                  <a:cubicBezTo>
                    <a:pt x="108" y="12"/>
                    <a:pt x="109" y="11"/>
                    <a:pt x="111" y="11"/>
                  </a:cubicBezTo>
                  <a:cubicBezTo>
                    <a:pt x="113" y="11"/>
                    <a:pt x="114" y="12"/>
                    <a:pt x="115" y="13"/>
                  </a:cubicBezTo>
                  <a:cubicBezTo>
                    <a:pt x="116" y="14"/>
                    <a:pt x="117" y="16"/>
                    <a:pt x="117" y="18"/>
                  </a:cubicBezTo>
                  <a:cubicBezTo>
                    <a:pt x="117" y="21"/>
                    <a:pt x="116" y="22"/>
                    <a:pt x="115" y="23"/>
                  </a:cubicBezTo>
                  <a:moveTo>
                    <a:pt x="132" y="0"/>
                  </a:moveTo>
                  <a:cubicBezTo>
                    <a:pt x="132" y="0"/>
                    <a:pt x="131" y="0"/>
                    <a:pt x="130" y="0"/>
                  </a:cubicBezTo>
                  <a:cubicBezTo>
                    <a:pt x="129" y="0"/>
                    <a:pt x="127" y="1"/>
                    <a:pt x="126" y="2"/>
                  </a:cubicBezTo>
                  <a:cubicBezTo>
                    <a:pt x="125" y="3"/>
                    <a:pt x="125" y="4"/>
                    <a:pt x="125" y="6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4"/>
                    <a:pt x="128" y="3"/>
                    <a:pt x="130" y="3"/>
                  </a:cubicBezTo>
                  <a:cubicBezTo>
                    <a:pt x="131" y="3"/>
                    <a:pt x="132" y="3"/>
                    <a:pt x="132" y="3"/>
                  </a:cubicBezTo>
                  <a:lnTo>
                    <a:pt x="132" y="0"/>
                  </a:lnTo>
                  <a:close/>
                  <a:moveTo>
                    <a:pt x="144" y="25"/>
                  </a:moveTo>
                  <a:cubicBezTo>
                    <a:pt x="143" y="25"/>
                    <a:pt x="142" y="25"/>
                    <a:pt x="142" y="25"/>
                  </a:cubicBezTo>
                  <a:cubicBezTo>
                    <a:pt x="141" y="25"/>
                    <a:pt x="140" y="25"/>
                    <a:pt x="140" y="25"/>
                  </a:cubicBezTo>
                  <a:cubicBezTo>
                    <a:pt x="139" y="24"/>
                    <a:pt x="139" y="23"/>
                    <a:pt x="139" y="2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8" y="4"/>
                    <a:pt x="137" y="5"/>
                    <a:pt x="136" y="5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26"/>
                    <a:pt x="138" y="28"/>
                    <a:pt x="141" y="28"/>
                  </a:cubicBezTo>
                  <a:cubicBezTo>
                    <a:pt x="142" y="28"/>
                    <a:pt x="143" y="28"/>
                    <a:pt x="144" y="27"/>
                  </a:cubicBezTo>
                  <a:lnTo>
                    <a:pt x="144" y="25"/>
                  </a:lnTo>
                  <a:close/>
                  <a:moveTo>
                    <a:pt x="170" y="19"/>
                  </a:moveTo>
                  <a:cubicBezTo>
                    <a:pt x="169" y="17"/>
                    <a:pt x="168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9" y="15"/>
                    <a:pt x="170" y="15"/>
                    <a:pt x="171" y="13"/>
                  </a:cubicBezTo>
                  <a:cubicBezTo>
                    <a:pt x="172" y="12"/>
                    <a:pt x="173" y="11"/>
                    <a:pt x="173" y="9"/>
                  </a:cubicBezTo>
                  <a:cubicBezTo>
                    <a:pt x="173" y="7"/>
                    <a:pt x="172" y="5"/>
                    <a:pt x="171" y="4"/>
                  </a:cubicBezTo>
                  <a:cubicBezTo>
                    <a:pt x="169" y="3"/>
                    <a:pt x="168" y="2"/>
                    <a:pt x="165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8"/>
                    <a:pt x="167" y="20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74" y="27"/>
                    <a:pt x="174" y="27"/>
                    <a:pt x="174" y="27"/>
                  </a:cubicBezTo>
                  <a:lnTo>
                    <a:pt x="170" y="19"/>
                  </a:lnTo>
                  <a:close/>
                  <a:moveTo>
                    <a:pt x="168" y="13"/>
                  </a:moveTo>
                  <a:cubicBezTo>
                    <a:pt x="167" y="13"/>
                    <a:pt x="166" y="14"/>
                    <a:pt x="164" y="14"/>
                  </a:cubicBezTo>
                  <a:cubicBezTo>
                    <a:pt x="160" y="14"/>
                    <a:pt x="160" y="14"/>
                    <a:pt x="160" y="14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6" y="5"/>
                    <a:pt x="167" y="5"/>
                    <a:pt x="168" y="6"/>
                  </a:cubicBezTo>
                  <a:cubicBezTo>
                    <a:pt x="169" y="7"/>
                    <a:pt x="170" y="8"/>
                    <a:pt x="170" y="9"/>
                  </a:cubicBezTo>
                  <a:cubicBezTo>
                    <a:pt x="170" y="10"/>
                    <a:pt x="169" y="12"/>
                    <a:pt x="168" y="13"/>
                  </a:cubicBezTo>
                  <a:moveTo>
                    <a:pt x="192" y="18"/>
                  </a:moveTo>
                  <a:cubicBezTo>
                    <a:pt x="192" y="15"/>
                    <a:pt x="192" y="13"/>
                    <a:pt x="190" y="11"/>
                  </a:cubicBezTo>
                  <a:cubicBezTo>
                    <a:pt x="189" y="10"/>
                    <a:pt x="187" y="9"/>
                    <a:pt x="185" y="9"/>
                  </a:cubicBezTo>
                  <a:cubicBezTo>
                    <a:pt x="182" y="9"/>
                    <a:pt x="180" y="10"/>
                    <a:pt x="179" y="11"/>
                  </a:cubicBezTo>
                  <a:cubicBezTo>
                    <a:pt x="177" y="13"/>
                    <a:pt x="176" y="15"/>
                    <a:pt x="176" y="18"/>
                  </a:cubicBezTo>
                  <a:cubicBezTo>
                    <a:pt x="176" y="21"/>
                    <a:pt x="177" y="24"/>
                    <a:pt x="179" y="25"/>
                  </a:cubicBezTo>
                  <a:cubicBezTo>
                    <a:pt x="180" y="27"/>
                    <a:pt x="182" y="28"/>
                    <a:pt x="185" y="28"/>
                  </a:cubicBezTo>
                  <a:cubicBezTo>
                    <a:pt x="187" y="28"/>
                    <a:pt x="189" y="27"/>
                    <a:pt x="191" y="26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89" y="25"/>
                    <a:pt x="187" y="25"/>
                    <a:pt x="185" y="25"/>
                  </a:cubicBezTo>
                  <a:cubicBezTo>
                    <a:pt x="183" y="25"/>
                    <a:pt x="182" y="25"/>
                    <a:pt x="181" y="24"/>
                  </a:cubicBezTo>
                  <a:cubicBezTo>
                    <a:pt x="180" y="23"/>
                    <a:pt x="179" y="21"/>
                    <a:pt x="179" y="19"/>
                  </a:cubicBezTo>
                  <a:cubicBezTo>
                    <a:pt x="192" y="19"/>
                    <a:pt x="192" y="19"/>
                    <a:pt x="192" y="19"/>
                  </a:cubicBezTo>
                  <a:lnTo>
                    <a:pt x="192" y="18"/>
                  </a:lnTo>
                  <a:close/>
                  <a:moveTo>
                    <a:pt x="179" y="17"/>
                  </a:moveTo>
                  <a:cubicBezTo>
                    <a:pt x="180" y="15"/>
                    <a:pt x="180" y="14"/>
                    <a:pt x="181" y="13"/>
                  </a:cubicBezTo>
                  <a:cubicBezTo>
                    <a:pt x="182" y="12"/>
                    <a:pt x="183" y="11"/>
                    <a:pt x="185" y="11"/>
                  </a:cubicBezTo>
                  <a:cubicBezTo>
                    <a:pt x="186" y="11"/>
                    <a:pt x="187" y="12"/>
                    <a:pt x="188" y="13"/>
                  </a:cubicBezTo>
                  <a:cubicBezTo>
                    <a:pt x="189" y="14"/>
                    <a:pt x="189" y="15"/>
                    <a:pt x="189" y="17"/>
                  </a:cubicBezTo>
                  <a:lnTo>
                    <a:pt x="179" y="17"/>
                  </a:lnTo>
                  <a:close/>
                  <a:moveTo>
                    <a:pt x="205" y="19"/>
                  </a:moveTo>
                  <a:cubicBezTo>
                    <a:pt x="204" y="19"/>
                    <a:pt x="203" y="18"/>
                    <a:pt x="201" y="17"/>
                  </a:cubicBezTo>
                  <a:cubicBezTo>
                    <a:pt x="200" y="17"/>
                    <a:pt x="199" y="16"/>
                    <a:pt x="199" y="16"/>
                  </a:cubicBezTo>
                  <a:cubicBezTo>
                    <a:pt x="198" y="15"/>
                    <a:pt x="198" y="15"/>
                    <a:pt x="198" y="14"/>
                  </a:cubicBezTo>
                  <a:cubicBezTo>
                    <a:pt x="198" y="13"/>
                    <a:pt x="198" y="12"/>
                    <a:pt x="199" y="12"/>
                  </a:cubicBezTo>
                  <a:cubicBezTo>
                    <a:pt x="199" y="12"/>
                    <a:pt x="200" y="11"/>
                    <a:pt x="201" y="11"/>
                  </a:cubicBezTo>
                  <a:cubicBezTo>
                    <a:pt x="203" y="11"/>
                    <a:pt x="204" y="12"/>
                    <a:pt x="205" y="13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4" y="9"/>
                    <a:pt x="203" y="9"/>
                    <a:pt x="201" y="9"/>
                  </a:cubicBezTo>
                  <a:cubicBezTo>
                    <a:pt x="200" y="9"/>
                    <a:pt x="198" y="9"/>
                    <a:pt x="197" y="10"/>
                  </a:cubicBezTo>
                  <a:cubicBezTo>
                    <a:pt x="196" y="11"/>
                    <a:pt x="195" y="13"/>
                    <a:pt x="195" y="14"/>
                  </a:cubicBezTo>
                  <a:cubicBezTo>
                    <a:pt x="195" y="15"/>
                    <a:pt x="195" y="17"/>
                    <a:pt x="196" y="17"/>
                  </a:cubicBezTo>
                  <a:cubicBezTo>
                    <a:pt x="197" y="18"/>
                    <a:pt x="198" y="19"/>
                    <a:pt x="199" y="19"/>
                  </a:cubicBezTo>
                  <a:cubicBezTo>
                    <a:pt x="201" y="20"/>
                    <a:pt x="202" y="21"/>
                    <a:pt x="202" y="21"/>
                  </a:cubicBezTo>
                  <a:cubicBezTo>
                    <a:pt x="203" y="22"/>
                    <a:pt x="203" y="22"/>
                    <a:pt x="203" y="23"/>
                  </a:cubicBezTo>
                  <a:cubicBezTo>
                    <a:pt x="203" y="25"/>
                    <a:pt x="202" y="25"/>
                    <a:pt x="200" y="25"/>
                  </a:cubicBezTo>
                  <a:cubicBezTo>
                    <a:pt x="198" y="25"/>
                    <a:pt x="196" y="25"/>
                    <a:pt x="195" y="24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7"/>
                    <a:pt x="198" y="28"/>
                    <a:pt x="200" y="28"/>
                  </a:cubicBezTo>
                  <a:cubicBezTo>
                    <a:pt x="202" y="28"/>
                    <a:pt x="203" y="27"/>
                    <a:pt x="204" y="26"/>
                  </a:cubicBezTo>
                  <a:cubicBezTo>
                    <a:pt x="206" y="25"/>
                    <a:pt x="206" y="24"/>
                    <a:pt x="206" y="23"/>
                  </a:cubicBezTo>
                  <a:cubicBezTo>
                    <a:pt x="206" y="21"/>
                    <a:pt x="206" y="20"/>
                    <a:pt x="205" y="19"/>
                  </a:cubicBezTo>
                  <a:moveTo>
                    <a:pt x="225" y="18"/>
                  </a:moveTo>
                  <a:cubicBezTo>
                    <a:pt x="225" y="15"/>
                    <a:pt x="224" y="13"/>
                    <a:pt x="223" y="11"/>
                  </a:cubicBezTo>
                  <a:cubicBezTo>
                    <a:pt x="222" y="10"/>
                    <a:pt x="220" y="9"/>
                    <a:pt x="217" y="9"/>
                  </a:cubicBezTo>
                  <a:cubicBezTo>
                    <a:pt x="215" y="9"/>
                    <a:pt x="213" y="10"/>
                    <a:pt x="211" y="11"/>
                  </a:cubicBezTo>
                  <a:cubicBezTo>
                    <a:pt x="210" y="13"/>
                    <a:pt x="209" y="15"/>
                    <a:pt x="209" y="18"/>
                  </a:cubicBezTo>
                  <a:cubicBezTo>
                    <a:pt x="209" y="21"/>
                    <a:pt x="210" y="24"/>
                    <a:pt x="211" y="25"/>
                  </a:cubicBezTo>
                  <a:cubicBezTo>
                    <a:pt x="213" y="27"/>
                    <a:pt x="215" y="28"/>
                    <a:pt x="217" y="28"/>
                  </a:cubicBezTo>
                  <a:cubicBezTo>
                    <a:pt x="220" y="28"/>
                    <a:pt x="222" y="27"/>
                    <a:pt x="223" y="26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2" y="25"/>
                    <a:pt x="220" y="25"/>
                    <a:pt x="218" y="25"/>
                  </a:cubicBezTo>
                  <a:cubicBezTo>
                    <a:pt x="216" y="25"/>
                    <a:pt x="215" y="25"/>
                    <a:pt x="213" y="24"/>
                  </a:cubicBezTo>
                  <a:cubicBezTo>
                    <a:pt x="212" y="23"/>
                    <a:pt x="212" y="21"/>
                    <a:pt x="212" y="19"/>
                  </a:cubicBezTo>
                  <a:cubicBezTo>
                    <a:pt x="225" y="19"/>
                    <a:pt x="225" y="19"/>
                    <a:pt x="225" y="19"/>
                  </a:cubicBezTo>
                  <a:lnTo>
                    <a:pt x="225" y="18"/>
                  </a:lnTo>
                  <a:close/>
                  <a:moveTo>
                    <a:pt x="212" y="17"/>
                  </a:moveTo>
                  <a:cubicBezTo>
                    <a:pt x="212" y="15"/>
                    <a:pt x="213" y="14"/>
                    <a:pt x="214" y="13"/>
                  </a:cubicBezTo>
                  <a:cubicBezTo>
                    <a:pt x="215" y="12"/>
                    <a:pt x="216" y="11"/>
                    <a:pt x="217" y="11"/>
                  </a:cubicBezTo>
                  <a:cubicBezTo>
                    <a:pt x="219" y="11"/>
                    <a:pt x="220" y="12"/>
                    <a:pt x="221" y="13"/>
                  </a:cubicBezTo>
                  <a:cubicBezTo>
                    <a:pt x="221" y="14"/>
                    <a:pt x="222" y="15"/>
                    <a:pt x="222" y="17"/>
                  </a:cubicBezTo>
                  <a:lnTo>
                    <a:pt x="212" y="17"/>
                  </a:lnTo>
                  <a:close/>
                  <a:moveTo>
                    <a:pt x="242" y="16"/>
                  </a:moveTo>
                  <a:cubicBezTo>
                    <a:pt x="242" y="11"/>
                    <a:pt x="239" y="9"/>
                    <a:pt x="235" y="9"/>
                  </a:cubicBezTo>
                  <a:cubicBezTo>
                    <a:pt x="234" y="9"/>
                    <a:pt x="233" y="9"/>
                    <a:pt x="232" y="9"/>
                  </a:cubicBezTo>
                  <a:cubicBezTo>
                    <a:pt x="230" y="10"/>
                    <a:pt x="230" y="10"/>
                    <a:pt x="229" y="11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31" y="12"/>
                    <a:pt x="233" y="11"/>
                    <a:pt x="235" y="11"/>
                  </a:cubicBezTo>
                  <a:cubicBezTo>
                    <a:pt x="237" y="11"/>
                    <a:pt x="239" y="13"/>
                    <a:pt x="239" y="16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29" y="17"/>
                    <a:pt x="227" y="19"/>
                    <a:pt x="227" y="23"/>
                  </a:cubicBezTo>
                  <a:cubicBezTo>
                    <a:pt x="227" y="24"/>
                    <a:pt x="228" y="25"/>
                    <a:pt x="229" y="26"/>
                  </a:cubicBezTo>
                  <a:cubicBezTo>
                    <a:pt x="230" y="27"/>
                    <a:pt x="231" y="28"/>
                    <a:pt x="233" y="28"/>
                  </a:cubicBezTo>
                  <a:cubicBezTo>
                    <a:pt x="235" y="28"/>
                    <a:pt x="237" y="27"/>
                    <a:pt x="239" y="25"/>
                  </a:cubicBezTo>
                  <a:cubicBezTo>
                    <a:pt x="239" y="25"/>
                    <a:pt x="239" y="25"/>
                    <a:pt x="239" y="25"/>
                  </a:cubicBezTo>
                  <a:cubicBezTo>
                    <a:pt x="239" y="27"/>
                    <a:pt x="239" y="27"/>
                    <a:pt x="239" y="27"/>
                  </a:cubicBezTo>
                  <a:cubicBezTo>
                    <a:pt x="242" y="27"/>
                    <a:pt x="242" y="27"/>
                    <a:pt x="242" y="27"/>
                  </a:cubicBezTo>
                  <a:lnTo>
                    <a:pt x="242" y="16"/>
                  </a:lnTo>
                  <a:close/>
                  <a:moveTo>
                    <a:pt x="239" y="20"/>
                  </a:moveTo>
                  <a:cubicBezTo>
                    <a:pt x="239" y="22"/>
                    <a:pt x="238" y="23"/>
                    <a:pt x="237" y="24"/>
                  </a:cubicBezTo>
                  <a:cubicBezTo>
                    <a:pt x="236" y="25"/>
                    <a:pt x="235" y="25"/>
                    <a:pt x="234" y="25"/>
                  </a:cubicBezTo>
                  <a:cubicBezTo>
                    <a:pt x="233" y="25"/>
                    <a:pt x="232" y="25"/>
                    <a:pt x="231" y="25"/>
                  </a:cubicBezTo>
                  <a:cubicBezTo>
                    <a:pt x="231" y="24"/>
                    <a:pt x="230" y="23"/>
                    <a:pt x="230" y="22"/>
                  </a:cubicBezTo>
                  <a:cubicBezTo>
                    <a:pt x="230" y="21"/>
                    <a:pt x="230" y="21"/>
                    <a:pt x="231" y="20"/>
                  </a:cubicBezTo>
                  <a:cubicBezTo>
                    <a:pt x="232" y="19"/>
                    <a:pt x="233" y="19"/>
                    <a:pt x="234" y="19"/>
                  </a:cubicBezTo>
                  <a:cubicBezTo>
                    <a:pt x="239" y="18"/>
                    <a:pt x="239" y="18"/>
                    <a:pt x="239" y="18"/>
                  </a:cubicBezTo>
                  <a:lnTo>
                    <a:pt x="239" y="20"/>
                  </a:lnTo>
                  <a:close/>
                  <a:moveTo>
                    <a:pt x="256" y="9"/>
                  </a:moveTo>
                  <a:cubicBezTo>
                    <a:pt x="256" y="9"/>
                    <a:pt x="255" y="9"/>
                    <a:pt x="255" y="9"/>
                  </a:cubicBezTo>
                  <a:cubicBezTo>
                    <a:pt x="254" y="9"/>
                    <a:pt x="253" y="9"/>
                    <a:pt x="252" y="10"/>
                  </a:cubicBezTo>
                  <a:cubicBezTo>
                    <a:pt x="251" y="11"/>
                    <a:pt x="250" y="12"/>
                    <a:pt x="250" y="13"/>
                  </a:cubicBezTo>
                  <a:cubicBezTo>
                    <a:pt x="250" y="13"/>
                    <a:pt x="250" y="13"/>
                    <a:pt x="250" y="13"/>
                  </a:cubicBezTo>
                  <a:cubicBezTo>
                    <a:pt x="250" y="9"/>
                    <a:pt x="250" y="9"/>
                    <a:pt x="250" y="9"/>
                  </a:cubicBezTo>
                  <a:cubicBezTo>
                    <a:pt x="247" y="9"/>
                    <a:pt x="247" y="9"/>
                    <a:pt x="247" y="9"/>
                  </a:cubicBezTo>
                  <a:cubicBezTo>
                    <a:pt x="247" y="27"/>
                    <a:pt x="247" y="27"/>
                    <a:pt x="247" y="27"/>
                  </a:cubicBezTo>
                  <a:cubicBezTo>
                    <a:pt x="250" y="27"/>
                    <a:pt x="250" y="27"/>
                    <a:pt x="250" y="27"/>
                  </a:cubicBezTo>
                  <a:cubicBezTo>
                    <a:pt x="250" y="18"/>
                    <a:pt x="250" y="18"/>
                    <a:pt x="250" y="18"/>
                  </a:cubicBezTo>
                  <a:cubicBezTo>
                    <a:pt x="250" y="16"/>
                    <a:pt x="250" y="14"/>
                    <a:pt x="251" y="13"/>
                  </a:cubicBezTo>
                  <a:cubicBezTo>
                    <a:pt x="252" y="12"/>
                    <a:pt x="253" y="12"/>
                    <a:pt x="254" y="12"/>
                  </a:cubicBezTo>
                  <a:cubicBezTo>
                    <a:pt x="255" y="12"/>
                    <a:pt x="256" y="12"/>
                    <a:pt x="256" y="12"/>
                  </a:cubicBezTo>
                  <a:lnTo>
                    <a:pt x="256" y="9"/>
                  </a:lnTo>
                  <a:close/>
                  <a:moveTo>
                    <a:pt x="271" y="24"/>
                  </a:moveTo>
                  <a:cubicBezTo>
                    <a:pt x="270" y="25"/>
                    <a:pt x="268" y="25"/>
                    <a:pt x="267" y="25"/>
                  </a:cubicBezTo>
                  <a:cubicBezTo>
                    <a:pt x="265" y="25"/>
                    <a:pt x="263" y="25"/>
                    <a:pt x="262" y="24"/>
                  </a:cubicBezTo>
                  <a:cubicBezTo>
                    <a:pt x="261" y="22"/>
                    <a:pt x="260" y="21"/>
                    <a:pt x="260" y="19"/>
                  </a:cubicBezTo>
                  <a:cubicBezTo>
                    <a:pt x="260" y="16"/>
                    <a:pt x="261" y="15"/>
                    <a:pt x="262" y="13"/>
                  </a:cubicBezTo>
                  <a:cubicBezTo>
                    <a:pt x="263" y="12"/>
                    <a:pt x="265" y="11"/>
                    <a:pt x="267" y="11"/>
                  </a:cubicBezTo>
                  <a:cubicBezTo>
                    <a:pt x="268" y="11"/>
                    <a:pt x="270" y="12"/>
                    <a:pt x="271" y="13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270" y="9"/>
                    <a:pt x="268" y="9"/>
                    <a:pt x="267" y="9"/>
                  </a:cubicBezTo>
                  <a:cubicBezTo>
                    <a:pt x="264" y="9"/>
                    <a:pt x="262" y="10"/>
                    <a:pt x="260" y="12"/>
                  </a:cubicBezTo>
                  <a:cubicBezTo>
                    <a:pt x="258" y="13"/>
                    <a:pt x="257" y="16"/>
                    <a:pt x="257" y="19"/>
                  </a:cubicBezTo>
                  <a:cubicBezTo>
                    <a:pt x="257" y="21"/>
                    <a:pt x="258" y="24"/>
                    <a:pt x="260" y="25"/>
                  </a:cubicBezTo>
                  <a:cubicBezTo>
                    <a:pt x="261" y="27"/>
                    <a:pt x="263" y="28"/>
                    <a:pt x="266" y="28"/>
                  </a:cubicBezTo>
                  <a:cubicBezTo>
                    <a:pt x="268" y="28"/>
                    <a:pt x="270" y="27"/>
                    <a:pt x="271" y="27"/>
                  </a:cubicBezTo>
                  <a:lnTo>
                    <a:pt x="271" y="24"/>
                  </a:lnTo>
                  <a:close/>
                  <a:moveTo>
                    <a:pt x="290" y="16"/>
                  </a:moveTo>
                  <a:cubicBezTo>
                    <a:pt x="290" y="11"/>
                    <a:pt x="288" y="9"/>
                    <a:pt x="284" y="9"/>
                  </a:cubicBezTo>
                  <a:cubicBezTo>
                    <a:pt x="282" y="9"/>
                    <a:pt x="280" y="10"/>
                    <a:pt x="278" y="12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8" y="17"/>
                    <a:pt x="278" y="17"/>
                    <a:pt x="278" y="17"/>
                  </a:cubicBezTo>
                  <a:cubicBezTo>
                    <a:pt x="278" y="15"/>
                    <a:pt x="279" y="14"/>
                    <a:pt x="280" y="13"/>
                  </a:cubicBezTo>
                  <a:cubicBezTo>
                    <a:pt x="281" y="12"/>
                    <a:pt x="282" y="11"/>
                    <a:pt x="283" y="11"/>
                  </a:cubicBezTo>
                  <a:cubicBezTo>
                    <a:pt x="286" y="11"/>
                    <a:pt x="287" y="13"/>
                    <a:pt x="287" y="17"/>
                  </a:cubicBezTo>
                  <a:cubicBezTo>
                    <a:pt x="287" y="27"/>
                    <a:pt x="287" y="27"/>
                    <a:pt x="287" y="27"/>
                  </a:cubicBezTo>
                  <a:cubicBezTo>
                    <a:pt x="290" y="27"/>
                    <a:pt x="290" y="27"/>
                    <a:pt x="290" y="27"/>
                  </a:cubicBezTo>
                  <a:lnTo>
                    <a:pt x="290" y="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7596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A897-D972-4B90-84F8-FD0F2C52BF39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2285D5-DFD6-4531-829A-7B18557B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1926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1926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E20F72-AFAB-411F-B58F-17C724F72948}" type="datetime1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A87D8A5-F7F3-4E47-A864-458B99AF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897-D972-4B90-84F8-FD0F2C52BF39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85D5-DFD6-4531-829A-7B18557B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4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6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0F72-AFAB-411F-B58F-17C724F72948}" type="datetime1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5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99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1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2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2692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4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5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ext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4549" r="1017" b="69178"/>
          <a:stretch/>
        </p:blipFill>
        <p:spPr>
          <a:xfrm>
            <a:off x="1" y="6408004"/>
            <a:ext cx="12191999" cy="4499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60867" y="449184"/>
            <a:ext cx="10972800" cy="1143000"/>
          </a:xfrm>
        </p:spPr>
        <p:txBody>
          <a:bodyPr/>
          <a:lstStyle>
            <a:lvl1pPr>
              <a:defRPr sz="4800">
                <a:solidFill>
                  <a:srgbClr val="003F8F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0867" y="2220538"/>
            <a:ext cx="10972800" cy="806795"/>
          </a:xfrm>
        </p:spPr>
        <p:txBody>
          <a:bodyPr/>
          <a:lstStyle>
            <a:lvl1pPr marL="0" indent="0">
              <a:buNone/>
              <a:defRPr sz="3600" b="0" i="0">
                <a:solidFill>
                  <a:srgbClr val="003F8F"/>
                </a:solidFill>
                <a:latin typeface="Segoe Light"/>
                <a:cs typeface="Segoe Light"/>
              </a:defRPr>
            </a:lvl1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66213" y="2950831"/>
            <a:ext cx="10967455" cy="2867027"/>
          </a:xfrm>
        </p:spPr>
        <p:txBody>
          <a:bodyPr/>
          <a:lstStyle>
            <a:lvl1pPr marL="0" indent="0">
              <a:buNone/>
              <a:defRPr>
                <a:solidFill>
                  <a:srgbClr val="003F8F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043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3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sz="6602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6"/>
            <a:ext cx="7515595" cy="332527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6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sz="6602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7"/>
            <a:ext cx="7515595" cy="332527"/>
          </a:xfrm>
        </p:spPr>
        <p:txBody>
          <a:bodyPr/>
          <a:lstStyle>
            <a:lvl1pPr marL="0" indent="0">
              <a:buNone/>
              <a:defRPr lang="en-US" sz="2401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26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lang="en-US" sz="6602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7"/>
            <a:ext cx="7515595" cy="332527"/>
          </a:xfrm>
        </p:spPr>
        <p:txBody>
          <a:bodyPr/>
          <a:lstStyle>
            <a:lvl1pPr marL="0" indent="0">
              <a:buNone/>
              <a:defRPr lang="en-US" sz="2401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38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lang="en-US" sz="6602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7"/>
            <a:ext cx="7515595" cy="332527"/>
          </a:xfrm>
        </p:spPr>
        <p:txBody>
          <a:bodyPr/>
          <a:lstStyle>
            <a:lvl1pPr marL="0" indent="0">
              <a:buNone/>
              <a:defRPr lang="en-US" sz="2401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41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lang="en-US" sz="6602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7"/>
            <a:ext cx="7515595" cy="332527"/>
          </a:xfrm>
        </p:spPr>
        <p:txBody>
          <a:bodyPr/>
          <a:lstStyle>
            <a:lvl1pPr marL="0" indent="0">
              <a:buNone/>
              <a:defRPr lang="en-US" sz="2401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68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6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92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388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718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21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6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angeTextureSmall.jpg"/>
          <p:cNvPicPr>
            <a:picLocks noChangeAspect="1"/>
          </p:cNvPicPr>
          <p:nvPr userDrawn="1"/>
        </p:nvPicPr>
        <p:blipFill>
          <a:blip r:embed="rId2"/>
          <a:srcRect l="37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698" y="3200408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98" y="4953007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4032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60"/>
            <a:ext cx="11176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480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8639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4168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8047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-76232" y="4790492"/>
            <a:ext cx="2018887" cy="2135889"/>
            <a:chOff x="-77761" y="4885858"/>
            <a:chExt cx="2059370" cy="2178409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7761" y="4885858"/>
              <a:ext cx="2059370" cy="2178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5"/>
            <p:cNvSpPr>
              <a:spLocks/>
            </p:cNvSpPr>
            <p:nvPr userDrawn="1"/>
          </p:nvSpPr>
          <p:spPr bwMode="auto">
            <a:xfrm>
              <a:off x="353424" y="5459889"/>
              <a:ext cx="391505" cy="399441"/>
            </a:xfrm>
            <a:custGeom>
              <a:avLst/>
              <a:gdLst>
                <a:gd name="T0" fmla="*/ 296 w 296"/>
                <a:gd name="T1" fmla="*/ 24 h 302"/>
                <a:gd name="T2" fmla="*/ 296 w 296"/>
                <a:gd name="T3" fmla="*/ 278 h 302"/>
                <a:gd name="T4" fmla="*/ 296 w 296"/>
                <a:gd name="T5" fmla="*/ 302 h 302"/>
                <a:gd name="T6" fmla="*/ 271 w 296"/>
                <a:gd name="T7" fmla="*/ 302 h 302"/>
                <a:gd name="T8" fmla="*/ 24 w 296"/>
                <a:gd name="T9" fmla="*/ 302 h 302"/>
                <a:gd name="T10" fmla="*/ 0 w 296"/>
                <a:gd name="T11" fmla="*/ 302 h 302"/>
                <a:gd name="T12" fmla="*/ 0 w 296"/>
                <a:gd name="T13" fmla="*/ 278 h 302"/>
                <a:gd name="T14" fmla="*/ 0 w 296"/>
                <a:gd name="T15" fmla="*/ 24 h 302"/>
                <a:gd name="T16" fmla="*/ 0 w 296"/>
                <a:gd name="T17" fmla="*/ 0 h 302"/>
                <a:gd name="T18" fmla="*/ 24 w 296"/>
                <a:gd name="T19" fmla="*/ 0 h 302"/>
                <a:gd name="T20" fmla="*/ 271 w 296"/>
                <a:gd name="T21" fmla="*/ 0 h 302"/>
                <a:gd name="T22" fmla="*/ 296 w 296"/>
                <a:gd name="T23" fmla="*/ 0 h 302"/>
                <a:gd name="T24" fmla="*/ 296 w 296"/>
                <a:gd name="T25" fmla="*/ 2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302">
                  <a:moveTo>
                    <a:pt x="296" y="24"/>
                  </a:moveTo>
                  <a:lnTo>
                    <a:pt x="296" y="278"/>
                  </a:lnTo>
                  <a:lnTo>
                    <a:pt x="296" y="302"/>
                  </a:lnTo>
                  <a:lnTo>
                    <a:pt x="271" y="302"/>
                  </a:lnTo>
                  <a:lnTo>
                    <a:pt x="24" y="302"/>
                  </a:lnTo>
                  <a:lnTo>
                    <a:pt x="0" y="302"/>
                  </a:lnTo>
                  <a:lnTo>
                    <a:pt x="0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96" y="24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6"/>
            <p:cNvSpPr>
              <a:spLocks/>
            </p:cNvSpPr>
            <p:nvPr userDrawn="1"/>
          </p:nvSpPr>
          <p:spPr bwMode="auto">
            <a:xfrm>
              <a:off x="353424" y="5459889"/>
              <a:ext cx="391505" cy="399441"/>
            </a:xfrm>
            <a:custGeom>
              <a:avLst/>
              <a:gdLst>
                <a:gd name="T0" fmla="*/ 296 w 296"/>
                <a:gd name="T1" fmla="*/ 24 h 302"/>
                <a:gd name="T2" fmla="*/ 296 w 296"/>
                <a:gd name="T3" fmla="*/ 278 h 302"/>
                <a:gd name="T4" fmla="*/ 296 w 296"/>
                <a:gd name="T5" fmla="*/ 302 h 302"/>
                <a:gd name="T6" fmla="*/ 271 w 296"/>
                <a:gd name="T7" fmla="*/ 302 h 302"/>
                <a:gd name="T8" fmla="*/ 24 w 296"/>
                <a:gd name="T9" fmla="*/ 302 h 302"/>
                <a:gd name="T10" fmla="*/ 0 w 296"/>
                <a:gd name="T11" fmla="*/ 302 h 302"/>
                <a:gd name="T12" fmla="*/ 0 w 296"/>
                <a:gd name="T13" fmla="*/ 278 h 302"/>
                <a:gd name="T14" fmla="*/ 0 w 296"/>
                <a:gd name="T15" fmla="*/ 24 h 302"/>
                <a:gd name="T16" fmla="*/ 0 w 296"/>
                <a:gd name="T17" fmla="*/ 0 h 302"/>
                <a:gd name="T18" fmla="*/ 24 w 296"/>
                <a:gd name="T19" fmla="*/ 0 h 302"/>
                <a:gd name="T20" fmla="*/ 271 w 296"/>
                <a:gd name="T21" fmla="*/ 0 h 302"/>
                <a:gd name="T22" fmla="*/ 296 w 296"/>
                <a:gd name="T23" fmla="*/ 0 h 302"/>
                <a:gd name="T24" fmla="*/ 296 w 296"/>
                <a:gd name="T25" fmla="*/ 2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302">
                  <a:moveTo>
                    <a:pt x="296" y="24"/>
                  </a:moveTo>
                  <a:lnTo>
                    <a:pt x="296" y="278"/>
                  </a:lnTo>
                  <a:lnTo>
                    <a:pt x="296" y="302"/>
                  </a:lnTo>
                  <a:lnTo>
                    <a:pt x="271" y="302"/>
                  </a:lnTo>
                  <a:lnTo>
                    <a:pt x="24" y="302"/>
                  </a:lnTo>
                  <a:lnTo>
                    <a:pt x="0" y="302"/>
                  </a:lnTo>
                  <a:lnTo>
                    <a:pt x="0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96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-6287" y="5859330"/>
              <a:ext cx="1141399" cy="1135195"/>
            </a:xfrm>
            <a:custGeom>
              <a:avLst/>
              <a:gdLst>
                <a:gd name="T0" fmla="*/ 887 w 887"/>
                <a:gd name="T1" fmla="*/ 24 h 887"/>
                <a:gd name="T2" fmla="*/ 887 w 887"/>
                <a:gd name="T3" fmla="*/ 863 h 887"/>
                <a:gd name="T4" fmla="*/ 887 w 887"/>
                <a:gd name="T5" fmla="*/ 887 h 887"/>
                <a:gd name="T6" fmla="*/ 863 w 887"/>
                <a:gd name="T7" fmla="*/ 887 h 887"/>
                <a:gd name="T8" fmla="*/ 24 w 887"/>
                <a:gd name="T9" fmla="*/ 887 h 887"/>
                <a:gd name="T10" fmla="*/ 0 w 887"/>
                <a:gd name="T11" fmla="*/ 887 h 887"/>
                <a:gd name="T12" fmla="*/ 0 w 887"/>
                <a:gd name="T13" fmla="*/ 863 h 887"/>
                <a:gd name="T14" fmla="*/ 0 w 887"/>
                <a:gd name="T15" fmla="*/ 24 h 887"/>
                <a:gd name="T16" fmla="*/ 0 w 887"/>
                <a:gd name="T17" fmla="*/ 0 h 887"/>
                <a:gd name="T18" fmla="*/ 24 w 887"/>
                <a:gd name="T19" fmla="*/ 0 h 887"/>
                <a:gd name="T20" fmla="*/ 863 w 887"/>
                <a:gd name="T21" fmla="*/ 0 h 887"/>
                <a:gd name="T22" fmla="*/ 887 w 887"/>
                <a:gd name="T23" fmla="*/ 0 h 887"/>
                <a:gd name="T24" fmla="*/ 887 w 887"/>
                <a:gd name="T25" fmla="*/ 2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887">
                  <a:moveTo>
                    <a:pt x="887" y="24"/>
                  </a:moveTo>
                  <a:lnTo>
                    <a:pt x="887" y="863"/>
                  </a:lnTo>
                  <a:lnTo>
                    <a:pt x="887" y="887"/>
                  </a:lnTo>
                  <a:lnTo>
                    <a:pt x="863" y="887"/>
                  </a:lnTo>
                  <a:lnTo>
                    <a:pt x="24" y="887"/>
                  </a:lnTo>
                  <a:lnTo>
                    <a:pt x="0" y="887"/>
                  </a:lnTo>
                  <a:lnTo>
                    <a:pt x="0" y="863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863" y="0"/>
                  </a:lnTo>
                  <a:lnTo>
                    <a:pt x="887" y="0"/>
                  </a:lnTo>
                  <a:lnTo>
                    <a:pt x="887" y="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-6287" y="5859330"/>
              <a:ext cx="1141399" cy="1141399"/>
            </a:xfrm>
            <a:custGeom>
              <a:avLst/>
              <a:gdLst>
                <a:gd name="T0" fmla="*/ 887 w 887"/>
                <a:gd name="T1" fmla="*/ 24 h 887"/>
                <a:gd name="T2" fmla="*/ 887 w 887"/>
                <a:gd name="T3" fmla="*/ 863 h 887"/>
                <a:gd name="T4" fmla="*/ 887 w 887"/>
                <a:gd name="T5" fmla="*/ 887 h 887"/>
                <a:gd name="T6" fmla="*/ 863 w 887"/>
                <a:gd name="T7" fmla="*/ 887 h 887"/>
                <a:gd name="T8" fmla="*/ 24 w 887"/>
                <a:gd name="T9" fmla="*/ 887 h 887"/>
                <a:gd name="T10" fmla="*/ 0 w 887"/>
                <a:gd name="T11" fmla="*/ 887 h 887"/>
                <a:gd name="T12" fmla="*/ 0 w 887"/>
                <a:gd name="T13" fmla="*/ 863 h 887"/>
                <a:gd name="T14" fmla="*/ 0 w 887"/>
                <a:gd name="T15" fmla="*/ 24 h 887"/>
                <a:gd name="T16" fmla="*/ 0 w 887"/>
                <a:gd name="T17" fmla="*/ 0 h 887"/>
                <a:gd name="T18" fmla="*/ 24 w 887"/>
                <a:gd name="T19" fmla="*/ 0 h 887"/>
                <a:gd name="T20" fmla="*/ 863 w 887"/>
                <a:gd name="T21" fmla="*/ 0 h 887"/>
                <a:gd name="T22" fmla="*/ 887 w 887"/>
                <a:gd name="T23" fmla="*/ 0 h 887"/>
                <a:gd name="T24" fmla="*/ 887 w 887"/>
                <a:gd name="T25" fmla="*/ 24 h 887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271 w 10000"/>
                <a:gd name="connsiteY4" fmla="*/ 10000 h 10000"/>
                <a:gd name="connsiteX5" fmla="*/ 0 w 10000"/>
                <a:gd name="connsiteY5" fmla="*/ 9729 h 10000"/>
                <a:gd name="connsiteX6" fmla="*/ 0 w 10000"/>
                <a:gd name="connsiteY6" fmla="*/ 271 h 10000"/>
                <a:gd name="connsiteX7" fmla="*/ 0 w 10000"/>
                <a:gd name="connsiteY7" fmla="*/ 0 h 10000"/>
                <a:gd name="connsiteX8" fmla="*/ 271 w 10000"/>
                <a:gd name="connsiteY8" fmla="*/ 0 h 10000"/>
                <a:gd name="connsiteX9" fmla="*/ 9729 w 10000"/>
                <a:gd name="connsiteY9" fmla="*/ 0 h 10000"/>
                <a:gd name="connsiteX10" fmla="*/ 10000 w 10000"/>
                <a:gd name="connsiteY10" fmla="*/ 0 h 10000"/>
                <a:gd name="connsiteX11" fmla="*/ 10000 w 10000"/>
                <a:gd name="connsiteY11" fmla="*/ 271 h 10000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271 w 10000"/>
                <a:gd name="connsiteY4" fmla="*/ 10000 h 10000"/>
                <a:gd name="connsiteX5" fmla="*/ 0 w 10000"/>
                <a:gd name="connsiteY5" fmla="*/ 271 h 10000"/>
                <a:gd name="connsiteX6" fmla="*/ 0 w 10000"/>
                <a:gd name="connsiteY6" fmla="*/ 0 h 10000"/>
                <a:gd name="connsiteX7" fmla="*/ 271 w 10000"/>
                <a:gd name="connsiteY7" fmla="*/ 0 h 10000"/>
                <a:gd name="connsiteX8" fmla="*/ 9729 w 10000"/>
                <a:gd name="connsiteY8" fmla="*/ 0 h 10000"/>
                <a:gd name="connsiteX9" fmla="*/ 10000 w 10000"/>
                <a:gd name="connsiteY9" fmla="*/ 0 h 10000"/>
                <a:gd name="connsiteX10" fmla="*/ 10000 w 10000"/>
                <a:gd name="connsiteY10" fmla="*/ 271 h 10000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0 w 10000"/>
                <a:gd name="connsiteY4" fmla="*/ 271 h 10000"/>
                <a:gd name="connsiteX5" fmla="*/ 0 w 10000"/>
                <a:gd name="connsiteY5" fmla="*/ 0 h 10000"/>
                <a:gd name="connsiteX6" fmla="*/ 271 w 10000"/>
                <a:gd name="connsiteY6" fmla="*/ 0 h 10000"/>
                <a:gd name="connsiteX7" fmla="*/ 9729 w 10000"/>
                <a:gd name="connsiteY7" fmla="*/ 0 h 10000"/>
                <a:gd name="connsiteX8" fmla="*/ 10000 w 10000"/>
                <a:gd name="connsiteY8" fmla="*/ 0 h 10000"/>
                <a:gd name="connsiteX9" fmla="*/ 10000 w 10000"/>
                <a:gd name="connsiteY9" fmla="*/ 271 h 10000"/>
                <a:gd name="connsiteX0" fmla="*/ 0 w 10000"/>
                <a:gd name="connsiteY0" fmla="*/ 271 h 10000"/>
                <a:gd name="connsiteX1" fmla="*/ 0 w 10000"/>
                <a:gd name="connsiteY1" fmla="*/ 0 h 10000"/>
                <a:gd name="connsiteX2" fmla="*/ 271 w 10000"/>
                <a:gd name="connsiteY2" fmla="*/ 0 h 10000"/>
                <a:gd name="connsiteX3" fmla="*/ 9729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271 h 10000"/>
                <a:gd name="connsiteX6" fmla="*/ 10000 w 10000"/>
                <a:gd name="connsiteY6" fmla="*/ 9729 h 10000"/>
                <a:gd name="connsiteX7" fmla="*/ 10000 w 10000"/>
                <a:gd name="connsiteY7" fmla="*/ 10000 h 10000"/>
                <a:gd name="connsiteX8" fmla="*/ 9729 w 10000"/>
                <a:gd name="connsiteY8" fmla="*/ 10000 h 10000"/>
                <a:gd name="connsiteX9" fmla="*/ 779 w 10000"/>
                <a:gd name="connsiteY9" fmla="*/ 1050 h 10000"/>
                <a:gd name="connsiteX0" fmla="*/ 0 w 10000"/>
                <a:gd name="connsiteY0" fmla="*/ 271 h 10000"/>
                <a:gd name="connsiteX1" fmla="*/ 0 w 10000"/>
                <a:gd name="connsiteY1" fmla="*/ 0 h 10000"/>
                <a:gd name="connsiteX2" fmla="*/ 271 w 10000"/>
                <a:gd name="connsiteY2" fmla="*/ 0 h 10000"/>
                <a:gd name="connsiteX3" fmla="*/ 9729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271 h 10000"/>
                <a:gd name="connsiteX6" fmla="*/ 10000 w 10000"/>
                <a:gd name="connsiteY6" fmla="*/ 9729 h 10000"/>
                <a:gd name="connsiteX7" fmla="*/ 10000 w 10000"/>
                <a:gd name="connsiteY7" fmla="*/ 10000 h 10000"/>
                <a:gd name="connsiteX8" fmla="*/ 9729 w 10000"/>
                <a:gd name="connsiteY8" fmla="*/ 10000 h 10000"/>
                <a:gd name="connsiteX0" fmla="*/ 0 w 10000"/>
                <a:gd name="connsiteY0" fmla="*/ 0 h 10000"/>
                <a:gd name="connsiteX1" fmla="*/ 271 w 10000"/>
                <a:gd name="connsiteY1" fmla="*/ 0 h 10000"/>
                <a:gd name="connsiteX2" fmla="*/ 9729 w 10000"/>
                <a:gd name="connsiteY2" fmla="*/ 0 h 10000"/>
                <a:gd name="connsiteX3" fmla="*/ 10000 w 10000"/>
                <a:gd name="connsiteY3" fmla="*/ 0 h 10000"/>
                <a:gd name="connsiteX4" fmla="*/ 10000 w 10000"/>
                <a:gd name="connsiteY4" fmla="*/ 271 h 10000"/>
                <a:gd name="connsiteX5" fmla="*/ 10000 w 10000"/>
                <a:gd name="connsiteY5" fmla="*/ 9729 h 10000"/>
                <a:gd name="connsiteX6" fmla="*/ 10000 w 10000"/>
                <a:gd name="connsiteY6" fmla="*/ 10000 h 10000"/>
                <a:gd name="connsiteX7" fmla="*/ 9729 w 10000"/>
                <a:gd name="connsiteY7" fmla="*/ 10000 h 10000"/>
                <a:gd name="connsiteX0" fmla="*/ 0 w 9729"/>
                <a:gd name="connsiteY0" fmla="*/ 0 h 10000"/>
                <a:gd name="connsiteX1" fmla="*/ 9458 w 9729"/>
                <a:gd name="connsiteY1" fmla="*/ 0 h 10000"/>
                <a:gd name="connsiteX2" fmla="*/ 9729 w 9729"/>
                <a:gd name="connsiteY2" fmla="*/ 0 h 10000"/>
                <a:gd name="connsiteX3" fmla="*/ 9729 w 9729"/>
                <a:gd name="connsiteY3" fmla="*/ 271 h 10000"/>
                <a:gd name="connsiteX4" fmla="*/ 9729 w 9729"/>
                <a:gd name="connsiteY4" fmla="*/ 9729 h 10000"/>
                <a:gd name="connsiteX5" fmla="*/ 9729 w 9729"/>
                <a:gd name="connsiteY5" fmla="*/ 10000 h 10000"/>
                <a:gd name="connsiteX6" fmla="*/ 9458 w 9729"/>
                <a:gd name="connsiteY6" fmla="*/ 10000 h 10000"/>
                <a:gd name="connsiteX0" fmla="*/ 0 w 10000"/>
                <a:gd name="connsiteY0" fmla="*/ 0 h 10000"/>
                <a:gd name="connsiteX1" fmla="*/ 9721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271 h 10000"/>
                <a:gd name="connsiteX4" fmla="*/ 10000 w 10000"/>
                <a:gd name="connsiteY4" fmla="*/ 9729 h 10000"/>
                <a:gd name="connsiteX5" fmla="*/ 10000 w 10000"/>
                <a:gd name="connsiteY5" fmla="*/ 10000 h 10000"/>
                <a:gd name="connsiteX0" fmla="*/ 0 w 10000"/>
                <a:gd name="connsiteY0" fmla="*/ 0 h 9729"/>
                <a:gd name="connsiteX1" fmla="*/ 9721 w 10000"/>
                <a:gd name="connsiteY1" fmla="*/ 0 h 9729"/>
                <a:gd name="connsiteX2" fmla="*/ 10000 w 10000"/>
                <a:gd name="connsiteY2" fmla="*/ 0 h 9729"/>
                <a:gd name="connsiteX3" fmla="*/ 10000 w 10000"/>
                <a:gd name="connsiteY3" fmla="*/ 271 h 9729"/>
                <a:gd name="connsiteX4" fmla="*/ 10000 w 10000"/>
                <a:gd name="connsiteY4" fmla="*/ 9729 h 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29">
                  <a:moveTo>
                    <a:pt x="0" y="0"/>
                  </a:moveTo>
                  <a:lnTo>
                    <a:pt x="9721" y="0"/>
                  </a:lnTo>
                  <a:lnTo>
                    <a:pt x="10000" y="0"/>
                  </a:lnTo>
                  <a:lnTo>
                    <a:pt x="10000" y="271"/>
                  </a:lnTo>
                  <a:lnTo>
                    <a:pt x="10000" y="9729"/>
                  </a:lnTo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153703" y="6059051"/>
              <a:ext cx="694393" cy="845175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52865" y="4917602"/>
              <a:ext cx="941729" cy="941729"/>
            </a:xfrm>
            <a:custGeom>
              <a:avLst/>
              <a:gdLst>
                <a:gd name="T0" fmla="*/ 712 w 712"/>
                <a:gd name="T1" fmla="*/ 24 h 712"/>
                <a:gd name="T2" fmla="*/ 712 w 712"/>
                <a:gd name="T3" fmla="*/ 688 h 712"/>
                <a:gd name="T4" fmla="*/ 712 w 712"/>
                <a:gd name="T5" fmla="*/ 712 h 712"/>
                <a:gd name="T6" fmla="*/ 688 w 712"/>
                <a:gd name="T7" fmla="*/ 712 h 712"/>
                <a:gd name="T8" fmla="*/ 24 w 712"/>
                <a:gd name="T9" fmla="*/ 712 h 712"/>
                <a:gd name="T10" fmla="*/ 0 w 712"/>
                <a:gd name="T11" fmla="*/ 712 h 712"/>
                <a:gd name="T12" fmla="*/ 0 w 712"/>
                <a:gd name="T13" fmla="*/ 688 h 712"/>
                <a:gd name="T14" fmla="*/ 0 w 712"/>
                <a:gd name="T15" fmla="*/ 24 h 712"/>
                <a:gd name="T16" fmla="*/ 0 w 712"/>
                <a:gd name="T17" fmla="*/ 0 h 712"/>
                <a:gd name="T18" fmla="*/ 24 w 712"/>
                <a:gd name="T19" fmla="*/ 0 h 712"/>
                <a:gd name="T20" fmla="*/ 688 w 712"/>
                <a:gd name="T21" fmla="*/ 0 h 712"/>
                <a:gd name="T22" fmla="*/ 712 w 712"/>
                <a:gd name="T23" fmla="*/ 0 h 712"/>
                <a:gd name="T24" fmla="*/ 712 w 712"/>
                <a:gd name="T25" fmla="*/ 2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712" y="24"/>
                  </a:moveTo>
                  <a:lnTo>
                    <a:pt x="712" y="688"/>
                  </a:lnTo>
                  <a:lnTo>
                    <a:pt x="712" y="712"/>
                  </a:lnTo>
                  <a:lnTo>
                    <a:pt x="688" y="712"/>
                  </a:lnTo>
                  <a:lnTo>
                    <a:pt x="24" y="712"/>
                  </a:lnTo>
                  <a:lnTo>
                    <a:pt x="0" y="712"/>
                  </a:lnTo>
                  <a:lnTo>
                    <a:pt x="0" y="68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688" y="0"/>
                  </a:lnTo>
                  <a:lnTo>
                    <a:pt x="712" y="0"/>
                  </a:lnTo>
                  <a:lnTo>
                    <a:pt x="712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52865" y="4917602"/>
              <a:ext cx="941729" cy="941729"/>
            </a:xfrm>
            <a:custGeom>
              <a:avLst/>
              <a:gdLst>
                <a:gd name="T0" fmla="*/ 712 w 712"/>
                <a:gd name="T1" fmla="*/ 24 h 712"/>
                <a:gd name="T2" fmla="*/ 712 w 712"/>
                <a:gd name="T3" fmla="*/ 688 h 712"/>
                <a:gd name="T4" fmla="*/ 712 w 712"/>
                <a:gd name="T5" fmla="*/ 712 h 712"/>
                <a:gd name="T6" fmla="*/ 688 w 712"/>
                <a:gd name="T7" fmla="*/ 712 h 712"/>
                <a:gd name="T8" fmla="*/ 24 w 712"/>
                <a:gd name="T9" fmla="*/ 712 h 712"/>
                <a:gd name="T10" fmla="*/ 0 w 712"/>
                <a:gd name="T11" fmla="*/ 712 h 712"/>
                <a:gd name="T12" fmla="*/ 0 w 712"/>
                <a:gd name="T13" fmla="*/ 688 h 712"/>
                <a:gd name="T14" fmla="*/ 0 w 712"/>
                <a:gd name="T15" fmla="*/ 24 h 712"/>
                <a:gd name="T16" fmla="*/ 0 w 712"/>
                <a:gd name="T17" fmla="*/ 0 h 712"/>
                <a:gd name="T18" fmla="*/ 24 w 712"/>
                <a:gd name="T19" fmla="*/ 0 h 712"/>
                <a:gd name="T20" fmla="*/ 688 w 712"/>
                <a:gd name="T21" fmla="*/ 0 h 712"/>
                <a:gd name="T22" fmla="*/ 712 w 712"/>
                <a:gd name="T23" fmla="*/ 0 h 712"/>
                <a:gd name="T24" fmla="*/ 712 w 712"/>
                <a:gd name="T25" fmla="*/ 2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712" y="24"/>
                  </a:moveTo>
                  <a:lnTo>
                    <a:pt x="712" y="688"/>
                  </a:lnTo>
                  <a:lnTo>
                    <a:pt x="712" y="712"/>
                  </a:lnTo>
                  <a:lnTo>
                    <a:pt x="688" y="712"/>
                  </a:lnTo>
                  <a:lnTo>
                    <a:pt x="24" y="712"/>
                  </a:lnTo>
                  <a:lnTo>
                    <a:pt x="0" y="712"/>
                  </a:lnTo>
                  <a:lnTo>
                    <a:pt x="0" y="68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688" y="0"/>
                  </a:lnTo>
                  <a:lnTo>
                    <a:pt x="712" y="0"/>
                  </a:lnTo>
                  <a:lnTo>
                    <a:pt x="712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952585" y="5149066"/>
              <a:ext cx="542288" cy="534352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3"/>
            <p:cNvSpPr>
              <a:spLocks/>
            </p:cNvSpPr>
            <p:nvPr userDrawn="1"/>
          </p:nvSpPr>
          <p:spPr bwMode="auto">
            <a:xfrm>
              <a:off x="1135111" y="5859330"/>
              <a:ext cx="822690" cy="821367"/>
            </a:xfrm>
            <a:custGeom>
              <a:avLst/>
              <a:gdLst>
                <a:gd name="T0" fmla="*/ 622 w 622"/>
                <a:gd name="T1" fmla="*/ 24 h 621"/>
                <a:gd name="T2" fmla="*/ 622 w 622"/>
                <a:gd name="T3" fmla="*/ 597 h 621"/>
                <a:gd name="T4" fmla="*/ 622 w 622"/>
                <a:gd name="T5" fmla="*/ 621 h 621"/>
                <a:gd name="T6" fmla="*/ 598 w 622"/>
                <a:gd name="T7" fmla="*/ 621 h 621"/>
                <a:gd name="T8" fmla="*/ 25 w 622"/>
                <a:gd name="T9" fmla="*/ 621 h 621"/>
                <a:gd name="T10" fmla="*/ 0 w 622"/>
                <a:gd name="T11" fmla="*/ 621 h 621"/>
                <a:gd name="T12" fmla="*/ 0 w 622"/>
                <a:gd name="T13" fmla="*/ 597 h 621"/>
                <a:gd name="T14" fmla="*/ 0 w 622"/>
                <a:gd name="T15" fmla="*/ 24 h 621"/>
                <a:gd name="T16" fmla="*/ 0 w 622"/>
                <a:gd name="T17" fmla="*/ 0 h 621"/>
                <a:gd name="T18" fmla="*/ 25 w 622"/>
                <a:gd name="T19" fmla="*/ 0 h 621"/>
                <a:gd name="T20" fmla="*/ 598 w 622"/>
                <a:gd name="T21" fmla="*/ 0 h 621"/>
                <a:gd name="T22" fmla="*/ 622 w 622"/>
                <a:gd name="T23" fmla="*/ 0 h 621"/>
                <a:gd name="T24" fmla="*/ 622 w 622"/>
                <a:gd name="T25" fmla="*/ 2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621">
                  <a:moveTo>
                    <a:pt x="622" y="24"/>
                  </a:moveTo>
                  <a:lnTo>
                    <a:pt x="622" y="597"/>
                  </a:lnTo>
                  <a:lnTo>
                    <a:pt x="622" y="621"/>
                  </a:lnTo>
                  <a:lnTo>
                    <a:pt x="598" y="621"/>
                  </a:lnTo>
                  <a:lnTo>
                    <a:pt x="25" y="621"/>
                  </a:lnTo>
                  <a:lnTo>
                    <a:pt x="0" y="621"/>
                  </a:lnTo>
                  <a:lnTo>
                    <a:pt x="0" y="59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98" y="0"/>
                  </a:lnTo>
                  <a:lnTo>
                    <a:pt x="622" y="0"/>
                  </a:lnTo>
                  <a:lnTo>
                    <a:pt x="622" y="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1135111" y="5859330"/>
              <a:ext cx="822690" cy="821367"/>
            </a:xfrm>
            <a:custGeom>
              <a:avLst/>
              <a:gdLst>
                <a:gd name="T0" fmla="*/ 622 w 622"/>
                <a:gd name="T1" fmla="*/ 24 h 621"/>
                <a:gd name="T2" fmla="*/ 622 w 622"/>
                <a:gd name="T3" fmla="*/ 597 h 621"/>
                <a:gd name="T4" fmla="*/ 622 w 622"/>
                <a:gd name="T5" fmla="*/ 621 h 621"/>
                <a:gd name="T6" fmla="*/ 598 w 622"/>
                <a:gd name="T7" fmla="*/ 621 h 621"/>
                <a:gd name="T8" fmla="*/ 25 w 622"/>
                <a:gd name="T9" fmla="*/ 621 h 621"/>
                <a:gd name="T10" fmla="*/ 0 w 622"/>
                <a:gd name="T11" fmla="*/ 621 h 621"/>
                <a:gd name="T12" fmla="*/ 0 w 622"/>
                <a:gd name="T13" fmla="*/ 597 h 621"/>
                <a:gd name="T14" fmla="*/ 0 w 622"/>
                <a:gd name="T15" fmla="*/ 24 h 621"/>
                <a:gd name="T16" fmla="*/ 0 w 622"/>
                <a:gd name="T17" fmla="*/ 0 h 621"/>
                <a:gd name="T18" fmla="*/ 25 w 622"/>
                <a:gd name="T19" fmla="*/ 0 h 621"/>
                <a:gd name="T20" fmla="*/ 598 w 622"/>
                <a:gd name="T21" fmla="*/ 0 h 621"/>
                <a:gd name="T22" fmla="*/ 622 w 622"/>
                <a:gd name="T23" fmla="*/ 0 h 621"/>
                <a:gd name="T24" fmla="*/ 622 w 622"/>
                <a:gd name="T25" fmla="*/ 2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621">
                  <a:moveTo>
                    <a:pt x="622" y="24"/>
                  </a:moveTo>
                  <a:lnTo>
                    <a:pt x="622" y="597"/>
                  </a:lnTo>
                  <a:lnTo>
                    <a:pt x="622" y="621"/>
                  </a:lnTo>
                  <a:lnTo>
                    <a:pt x="598" y="621"/>
                  </a:lnTo>
                  <a:lnTo>
                    <a:pt x="25" y="621"/>
                  </a:lnTo>
                  <a:lnTo>
                    <a:pt x="0" y="621"/>
                  </a:lnTo>
                  <a:lnTo>
                    <a:pt x="0" y="59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98" y="0"/>
                  </a:lnTo>
                  <a:lnTo>
                    <a:pt x="622" y="0"/>
                  </a:lnTo>
                  <a:lnTo>
                    <a:pt x="622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1263409" y="6130474"/>
              <a:ext cx="575354" cy="279080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59886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09390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62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637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62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85362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48251"/>
            <a:ext cx="1807779" cy="373228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r>
              <a:rPr lang="en-US" smtClean="0">
                <a:solidFill>
                  <a:srgbClr val="FFFFFF"/>
                </a:solidFill>
              </a:rPr>
              <a:t>ratul | rws | june '12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3945" y="6356353"/>
            <a:ext cx="3860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25325" y="6356353"/>
            <a:ext cx="2844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fld id="{70A744D2-D199-45C4-B9AC-203973B41C93}" type="slidenum">
              <a:rPr lang="en-US" smtClean="0">
                <a:solidFill>
                  <a:srgbClr val="FFFFFF"/>
                </a:solidFill>
              </a:rPr>
              <a:pPr defTabSz="91436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3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48251"/>
            <a:ext cx="1807779" cy="373228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r>
              <a:rPr lang="en-US" smtClean="0">
                <a:solidFill>
                  <a:srgbClr val="FFFFFF"/>
                </a:solidFill>
              </a:rPr>
              <a:t>ratul | rws | june '12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3945" y="6356353"/>
            <a:ext cx="3860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25325" y="6356353"/>
            <a:ext cx="2844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fld id="{70A744D2-D199-45C4-B9AC-203973B41C93}" type="slidenum">
              <a:rPr lang="en-US" smtClean="0">
                <a:solidFill>
                  <a:srgbClr val="FFFFFF"/>
                </a:solidFill>
              </a:rPr>
              <a:pPr defTabSz="91436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angeTextureSmall.jpg"/>
          <p:cNvPicPr>
            <a:picLocks noChangeAspect="1"/>
          </p:cNvPicPr>
          <p:nvPr userDrawn="1"/>
        </p:nvPicPr>
        <p:blipFill>
          <a:blip r:embed="rId2"/>
          <a:srcRect l="37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693" y="3200405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93" y="4953005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6252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8"/>
            <a:ext cx="11176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365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8002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96479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3327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11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1108820" y="5775145"/>
            <a:ext cx="812385" cy="85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118557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66492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9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395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9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9356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48251"/>
            <a:ext cx="1807779" cy="373228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r>
              <a:rPr lang="en-US" smtClean="0">
                <a:solidFill>
                  <a:srgbClr val="FFFFFF"/>
                </a:solidFill>
              </a:rPr>
              <a:t>ratul | rws | june '12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3945" y="6356353"/>
            <a:ext cx="3860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25325" y="6356353"/>
            <a:ext cx="2844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fld id="{70A744D2-D199-45C4-B9AC-203973B41C93}" type="slidenum">
              <a:rPr lang="en-US" smtClean="0">
                <a:solidFill>
                  <a:srgbClr val="FFFFFF"/>
                </a:solidFill>
              </a:rPr>
              <a:pPr defTabSz="91436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8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344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751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6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376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779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66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848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23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980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62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790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83519-0986-6A4F-9867-35DB47F5FA0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60867" y="449184"/>
            <a:ext cx="10972800" cy="1143000"/>
          </a:xfrm>
        </p:spPr>
        <p:txBody>
          <a:bodyPr/>
          <a:lstStyle>
            <a:lvl1pPr>
              <a:defRPr sz="4800">
                <a:solidFill>
                  <a:srgbClr val="003F8F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0867" y="2220538"/>
            <a:ext cx="10972800" cy="806795"/>
          </a:xfrm>
        </p:spPr>
        <p:txBody>
          <a:bodyPr/>
          <a:lstStyle>
            <a:lvl1pPr marL="0" indent="0">
              <a:buNone/>
              <a:defRPr sz="3600" b="0" i="0">
                <a:solidFill>
                  <a:srgbClr val="003F8F"/>
                </a:solidFill>
                <a:latin typeface="Segoe Light"/>
                <a:cs typeface="Segoe Light"/>
              </a:defRPr>
            </a:lvl1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66213" y="2950831"/>
            <a:ext cx="10967455" cy="2867027"/>
          </a:xfrm>
        </p:spPr>
        <p:txBody>
          <a:bodyPr/>
          <a:lstStyle>
            <a:lvl1pPr marL="0" indent="0">
              <a:buNone/>
              <a:defRPr>
                <a:solidFill>
                  <a:srgbClr val="003F8F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4170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584997"/>
            <a:ext cx="11653523" cy="165621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 sz="1471"/>
            </a:lvl3pPr>
            <a:lvl4pPr marL="336179" indent="0">
              <a:buNone/>
              <a:defRPr sz="1324"/>
            </a:lvl4pPr>
            <a:lvl5pPr marL="504269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3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EditPoints="1"/>
          </p:cNvSpPr>
          <p:nvPr userDrawn="1"/>
        </p:nvSpPr>
        <p:spPr bwMode="auto">
          <a:xfrm>
            <a:off x="7996997" y="5708882"/>
            <a:ext cx="2446493" cy="882544"/>
          </a:xfrm>
          <a:custGeom>
            <a:avLst/>
            <a:gdLst>
              <a:gd name="T0" fmla="*/ 188 w 203"/>
              <a:gd name="T1" fmla="*/ 35 h 73"/>
              <a:gd name="T2" fmla="*/ 201 w 203"/>
              <a:gd name="T3" fmla="*/ 17 h 73"/>
              <a:gd name="T4" fmla="*/ 179 w 203"/>
              <a:gd name="T5" fmla="*/ 0 h 73"/>
              <a:gd name="T6" fmla="*/ 163 w 203"/>
              <a:gd name="T7" fmla="*/ 16 h 73"/>
              <a:gd name="T8" fmla="*/ 186 w 203"/>
              <a:gd name="T9" fmla="*/ 20 h 73"/>
              <a:gd name="T10" fmla="*/ 167 w 203"/>
              <a:gd name="T11" fmla="*/ 30 h 73"/>
              <a:gd name="T12" fmla="*/ 173 w 203"/>
              <a:gd name="T13" fmla="*/ 42 h 73"/>
              <a:gd name="T14" fmla="*/ 188 w 203"/>
              <a:gd name="T15" fmla="*/ 51 h 73"/>
              <a:gd name="T16" fmla="*/ 176 w 203"/>
              <a:gd name="T17" fmla="*/ 61 h 73"/>
              <a:gd name="T18" fmla="*/ 160 w 203"/>
              <a:gd name="T19" fmla="*/ 70 h 73"/>
              <a:gd name="T20" fmla="*/ 197 w 203"/>
              <a:gd name="T21" fmla="*/ 67 h 73"/>
              <a:gd name="T22" fmla="*/ 199 w 203"/>
              <a:gd name="T23" fmla="*/ 41 h 73"/>
              <a:gd name="T24" fmla="*/ 138 w 203"/>
              <a:gd name="T25" fmla="*/ 60 h 73"/>
              <a:gd name="T26" fmla="*/ 108 w 203"/>
              <a:gd name="T27" fmla="*/ 6 h 73"/>
              <a:gd name="T28" fmla="*/ 123 w 203"/>
              <a:gd name="T29" fmla="*/ 15 h 73"/>
              <a:gd name="T30" fmla="*/ 109 w 203"/>
              <a:gd name="T31" fmla="*/ 60 h 73"/>
              <a:gd name="T32" fmla="*/ 151 w 203"/>
              <a:gd name="T33" fmla="*/ 72 h 73"/>
              <a:gd name="T34" fmla="*/ 76 w 203"/>
              <a:gd name="T35" fmla="*/ 61 h 73"/>
              <a:gd name="T36" fmla="*/ 76 w 203"/>
              <a:gd name="T37" fmla="*/ 12 h 73"/>
              <a:gd name="T38" fmla="*/ 76 w 203"/>
              <a:gd name="T39" fmla="*/ 61 h 73"/>
              <a:gd name="T40" fmla="*/ 58 w 203"/>
              <a:gd name="T41" fmla="*/ 9 h 73"/>
              <a:gd name="T42" fmla="*/ 75 w 203"/>
              <a:gd name="T43" fmla="*/ 73 h 73"/>
              <a:gd name="T44" fmla="*/ 100 w 203"/>
              <a:gd name="T45" fmla="*/ 36 h 73"/>
              <a:gd name="T46" fmla="*/ 45 w 203"/>
              <a:gd name="T47" fmla="*/ 59 h 73"/>
              <a:gd name="T48" fmla="*/ 18 w 203"/>
              <a:gd name="T49" fmla="*/ 59 h 73"/>
              <a:gd name="T50" fmla="*/ 46 w 203"/>
              <a:gd name="T51" fmla="*/ 20 h 73"/>
              <a:gd name="T52" fmla="*/ 24 w 203"/>
              <a:gd name="T53" fmla="*/ 0 h 73"/>
              <a:gd name="T54" fmla="*/ 4 w 203"/>
              <a:gd name="T55" fmla="*/ 20 h 73"/>
              <a:gd name="T56" fmla="*/ 30 w 203"/>
              <a:gd name="T57" fmla="*/ 22 h 73"/>
              <a:gd name="T58" fmla="*/ 20 w 203"/>
              <a:gd name="T59" fmla="*/ 40 h 73"/>
              <a:gd name="T60" fmla="*/ 0 w 203"/>
              <a:gd name="T61" fmla="*/ 72 h 73"/>
              <a:gd name="T62" fmla="*/ 45 w 203"/>
              <a:gd name="T63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3" h="73">
                <a:moveTo>
                  <a:pt x="199" y="41"/>
                </a:moveTo>
                <a:cubicBezTo>
                  <a:pt x="197" y="38"/>
                  <a:pt x="193" y="36"/>
                  <a:pt x="188" y="35"/>
                </a:cubicBezTo>
                <a:cubicBezTo>
                  <a:pt x="188" y="35"/>
                  <a:pt x="188" y="35"/>
                  <a:pt x="188" y="35"/>
                </a:cubicBezTo>
                <a:cubicBezTo>
                  <a:pt x="197" y="33"/>
                  <a:pt x="201" y="27"/>
                  <a:pt x="201" y="17"/>
                </a:cubicBezTo>
                <a:cubicBezTo>
                  <a:pt x="201" y="13"/>
                  <a:pt x="200" y="9"/>
                  <a:pt x="196" y="6"/>
                </a:cubicBezTo>
                <a:cubicBezTo>
                  <a:pt x="192" y="2"/>
                  <a:pt x="187" y="0"/>
                  <a:pt x="179" y="0"/>
                </a:cubicBezTo>
                <a:cubicBezTo>
                  <a:pt x="173" y="0"/>
                  <a:pt x="168" y="1"/>
                  <a:pt x="163" y="4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7" y="13"/>
                  <a:pt x="171" y="12"/>
                  <a:pt x="176" y="12"/>
                </a:cubicBezTo>
                <a:cubicBezTo>
                  <a:pt x="183" y="12"/>
                  <a:pt x="186" y="15"/>
                  <a:pt x="186" y="20"/>
                </a:cubicBezTo>
                <a:cubicBezTo>
                  <a:pt x="186" y="27"/>
                  <a:pt x="182" y="30"/>
                  <a:pt x="173" y="30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67" y="42"/>
                  <a:pt x="167" y="42"/>
                  <a:pt x="167" y="42"/>
                </a:cubicBezTo>
                <a:cubicBezTo>
                  <a:pt x="173" y="42"/>
                  <a:pt x="173" y="42"/>
                  <a:pt x="173" y="42"/>
                </a:cubicBezTo>
                <a:cubicBezTo>
                  <a:pt x="178" y="42"/>
                  <a:pt x="181" y="42"/>
                  <a:pt x="184" y="44"/>
                </a:cubicBezTo>
                <a:cubicBezTo>
                  <a:pt x="187" y="46"/>
                  <a:pt x="188" y="48"/>
                  <a:pt x="188" y="51"/>
                </a:cubicBezTo>
                <a:cubicBezTo>
                  <a:pt x="188" y="54"/>
                  <a:pt x="187" y="57"/>
                  <a:pt x="185" y="59"/>
                </a:cubicBezTo>
                <a:cubicBezTo>
                  <a:pt x="183" y="60"/>
                  <a:pt x="180" y="61"/>
                  <a:pt x="176" y="61"/>
                </a:cubicBezTo>
                <a:cubicBezTo>
                  <a:pt x="170" y="61"/>
                  <a:pt x="165" y="59"/>
                  <a:pt x="160" y="5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65" y="72"/>
                  <a:pt x="170" y="73"/>
                  <a:pt x="177" y="73"/>
                </a:cubicBezTo>
                <a:cubicBezTo>
                  <a:pt x="186" y="73"/>
                  <a:pt x="192" y="71"/>
                  <a:pt x="197" y="67"/>
                </a:cubicBezTo>
                <a:cubicBezTo>
                  <a:pt x="201" y="63"/>
                  <a:pt x="203" y="58"/>
                  <a:pt x="203" y="52"/>
                </a:cubicBezTo>
                <a:cubicBezTo>
                  <a:pt x="203" y="47"/>
                  <a:pt x="202" y="44"/>
                  <a:pt x="199" y="41"/>
                </a:cubicBezTo>
                <a:moveTo>
                  <a:pt x="151" y="60"/>
                </a:moveTo>
                <a:cubicBezTo>
                  <a:pt x="138" y="60"/>
                  <a:pt x="138" y="60"/>
                  <a:pt x="138" y="60"/>
                </a:cubicBezTo>
                <a:cubicBezTo>
                  <a:pt x="138" y="0"/>
                  <a:pt x="138" y="0"/>
                  <a:pt x="138" y="0"/>
                </a:cubicBezTo>
                <a:cubicBezTo>
                  <a:pt x="108" y="6"/>
                  <a:pt x="108" y="6"/>
                  <a:pt x="108" y="6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23" y="60"/>
                  <a:pt x="123" y="60"/>
                  <a:pt x="123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51" y="72"/>
                  <a:pt x="151" y="72"/>
                  <a:pt x="151" y="72"/>
                </a:cubicBezTo>
                <a:lnTo>
                  <a:pt x="151" y="60"/>
                </a:lnTo>
                <a:close/>
                <a:moveTo>
                  <a:pt x="76" y="61"/>
                </a:moveTo>
                <a:cubicBezTo>
                  <a:pt x="70" y="61"/>
                  <a:pt x="66" y="53"/>
                  <a:pt x="66" y="37"/>
                </a:cubicBezTo>
                <a:cubicBezTo>
                  <a:pt x="66" y="20"/>
                  <a:pt x="70" y="12"/>
                  <a:pt x="76" y="12"/>
                </a:cubicBezTo>
                <a:cubicBezTo>
                  <a:pt x="82" y="12"/>
                  <a:pt x="85" y="20"/>
                  <a:pt x="85" y="36"/>
                </a:cubicBezTo>
                <a:cubicBezTo>
                  <a:pt x="85" y="53"/>
                  <a:pt x="82" y="61"/>
                  <a:pt x="76" y="61"/>
                </a:cubicBezTo>
                <a:moveTo>
                  <a:pt x="77" y="0"/>
                </a:moveTo>
                <a:cubicBezTo>
                  <a:pt x="69" y="0"/>
                  <a:pt x="62" y="3"/>
                  <a:pt x="58" y="9"/>
                </a:cubicBezTo>
                <a:cubicBezTo>
                  <a:pt x="54" y="16"/>
                  <a:pt x="51" y="25"/>
                  <a:pt x="51" y="38"/>
                </a:cubicBezTo>
                <a:cubicBezTo>
                  <a:pt x="51" y="61"/>
                  <a:pt x="59" y="73"/>
                  <a:pt x="75" y="73"/>
                </a:cubicBezTo>
                <a:cubicBezTo>
                  <a:pt x="83" y="73"/>
                  <a:pt x="89" y="70"/>
                  <a:pt x="94" y="64"/>
                </a:cubicBezTo>
                <a:cubicBezTo>
                  <a:pt x="98" y="57"/>
                  <a:pt x="100" y="48"/>
                  <a:pt x="100" y="36"/>
                </a:cubicBezTo>
                <a:cubicBezTo>
                  <a:pt x="100" y="12"/>
                  <a:pt x="92" y="0"/>
                  <a:pt x="77" y="0"/>
                </a:cubicBezTo>
                <a:moveTo>
                  <a:pt x="45" y="59"/>
                </a:move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31" y="46"/>
                  <a:pt x="31" y="46"/>
                  <a:pt x="31" y="46"/>
                </a:cubicBezTo>
                <a:cubicBezTo>
                  <a:pt x="41" y="37"/>
                  <a:pt x="46" y="28"/>
                  <a:pt x="46" y="20"/>
                </a:cubicBezTo>
                <a:cubicBezTo>
                  <a:pt x="46" y="14"/>
                  <a:pt x="44" y="9"/>
                  <a:pt x="40" y="6"/>
                </a:cubicBezTo>
                <a:cubicBezTo>
                  <a:pt x="36" y="2"/>
                  <a:pt x="31" y="0"/>
                  <a:pt x="24" y="0"/>
                </a:cubicBezTo>
                <a:cubicBezTo>
                  <a:pt x="16" y="0"/>
                  <a:pt x="10" y="2"/>
                  <a:pt x="4" y="6"/>
                </a:cubicBezTo>
                <a:cubicBezTo>
                  <a:pt x="4" y="20"/>
                  <a:pt x="4" y="20"/>
                  <a:pt x="4" y="20"/>
                </a:cubicBezTo>
                <a:cubicBezTo>
                  <a:pt x="9" y="15"/>
                  <a:pt x="15" y="12"/>
                  <a:pt x="20" y="12"/>
                </a:cubicBezTo>
                <a:cubicBezTo>
                  <a:pt x="27" y="12"/>
                  <a:pt x="30" y="16"/>
                  <a:pt x="30" y="22"/>
                </a:cubicBezTo>
                <a:cubicBezTo>
                  <a:pt x="30" y="25"/>
                  <a:pt x="30" y="28"/>
                  <a:pt x="28" y="30"/>
                </a:cubicBezTo>
                <a:cubicBezTo>
                  <a:pt x="27" y="33"/>
                  <a:pt x="24" y="36"/>
                  <a:pt x="20" y="4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72"/>
                  <a:pt x="0" y="72"/>
                  <a:pt x="0" y="72"/>
                </a:cubicBezTo>
                <a:cubicBezTo>
                  <a:pt x="45" y="72"/>
                  <a:pt x="45" y="72"/>
                  <a:pt x="45" y="72"/>
                </a:cubicBezTo>
                <a:lnTo>
                  <a:pt x="45" y="59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5623651" y="4104117"/>
            <a:ext cx="4832291" cy="1256107"/>
          </a:xfrm>
          <a:custGeom>
            <a:avLst/>
            <a:gdLst>
              <a:gd name="T0" fmla="*/ 392 w 401"/>
              <a:gd name="T1" fmla="*/ 97 h 104"/>
              <a:gd name="T2" fmla="*/ 382 w 401"/>
              <a:gd name="T3" fmla="*/ 83 h 104"/>
              <a:gd name="T4" fmla="*/ 401 w 401"/>
              <a:gd name="T5" fmla="*/ 36 h 104"/>
              <a:gd name="T6" fmla="*/ 382 w 401"/>
              <a:gd name="T7" fmla="*/ 31 h 104"/>
              <a:gd name="T8" fmla="*/ 379 w 401"/>
              <a:gd name="T9" fmla="*/ 11 h 104"/>
              <a:gd name="T10" fmla="*/ 376 w 401"/>
              <a:gd name="T11" fmla="*/ 31 h 104"/>
              <a:gd name="T12" fmla="*/ 363 w 401"/>
              <a:gd name="T13" fmla="*/ 36 h 104"/>
              <a:gd name="T14" fmla="*/ 376 w 401"/>
              <a:gd name="T15" fmla="*/ 84 h 104"/>
              <a:gd name="T16" fmla="*/ 401 w 401"/>
              <a:gd name="T17" fmla="*/ 101 h 104"/>
              <a:gd name="T18" fmla="*/ 355 w 401"/>
              <a:gd name="T19" fmla="*/ 31 h 104"/>
              <a:gd name="T20" fmla="*/ 349 w 401"/>
              <a:gd name="T21" fmla="*/ 102 h 104"/>
              <a:gd name="T22" fmla="*/ 355 w 401"/>
              <a:gd name="T23" fmla="*/ 31 h 104"/>
              <a:gd name="T24" fmla="*/ 358 w 401"/>
              <a:gd name="T25" fmla="*/ 7 h 104"/>
              <a:gd name="T26" fmla="*/ 352 w 401"/>
              <a:gd name="T27" fmla="*/ 2 h 104"/>
              <a:gd name="T28" fmla="*/ 347 w 401"/>
              <a:gd name="T29" fmla="*/ 7 h 104"/>
              <a:gd name="T30" fmla="*/ 352 w 401"/>
              <a:gd name="T31" fmla="*/ 13 h 104"/>
              <a:gd name="T32" fmla="*/ 336 w 401"/>
              <a:gd name="T33" fmla="*/ 102 h 104"/>
              <a:gd name="T34" fmla="*/ 313 w 401"/>
              <a:gd name="T35" fmla="*/ 29 h 104"/>
              <a:gd name="T36" fmla="*/ 290 w 401"/>
              <a:gd name="T37" fmla="*/ 45 h 104"/>
              <a:gd name="T38" fmla="*/ 269 w 401"/>
              <a:gd name="T39" fmla="*/ 29 h 104"/>
              <a:gd name="T40" fmla="*/ 247 w 401"/>
              <a:gd name="T41" fmla="*/ 42 h 104"/>
              <a:gd name="T42" fmla="*/ 240 w 401"/>
              <a:gd name="T43" fmla="*/ 31 h 104"/>
              <a:gd name="T44" fmla="*/ 247 w 401"/>
              <a:gd name="T45" fmla="*/ 102 h 104"/>
              <a:gd name="T46" fmla="*/ 253 w 401"/>
              <a:gd name="T47" fmla="*/ 42 h 104"/>
              <a:gd name="T48" fmla="*/ 285 w 401"/>
              <a:gd name="T49" fmla="*/ 58 h 104"/>
              <a:gd name="T50" fmla="*/ 292 w 401"/>
              <a:gd name="T51" fmla="*/ 102 h 104"/>
              <a:gd name="T52" fmla="*/ 298 w 401"/>
              <a:gd name="T53" fmla="*/ 42 h 104"/>
              <a:gd name="T54" fmla="*/ 326 w 401"/>
              <a:gd name="T55" fmla="*/ 40 h 104"/>
              <a:gd name="T56" fmla="*/ 330 w 401"/>
              <a:gd name="T57" fmla="*/ 102 h 104"/>
              <a:gd name="T58" fmla="*/ 228 w 401"/>
              <a:gd name="T59" fmla="*/ 102 h 104"/>
              <a:gd name="T60" fmla="*/ 204 w 401"/>
              <a:gd name="T61" fmla="*/ 29 h 104"/>
              <a:gd name="T62" fmla="*/ 181 w 401"/>
              <a:gd name="T63" fmla="*/ 45 h 104"/>
              <a:gd name="T64" fmla="*/ 160 w 401"/>
              <a:gd name="T65" fmla="*/ 29 h 104"/>
              <a:gd name="T66" fmla="*/ 138 w 401"/>
              <a:gd name="T67" fmla="*/ 42 h 104"/>
              <a:gd name="T68" fmla="*/ 132 w 401"/>
              <a:gd name="T69" fmla="*/ 31 h 104"/>
              <a:gd name="T70" fmla="*/ 138 w 401"/>
              <a:gd name="T71" fmla="*/ 102 h 104"/>
              <a:gd name="T72" fmla="*/ 144 w 401"/>
              <a:gd name="T73" fmla="*/ 42 h 104"/>
              <a:gd name="T74" fmla="*/ 177 w 401"/>
              <a:gd name="T75" fmla="*/ 58 h 104"/>
              <a:gd name="T76" fmla="*/ 183 w 401"/>
              <a:gd name="T77" fmla="*/ 102 h 104"/>
              <a:gd name="T78" fmla="*/ 189 w 401"/>
              <a:gd name="T79" fmla="*/ 42 h 104"/>
              <a:gd name="T80" fmla="*/ 217 w 401"/>
              <a:gd name="T81" fmla="*/ 40 h 104"/>
              <a:gd name="T82" fmla="*/ 221 w 401"/>
              <a:gd name="T83" fmla="*/ 102 h 104"/>
              <a:gd name="T84" fmla="*/ 118 w 401"/>
              <a:gd name="T85" fmla="*/ 102 h 104"/>
              <a:gd name="T86" fmla="*/ 111 w 401"/>
              <a:gd name="T87" fmla="*/ 31 h 104"/>
              <a:gd name="T88" fmla="*/ 105 w 401"/>
              <a:gd name="T89" fmla="*/ 90 h 104"/>
              <a:gd name="T90" fmla="*/ 74 w 401"/>
              <a:gd name="T91" fmla="*/ 91 h 104"/>
              <a:gd name="T92" fmla="*/ 69 w 401"/>
              <a:gd name="T93" fmla="*/ 31 h 104"/>
              <a:gd name="T94" fmla="*/ 63 w 401"/>
              <a:gd name="T95" fmla="*/ 72 h 104"/>
              <a:gd name="T96" fmla="*/ 111 w 401"/>
              <a:gd name="T97" fmla="*/ 89 h 104"/>
              <a:gd name="T98" fmla="*/ 111 w 401"/>
              <a:gd name="T99" fmla="*/ 102 h 104"/>
              <a:gd name="T100" fmla="*/ 10 w 401"/>
              <a:gd name="T101" fmla="*/ 102 h 104"/>
              <a:gd name="T102" fmla="*/ 45 w 401"/>
              <a:gd name="T103" fmla="*/ 96 h 104"/>
              <a:gd name="T104" fmla="*/ 48 w 401"/>
              <a:gd name="T105" fmla="*/ 63 h 104"/>
              <a:gd name="T106" fmla="*/ 12 w 401"/>
              <a:gd name="T107" fmla="*/ 37 h 104"/>
              <a:gd name="T108" fmla="*/ 14 w 401"/>
              <a:gd name="T109" fmla="*/ 12 h 104"/>
              <a:gd name="T110" fmla="*/ 49 w 401"/>
              <a:gd name="T111" fmla="*/ 11 h 104"/>
              <a:gd name="T112" fmla="*/ 31 w 401"/>
              <a:gd name="T113" fmla="*/ 0 h 104"/>
              <a:gd name="T114" fmla="*/ 1 w 401"/>
              <a:gd name="T115" fmla="*/ 26 h 104"/>
              <a:gd name="T116" fmla="*/ 24 w 401"/>
              <a:gd name="T117" fmla="*/ 54 h 104"/>
              <a:gd name="T118" fmla="*/ 46 w 401"/>
              <a:gd name="T119" fmla="*/ 79 h 104"/>
              <a:gd name="T120" fmla="*/ 22 w 401"/>
              <a:gd name="T121" fmla="*/ 97 h 104"/>
              <a:gd name="T122" fmla="*/ 0 w 401"/>
              <a:gd name="T123" fmla="*/ 9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1" h="104">
                <a:moveTo>
                  <a:pt x="401" y="95"/>
                </a:moveTo>
                <a:cubicBezTo>
                  <a:pt x="398" y="97"/>
                  <a:pt x="395" y="97"/>
                  <a:pt x="392" y="97"/>
                </a:cubicBezTo>
                <a:cubicBezTo>
                  <a:pt x="388" y="97"/>
                  <a:pt x="386" y="96"/>
                  <a:pt x="384" y="94"/>
                </a:cubicBezTo>
                <a:cubicBezTo>
                  <a:pt x="383" y="92"/>
                  <a:pt x="382" y="88"/>
                  <a:pt x="382" y="83"/>
                </a:cubicBezTo>
                <a:cubicBezTo>
                  <a:pt x="382" y="36"/>
                  <a:pt x="382" y="36"/>
                  <a:pt x="382" y="36"/>
                </a:cubicBezTo>
                <a:cubicBezTo>
                  <a:pt x="401" y="36"/>
                  <a:pt x="401" y="36"/>
                  <a:pt x="401" y="36"/>
                </a:cubicBezTo>
                <a:cubicBezTo>
                  <a:pt x="401" y="31"/>
                  <a:pt x="401" y="31"/>
                  <a:pt x="401" y="31"/>
                </a:cubicBezTo>
                <a:cubicBezTo>
                  <a:pt x="382" y="31"/>
                  <a:pt x="382" y="31"/>
                  <a:pt x="382" y="31"/>
                </a:cubicBezTo>
                <a:cubicBezTo>
                  <a:pt x="382" y="10"/>
                  <a:pt x="382" y="10"/>
                  <a:pt x="382" y="10"/>
                </a:cubicBezTo>
                <a:cubicBezTo>
                  <a:pt x="381" y="10"/>
                  <a:pt x="380" y="11"/>
                  <a:pt x="379" y="11"/>
                </a:cubicBezTo>
                <a:cubicBezTo>
                  <a:pt x="378" y="11"/>
                  <a:pt x="377" y="12"/>
                  <a:pt x="376" y="12"/>
                </a:cubicBezTo>
                <a:cubicBezTo>
                  <a:pt x="376" y="31"/>
                  <a:pt x="376" y="31"/>
                  <a:pt x="376" y="31"/>
                </a:cubicBezTo>
                <a:cubicBezTo>
                  <a:pt x="363" y="31"/>
                  <a:pt x="363" y="31"/>
                  <a:pt x="363" y="31"/>
                </a:cubicBezTo>
                <a:cubicBezTo>
                  <a:pt x="363" y="36"/>
                  <a:pt x="363" y="36"/>
                  <a:pt x="363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84"/>
                  <a:pt x="376" y="84"/>
                  <a:pt x="376" y="84"/>
                </a:cubicBezTo>
                <a:cubicBezTo>
                  <a:pt x="376" y="97"/>
                  <a:pt x="381" y="103"/>
                  <a:pt x="391" y="103"/>
                </a:cubicBezTo>
                <a:cubicBezTo>
                  <a:pt x="394" y="103"/>
                  <a:pt x="397" y="102"/>
                  <a:pt x="401" y="101"/>
                </a:cubicBezTo>
                <a:lnTo>
                  <a:pt x="401" y="95"/>
                </a:lnTo>
                <a:close/>
                <a:moveTo>
                  <a:pt x="355" y="31"/>
                </a:moveTo>
                <a:cubicBezTo>
                  <a:pt x="349" y="31"/>
                  <a:pt x="349" y="31"/>
                  <a:pt x="349" y="31"/>
                </a:cubicBezTo>
                <a:cubicBezTo>
                  <a:pt x="349" y="102"/>
                  <a:pt x="349" y="102"/>
                  <a:pt x="349" y="102"/>
                </a:cubicBezTo>
                <a:cubicBezTo>
                  <a:pt x="355" y="102"/>
                  <a:pt x="355" y="102"/>
                  <a:pt x="355" y="102"/>
                </a:cubicBezTo>
                <a:lnTo>
                  <a:pt x="355" y="31"/>
                </a:lnTo>
                <a:close/>
                <a:moveTo>
                  <a:pt x="356" y="11"/>
                </a:moveTo>
                <a:cubicBezTo>
                  <a:pt x="357" y="10"/>
                  <a:pt x="358" y="9"/>
                  <a:pt x="358" y="7"/>
                </a:cubicBezTo>
                <a:cubicBezTo>
                  <a:pt x="358" y="6"/>
                  <a:pt x="357" y="4"/>
                  <a:pt x="356" y="3"/>
                </a:cubicBezTo>
                <a:cubicBezTo>
                  <a:pt x="355" y="3"/>
                  <a:pt x="354" y="2"/>
                  <a:pt x="352" y="2"/>
                </a:cubicBezTo>
                <a:cubicBezTo>
                  <a:pt x="351" y="2"/>
                  <a:pt x="350" y="3"/>
                  <a:pt x="348" y="3"/>
                </a:cubicBezTo>
                <a:cubicBezTo>
                  <a:pt x="347" y="4"/>
                  <a:pt x="347" y="6"/>
                  <a:pt x="347" y="7"/>
                </a:cubicBezTo>
                <a:cubicBezTo>
                  <a:pt x="347" y="9"/>
                  <a:pt x="347" y="10"/>
                  <a:pt x="348" y="11"/>
                </a:cubicBezTo>
                <a:cubicBezTo>
                  <a:pt x="350" y="12"/>
                  <a:pt x="351" y="13"/>
                  <a:pt x="352" y="13"/>
                </a:cubicBezTo>
                <a:cubicBezTo>
                  <a:pt x="354" y="13"/>
                  <a:pt x="355" y="12"/>
                  <a:pt x="356" y="11"/>
                </a:cubicBezTo>
                <a:moveTo>
                  <a:pt x="336" y="102"/>
                </a:moveTo>
                <a:cubicBezTo>
                  <a:pt x="336" y="58"/>
                  <a:pt x="336" y="58"/>
                  <a:pt x="336" y="58"/>
                </a:cubicBezTo>
                <a:cubicBezTo>
                  <a:pt x="336" y="38"/>
                  <a:pt x="328" y="29"/>
                  <a:pt x="313" y="29"/>
                </a:cubicBezTo>
                <a:cubicBezTo>
                  <a:pt x="308" y="29"/>
                  <a:pt x="303" y="30"/>
                  <a:pt x="299" y="33"/>
                </a:cubicBezTo>
                <a:cubicBezTo>
                  <a:pt x="295" y="36"/>
                  <a:pt x="292" y="40"/>
                  <a:pt x="290" y="45"/>
                </a:cubicBezTo>
                <a:cubicBezTo>
                  <a:pt x="288" y="40"/>
                  <a:pt x="286" y="36"/>
                  <a:pt x="282" y="33"/>
                </a:cubicBezTo>
                <a:cubicBezTo>
                  <a:pt x="279" y="30"/>
                  <a:pt x="274" y="29"/>
                  <a:pt x="269" y="29"/>
                </a:cubicBezTo>
                <a:cubicBezTo>
                  <a:pt x="259" y="29"/>
                  <a:pt x="252" y="33"/>
                  <a:pt x="247" y="42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31"/>
                  <a:pt x="247" y="31"/>
                  <a:pt x="247" y="31"/>
                </a:cubicBezTo>
                <a:cubicBezTo>
                  <a:pt x="240" y="31"/>
                  <a:pt x="240" y="31"/>
                  <a:pt x="240" y="31"/>
                </a:cubicBezTo>
                <a:cubicBezTo>
                  <a:pt x="240" y="102"/>
                  <a:pt x="240" y="102"/>
                  <a:pt x="240" y="102"/>
                </a:cubicBezTo>
                <a:cubicBezTo>
                  <a:pt x="247" y="102"/>
                  <a:pt x="247" y="102"/>
                  <a:pt x="247" y="102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7" y="53"/>
                  <a:pt x="249" y="47"/>
                  <a:pt x="253" y="42"/>
                </a:cubicBezTo>
                <a:cubicBezTo>
                  <a:pt x="256" y="37"/>
                  <a:pt x="261" y="35"/>
                  <a:pt x="267" y="35"/>
                </a:cubicBezTo>
                <a:cubicBezTo>
                  <a:pt x="279" y="35"/>
                  <a:pt x="285" y="43"/>
                  <a:pt x="285" y="58"/>
                </a:cubicBezTo>
                <a:cubicBezTo>
                  <a:pt x="285" y="102"/>
                  <a:pt x="285" y="102"/>
                  <a:pt x="285" y="102"/>
                </a:cubicBezTo>
                <a:cubicBezTo>
                  <a:pt x="292" y="102"/>
                  <a:pt x="292" y="102"/>
                  <a:pt x="292" y="102"/>
                </a:cubicBezTo>
                <a:cubicBezTo>
                  <a:pt x="292" y="60"/>
                  <a:pt x="292" y="60"/>
                  <a:pt x="292" y="60"/>
                </a:cubicBezTo>
                <a:cubicBezTo>
                  <a:pt x="292" y="53"/>
                  <a:pt x="294" y="47"/>
                  <a:pt x="298" y="42"/>
                </a:cubicBezTo>
                <a:cubicBezTo>
                  <a:pt x="302" y="37"/>
                  <a:pt x="307" y="35"/>
                  <a:pt x="312" y="35"/>
                </a:cubicBezTo>
                <a:cubicBezTo>
                  <a:pt x="318" y="35"/>
                  <a:pt x="323" y="36"/>
                  <a:pt x="326" y="40"/>
                </a:cubicBezTo>
                <a:cubicBezTo>
                  <a:pt x="328" y="44"/>
                  <a:pt x="330" y="50"/>
                  <a:pt x="330" y="59"/>
                </a:cubicBezTo>
                <a:cubicBezTo>
                  <a:pt x="330" y="102"/>
                  <a:pt x="330" y="102"/>
                  <a:pt x="330" y="102"/>
                </a:cubicBezTo>
                <a:lnTo>
                  <a:pt x="336" y="102"/>
                </a:lnTo>
                <a:close/>
                <a:moveTo>
                  <a:pt x="228" y="102"/>
                </a:moveTo>
                <a:cubicBezTo>
                  <a:pt x="228" y="58"/>
                  <a:pt x="228" y="58"/>
                  <a:pt x="228" y="58"/>
                </a:cubicBezTo>
                <a:cubicBezTo>
                  <a:pt x="228" y="38"/>
                  <a:pt x="220" y="29"/>
                  <a:pt x="204" y="29"/>
                </a:cubicBezTo>
                <a:cubicBezTo>
                  <a:pt x="199" y="29"/>
                  <a:pt x="195" y="30"/>
                  <a:pt x="191" y="33"/>
                </a:cubicBezTo>
                <a:cubicBezTo>
                  <a:pt x="187" y="36"/>
                  <a:pt x="183" y="40"/>
                  <a:pt x="181" y="45"/>
                </a:cubicBezTo>
                <a:cubicBezTo>
                  <a:pt x="180" y="40"/>
                  <a:pt x="177" y="36"/>
                  <a:pt x="174" y="33"/>
                </a:cubicBezTo>
                <a:cubicBezTo>
                  <a:pt x="170" y="30"/>
                  <a:pt x="166" y="29"/>
                  <a:pt x="160" y="29"/>
                </a:cubicBezTo>
                <a:cubicBezTo>
                  <a:pt x="151" y="29"/>
                  <a:pt x="144" y="33"/>
                  <a:pt x="139" y="42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8" y="102"/>
                  <a:pt x="138" y="102"/>
                  <a:pt x="138" y="102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53"/>
                  <a:pt x="140" y="47"/>
                  <a:pt x="144" y="42"/>
                </a:cubicBezTo>
                <a:cubicBezTo>
                  <a:pt x="148" y="37"/>
                  <a:pt x="153" y="35"/>
                  <a:pt x="159" y="35"/>
                </a:cubicBezTo>
                <a:cubicBezTo>
                  <a:pt x="171" y="35"/>
                  <a:pt x="177" y="43"/>
                  <a:pt x="177" y="58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83" y="102"/>
                  <a:pt x="183" y="102"/>
                  <a:pt x="183" y="102"/>
                </a:cubicBezTo>
                <a:cubicBezTo>
                  <a:pt x="183" y="60"/>
                  <a:pt x="183" y="60"/>
                  <a:pt x="183" y="60"/>
                </a:cubicBezTo>
                <a:cubicBezTo>
                  <a:pt x="183" y="53"/>
                  <a:pt x="185" y="47"/>
                  <a:pt x="189" y="42"/>
                </a:cubicBezTo>
                <a:cubicBezTo>
                  <a:pt x="193" y="37"/>
                  <a:pt x="198" y="35"/>
                  <a:pt x="204" y="35"/>
                </a:cubicBezTo>
                <a:cubicBezTo>
                  <a:pt x="210" y="35"/>
                  <a:pt x="214" y="36"/>
                  <a:pt x="217" y="40"/>
                </a:cubicBezTo>
                <a:cubicBezTo>
                  <a:pt x="220" y="44"/>
                  <a:pt x="221" y="50"/>
                  <a:pt x="221" y="59"/>
                </a:cubicBezTo>
                <a:cubicBezTo>
                  <a:pt x="221" y="102"/>
                  <a:pt x="221" y="102"/>
                  <a:pt x="221" y="102"/>
                </a:cubicBezTo>
                <a:lnTo>
                  <a:pt x="228" y="102"/>
                </a:lnTo>
                <a:close/>
                <a:moveTo>
                  <a:pt x="118" y="102"/>
                </a:moveTo>
                <a:cubicBezTo>
                  <a:pt x="118" y="31"/>
                  <a:pt x="118" y="31"/>
                  <a:pt x="118" y="31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71"/>
                  <a:pt x="111" y="71"/>
                  <a:pt x="111" y="71"/>
                </a:cubicBezTo>
                <a:cubicBezTo>
                  <a:pt x="111" y="79"/>
                  <a:pt x="109" y="86"/>
                  <a:pt x="105" y="90"/>
                </a:cubicBezTo>
                <a:cubicBezTo>
                  <a:pt x="101" y="95"/>
                  <a:pt x="96" y="98"/>
                  <a:pt x="89" y="98"/>
                </a:cubicBezTo>
                <a:cubicBezTo>
                  <a:pt x="82" y="98"/>
                  <a:pt x="77" y="96"/>
                  <a:pt x="74" y="91"/>
                </a:cubicBezTo>
                <a:cubicBezTo>
                  <a:pt x="71" y="87"/>
                  <a:pt x="69" y="80"/>
                  <a:pt x="69" y="70"/>
                </a:cubicBezTo>
                <a:cubicBezTo>
                  <a:pt x="69" y="31"/>
                  <a:pt x="69" y="31"/>
                  <a:pt x="69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93"/>
                  <a:pt x="71" y="104"/>
                  <a:pt x="88" y="104"/>
                </a:cubicBezTo>
                <a:cubicBezTo>
                  <a:pt x="98" y="104"/>
                  <a:pt x="106" y="99"/>
                  <a:pt x="111" y="89"/>
                </a:cubicBezTo>
                <a:cubicBezTo>
                  <a:pt x="111" y="89"/>
                  <a:pt x="111" y="89"/>
                  <a:pt x="111" y="89"/>
                </a:cubicBezTo>
                <a:cubicBezTo>
                  <a:pt x="111" y="102"/>
                  <a:pt x="111" y="102"/>
                  <a:pt x="111" y="102"/>
                </a:cubicBezTo>
                <a:lnTo>
                  <a:pt x="118" y="102"/>
                </a:lnTo>
                <a:close/>
                <a:moveTo>
                  <a:pt x="10" y="102"/>
                </a:moveTo>
                <a:cubicBezTo>
                  <a:pt x="15" y="103"/>
                  <a:pt x="19" y="104"/>
                  <a:pt x="22" y="104"/>
                </a:cubicBezTo>
                <a:cubicBezTo>
                  <a:pt x="32" y="104"/>
                  <a:pt x="40" y="101"/>
                  <a:pt x="45" y="96"/>
                </a:cubicBezTo>
                <a:cubicBezTo>
                  <a:pt x="50" y="91"/>
                  <a:pt x="53" y="85"/>
                  <a:pt x="53" y="78"/>
                </a:cubicBezTo>
                <a:cubicBezTo>
                  <a:pt x="53" y="72"/>
                  <a:pt x="51" y="68"/>
                  <a:pt x="48" y="63"/>
                </a:cubicBezTo>
                <a:cubicBezTo>
                  <a:pt x="45" y="59"/>
                  <a:pt x="39" y="55"/>
                  <a:pt x="30" y="49"/>
                </a:cubicBezTo>
                <a:cubicBezTo>
                  <a:pt x="21" y="44"/>
                  <a:pt x="15" y="40"/>
                  <a:pt x="12" y="37"/>
                </a:cubicBezTo>
                <a:cubicBezTo>
                  <a:pt x="9" y="34"/>
                  <a:pt x="8" y="30"/>
                  <a:pt x="8" y="25"/>
                </a:cubicBezTo>
                <a:cubicBezTo>
                  <a:pt x="8" y="20"/>
                  <a:pt x="10" y="15"/>
                  <a:pt x="14" y="12"/>
                </a:cubicBezTo>
                <a:cubicBezTo>
                  <a:pt x="18" y="8"/>
                  <a:pt x="23" y="7"/>
                  <a:pt x="30" y="7"/>
                </a:cubicBezTo>
                <a:cubicBezTo>
                  <a:pt x="37" y="7"/>
                  <a:pt x="43" y="8"/>
                  <a:pt x="49" y="11"/>
                </a:cubicBezTo>
                <a:cubicBezTo>
                  <a:pt x="49" y="3"/>
                  <a:pt x="49" y="3"/>
                  <a:pt x="49" y="3"/>
                </a:cubicBezTo>
                <a:cubicBezTo>
                  <a:pt x="43" y="1"/>
                  <a:pt x="37" y="0"/>
                  <a:pt x="31" y="0"/>
                </a:cubicBezTo>
                <a:cubicBezTo>
                  <a:pt x="22" y="0"/>
                  <a:pt x="14" y="3"/>
                  <a:pt x="9" y="8"/>
                </a:cubicBezTo>
                <a:cubicBezTo>
                  <a:pt x="4" y="13"/>
                  <a:pt x="1" y="19"/>
                  <a:pt x="1" y="26"/>
                </a:cubicBezTo>
                <a:cubicBezTo>
                  <a:pt x="1" y="31"/>
                  <a:pt x="2" y="35"/>
                  <a:pt x="5" y="39"/>
                </a:cubicBezTo>
                <a:cubicBezTo>
                  <a:pt x="8" y="43"/>
                  <a:pt x="14" y="48"/>
                  <a:pt x="24" y="54"/>
                </a:cubicBezTo>
                <a:cubicBezTo>
                  <a:pt x="33" y="59"/>
                  <a:pt x="39" y="64"/>
                  <a:pt x="42" y="67"/>
                </a:cubicBezTo>
                <a:cubicBezTo>
                  <a:pt x="44" y="70"/>
                  <a:pt x="46" y="74"/>
                  <a:pt x="46" y="79"/>
                </a:cubicBezTo>
                <a:cubicBezTo>
                  <a:pt x="46" y="85"/>
                  <a:pt x="44" y="89"/>
                  <a:pt x="40" y="92"/>
                </a:cubicBezTo>
                <a:cubicBezTo>
                  <a:pt x="36" y="96"/>
                  <a:pt x="30" y="97"/>
                  <a:pt x="22" y="97"/>
                </a:cubicBezTo>
                <a:cubicBezTo>
                  <a:pt x="15" y="97"/>
                  <a:pt x="7" y="95"/>
                  <a:pt x="0" y="90"/>
                </a:cubicBezTo>
                <a:cubicBezTo>
                  <a:pt x="0" y="98"/>
                  <a:pt x="0" y="98"/>
                  <a:pt x="0" y="98"/>
                </a:cubicBezTo>
                <a:cubicBezTo>
                  <a:pt x="3" y="100"/>
                  <a:pt x="6" y="101"/>
                  <a:pt x="10" y="102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9" name="Freeform 8"/>
          <p:cNvSpPr>
            <a:spLocks noEditPoints="1"/>
          </p:cNvSpPr>
          <p:nvPr userDrawn="1"/>
        </p:nvSpPr>
        <p:spPr bwMode="auto">
          <a:xfrm>
            <a:off x="5659446" y="2570951"/>
            <a:ext cx="4230005" cy="1677922"/>
          </a:xfrm>
          <a:custGeom>
            <a:avLst/>
            <a:gdLst>
              <a:gd name="T0" fmla="*/ 344 w 351"/>
              <a:gd name="T1" fmla="*/ 34 h 139"/>
              <a:gd name="T2" fmla="*/ 319 w 351"/>
              <a:gd name="T3" fmla="*/ 97 h 139"/>
              <a:gd name="T4" fmla="*/ 318 w 351"/>
              <a:gd name="T5" fmla="*/ 95 h 139"/>
              <a:gd name="T6" fmla="*/ 296 w 351"/>
              <a:gd name="T7" fmla="*/ 34 h 139"/>
              <a:gd name="T8" fmla="*/ 316 w 351"/>
              <a:gd name="T9" fmla="*/ 105 h 139"/>
              <a:gd name="T10" fmla="*/ 296 w 351"/>
              <a:gd name="T11" fmla="*/ 133 h 139"/>
              <a:gd name="T12" fmla="*/ 290 w 351"/>
              <a:gd name="T13" fmla="*/ 138 h 139"/>
              <a:gd name="T14" fmla="*/ 307 w 351"/>
              <a:gd name="T15" fmla="*/ 134 h 139"/>
              <a:gd name="T16" fmla="*/ 351 w 351"/>
              <a:gd name="T17" fmla="*/ 34 h 139"/>
              <a:gd name="T18" fmla="*/ 282 w 351"/>
              <a:gd name="T19" fmla="*/ 101 h 139"/>
              <a:gd name="T20" fmla="*/ 272 w 351"/>
              <a:gd name="T21" fmla="*/ 87 h 139"/>
              <a:gd name="T22" fmla="*/ 290 w 351"/>
              <a:gd name="T23" fmla="*/ 40 h 139"/>
              <a:gd name="T24" fmla="*/ 272 w 351"/>
              <a:gd name="T25" fmla="*/ 34 h 139"/>
              <a:gd name="T26" fmla="*/ 268 w 351"/>
              <a:gd name="T27" fmla="*/ 15 h 139"/>
              <a:gd name="T28" fmla="*/ 265 w 351"/>
              <a:gd name="T29" fmla="*/ 34 h 139"/>
              <a:gd name="T30" fmla="*/ 252 w 351"/>
              <a:gd name="T31" fmla="*/ 40 h 139"/>
              <a:gd name="T32" fmla="*/ 265 w 351"/>
              <a:gd name="T33" fmla="*/ 88 h 139"/>
              <a:gd name="T34" fmla="*/ 290 w 351"/>
              <a:gd name="T35" fmla="*/ 104 h 139"/>
              <a:gd name="T36" fmla="*/ 245 w 351"/>
              <a:gd name="T37" fmla="*/ 0 h 139"/>
              <a:gd name="T38" fmla="*/ 239 w 351"/>
              <a:gd name="T39" fmla="*/ 105 h 139"/>
              <a:gd name="T40" fmla="*/ 245 w 351"/>
              <a:gd name="T41" fmla="*/ 0 h 139"/>
              <a:gd name="T42" fmla="*/ 224 w 351"/>
              <a:gd name="T43" fmla="*/ 34 h 139"/>
              <a:gd name="T44" fmla="*/ 218 w 351"/>
              <a:gd name="T45" fmla="*/ 75 h 139"/>
              <a:gd name="T46" fmla="*/ 196 w 351"/>
              <a:gd name="T47" fmla="*/ 101 h 139"/>
              <a:gd name="T48" fmla="*/ 176 w 351"/>
              <a:gd name="T49" fmla="*/ 74 h 139"/>
              <a:gd name="T50" fmla="*/ 169 w 351"/>
              <a:gd name="T51" fmla="*/ 34 h 139"/>
              <a:gd name="T52" fmla="*/ 195 w 351"/>
              <a:gd name="T53" fmla="*/ 107 h 139"/>
              <a:gd name="T54" fmla="*/ 218 w 351"/>
              <a:gd name="T55" fmla="*/ 93 h 139"/>
              <a:gd name="T56" fmla="*/ 224 w 351"/>
              <a:gd name="T57" fmla="*/ 105 h 139"/>
              <a:gd name="T58" fmla="*/ 138 w 351"/>
              <a:gd name="T59" fmla="*/ 101 h 139"/>
              <a:gd name="T60" fmla="*/ 112 w 351"/>
              <a:gd name="T61" fmla="*/ 71 h 139"/>
              <a:gd name="T62" fmla="*/ 140 w 351"/>
              <a:gd name="T63" fmla="*/ 38 h 139"/>
              <a:gd name="T64" fmla="*/ 157 w 351"/>
              <a:gd name="T65" fmla="*/ 36 h 139"/>
              <a:gd name="T66" fmla="*/ 115 w 351"/>
              <a:gd name="T67" fmla="*/ 43 h 139"/>
              <a:gd name="T68" fmla="*/ 114 w 351"/>
              <a:gd name="T69" fmla="*/ 97 h 139"/>
              <a:gd name="T70" fmla="*/ 157 w 351"/>
              <a:gd name="T71" fmla="*/ 102 h 139"/>
              <a:gd name="T72" fmla="*/ 91 w 351"/>
              <a:gd name="T73" fmla="*/ 67 h 139"/>
              <a:gd name="T74" fmla="*/ 84 w 351"/>
              <a:gd name="T75" fmla="*/ 94 h 139"/>
              <a:gd name="T76" fmla="*/ 56 w 351"/>
              <a:gd name="T77" fmla="*/ 97 h 139"/>
              <a:gd name="T78" fmla="*/ 56 w 351"/>
              <a:gd name="T79" fmla="*/ 75 h 139"/>
              <a:gd name="T80" fmla="*/ 91 w 351"/>
              <a:gd name="T81" fmla="*/ 67 h 139"/>
              <a:gd name="T82" fmla="*/ 98 w 351"/>
              <a:gd name="T83" fmla="*/ 59 h 139"/>
              <a:gd name="T84" fmla="*/ 75 w 351"/>
              <a:gd name="T85" fmla="*/ 32 h 139"/>
              <a:gd name="T86" fmla="*/ 51 w 351"/>
              <a:gd name="T87" fmla="*/ 40 h 139"/>
              <a:gd name="T88" fmla="*/ 74 w 351"/>
              <a:gd name="T89" fmla="*/ 38 h 139"/>
              <a:gd name="T90" fmla="*/ 69 w 351"/>
              <a:gd name="T91" fmla="*/ 65 h 139"/>
              <a:gd name="T92" fmla="*/ 51 w 351"/>
              <a:gd name="T93" fmla="*/ 101 h 139"/>
              <a:gd name="T94" fmla="*/ 81 w 351"/>
              <a:gd name="T95" fmla="*/ 103 h 139"/>
              <a:gd name="T96" fmla="*/ 91 w 351"/>
              <a:gd name="T97" fmla="*/ 91 h 139"/>
              <a:gd name="T98" fmla="*/ 98 w 351"/>
              <a:gd name="T99" fmla="*/ 105 h 139"/>
              <a:gd name="T100" fmla="*/ 47 w 351"/>
              <a:gd name="T101" fmla="*/ 6 h 139"/>
              <a:gd name="T102" fmla="*/ 0 w 351"/>
              <a:gd name="T103" fmla="*/ 105 h 139"/>
              <a:gd name="T104" fmla="*/ 7 w 351"/>
              <a:gd name="T105" fmla="*/ 59 h 139"/>
              <a:gd name="T106" fmla="*/ 44 w 351"/>
              <a:gd name="T107" fmla="*/ 53 h 139"/>
              <a:gd name="T108" fmla="*/ 7 w 351"/>
              <a:gd name="T109" fmla="*/ 12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1" h="139">
                <a:moveTo>
                  <a:pt x="351" y="34"/>
                </a:moveTo>
                <a:cubicBezTo>
                  <a:pt x="344" y="34"/>
                  <a:pt x="344" y="34"/>
                  <a:pt x="344" y="34"/>
                </a:cubicBezTo>
                <a:cubicBezTo>
                  <a:pt x="321" y="93"/>
                  <a:pt x="321" y="93"/>
                  <a:pt x="321" y="93"/>
                </a:cubicBezTo>
                <a:cubicBezTo>
                  <a:pt x="319" y="97"/>
                  <a:pt x="319" y="97"/>
                  <a:pt x="319" y="97"/>
                </a:cubicBezTo>
                <a:cubicBezTo>
                  <a:pt x="319" y="97"/>
                  <a:pt x="319" y="97"/>
                  <a:pt x="319" y="97"/>
                </a:cubicBezTo>
                <a:cubicBezTo>
                  <a:pt x="319" y="97"/>
                  <a:pt x="319" y="96"/>
                  <a:pt x="318" y="95"/>
                </a:cubicBezTo>
                <a:cubicBezTo>
                  <a:pt x="318" y="94"/>
                  <a:pt x="318" y="93"/>
                  <a:pt x="317" y="92"/>
                </a:cubicBezTo>
                <a:cubicBezTo>
                  <a:pt x="296" y="34"/>
                  <a:pt x="296" y="34"/>
                  <a:pt x="296" y="34"/>
                </a:cubicBezTo>
                <a:cubicBezTo>
                  <a:pt x="289" y="34"/>
                  <a:pt x="289" y="34"/>
                  <a:pt x="289" y="34"/>
                </a:cubicBezTo>
                <a:cubicBezTo>
                  <a:pt x="316" y="105"/>
                  <a:pt x="316" y="105"/>
                  <a:pt x="316" y="105"/>
                </a:cubicBezTo>
                <a:cubicBezTo>
                  <a:pt x="309" y="121"/>
                  <a:pt x="309" y="121"/>
                  <a:pt x="309" y="121"/>
                </a:cubicBezTo>
                <a:cubicBezTo>
                  <a:pt x="306" y="129"/>
                  <a:pt x="301" y="133"/>
                  <a:pt x="296" y="133"/>
                </a:cubicBezTo>
                <a:cubicBezTo>
                  <a:pt x="293" y="133"/>
                  <a:pt x="291" y="132"/>
                  <a:pt x="290" y="132"/>
                </a:cubicBezTo>
                <a:cubicBezTo>
                  <a:pt x="290" y="138"/>
                  <a:pt x="290" y="138"/>
                  <a:pt x="290" y="138"/>
                </a:cubicBezTo>
                <a:cubicBezTo>
                  <a:pt x="291" y="139"/>
                  <a:pt x="293" y="139"/>
                  <a:pt x="295" y="139"/>
                </a:cubicBezTo>
                <a:cubicBezTo>
                  <a:pt x="300" y="139"/>
                  <a:pt x="304" y="137"/>
                  <a:pt x="307" y="134"/>
                </a:cubicBezTo>
                <a:cubicBezTo>
                  <a:pt x="311" y="131"/>
                  <a:pt x="314" y="126"/>
                  <a:pt x="316" y="120"/>
                </a:cubicBezTo>
                <a:lnTo>
                  <a:pt x="351" y="34"/>
                </a:lnTo>
                <a:close/>
                <a:moveTo>
                  <a:pt x="290" y="98"/>
                </a:moveTo>
                <a:cubicBezTo>
                  <a:pt x="287" y="100"/>
                  <a:pt x="284" y="101"/>
                  <a:pt x="282" y="101"/>
                </a:cubicBezTo>
                <a:cubicBezTo>
                  <a:pt x="278" y="101"/>
                  <a:pt x="275" y="100"/>
                  <a:pt x="274" y="98"/>
                </a:cubicBezTo>
                <a:cubicBezTo>
                  <a:pt x="272" y="96"/>
                  <a:pt x="272" y="92"/>
                  <a:pt x="272" y="87"/>
                </a:cubicBezTo>
                <a:cubicBezTo>
                  <a:pt x="272" y="40"/>
                  <a:pt x="272" y="40"/>
                  <a:pt x="272" y="40"/>
                </a:cubicBezTo>
                <a:cubicBezTo>
                  <a:pt x="290" y="40"/>
                  <a:pt x="290" y="40"/>
                  <a:pt x="290" y="40"/>
                </a:cubicBezTo>
                <a:cubicBezTo>
                  <a:pt x="290" y="34"/>
                  <a:pt x="290" y="34"/>
                  <a:pt x="290" y="34"/>
                </a:cubicBezTo>
                <a:cubicBezTo>
                  <a:pt x="272" y="34"/>
                  <a:pt x="272" y="34"/>
                  <a:pt x="272" y="34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70" y="14"/>
                  <a:pt x="269" y="14"/>
                  <a:pt x="268" y="15"/>
                </a:cubicBezTo>
                <a:cubicBezTo>
                  <a:pt x="267" y="15"/>
                  <a:pt x="266" y="15"/>
                  <a:pt x="265" y="16"/>
                </a:cubicBezTo>
                <a:cubicBezTo>
                  <a:pt x="265" y="34"/>
                  <a:pt x="265" y="34"/>
                  <a:pt x="265" y="34"/>
                </a:cubicBezTo>
                <a:cubicBezTo>
                  <a:pt x="252" y="34"/>
                  <a:pt x="252" y="34"/>
                  <a:pt x="252" y="34"/>
                </a:cubicBezTo>
                <a:cubicBezTo>
                  <a:pt x="252" y="40"/>
                  <a:pt x="252" y="40"/>
                  <a:pt x="252" y="40"/>
                </a:cubicBezTo>
                <a:cubicBezTo>
                  <a:pt x="265" y="40"/>
                  <a:pt x="265" y="40"/>
                  <a:pt x="265" y="40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101"/>
                  <a:pt x="270" y="107"/>
                  <a:pt x="281" y="107"/>
                </a:cubicBezTo>
                <a:cubicBezTo>
                  <a:pt x="284" y="107"/>
                  <a:pt x="287" y="106"/>
                  <a:pt x="290" y="104"/>
                </a:cubicBezTo>
                <a:lnTo>
                  <a:pt x="290" y="98"/>
                </a:lnTo>
                <a:close/>
                <a:moveTo>
                  <a:pt x="245" y="0"/>
                </a:moveTo>
                <a:cubicBezTo>
                  <a:pt x="239" y="0"/>
                  <a:pt x="239" y="0"/>
                  <a:pt x="239" y="0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45" y="105"/>
                  <a:pt x="245" y="105"/>
                  <a:pt x="245" y="105"/>
                </a:cubicBezTo>
                <a:lnTo>
                  <a:pt x="245" y="0"/>
                </a:lnTo>
                <a:close/>
                <a:moveTo>
                  <a:pt x="224" y="105"/>
                </a:moveTo>
                <a:cubicBezTo>
                  <a:pt x="224" y="34"/>
                  <a:pt x="224" y="34"/>
                  <a:pt x="224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75"/>
                  <a:pt x="218" y="75"/>
                  <a:pt x="218" y="75"/>
                </a:cubicBezTo>
                <a:cubicBezTo>
                  <a:pt x="218" y="83"/>
                  <a:pt x="216" y="89"/>
                  <a:pt x="212" y="94"/>
                </a:cubicBezTo>
                <a:cubicBezTo>
                  <a:pt x="208" y="99"/>
                  <a:pt x="202" y="101"/>
                  <a:pt x="196" y="101"/>
                </a:cubicBezTo>
                <a:cubicBezTo>
                  <a:pt x="189" y="101"/>
                  <a:pt x="184" y="99"/>
                  <a:pt x="181" y="95"/>
                </a:cubicBezTo>
                <a:cubicBezTo>
                  <a:pt x="177" y="90"/>
                  <a:pt x="176" y="83"/>
                  <a:pt x="176" y="74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97"/>
                  <a:pt x="178" y="107"/>
                  <a:pt x="195" y="107"/>
                </a:cubicBezTo>
                <a:cubicBezTo>
                  <a:pt x="205" y="107"/>
                  <a:pt x="213" y="102"/>
                  <a:pt x="218" y="93"/>
                </a:cubicBezTo>
                <a:cubicBezTo>
                  <a:pt x="218" y="93"/>
                  <a:pt x="218" y="93"/>
                  <a:pt x="218" y="93"/>
                </a:cubicBezTo>
                <a:cubicBezTo>
                  <a:pt x="218" y="105"/>
                  <a:pt x="218" y="105"/>
                  <a:pt x="218" y="105"/>
                </a:cubicBezTo>
                <a:lnTo>
                  <a:pt x="224" y="105"/>
                </a:lnTo>
                <a:close/>
                <a:moveTo>
                  <a:pt x="157" y="96"/>
                </a:moveTo>
                <a:cubicBezTo>
                  <a:pt x="151" y="99"/>
                  <a:pt x="145" y="101"/>
                  <a:pt x="138" y="101"/>
                </a:cubicBezTo>
                <a:cubicBezTo>
                  <a:pt x="130" y="101"/>
                  <a:pt x="124" y="99"/>
                  <a:pt x="119" y="93"/>
                </a:cubicBezTo>
                <a:cubicBezTo>
                  <a:pt x="114" y="87"/>
                  <a:pt x="112" y="80"/>
                  <a:pt x="112" y="71"/>
                </a:cubicBezTo>
                <a:cubicBezTo>
                  <a:pt x="112" y="61"/>
                  <a:pt x="115" y="53"/>
                  <a:pt x="120" y="47"/>
                </a:cubicBezTo>
                <a:cubicBezTo>
                  <a:pt x="125" y="41"/>
                  <a:pt x="132" y="38"/>
                  <a:pt x="140" y="38"/>
                </a:cubicBezTo>
                <a:cubicBezTo>
                  <a:pt x="146" y="38"/>
                  <a:pt x="152" y="40"/>
                  <a:pt x="157" y="43"/>
                </a:cubicBezTo>
                <a:cubicBezTo>
                  <a:pt x="157" y="36"/>
                  <a:pt x="157" y="36"/>
                  <a:pt x="157" y="36"/>
                </a:cubicBezTo>
                <a:cubicBezTo>
                  <a:pt x="152" y="34"/>
                  <a:pt x="147" y="32"/>
                  <a:pt x="141" y="32"/>
                </a:cubicBezTo>
                <a:cubicBezTo>
                  <a:pt x="131" y="32"/>
                  <a:pt x="122" y="36"/>
                  <a:pt x="115" y="43"/>
                </a:cubicBezTo>
                <a:cubicBezTo>
                  <a:pt x="109" y="51"/>
                  <a:pt x="105" y="60"/>
                  <a:pt x="105" y="71"/>
                </a:cubicBezTo>
                <a:cubicBezTo>
                  <a:pt x="105" y="82"/>
                  <a:pt x="108" y="91"/>
                  <a:pt x="114" y="97"/>
                </a:cubicBezTo>
                <a:cubicBezTo>
                  <a:pt x="120" y="104"/>
                  <a:pt x="128" y="107"/>
                  <a:pt x="138" y="107"/>
                </a:cubicBezTo>
                <a:cubicBezTo>
                  <a:pt x="145" y="107"/>
                  <a:pt x="151" y="106"/>
                  <a:pt x="157" y="102"/>
                </a:cubicBezTo>
                <a:lnTo>
                  <a:pt x="157" y="96"/>
                </a:lnTo>
                <a:close/>
                <a:moveTo>
                  <a:pt x="91" y="67"/>
                </a:moveTo>
                <a:cubicBezTo>
                  <a:pt x="91" y="74"/>
                  <a:pt x="91" y="74"/>
                  <a:pt x="91" y="74"/>
                </a:cubicBezTo>
                <a:cubicBezTo>
                  <a:pt x="91" y="82"/>
                  <a:pt x="89" y="89"/>
                  <a:pt x="84" y="94"/>
                </a:cubicBezTo>
                <a:cubicBezTo>
                  <a:pt x="80" y="99"/>
                  <a:pt x="74" y="101"/>
                  <a:pt x="67" y="101"/>
                </a:cubicBezTo>
                <a:cubicBezTo>
                  <a:pt x="62" y="101"/>
                  <a:pt x="58" y="100"/>
                  <a:pt x="56" y="97"/>
                </a:cubicBezTo>
                <a:cubicBezTo>
                  <a:pt x="53" y="95"/>
                  <a:pt x="51" y="91"/>
                  <a:pt x="51" y="87"/>
                </a:cubicBezTo>
                <a:cubicBezTo>
                  <a:pt x="51" y="81"/>
                  <a:pt x="53" y="78"/>
                  <a:pt x="56" y="75"/>
                </a:cubicBezTo>
                <a:cubicBezTo>
                  <a:pt x="59" y="73"/>
                  <a:pt x="64" y="71"/>
                  <a:pt x="72" y="70"/>
                </a:cubicBezTo>
                <a:lnTo>
                  <a:pt x="91" y="67"/>
                </a:lnTo>
                <a:close/>
                <a:moveTo>
                  <a:pt x="98" y="105"/>
                </a:moveTo>
                <a:cubicBezTo>
                  <a:pt x="98" y="59"/>
                  <a:pt x="98" y="59"/>
                  <a:pt x="98" y="59"/>
                </a:cubicBezTo>
                <a:cubicBezTo>
                  <a:pt x="98" y="50"/>
                  <a:pt x="96" y="44"/>
                  <a:pt x="92" y="39"/>
                </a:cubicBezTo>
                <a:cubicBezTo>
                  <a:pt x="88" y="35"/>
                  <a:pt x="82" y="32"/>
                  <a:pt x="75" y="32"/>
                </a:cubicBezTo>
                <a:cubicBezTo>
                  <a:pt x="71" y="32"/>
                  <a:pt x="66" y="33"/>
                  <a:pt x="62" y="35"/>
                </a:cubicBezTo>
                <a:cubicBezTo>
                  <a:pt x="57" y="36"/>
                  <a:pt x="54" y="38"/>
                  <a:pt x="51" y="40"/>
                </a:cubicBezTo>
                <a:cubicBezTo>
                  <a:pt x="51" y="48"/>
                  <a:pt x="51" y="48"/>
                  <a:pt x="51" y="48"/>
                </a:cubicBezTo>
                <a:cubicBezTo>
                  <a:pt x="59" y="41"/>
                  <a:pt x="66" y="38"/>
                  <a:pt x="74" y="38"/>
                </a:cubicBezTo>
                <a:cubicBezTo>
                  <a:pt x="85" y="38"/>
                  <a:pt x="91" y="46"/>
                  <a:pt x="91" y="61"/>
                </a:cubicBezTo>
                <a:cubicBezTo>
                  <a:pt x="69" y="65"/>
                  <a:pt x="69" y="65"/>
                  <a:pt x="69" y="65"/>
                </a:cubicBezTo>
                <a:cubicBezTo>
                  <a:pt x="53" y="67"/>
                  <a:pt x="45" y="75"/>
                  <a:pt x="45" y="87"/>
                </a:cubicBezTo>
                <a:cubicBezTo>
                  <a:pt x="45" y="93"/>
                  <a:pt x="47" y="98"/>
                  <a:pt x="51" y="101"/>
                </a:cubicBezTo>
                <a:cubicBezTo>
                  <a:pt x="54" y="105"/>
                  <a:pt x="60" y="107"/>
                  <a:pt x="67" y="107"/>
                </a:cubicBezTo>
                <a:cubicBezTo>
                  <a:pt x="72" y="107"/>
                  <a:pt x="77" y="106"/>
                  <a:pt x="81" y="103"/>
                </a:cubicBezTo>
                <a:cubicBezTo>
                  <a:pt x="85" y="100"/>
                  <a:pt x="89" y="96"/>
                  <a:pt x="91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105"/>
                  <a:pt x="91" y="105"/>
                  <a:pt x="91" y="105"/>
                </a:cubicBezTo>
                <a:lnTo>
                  <a:pt x="98" y="105"/>
                </a:lnTo>
                <a:close/>
                <a:moveTo>
                  <a:pt x="47" y="12"/>
                </a:moveTo>
                <a:cubicBezTo>
                  <a:pt x="47" y="6"/>
                  <a:pt x="47" y="6"/>
                  <a:pt x="47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05"/>
                  <a:pt x="0" y="105"/>
                  <a:pt x="0" y="105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59"/>
                  <a:pt x="7" y="59"/>
                  <a:pt x="7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3"/>
                  <a:pt x="44" y="53"/>
                  <a:pt x="44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12"/>
                  <a:pt x="7" y="12"/>
                  <a:pt x="7" y="12"/>
                </a:cubicBezTo>
                <a:lnTo>
                  <a:pt x="4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-2349" y="686011"/>
            <a:ext cx="1108081" cy="1824234"/>
          </a:xfrm>
          <a:prstGeom prst="rect">
            <a:avLst/>
          </a:prstGeom>
          <a:solidFill>
            <a:srgbClr val="E90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-2348" y="1048680"/>
            <a:ext cx="843511" cy="1207855"/>
          </a:xfrm>
          <a:custGeom>
            <a:avLst/>
            <a:gdLst>
              <a:gd name="connsiteX0" fmla="*/ 1193800 w 2054225"/>
              <a:gd name="connsiteY0" fmla="*/ 147639 h 1379539"/>
              <a:gd name="connsiteX1" fmla="*/ 1209130 w 2054225"/>
              <a:gd name="connsiteY1" fmla="*/ 147639 h 1379539"/>
              <a:gd name="connsiteX2" fmla="*/ 1906588 w 2054225"/>
              <a:gd name="connsiteY2" fmla="*/ 147639 h 1379539"/>
              <a:gd name="connsiteX3" fmla="*/ 2054225 w 2054225"/>
              <a:gd name="connsiteY3" fmla="*/ 320105 h 1379539"/>
              <a:gd name="connsiteX4" fmla="*/ 2054225 w 2054225"/>
              <a:gd name="connsiteY4" fmla="*/ 899098 h 1379539"/>
              <a:gd name="connsiteX5" fmla="*/ 1906588 w 2054225"/>
              <a:gd name="connsiteY5" fmla="*/ 1071564 h 1379539"/>
              <a:gd name="connsiteX6" fmla="*/ 1574403 w 2054225"/>
              <a:gd name="connsiteY6" fmla="*/ 1071564 h 1379539"/>
              <a:gd name="connsiteX7" fmla="*/ 1685131 w 2054225"/>
              <a:gd name="connsiteY7" fmla="*/ 1379539 h 1379539"/>
              <a:gd name="connsiteX8" fmla="*/ 1205309 w 2054225"/>
              <a:gd name="connsiteY8" fmla="*/ 1071564 h 1379539"/>
              <a:gd name="connsiteX9" fmla="*/ 1201849 w 2054225"/>
              <a:gd name="connsiteY9" fmla="*/ 1071564 h 1379539"/>
              <a:gd name="connsiteX10" fmla="*/ 1193800 w 2054225"/>
              <a:gd name="connsiteY10" fmla="*/ 1071564 h 1379539"/>
              <a:gd name="connsiteX11" fmla="*/ 0 w 2054225"/>
              <a:gd name="connsiteY11" fmla="*/ 0 h 1379539"/>
              <a:gd name="connsiteX12" fmla="*/ 1193800 w 2054225"/>
              <a:gd name="connsiteY12" fmla="*/ 0 h 1379539"/>
              <a:gd name="connsiteX13" fmla="*/ 1193800 w 2054225"/>
              <a:gd name="connsiteY13" fmla="*/ 147639 h 1379539"/>
              <a:gd name="connsiteX14" fmla="*/ 1148080 w 2054225"/>
              <a:gd name="connsiteY14" fmla="*/ 147639 h 1379539"/>
              <a:gd name="connsiteX15" fmla="*/ 983853 w 2054225"/>
              <a:gd name="connsiteY15" fmla="*/ 147639 h 1379539"/>
              <a:gd name="connsiteX16" fmla="*/ 823912 w 2054225"/>
              <a:gd name="connsiteY16" fmla="*/ 320105 h 1379539"/>
              <a:gd name="connsiteX17" fmla="*/ 823912 w 2054225"/>
              <a:gd name="connsiteY17" fmla="*/ 899098 h 1379539"/>
              <a:gd name="connsiteX18" fmla="*/ 983853 w 2054225"/>
              <a:gd name="connsiteY18" fmla="*/ 1071564 h 1379539"/>
              <a:gd name="connsiteX19" fmla="*/ 1177627 w 2054225"/>
              <a:gd name="connsiteY19" fmla="*/ 1071564 h 1379539"/>
              <a:gd name="connsiteX20" fmla="*/ 1193800 w 2054225"/>
              <a:gd name="connsiteY20" fmla="*/ 1071564 h 1379539"/>
              <a:gd name="connsiteX21" fmla="*/ 1193800 w 2054225"/>
              <a:gd name="connsiteY21" fmla="*/ 1203745 h 1379539"/>
              <a:gd name="connsiteX22" fmla="*/ 0 w 2054225"/>
              <a:gd name="connsiteY22" fmla="*/ 1203745 h 1379539"/>
              <a:gd name="connsiteX0" fmla="*/ 1193800 w 2054225"/>
              <a:gd name="connsiteY0" fmla="*/ 147639 h 1379539"/>
              <a:gd name="connsiteX1" fmla="*/ 1209130 w 2054225"/>
              <a:gd name="connsiteY1" fmla="*/ 147639 h 1379539"/>
              <a:gd name="connsiteX2" fmla="*/ 1906588 w 2054225"/>
              <a:gd name="connsiteY2" fmla="*/ 147639 h 1379539"/>
              <a:gd name="connsiteX3" fmla="*/ 2054225 w 2054225"/>
              <a:gd name="connsiteY3" fmla="*/ 320105 h 1379539"/>
              <a:gd name="connsiteX4" fmla="*/ 2054225 w 2054225"/>
              <a:gd name="connsiteY4" fmla="*/ 899098 h 1379539"/>
              <a:gd name="connsiteX5" fmla="*/ 1906588 w 2054225"/>
              <a:gd name="connsiteY5" fmla="*/ 1071564 h 1379539"/>
              <a:gd name="connsiteX6" fmla="*/ 1574403 w 2054225"/>
              <a:gd name="connsiteY6" fmla="*/ 1071564 h 1379539"/>
              <a:gd name="connsiteX7" fmla="*/ 1685131 w 2054225"/>
              <a:gd name="connsiteY7" fmla="*/ 1379539 h 1379539"/>
              <a:gd name="connsiteX8" fmla="*/ 1205309 w 2054225"/>
              <a:gd name="connsiteY8" fmla="*/ 1071564 h 1379539"/>
              <a:gd name="connsiteX9" fmla="*/ 1201849 w 2054225"/>
              <a:gd name="connsiteY9" fmla="*/ 1071564 h 1379539"/>
              <a:gd name="connsiteX10" fmla="*/ 1193800 w 2054225"/>
              <a:gd name="connsiteY10" fmla="*/ 1071564 h 1379539"/>
              <a:gd name="connsiteX11" fmla="*/ 1193800 w 2054225"/>
              <a:gd name="connsiteY11" fmla="*/ 147639 h 1379539"/>
              <a:gd name="connsiteX12" fmla="*/ 0 w 2054225"/>
              <a:gd name="connsiteY12" fmla="*/ 1203745 h 1379539"/>
              <a:gd name="connsiteX13" fmla="*/ 1193800 w 2054225"/>
              <a:gd name="connsiteY13" fmla="*/ 0 h 1379539"/>
              <a:gd name="connsiteX14" fmla="*/ 1193800 w 2054225"/>
              <a:gd name="connsiteY14" fmla="*/ 147639 h 1379539"/>
              <a:gd name="connsiteX15" fmla="*/ 1148080 w 2054225"/>
              <a:gd name="connsiteY15" fmla="*/ 147639 h 1379539"/>
              <a:gd name="connsiteX16" fmla="*/ 983853 w 2054225"/>
              <a:gd name="connsiteY16" fmla="*/ 147639 h 1379539"/>
              <a:gd name="connsiteX17" fmla="*/ 823912 w 2054225"/>
              <a:gd name="connsiteY17" fmla="*/ 320105 h 1379539"/>
              <a:gd name="connsiteX18" fmla="*/ 823912 w 2054225"/>
              <a:gd name="connsiteY18" fmla="*/ 899098 h 1379539"/>
              <a:gd name="connsiteX19" fmla="*/ 983853 w 2054225"/>
              <a:gd name="connsiteY19" fmla="*/ 1071564 h 1379539"/>
              <a:gd name="connsiteX20" fmla="*/ 1177627 w 2054225"/>
              <a:gd name="connsiteY20" fmla="*/ 1071564 h 1379539"/>
              <a:gd name="connsiteX21" fmla="*/ 1193800 w 2054225"/>
              <a:gd name="connsiteY21" fmla="*/ 1071564 h 1379539"/>
              <a:gd name="connsiteX22" fmla="*/ 1193800 w 2054225"/>
              <a:gd name="connsiteY22" fmla="*/ 1203745 h 1379539"/>
              <a:gd name="connsiteX23" fmla="*/ 0 w 2054225"/>
              <a:gd name="connsiteY23" fmla="*/ 1203745 h 1379539"/>
              <a:gd name="connsiteX0" fmla="*/ 369888 w 1230313"/>
              <a:gd name="connsiteY0" fmla="*/ 147639 h 1379539"/>
              <a:gd name="connsiteX1" fmla="*/ 385218 w 1230313"/>
              <a:gd name="connsiteY1" fmla="*/ 147639 h 1379539"/>
              <a:gd name="connsiteX2" fmla="*/ 1082676 w 1230313"/>
              <a:gd name="connsiteY2" fmla="*/ 147639 h 1379539"/>
              <a:gd name="connsiteX3" fmla="*/ 1230313 w 1230313"/>
              <a:gd name="connsiteY3" fmla="*/ 320105 h 1379539"/>
              <a:gd name="connsiteX4" fmla="*/ 1230313 w 1230313"/>
              <a:gd name="connsiteY4" fmla="*/ 899098 h 1379539"/>
              <a:gd name="connsiteX5" fmla="*/ 1082676 w 1230313"/>
              <a:gd name="connsiteY5" fmla="*/ 1071564 h 1379539"/>
              <a:gd name="connsiteX6" fmla="*/ 750491 w 1230313"/>
              <a:gd name="connsiteY6" fmla="*/ 1071564 h 1379539"/>
              <a:gd name="connsiteX7" fmla="*/ 861219 w 1230313"/>
              <a:gd name="connsiteY7" fmla="*/ 1379539 h 1379539"/>
              <a:gd name="connsiteX8" fmla="*/ 381397 w 1230313"/>
              <a:gd name="connsiteY8" fmla="*/ 1071564 h 1379539"/>
              <a:gd name="connsiteX9" fmla="*/ 377937 w 1230313"/>
              <a:gd name="connsiteY9" fmla="*/ 1071564 h 1379539"/>
              <a:gd name="connsiteX10" fmla="*/ 369888 w 1230313"/>
              <a:gd name="connsiteY10" fmla="*/ 1071564 h 1379539"/>
              <a:gd name="connsiteX11" fmla="*/ 369888 w 1230313"/>
              <a:gd name="connsiteY11" fmla="*/ 147639 h 1379539"/>
              <a:gd name="connsiteX12" fmla="*/ 369888 w 1230313"/>
              <a:gd name="connsiteY12" fmla="*/ 1203745 h 1379539"/>
              <a:gd name="connsiteX13" fmla="*/ 369888 w 1230313"/>
              <a:gd name="connsiteY13" fmla="*/ 0 h 1379539"/>
              <a:gd name="connsiteX14" fmla="*/ 369888 w 1230313"/>
              <a:gd name="connsiteY14" fmla="*/ 147639 h 1379539"/>
              <a:gd name="connsiteX15" fmla="*/ 324168 w 1230313"/>
              <a:gd name="connsiteY15" fmla="*/ 147639 h 1379539"/>
              <a:gd name="connsiteX16" fmla="*/ 159941 w 1230313"/>
              <a:gd name="connsiteY16" fmla="*/ 147639 h 1379539"/>
              <a:gd name="connsiteX17" fmla="*/ 0 w 1230313"/>
              <a:gd name="connsiteY17" fmla="*/ 320105 h 1379539"/>
              <a:gd name="connsiteX18" fmla="*/ 0 w 1230313"/>
              <a:gd name="connsiteY18" fmla="*/ 899098 h 1379539"/>
              <a:gd name="connsiteX19" fmla="*/ 159941 w 1230313"/>
              <a:gd name="connsiteY19" fmla="*/ 1071564 h 1379539"/>
              <a:gd name="connsiteX20" fmla="*/ 353715 w 1230313"/>
              <a:gd name="connsiteY20" fmla="*/ 1071564 h 1379539"/>
              <a:gd name="connsiteX21" fmla="*/ 369888 w 1230313"/>
              <a:gd name="connsiteY21" fmla="*/ 1071564 h 1379539"/>
              <a:gd name="connsiteX22" fmla="*/ 369888 w 1230313"/>
              <a:gd name="connsiteY22" fmla="*/ 1203745 h 1379539"/>
              <a:gd name="connsiteX0" fmla="*/ 369888 w 1230313"/>
              <a:gd name="connsiteY0" fmla="*/ 147639 h 1379539"/>
              <a:gd name="connsiteX1" fmla="*/ 385218 w 1230313"/>
              <a:gd name="connsiteY1" fmla="*/ 147639 h 1379539"/>
              <a:gd name="connsiteX2" fmla="*/ 1082676 w 1230313"/>
              <a:gd name="connsiteY2" fmla="*/ 147639 h 1379539"/>
              <a:gd name="connsiteX3" fmla="*/ 1230313 w 1230313"/>
              <a:gd name="connsiteY3" fmla="*/ 320105 h 1379539"/>
              <a:gd name="connsiteX4" fmla="*/ 1230313 w 1230313"/>
              <a:gd name="connsiteY4" fmla="*/ 899098 h 1379539"/>
              <a:gd name="connsiteX5" fmla="*/ 1082676 w 1230313"/>
              <a:gd name="connsiteY5" fmla="*/ 1071564 h 1379539"/>
              <a:gd name="connsiteX6" fmla="*/ 750491 w 1230313"/>
              <a:gd name="connsiteY6" fmla="*/ 1071564 h 1379539"/>
              <a:gd name="connsiteX7" fmla="*/ 861219 w 1230313"/>
              <a:gd name="connsiteY7" fmla="*/ 1379539 h 1379539"/>
              <a:gd name="connsiteX8" fmla="*/ 381397 w 1230313"/>
              <a:gd name="connsiteY8" fmla="*/ 1071564 h 1379539"/>
              <a:gd name="connsiteX9" fmla="*/ 377937 w 1230313"/>
              <a:gd name="connsiteY9" fmla="*/ 1071564 h 1379539"/>
              <a:gd name="connsiteX10" fmla="*/ 369888 w 1230313"/>
              <a:gd name="connsiteY10" fmla="*/ 1071564 h 1379539"/>
              <a:gd name="connsiteX11" fmla="*/ 369888 w 1230313"/>
              <a:gd name="connsiteY11" fmla="*/ 147639 h 1379539"/>
              <a:gd name="connsiteX12" fmla="*/ 369888 w 1230313"/>
              <a:gd name="connsiteY12" fmla="*/ 1203745 h 1379539"/>
              <a:gd name="connsiteX13" fmla="*/ 369888 w 1230313"/>
              <a:gd name="connsiteY13" fmla="*/ 0 h 1379539"/>
              <a:gd name="connsiteX14" fmla="*/ 369888 w 1230313"/>
              <a:gd name="connsiteY14" fmla="*/ 147639 h 1379539"/>
              <a:gd name="connsiteX15" fmla="*/ 159941 w 1230313"/>
              <a:gd name="connsiteY15" fmla="*/ 147639 h 1379539"/>
              <a:gd name="connsiteX16" fmla="*/ 0 w 1230313"/>
              <a:gd name="connsiteY16" fmla="*/ 320105 h 1379539"/>
              <a:gd name="connsiteX17" fmla="*/ 0 w 1230313"/>
              <a:gd name="connsiteY17" fmla="*/ 899098 h 1379539"/>
              <a:gd name="connsiteX18" fmla="*/ 159941 w 1230313"/>
              <a:gd name="connsiteY18" fmla="*/ 1071564 h 1379539"/>
              <a:gd name="connsiteX19" fmla="*/ 353715 w 1230313"/>
              <a:gd name="connsiteY19" fmla="*/ 1071564 h 1379539"/>
              <a:gd name="connsiteX20" fmla="*/ 369888 w 1230313"/>
              <a:gd name="connsiteY20" fmla="*/ 1071564 h 1379539"/>
              <a:gd name="connsiteX21" fmla="*/ 369888 w 1230313"/>
              <a:gd name="connsiteY21" fmla="*/ 1203745 h 1379539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1056106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0 w 1230313"/>
              <a:gd name="connsiteY16" fmla="*/ 751459 h 1231900"/>
              <a:gd name="connsiteX17" fmla="*/ 159941 w 1230313"/>
              <a:gd name="connsiteY17" fmla="*/ 923925 h 1231900"/>
              <a:gd name="connsiteX18" fmla="*/ 353715 w 1230313"/>
              <a:gd name="connsiteY18" fmla="*/ 923925 h 1231900"/>
              <a:gd name="connsiteX19" fmla="*/ 369888 w 1230313"/>
              <a:gd name="connsiteY19" fmla="*/ 923925 h 1231900"/>
              <a:gd name="connsiteX20" fmla="*/ 369888 w 1230313"/>
              <a:gd name="connsiteY20" fmla="*/ 1056106 h 1231900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923925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0 w 1230313"/>
              <a:gd name="connsiteY16" fmla="*/ 751459 h 1231900"/>
              <a:gd name="connsiteX17" fmla="*/ 159941 w 1230313"/>
              <a:gd name="connsiteY17" fmla="*/ 923925 h 1231900"/>
              <a:gd name="connsiteX18" fmla="*/ 353715 w 1230313"/>
              <a:gd name="connsiteY18" fmla="*/ 923925 h 1231900"/>
              <a:gd name="connsiteX19" fmla="*/ 369888 w 1230313"/>
              <a:gd name="connsiteY19" fmla="*/ 923925 h 1231900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923925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159941 w 1230313"/>
              <a:gd name="connsiteY16" fmla="*/ 923925 h 1231900"/>
              <a:gd name="connsiteX17" fmla="*/ 353715 w 1230313"/>
              <a:gd name="connsiteY17" fmla="*/ 923925 h 1231900"/>
              <a:gd name="connsiteX18" fmla="*/ 369888 w 1230313"/>
              <a:gd name="connsiteY18" fmla="*/ 923925 h 1231900"/>
              <a:gd name="connsiteX0" fmla="*/ 235190 w 1095615"/>
              <a:gd name="connsiteY0" fmla="*/ 68438 h 1300338"/>
              <a:gd name="connsiteX1" fmla="*/ 250520 w 1095615"/>
              <a:gd name="connsiteY1" fmla="*/ 68438 h 1300338"/>
              <a:gd name="connsiteX2" fmla="*/ 947978 w 1095615"/>
              <a:gd name="connsiteY2" fmla="*/ 68438 h 1300338"/>
              <a:gd name="connsiteX3" fmla="*/ 1095615 w 1095615"/>
              <a:gd name="connsiteY3" fmla="*/ 240904 h 1300338"/>
              <a:gd name="connsiteX4" fmla="*/ 1095615 w 1095615"/>
              <a:gd name="connsiteY4" fmla="*/ 819897 h 1300338"/>
              <a:gd name="connsiteX5" fmla="*/ 947978 w 1095615"/>
              <a:gd name="connsiteY5" fmla="*/ 992363 h 1300338"/>
              <a:gd name="connsiteX6" fmla="*/ 615793 w 1095615"/>
              <a:gd name="connsiteY6" fmla="*/ 992363 h 1300338"/>
              <a:gd name="connsiteX7" fmla="*/ 726521 w 1095615"/>
              <a:gd name="connsiteY7" fmla="*/ 1300338 h 1300338"/>
              <a:gd name="connsiteX8" fmla="*/ 246699 w 1095615"/>
              <a:gd name="connsiteY8" fmla="*/ 992363 h 1300338"/>
              <a:gd name="connsiteX9" fmla="*/ 243239 w 1095615"/>
              <a:gd name="connsiteY9" fmla="*/ 992363 h 1300338"/>
              <a:gd name="connsiteX10" fmla="*/ 235190 w 1095615"/>
              <a:gd name="connsiteY10" fmla="*/ 992363 h 1300338"/>
              <a:gd name="connsiteX11" fmla="*/ 235190 w 1095615"/>
              <a:gd name="connsiteY11" fmla="*/ 68438 h 1300338"/>
              <a:gd name="connsiteX12" fmla="*/ 235190 w 1095615"/>
              <a:gd name="connsiteY12" fmla="*/ 992363 h 1300338"/>
              <a:gd name="connsiteX13" fmla="*/ 235190 w 1095615"/>
              <a:gd name="connsiteY13" fmla="*/ 68438 h 1300338"/>
              <a:gd name="connsiteX14" fmla="*/ 25243 w 1095615"/>
              <a:gd name="connsiteY14" fmla="*/ 68438 h 1300338"/>
              <a:gd name="connsiteX15" fmla="*/ 25243 w 1095615"/>
              <a:gd name="connsiteY15" fmla="*/ 992363 h 1300338"/>
              <a:gd name="connsiteX16" fmla="*/ 219017 w 1095615"/>
              <a:gd name="connsiteY16" fmla="*/ 992363 h 1300338"/>
              <a:gd name="connsiteX17" fmla="*/ 235190 w 1095615"/>
              <a:gd name="connsiteY17" fmla="*/ 992363 h 1300338"/>
              <a:gd name="connsiteX0" fmla="*/ 209988 w 1070413"/>
              <a:gd name="connsiteY0" fmla="*/ 0 h 1231900"/>
              <a:gd name="connsiteX1" fmla="*/ 225318 w 1070413"/>
              <a:gd name="connsiteY1" fmla="*/ 0 h 1231900"/>
              <a:gd name="connsiteX2" fmla="*/ 922776 w 1070413"/>
              <a:gd name="connsiteY2" fmla="*/ 0 h 1231900"/>
              <a:gd name="connsiteX3" fmla="*/ 1070413 w 1070413"/>
              <a:gd name="connsiteY3" fmla="*/ 172466 h 1231900"/>
              <a:gd name="connsiteX4" fmla="*/ 1070413 w 1070413"/>
              <a:gd name="connsiteY4" fmla="*/ 751459 h 1231900"/>
              <a:gd name="connsiteX5" fmla="*/ 922776 w 1070413"/>
              <a:gd name="connsiteY5" fmla="*/ 923925 h 1231900"/>
              <a:gd name="connsiteX6" fmla="*/ 590591 w 1070413"/>
              <a:gd name="connsiteY6" fmla="*/ 923925 h 1231900"/>
              <a:gd name="connsiteX7" fmla="*/ 701319 w 1070413"/>
              <a:gd name="connsiteY7" fmla="*/ 1231900 h 1231900"/>
              <a:gd name="connsiteX8" fmla="*/ 221497 w 1070413"/>
              <a:gd name="connsiteY8" fmla="*/ 923925 h 1231900"/>
              <a:gd name="connsiteX9" fmla="*/ 218037 w 1070413"/>
              <a:gd name="connsiteY9" fmla="*/ 923925 h 1231900"/>
              <a:gd name="connsiteX10" fmla="*/ 209988 w 1070413"/>
              <a:gd name="connsiteY10" fmla="*/ 923925 h 1231900"/>
              <a:gd name="connsiteX11" fmla="*/ 209988 w 1070413"/>
              <a:gd name="connsiteY11" fmla="*/ 0 h 1231900"/>
              <a:gd name="connsiteX12" fmla="*/ 209988 w 1070413"/>
              <a:gd name="connsiteY12" fmla="*/ 923925 h 1231900"/>
              <a:gd name="connsiteX13" fmla="*/ 209988 w 1070413"/>
              <a:gd name="connsiteY13" fmla="*/ 0 h 1231900"/>
              <a:gd name="connsiteX14" fmla="*/ 41 w 1070413"/>
              <a:gd name="connsiteY14" fmla="*/ 923925 h 1231900"/>
              <a:gd name="connsiteX15" fmla="*/ 193815 w 1070413"/>
              <a:gd name="connsiteY15" fmla="*/ 923925 h 1231900"/>
              <a:gd name="connsiteX16" fmla="*/ 209988 w 1070413"/>
              <a:gd name="connsiteY16" fmla="*/ 923925 h 1231900"/>
              <a:gd name="connsiteX0" fmla="*/ 16173 w 876598"/>
              <a:gd name="connsiteY0" fmla="*/ 0 h 1231900"/>
              <a:gd name="connsiteX1" fmla="*/ 31503 w 876598"/>
              <a:gd name="connsiteY1" fmla="*/ 0 h 1231900"/>
              <a:gd name="connsiteX2" fmla="*/ 728961 w 876598"/>
              <a:gd name="connsiteY2" fmla="*/ 0 h 1231900"/>
              <a:gd name="connsiteX3" fmla="*/ 876598 w 876598"/>
              <a:gd name="connsiteY3" fmla="*/ 172466 h 1231900"/>
              <a:gd name="connsiteX4" fmla="*/ 876598 w 876598"/>
              <a:gd name="connsiteY4" fmla="*/ 751459 h 1231900"/>
              <a:gd name="connsiteX5" fmla="*/ 728961 w 876598"/>
              <a:gd name="connsiteY5" fmla="*/ 923925 h 1231900"/>
              <a:gd name="connsiteX6" fmla="*/ 396776 w 876598"/>
              <a:gd name="connsiteY6" fmla="*/ 923925 h 1231900"/>
              <a:gd name="connsiteX7" fmla="*/ 507504 w 876598"/>
              <a:gd name="connsiteY7" fmla="*/ 1231900 h 1231900"/>
              <a:gd name="connsiteX8" fmla="*/ 27682 w 876598"/>
              <a:gd name="connsiteY8" fmla="*/ 923925 h 1231900"/>
              <a:gd name="connsiteX9" fmla="*/ 24222 w 876598"/>
              <a:gd name="connsiteY9" fmla="*/ 923925 h 1231900"/>
              <a:gd name="connsiteX10" fmla="*/ 16173 w 876598"/>
              <a:gd name="connsiteY10" fmla="*/ 923925 h 1231900"/>
              <a:gd name="connsiteX11" fmla="*/ 16173 w 876598"/>
              <a:gd name="connsiteY11" fmla="*/ 0 h 1231900"/>
              <a:gd name="connsiteX12" fmla="*/ 16173 w 876598"/>
              <a:gd name="connsiteY12" fmla="*/ 923925 h 1231900"/>
              <a:gd name="connsiteX13" fmla="*/ 16173 w 876598"/>
              <a:gd name="connsiteY13" fmla="*/ 0 h 1231900"/>
              <a:gd name="connsiteX14" fmla="*/ 0 w 876598"/>
              <a:gd name="connsiteY14" fmla="*/ 923925 h 1231900"/>
              <a:gd name="connsiteX15" fmla="*/ 16173 w 876598"/>
              <a:gd name="connsiteY15" fmla="*/ 923925 h 1231900"/>
              <a:gd name="connsiteX0" fmla="*/ 16173 w 876598"/>
              <a:gd name="connsiteY0" fmla="*/ 0 h 1231900"/>
              <a:gd name="connsiteX1" fmla="*/ 31503 w 876598"/>
              <a:gd name="connsiteY1" fmla="*/ 0 h 1231900"/>
              <a:gd name="connsiteX2" fmla="*/ 728961 w 876598"/>
              <a:gd name="connsiteY2" fmla="*/ 0 h 1231900"/>
              <a:gd name="connsiteX3" fmla="*/ 876598 w 876598"/>
              <a:gd name="connsiteY3" fmla="*/ 172466 h 1231900"/>
              <a:gd name="connsiteX4" fmla="*/ 876598 w 876598"/>
              <a:gd name="connsiteY4" fmla="*/ 751459 h 1231900"/>
              <a:gd name="connsiteX5" fmla="*/ 728961 w 876598"/>
              <a:gd name="connsiteY5" fmla="*/ 923925 h 1231900"/>
              <a:gd name="connsiteX6" fmla="*/ 396776 w 876598"/>
              <a:gd name="connsiteY6" fmla="*/ 923925 h 1231900"/>
              <a:gd name="connsiteX7" fmla="*/ 507504 w 876598"/>
              <a:gd name="connsiteY7" fmla="*/ 1231900 h 1231900"/>
              <a:gd name="connsiteX8" fmla="*/ 27682 w 876598"/>
              <a:gd name="connsiteY8" fmla="*/ 923925 h 1231900"/>
              <a:gd name="connsiteX9" fmla="*/ 24222 w 876598"/>
              <a:gd name="connsiteY9" fmla="*/ 923925 h 1231900"/>
              <a:gd name="connsiteX10" fmla="*/ 16173 w 876598"/>
              <a:gd name="connsiteY10" fmla="*/ 923925 h 1231900"/>
              <a:gd name="connsiteX11" fmla="*/ 16173 w 876598"/>
              <a:gd name="connsiteY11" fmla="*/ 0 h 1231900"/>
              <a:gd name="connsiteX12" fmla="*/ 0 w 876598"/>
              <a:gd name="connsiteY12" fmla="*/ 923925 h 1231900"/>
              <a:gd name="connsiteX13" fmla="*/ 16173 w 876598"/>
              <a:gd name="connsiteY13" fmla="*/ 0 h 1231900"/>
              <a:gd name="connsiteX14" fmla="*/ 0 w 876598"/>
              <a:gd name="connsiteY14" fmla="*/ 923925 h 1231900"/>
              <a:gd name="connsiteX0" fmla="*/ 0 w 860425"/>
              <a:gd name="connsiteY0" fmla="*/ 0 h 1231900"/>
              <a:gd name="connsiteX1" fmla="*/ 15330 w 860425"/>
              <a:gd name="connsiteY1" fmla="*/ 0 h 1231900"/>
              <a:gd name="connsiteX2" fmla="*/ 712788 w 860425"/>
              <a:gd name="connsiteY2" fmla="*/ 0 h 1231900"/>
              <a:gd name="connsiteX3" fmla="*/ 860425 w 860425"/>
              <a:gd name="connsiteY3" fmla="*/ 172466 h 1231900"/>
              <a:gd name="connsiteX4" fmla="*/ 860425 w 860425"/>
              <a:gd name="connsiteY4" fmla="*/ 751459 h 1231900"/>
              <a:gd name="connsiteX5" fmla="*/ 712788 w 860425"/>
              <a:gd name="connsiteY5" fmla="*/ 923925 h 1231900"/>
              <a:gd name="connsiteX6" fmla="*/ 380603 w 860425"/>
              <a:gd name="connsiteY6" fmla="*/ 923925 h 1231900"/>
              <a:gd name="connsiteX7" fmla="*/ 491331 w 860425"/>
              <a:gd name="connsiteY7" fmla="*/ 1231900 h 1231900"/>
              <a:gd name="connsiteX8" fmla="*/ 11509 w 860425"/>
              <a:gd name="connsiteY8" fmla="*/ 923925 h 1231900"/>
              <a:gd name="connsiteX9" fmla="*/ 8049 w 860425"/>
              <a:gd name="connsiteY9" fmla="*/ 923925 h 1231900"/>
              <a:gd name="connsiteX10" fmla="*/ 0 w 860425"/>
              <a:gd name="connsiteY10" fmla="*/ 923925 h 1231900"/>
              <a:gd name="connsiteX11" fmla="*/ 0 w 860425"/>
              <a:gd name="connsiteY11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0425" h="1231900">
                <a:moveTo>
                  <a:pt x="0" y="0"/>
                </a:moveTo>
                <a:lnTo>
                  <a:pt x="15330" y="0"/>
                </a:lnTo>
                <a:lnTo>
                  <a:pt x="712788" y="0"/>
                </a:lnTo>
                <a:cubicBezTo>
                  <a:pt x="786606" y="0"/>
                  <a:pt x="860425" y="73914"/>
                  <a:pt x="860425" y="172466"/>
                </a:cubicBezTo>
                <a:lnTo>
                  <a:pt x="860425" y="751459"/>
                </a:lnTo>
                <a:cubicBezTo>
                  <a:pt x="860425" y="850011"/>
                  <a:pt x="786606" y="923925"/>
                  <a:pt x="712788" y="923925"/>
                </a:cubicBezTo>
                <a:lnTo>
                  <a:pt x="380603" y="923925"/>
                </a:lnTo>
                <a:lnTo>
                  <a:pt x="491331" y="1231900"/>
                </a:lnTo>
                <a:lnTo>
                  <a:pt x="11509" y="923925"/>
                </a:lnTo>
                <a:lnTo>
                  <a:pt x="8049" y="923925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250468" y="-1967"/>
            <a:ext cx="2505632" cy="2512213"/>
          </a:xfrm>
          <a:prstGeom prst="rect">
            <a:avLst/>
          </a:prstGeom>
          <a:solidFill>
            <a:srgbClr val="FBD0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3" name="Freeform 12"/>
          <p:cNvSpPr>
            <a:spLocks noEditPoints="1"/>
          </p:cNvSpPr>
          <p:nvPr userDrawn="1"/>
        </p:nvSpPr>
        <p:spPr bwMode="auto">
          <a:xfrm>
            <a:off x="1611528" y="432300"/>
            <a:ext cx="1518942" cy="1860035"/>
          </a:xfrm>
          <a:custGeom>
            <a:avLst/>
            <a:gdLst>
              <a:gd name="T0" fmla="*/ 85 w 126"/>
              <a:gd name="T1" fmla="*/ 141 h 154"/>
              <a:gd name="T2" fmla="*/ 112 w 126"/>
              <a:gd name="T3" fmla="*/ 149 h 154"/>
              <a:gd name="T4" fmla="*/ 119 w 126"/>
              <a:gd name="T5" fmla="*/ 122 h 154"/>
              <a:gd name="T6" fmla="*/ 94 w 126"/>
              <a:gd name="T7" fmla="*/ 114 h 154"/>
              <a:gd name="T8" fmla="*/ 84 w 126"/>
              <a:gd name="T9" fmla="*/ 96 h 154"/>
              <a:gd name="T10" fmla="*/ 80 w 126"/>
              <a:gd name="T11" fmla="*/ 98 h 154"/>
              <a:gd name="T12" fmla="*/ 91 w 126"/>
              <a:gd name="T13" fmla="*/ 116 h 154"/>
              <a:gd name="T14" fmla="*/ 85 w 126"/>
              <a:gd name="T15" fmla="*/ 141 h 154"/>
              <a:gd name="T16" fmla="*/ 20 w 126"/>
              <a:gd name="T17" fmla="*/ 95 h 154"/>
              <a:gd name="T18" fmla="*/ 38 w 126"/>
              <a:gd name="T19" fmla="*/ 105 h 154"/>
              <a:gd name="T20" fmla="*/ 48 w 126"/>
              <a:gd name="T21" fmla="*/ 89 h 154"/>
              <a:gd name="T22" fmla="*/ 58 w 126"/>
              <a:gd name="T23" fmla="*/ 86 h 154"/>
              <a:gd name="T24" fmla="*/ 58 w 126"/>
              <a:gd name="T25" fmla="*/ 83 h 154"/>
              <a:gd name="T26" fmla="*/ 47 w 126"/>
              <a:gd name="T27" fmla="*/ 86 h 154"/>
              <a:gd name="T28" fmla="*/ 30 w 126"/>
              <a:gd name="T29" fmla="*/ 78 h 154"/>
              <a:gd name="T30" fmla="*/ 20 w 126"/>
              <a:gd name="T31" fmla="*/ 95 h 154"/>
              <a:gd name="T32" fmla="*/ 58 w 126"/>
              <a:gd name="T33" fmla="*/ 39 h 154"/>
              <a:gd name="T34" fmla="*/ 36 w 126"/>
              <a:gd name="T35" fmla="*/ 6 h 154"/>
              <a:gd name="T36" fmla="*/ 3 w 126"/>
              <a:gd name="T37" fmla="*/ 28 h 154"/>
              <a:gd name="T38" fmla="*/ 25 w 126"/>
              <a:gd name="T39" fmla="*/ 61 h 154"/>
              <a:gd name="T40" fmla="*/ 46 w 126"/>
              <a:gd name="T41" fmla="*/ 57 h 154"/>
              <a:gd name="T42" fmla="*/ 60 w 126"/>
              <a:gd name="T43" fmla="*/ 70 h 154"/>
              <a:gd name="T44" fmla="*/ 66 w 126"/>
              <a:gd name="T45" fmla="*/ 64 h 154"/>
              <a:gd name="T46" fmla="*/ 52 w 126"/>
              <a:gd name="T47" fmla="*/ 51 h 154"/>
              <a:gd name="T48" fmla="*/ 58 w 126"/>
              <a:gd name="T49" fmla="*/ 39 h 154"/>
              <a:gd name="T50" fmla="*/ 83 w 126"/>
              <a:gd name="T51" fmla="*/ 66 h 154"/>
              <a:gd name="T52" fmla="*/ 63 w 126"/>
              <a:gd name="T53" fmla="*/ 73 h 154"/>
              <a:gd name="T54" fmla="*/ 69 w 126"/>
              <a:gd name="T55" fmla="*/ 93 h 154"/>
              <a:gd name="T56" fmla="*/ 90 w 126"/>
              <a:gd name="T57" fmla="*/ 87 h 154"/>
              <a:gd name="T58" fmla="*/ 83 w 126"/>
              <a:gd name="T59" fmla="*/ 66 h 154"/>
              <a:gd name="T60" fmla="*/ 113 w 126"/>
              <a:gd name="T61" fmla="*/ 5 h 154"/>
              <a:gd name="T62" fmla="*/ 87 w 126"/>
              <a:gd name="T63" fmla="*/ 13 h 154"/>
              <a:gd name="T64" fmla="*/ 93 w 126"/>
              <a:gd name="T65" fmla="*/ 39 h 154"/>
              <a:gd name="T66" fmla="*/ 82 w 126"/>
              <a:gd name="T67" fmla="*/ 62 h 154"/>
              <a:gd name="T68" fmla="*/ 85 w 126"/>
              <a:gd name="T69" fmla="*/ 63 h 154"/>
              <a:gd name="T70" fmla="*/ 86 w 126"/>
              <a:gd name="T71" fmla="*/ 63 h 154"/>
              <a:gd name="T72" fmla="*/ 97 w 126"/>
              <a:gd name="T73" fmla="*/ 40 h 154"/>
              <a:gd name="T74" fmla="*/ 121 w 126"/>
              <a:gd name="T75" fmla="*/ 31 h 154"/>
              <a:gd name="T76" fmla="*/ 113 w 126"/>
              <a:gd name="T77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6" h="154">
                <a:moveTo>
                  <a:pt x="85" y="141"/>
                </a:moveTo>
                <a:cubicBezTo>
                  <a:pt x="90" y="151"/>
                  <a:pt x="102" y="154"/>
                  <a:pt x="112" y="149"/>
                </a:cubicBezTo>
                <a:cubicBezTo>
                  <a:pt x="121" y="143"/>
                  <a:pt x="124" y="131"/>
                  <a:pt x="119" y="122"/>
                </a:cubicBezTo>
                <a:cubicBezTo>
                  <a:pt x="114" y="113"/>
                  <a:pt x="103" y="110"/>
                  <a:pt x="94" y="114"/>
                </a:cubicBezTo>
                <a:cubicBezTo>
                  <a:pt x="84" y="96"/>
                  <a:pt x="84" y="96"/>
                  <a:pt x="84" y="96"/>
                </a:cubicBezTo>
                <a:cubicBezTo>
                  <a:pt x="83" y="97"/>
                  <a:pt x="82" y="97"/>
                  <a:pt x="80" y="98"/>
                </a:cubicBezTo>
                <a:cubicBezTo>
                  <a:pt x="91" y="116"/>
                  <a:pt x="91" y="116"/>
                  <a:pt x="91" y="116"/>
                </a:cubicBezTo>
                <a:cubicBezTo>
                  <a:pt x="83" y="122"/>
                  <a:pt x="80" y="133"/>
                  <a:pt x="85" y="141"/>
                </a:cubicBezTo>
                <a:moveTo>
                  <a:pt x="20" y="95"/>
                </a:moveTo>
                <a:cubicBezTo>
                  <a:pt x="22" y="103"/>
                  <a:pt x="30" y="108"/>
                  <a:pt x="38" y="105"/>
                </a:cubicBezTo>
                <a:cubicBezTo>
                  <a:pt x="45" y="103"/>
                  <a:pt x="49" y="96"/>
                  <a:pt x="48" y="89"/>
                </a:cubicBezTo>
                <a:cubicBezTo>
                  <a:pt x="58" y="86"/>
                  <a:pt x="58" y="86"/>
                  <a:pt x="58" y="86"/>
                </a:cubicBezTo>
                <a:cubicBezTo>
                  <a:pt x="58" y="85"/>
                  <a:pt x="58" y="84"/>
                  <a:pt x="58" y="83"/>
                </a:cubicBezTo>
                <a:cubicBezTo>
                  <a:pt x="47" y="86"/>
                  <a:pt x="47" y="86"/>
                  <a:pt x="47" y="86"/>
                </a:cubicBezTo>
                <a:cubicBezTo>
                  <a:pt x="44" y="80"/>
                  <a:pt x="37" y="76"/>
                  <a:pt x="30" y="78"/>
                </a:cubicBezTo>
                <a:cubicBezTo>
                  <a:pt x="22" y="80"/>
                  <a:pt x="18" y="88"/>
                  <a:pt x="20" y="95"/>
                </a:cubicBezTo>
                <a:moveTo>
                  <a:pt x="58" y="39"/>
                </a:moveTo>
                <a:cubicBezTo>
                  <a:pt x="61" y="24"/>
                  <a:pt x="51" y="9"/>
                  <a:pt x="36" y="6"/>
                </a:cubicBezTo>
                <a:cubicBezTo>
                  <a:pt x="21" y="3"/>
                  <a:pt x="6" y="13"/>
                  <a:pt x="3" y="28"/>
                </a:cubicBezTo>
                <a:cubicBezTo>
                  <a:pt x="0" y="43"/>
                  <a:pt x="10" y="58"/>
                  <a:pt x="25" y="61"/>
                </a:cubicBezTo>
                <a:cubicBezTo>
                  <a:pt x="33" y="62"/>
                  <a:pt x="40" y="61"/>
                  <a:pt x="46" y="57"/>
                </a:cubicBezTo>
                <a:cubicBezTo>
                  <a:pt x="60" y="70"/>
                  <a:pt x="60" y="70"/>
                  <a:pt x="60" y="70"/>
                </a:cubicBezTo>
                <a:cubicBezTo>
                  <a:pt x="61" y="68"/>
                  <a:pt x="63" y="66"/>
                  <a:pt x="66" y="64"/>
                </a:cubicBezTo>
                <a:cubicBezTo>
                  <a:pt x="52" y="51"/>
                  <a:pt x="52" y="51"/>
                  <a:pt x="52" y="51"/>
                </a:cubicBezTo>
                <a:cubicBezTo>
                  <a:pt x="55" y="47"/>
                  <a:pt x="57" y="43"/>
                  <a:pt x="58" y="39"/>
                </a:cubicBezTo>
                <a:moveTo>
                  <a:pt x="83" y="66"/>
                </a:moveTo>
                <a:cubicBezTo>
                  <a:pt x="76" y="63"/>
                  <a:pt x="67" y="66"/>
                  <a:pt x="63" y="73"/>
                </a:cubicBezTo>
                <a:cubicBezTo>
                  <a:pt x="59" y="80"/>
                  <a:pt x="62" y="89"/>
                  <a:pt x="69" y="93"/>
                </a:cubicBezTo>
                <a:cubicBezTo>
                  <a:pt x="77" y="97"/>
                  <a:pt x="86" y="94"/>
                  <a:pt x="90" y="87"/>
                </a:cubicBezTo>
                <a:cubicBezTo>
                  <a:pt x="93" y="79"/>
                  <a:pt x="90" y="70"/>
                  <a:pt x="83" y="66"/>
                </a:cubicBezTo>
                <a:moveTo>
                  <a:pt x="113" y="5"/>
                </a:moveTo>
                <a:cubicBezTo>
                  <a:pt x="103" y="0"/>
                  <a:pt x="92" y="4"/>
                  <a:pt x="87" y="13"/>
                </a:cubicBezTo>
                <a:cubicBezTo>
                  <a:pt x="82" y="22"/>
                  <a:pt x="85" y="33"/>
                  <a:pt x="93" y="39"/>
                </a:cubicBezTo>
                <a:cubicBezTo>
                  <a:pt x="82" y="62"/>
                  <a:pt x="82" y="62"/>
                  <a:pt x="82" y="62"/>
                </a:cubicBezTo>
                <a:cubicBezTo>
                  <a:pt x="83" y="62"/>
                  <a:pt x="84" y="62"/>
                  <a:pt x="85" y="63"/>
                </a:cubicBezTo>
                <a:cubicBezTo>
                  <a:pt x="85" y="63"/>
                  <a:pt x="85" y="63"/>
                  <a:pt x="86" y="63"/>
                </a:cubicBezTo>
                <a:cubicBezTo>
                  <a:pt x="97" y="40"/>
                  <a:pt x="97" y="40"/>
                  <a:pt x="97" y="40"/>
                </a:cubicBezTo>
                <a:cubicBezTo>
                  <a:pt x="106" y="44"/>
                  <a:pt x="117" y="40"/>
                  <a:pt x="121" y="31"/>
                </a:cubicBezTo>
                <a:cubicBezTo>
                  <a:pt x="126" y="22"/>
                  <a:pt x="122" y="10"/>
                  <a:pt x="113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1238017" y="2655002"/>
            <a:ext cx="3770899" cy="377921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-2349" y="2655002"/>
            <a:ext cx="1108081" cy="1111351"/>
          </a:xfrm>
          <a:prstGeom prst="rect">
            <a:avLst/>
          </a:prstGeom>
          <a:solidFill>
            <a:srgbClr val="0054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6" name="Freeform 15"/>
          <p:cNvSpPr>
            <a:spLocks noEditPoints="1"/>
          </p:cNvSpPr>
          <p:nvPr userDrawn="1"/>
        </p:nvSpPr>
        <p:spPr bwMode="auto">
          <a:xfrm>
            <a:off x="5659446" y="1954571"/>
            <a:ext cx="4808946" cy="459172"/>
          </a:xfrm>
          <a:custGeom>
            <a:avLst/>
            <a:gdLst>
              <a:gd name="T0" fmla="*/ 18 w 399"/>
              <a:gd name="T1" fmla="*/ 31 h 38"/>
              <a:gd name="T2" fmla="*/ 4 w 399"/>
              <a:gd name="T3" fmla="*/ 37 h 38"/>
              <a:gd name="T4" fmla="*/ 17 w 399"/>
              <a:gd name="T5" fmla="*/ 37 h 38"/>
              <a:gd name="T6" fmla="*/ 32 w 399"/>
              <a:gd name="T7" fmla="*/ 14 h 38"/>
              <a:gd name="T8" fmla="*/ 46 w 399"/>
              <a:gd name="T9" fmla="*/ 1 h 38"/>
              <a:gd name="T10" fmla="*/ 48 w 399"/>
              <a:gd name="T11" fmla="*/ 5 h 38"/>
              <a:gd name="T12" fmla="*/ 44 w 399"/>
              <a:gd name="T13" fmla="*/ 37 h 38"/>
              <a:gd name="T14" fmla="*/ 60 w 399"/>
              <a:gd name="T15" fmla="*/ 32 h 38"/>
              <a:gd name="T16" fmla="*/ 73 w 399"/>
              <a:gd name="T17" fmla="*/ 13 h 38"/>
              <a:gd name="T18" fmla="*/ 66 w 399"/>
              <a:gd name="T19" fmla="*/ 38 h 38"/>
              <a:gd name="T20" fmla="*/ 85 w 399"/>
              <a:gd name="T21" fmla="*/ 13 h 38"/>
              <a:gd name="T22" fmla="*/ 78 w 399"/>
              <a:gd name="T23" fmla="*/ 37 h 38"/>
              <a:gd name="T24" fmla="*/ 91 w 399"/>
              <a:gd name="T25" fmla="*/ 17 h 38"/>
              <a:gd name="T26" fmla="*/ 93 w 399"/>
              <a:gd name="T27" fmla="*/ 25 h 38"/>
              <a:gd name="T28" fmla="*/ 114 w 399"/>
              <a:gd name="T29" fmla="*/ 15 h 38"/>
              <a:gd name="T30" fmla="*/ 99 w 399"/>
              <a:gd name="T31" fmla="*/ 18 h 38"/>
              <a:gd name="T32" fmla="*/ 135 w 399"/>
              <a:gd name="T33" fmla="*/ 26 h 38"/>
              <a:gd name="T34" fmla="*/ 130 w 399"/>
              <a:gd name="T35" fmla="*/ 15 h 38"/>
              <a:gd name="T36" fmla="*/ 122 w 399"/>
              <a:gd name="T37" fmla="*/ 19 h 38"/>
              <a:gd name="T38" fmla="*/ 128 w 399"/>
              <a:gd name="T39" fmla="*/ 35 h 38"/>
              <a:gd name="T40" fmla="*/ 137 w 399"/>
              <a:gd name="T41" fmla="*/ 31 h 38"/>
              <a:gd name="T42" fmla="*/ 140 w 399"/>
              <a:gd name="T43" fmla="*/ 25 h 38"/>
              <a:gd name="T44" fmla="*/ 162 w 399"/>
              <a:gd name="T45" fmla="*/ 15 h 38"/>
              <a:gd name="T46" fmla="*/ 147 w 399"/>
              <a:gd name="T47" fmla="*/ 18 h 38"/>
              <a:gd name="T48" fmla="*/ 182 w 399"/>
              <a:gd name="T49" fmla="*/ 1 h 38"/>
              <a:gd name="T50" fmla="*/ 167 w 399"/>
              <a:gd name="T51" fmla="*/ 13 h 38"/>
              <a:gd name="T52" fmla="*/ 175 w 399"/>
              <a:gd name="T53" fmla="*/ 16 h 38"/>
              <a:gd name="T54" fmla="*/ 180 w 399"/>
              <a:gd name="T55" fmla="*/ 3 h 38"/>
              <a:gd name="T56" fmla="*/ 192 w 399"/>
              <a:gd name="T57" fmla="*/ 33 h 38"/>
              <a:gd name="T58" fmla="*/ 191 w 399"/>
              <a:gd name="T59" fmla="*/ 13 h 38"/>
              <a:gd name="T60" fmla="*/ 183 w 399"/>
              <a:gd name="T61" fmla="*/ 16 h 38"/>
              <a:gd name="T62" fmla="*/ 198 w 399"/>
              <a:gd name="T63" fmla="*/ 34 h 38"/>
              <a:gd name="T64" fmla="*/ 238 w 399"/>
              <a:gd name="T65" fmla="*/ 12 h 38"/>
              <a:gd name="T66" fmla="*/ 221 w 399"/>
              <a:gd name="T67" fmla="*/ 37 h 38"/>
              <a:gd name="T68" fmla="*/ 239 w 399"/>
              <a:gd name="T69" fmla="*/ 37 h 38"/>
              <a:gd name="T70" fmla="*/ 221 w 399"/>
              <a:gd name="T71" fmla="*/ 6 h 38"/>
              <a:gd name="T72" fmla="*/ 264 w 399"/>
              <a:gd name="T73" fmla="*/ 24 h 38"/>
              <a:gd name="T74" fmla="*/ 246 w 399"/>
              <a:gd name="T75" fmla="*/ 35 h 38"/>
              <a:gd name="T76" fmla="*/ 249 w 399"/>
              <a:gd name="T77" fmla="*/ 32 h 38"/>
              <a:gd name="T78" fmla="*/ 249 w 399"/>
              <a:gd name="T79" fmla="*/ 17 h 38"/>
              <a:gd name="T80" fmla="*/ 282 w 399"/>
              <a:gd name="T81" fmla="*/ 26 h 38"/>
              <a:gd name="T82" fmla="*/ 277 w 399"/>
              <a:gd name="T83" fmla="*/ 15 h 38"/>
              <a:gd name="T84" fmla="*/ 268 w 399"/>
              <a:gd name="T85" fmla="*/ 19 h 38"/>
              <a:gd name="T86" fmla="*/ 275 w 399"/>
              <a:gd name="T87" fmla="*/ 35 h 38"/>
              <a:gd name="T88" fmla="*/ 283 w 399"/>
              <a:gd name="T89" fmla="*/ 31 h 38"/>
              <a:gd name="T90" fmla="*/ 291 w 399"/>
              <a:gd name="T91" fmla="*/ 15 h 38"/>
              <a:gd name="T92" fmla="*/ 307 w 399"/>
              <a:gd name="T93" fmla="*/ 32 h 38"/>
              <a:gd name="T94" fmla="*/ 309 w 399"/>
              <a:gd name="T95" fmla="*/ 24 h 38"/>
              <a:gd name="T96" fmla="*/ 305 w 399"/>
              <a:gd name="T97" fmla="*/ 23 h 38"/>
              <a:gd name="T98" fmla="*/ 315 w 399"/>
              <a:gd name="T99" fmla="*/ 14 h 38"/>
              <a:gd name="T100" fmla="*/ 312 w 399"/>
              <a:gd name="T101" fmla="*/ 31 h 38"/>
              <a:gd name="T102" fmla="*/ 328 w 399"/>
              <a:gd name="T103" fmla="*/ 37 h 38"/>
              <a:gd name="T104" fmla="*/ 321 w 399"/>
              <a:gd name="T105" fmla="*/ 35 h 38"/>
              <a:gd name="T106" fmla="*/ 328 w 399"/>
              <a:gd name="T107" fmla="*/ 25 h 38"/>
              <a:gd name="T108" fmla="*/ 343 w 399"/>
              <a:gd name="T109" fmla="*/ 18 h 38"/>
              <a:gd name="T110" fmla="*/ 343 w 399"/>
              <a:gd name="T111" fmla="*/ 37 h 38"/>
              <a:gd name="T112" fmla="*/ 352 w 399"/>
              <a:gd name="T113" fmla="*/ 12 h 38"/>
              <a:gd name="T114" fmla="*/ 360 w 399"/>
              <a:gd name="T115" fmla="*/ 18 h 38"/>
              <a:gd name="T116" fmla="*/ 357 w 399"/>
              <a:gd name="T117" fmla="*/ 16 h 38"/>
              <a:gd name="T118" fmla="*/ 372 w 399"/>
              <a:gd name="T119" fmla="*/ 32 h 38"/>
              <a:gd name="T120" fmla="*/ 382 w 399"/>
              <a:gd name="T121" fmla="*/ 1 h 38"/>
              <a:gd name="T122" fmla="*/ 384 w 399"/>
              <a:gd name="T123" fmla="*/ 17 h 38"/>
              <a:gd name="T124" fmla="*/ 399 w 399"/>
              <a:gd name="T125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9" h="38">
                <a:moveTo>
                  <a:pt x="36" y="3"/>
                </a:moveTo>
                <a:cubicBezTo>
                  <a:pt x="31" y="3"/>
                  <a:pt x="31" y="3"/>
                  <a:pt x="31" y="3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8"/>
                  <a:pt x="19" y="29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0"/>
                  <a:pt x="17" y="29"/>
                  <a:pt x="16" y="27"/>
                </a:cubicBezTo>
                <a:cubicBezTo>
                  <a:pt x="6" y="3"/>
                  <a:pt x="6" y="3"/>
                  <a:pt x="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1"/>
                  <a:pt x="4" y="9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9"/>
                  <a:pt x="5" y="10"/>
                  <a:pt x="5" y="11"/>
                </a:cubicBezTo>
                <a:cubicBezTo>
                  <a:pt x="17" y="37"/>
                  <a:pt x="17" y="37"/>
                  <a:pt x="17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0"/>
                  <a:pt x="31" y="9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10"/>
                  <a:pt x="32" y="12"/>
                  <a:pt x="32" y="14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3"/>
                </a:lnTo>
                <a:close/>
                <a:moveTo>
                  <a:pt x="48" y="2"/>
                </a:moveTo>
                <a:cubicBezTo>
                  <a:pt x="47" y="1"/>
                  <a:pt x="47" y="1"/>
                  <a:pt x="46" y="1"/>
                </a:cubicBezTo>
                <a:cubicBezTo>
                  <a:pt x="45" y="1"/>
                  <a:pt x="45" y="1"/>
                  <a:pt x="44" y="2"/>
                </a:cubicBezTo>
                <a:cubicBezTo>
                  <a:pt x="44" y="2"/>
                  <a:pt x="43" y="3"/>
                  <a:pt x="43" y="4"/>
                </a:cubicBezTo>
                <a:cubicBezTo>
                  <a:pt x="43" y="4"/>
                  <a:pt x="44" y="5"/>
                  <a:pt x="44" y="6"/>
                </a:cubicBezTo>
                <a:cubicBezTo>
                  <a:pt x="45" y="6"/>
                  <a:pt x="45" y="6"/>
                  <a:pt x="46" y="6"/>
                </a:cubicBezTo>
                <a:cubicBezTo>
                  <a:pt x="47" y="6"/>
                  <a:pt x="47" y="6"/>
                  <a:pt x="48" y="5"/>
                </a:cubicBezTo>
                <a:cubicBezTo>
                  <a:pt x="48" y="5"/>
                  <a:pt x="49" y="4"/>
                  <a:pt x="49" y="4"/>
                </a:cubicBezTo>
                <a:cubicBezTo>
                  <a:pt x="49" y="3"/>
                  <a:pt x="48" y="2"/>
                  <a:pt x="48" y="2"/>
                </a:cubicBezTo>
                <a:moveTo>
                  <a:pt x="48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4" y="37"/>
                  <a:pt x="44" y="37"/>
                  <a:pt x="44" y="37"/>
                </a:cubicBezTo>
                <a:cubicBezTo>
                  <a:pt x="48" y="37"/>
                  <a:pt x="48" y="37"/>
                  <a:pt x="48" y="37"/>
                </a:cubicBezTo>
                <a:lnTo>
                  <a:pt x="48" y="13"/>
                </a:lnTo>
                <a:close/>
                <a:moveTo>
                  <a:pt x="73" y="32"/>
                </a:moveTo>
                <a:cubicBezTo>
                  <a:pt x="71" y="34"/>
                  <a:pt x="69" y="35"/>
                  <a:pt x="66" y="35"/>
                </a:cubicBezTo>
                <a:cubicBezTo>
                  <a:pt x="64" y="35"/>
                  <a:pt x="62" y="34"/>
                  <a:pt x="60" y="32"/>
                </a:cubicBezTo>
                <a:cubicBezTo>
                  <a:pt x="59" y="30"/>
                  <a:pt x="58" y="28"/>
                  <a:pt x="58" y="25"/>
                </a:cubicBezTo>
                <a:cubicBezTo>
                  <a:pt x="58" y="22"/>
                  <a:pt x="59" y="20"/>
                  <a:pt x="60" y="18"/>
                </a:cubicBezTo>
                <a:cubicBezTo>
                  <a:pt x="62" y="16"/>
                  <a:pt x="64" y="15"/>
                  <a:pt x="67" y="15"/>
                </a:cubicBezTo>
                <a:cubicBezTo>
                  <a:pt x="69" y="15"/>
                  <a:pt x="71" y="16"/>
                  <a:pt x="73" y="17"/>
                </a:cubicBezTo>
                <a:cubicBezTo>
                  <a:pt x="73" y="13"/>
                  <a:pt x="73" y="13"/>
                  <a:pt x="73" y="13"/>
                </a:cubicBezTo>
                <a:cubicBezTo>
                  <a:pt x="71" y="12"/>
                  <a:pt x="69" y="12"/>
                  <a:pt x="67" y="12"/>
                </a:cubicBezTo>
                <a:cubicBezTo>
                  <a:pt x="63" y="12"/>
                  <a:pt x="60" y="13"/>
                  <a:pt x="57" y="16"/>
                </a:cubicBezTo>
                <a:cubicBezTo>
                  <a:pt x="55" y="18"/>
                  <a:pt x="54" y="21"/>
                  <a:pt x="54" y="26"/>
                </a:cubicBezTo>
                <a:cubicBezTo>
                  <a:pt x="54" y="29"/>
                  <a:pt x="55" y="32"/>
                  <a:pt x="57" y="34"/>
                </a:cubicBezTo>
                <a:cubicBezTo>
                  <a:pt x="59" y="37"/>
                  <a:pt x="62" y="38"/>
                  <a:pt x="66" y="38"/>
                </a:cubicBezTo>
                <a:cubicBezTo>
                  <a:pt x="68" y="38"/>
                  <a:pt x="71" y="37"/>
                  <a:pt x="73" y="36"/>
                </a:cubicBezTo>
                <a:lnTo>
                  <a:pt x="73" y="32"/>
                </a:lnTo>
                <a:close/>
                <a:moveTo>
                  <a:pt x="91" y="12"/>
                </a:moveTo>
                <a:cubicBezTo>
                  <a:pt x="91" y="12"/>
                  <a:pt x="90" y="12"/>
                  <a:pt x="89" y="12"/>
                </a:cubicBezTo>
                <a:cubicBezTo>
                  <a:pt x="87" y="12"/>
                  <a:pt x="86" y="13"/>
                  <a:pt x="85" y="13"/>
                </a:cubicBezTo>
                <a:cubicBezTo>
                  <a:pt x="84" y="14"/>
                  <a:pt x="83" y="16"/>
                  <a:pt x="82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13"/>
                  <a:pt x="82" y="13"/>
                  <a:pt x="82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37"/>
                  <a:pt x="78" y="37"/>
                  <a:pt x="78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25"/>
                  <a:pt x="82" y="25"/>
                  <a:pt x="82" y="25"/>
                </a:cubicBezTo>
                <a:cubicBezTo>
                  <a:pt x="82" y="22"/>
                  <a:pt x="83" y="20"/>
                  <a:pt x="84" y="18"/>
                </a:cubicBezTo>
                <a:cubicBezTo>
                  <a:pt x="85" y="16"/>
                  <a:pt x="87" y="16"/>
                  <a:pt x="88" y="16"/>
                </a:cubicBezTo>
                <a:cubicBezTo>
                  <a:pt x="90" y="16"/>
                  <a:pt x="91" y="16"/>
                  <a:pt x="91" y="17"/>
                </a:cubicBezTo>
                <a:lnTo>
                  <a:pt x="91" y="12"/>
                </a:lnTo>
                <a:close/>
                <a:moveTo>
                  <a:pt x="114" y="15"/>
                </a:moveTo>
                <a:cubicBezTo>
                  <a:pt x="112" y="13"/>
                  <a:pt x="109" y="12"/>
                  <a:pt x="105" y="12"/>
                </a:cubicBezTo>
                <a:cubicBezTo>
                  <a:pt x="102" y="12"/>
                  <a:pt x="99" y="13"/>
                  <a:pt x="96" y="15"/>
                </a:cubicBezTo>
                <a:cubicBezTo>
                  <a:pt x="94" y="18"/>
                  <a:pt x="93" y="21"/>
                  <a:pt x="93" y="25"/>
                </a:cubicBezTo>
                <a:cubicBezTo>
                  <a:pt x="93" y="29"/>
                  <a:pt x="94" y="32"/>
                  <a:pt x="96" y="34"/>
                </a:cubicBezTo>
                <a:cubicBezTo>
                  <a:pt x="98" y="37"/>
                  <a:pt x="101" y="38"/>
                  <a:pt x="105" y="38"/>
                </a:cubicBezTo>
                <a:cubicBezTo>
                  <a:pt x="109" y="38"/>
                  <a:pt x="112" y="37"/>
                  <a:pt x="114" y="34"/>
                </a:cubicBezTo>
                <a:cubicBezTo>
                  <a:pt x="116" y="32"/>
                  <a:pt x="117" y="29"/>
                  <a:pt x="117" y="25"/>
                </a:cubicBezTo>
                <a:cubicBezTo>
                  <a:pt x="117" y="21"/>
                  <a:pt x="116" y="18"/>
                  <a:pt x="114" y="15"/>
                </a:cubicBezTo>
                <a:moveTo>
                  <a:pt x="111" y="32"/>
                </a:moveTo>
                <a:cubicBezTo>
                  <a:pt x="110" y="34"/>
                  <a:pt x="108" y="35"/>
                  <a:pt x="105" y="35"/>
                </a:cubicBezTo>
                <a:cubicBezTo>
                  <a:pt x="103" y="35"/>
                  <a:pt x="101" y="34"/>
                  <a:pt x="99" y="32"/>
                </a:cubicBezTo>
                <a:cubicBezTo>
                  <a:pt x="98" y="30"/>
                  <a:pt x="97" y="28"/>
                  <a:pt x="97" y="25"/>
                </a:cubicBezTo>
                <a:cubicBezTo>
                  <a:pt x="97" y="22"/>
                  <a:pt x="98" y="19"/>
                  <a:pt x="99" y="18"/>
                </a:cubicBezTo>
                <a:cubicBezTo>
                  <a:pt x="101" y="16"/>
                  <a:pt x="103" y="15"/>
                  <a:pt x="105" y="15"/>
                </a:cubicBezTo>
                <a:cubicBezTo>
                  <a:pt x="108" y="15"/>
                  <a:pt x="110" y="16"/>
                  <a:pt x="111" y="18"/>
                </a:cubicBezTo>
                <a:cubicBezTo>
                  <a:pt x="112" y="19"/>
                  <a:pt x="113" y="22"/>
                  <a:pt x="113" y="25"/>
                </a:cubicBezTo>
                <a:cubicBezTo>
                  <a:pt x="113" y="28"/>
                  <a:pt x="113" y="30"/>
                  <a:pt x="111" y="32"/>
                </a:cubicBezTo>
                <a:moveTo>
                  <a:pt x="135" y="26"/>
                </a:moveTo>
                <a:cubicBezTo>
                  <a:pt x="134" y="25"/>
                  <a:pt x="132" y="24"/>
                  <a:pt x="130" y="23"/>
                </a:cubicBezTo>
                <a:cubicBezTo>
                  <a:pt x="128" y="23"/>
                  <a:pt x="127" y="22"/>
                  <a:pt x="127" y="21"/>
                </a:cubicBezTo>
                <a:cubicBezTo>
                  <a:pt x="126" y="21"/>
                  <a:pt x="126" y="20"/>
                  <a:pt x="126" y="19"/>
                </a:cubicBezTo>
                <a:cubicBezTo>
                  <a:pt x="126" y="18"/>
                  <a:pt x="126" y="17"/>
                  <a:pt x="127" y="16"/>
                </a:cubicBezTo>
                <a:cubicBezTo>
                  <a:pt x="128" y="16"/>
                  <a:pt x="129" y="15"/>
                  <a:pt x="130" y="15"/>
                </a:cubicBezTo>
                <a:cubicBezTo>
                  <a:pt x="132" y="15"/>
                  <a:pt x="134" y="16"/>
                  <a:pt x="136" y="17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4" y="12"/>
                  <a:pt x="132" y="12"/>
                  <a:pt x="130" y="12"/>
                </a:cubicBezTo>
                <a:cubicBezTo>
                  <a:pt x="128" y="12"/>
                  <a:pt x="126" y="13"/>
                  <a:pt x="124" y="14"/>
                </a:cubicBezTo>
                <a:cubicBezTo>
                  <a:pt x="122" y="15"/>
                  <a:pt x="122" y="17"/>
                  <a:pt x="122" y="19"/>
                </a:cubicBezTo>
                <a:cubicBezTo>
                  <a:pt x="122" y="21"/>
                  <a:pt x="122" y="22"/>
                  <a:pt x="123" y="24"/>
                </a:cubicBezTo>
                <a:cubicBezTo>
                  <a:pt x="124" y="25"/>
                  <a:pt x="125" y="26"/>
                  <a:pt x="128" y="26"/>
                </a:cubicBezTo>
                <a:cubicBezTo>
                  <a:pt x="130" y="27"/>
                  <a:pt x="131" y="28"/>
                  <a:pt x="132" y="29"/>
                </a:cubicBezTo>
                <a:cubicBezTo>
                  <a:pt x="132" y="29"/>
                  <a:pt x="133" y="30"/>
                  <a:pt x="133" y="31"/>
                </a:cubicBezTo>
                <a:cubicBezTo>
                  <a:pt x="133" y="33"/>
                  <a:pt x="131" y="35"/>
                  <a:pt x="128" y="35"/>
                </a:cubicBezTo>
                <a:cubicBezTo>
                  <a:pt x="126" y="35"/>
                  <a:pt x="123" y="34"/>
                  <a:pt x="122" y="32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3" y="37"/>
                  <a:pt x="125" y="38"/>
                  <a:pt x="128" y="38"/>
                </a:cubicBezTo>
                <a:cubicBezTo>
                  <a:pt x="131" y="38"/>
                  <a:pt x="133" y="37"/>
                  <a:pt x="134" y="36"/>
                </a:cubicBezTo>
                <a:cubicBezTo>
                  <a:pt x="136" y="34"/>
                  <a:pt x="137" y="33"/>
                  <a:pt x="137" y="31"/>
                </a:cubicBezTo>
                <a:cubicBezTo>
                  <a:pt x="137" y="29"/>
                  <a:pt x="136" y="27"/>
                  <a:pt x="135" y="26"/>
                </a:cubicBezTo>
                <a:moveTo>
                  <a:pt x="162" y="15"/>
                </a:moveTo>
                <a:cubicBezTo>
                  <a:pt x="160" y="13"/>
                  <a:pt x="157" y="12"/>
                  <a:pt x="153" y="12"/>
                </a:cubicBezTo>
                <a:cubicBezTo>
                  <a:pt x="149" y="12"/>
                  <a:pt x="146" y="13"/>
                  <a:pt x="144" y="15"/>
                </a:cubicBezTo>
                <a:cubicBezTo>
                  <a:pt x="142" y="18"/>
                  <a:pt x="140" y="21"/>
                  <a:pt x="140" y="25"/>
                </a:cubicBezTo>
                <a:cubicBezTo>
                  <a:pt x="140" y="29"/>
                  <a:pt x="142" y="32"/>
                  <a:pt x="144" y="34"/>
                </a:cubicBezTo>
                <a:cubicBezTo>
                  <a:pt x="146" y="37"/>
                  <a:pt x="149" y="38"/>
                  <a:pt x="153" y="38"/>
                </a:cubicBezTo>
                <a:cubicBezTo>
                  <a:pt x="156" y="38"/>
                  <a:pt x="159" y="37"/>
                  <a:pt x="162" y="34"/>
                </a:cubicBezTo>
                <a:cubicBezTo>
                  <a:pt x="164" y="32"/>
                  <a:pt x="165" y="29"/>
                  <a:pt x="165" y="25"/>
                </a:cubicBezTo>
                <a:cubicBezTo>
                  <a:pt x="165" y="21"/>
                  <a:pt x="164" y="18"/>
                  <a:pt x="162" y="15"/>
                </a:cubicBezTo>
                <a:moveTo>
                  <a:pt x="159" y="32"/>
                </a:moveTo>
                <a:cubicBezTo>
                  <a:pt x="157" y="34"/>
                  <a:pt x="155" y="35"/>
                  <a:pt x="153" y="35"/>
                </a:cubicBezTo>
                <a:cubicBezTo>
                  <a:pt x="150" y="35"/>
                  <a:pt x="148" y="34"/>
                  <a:pt x="147" y="32"/>
                </a:cubicBezTo>
                <a:cubicBezTo>
                  <a:pt x="145" y="30"/>
                  <a:pt x="145" y="28"/>
                  <a:pt x="145" y="25"/>
                </a:cubicBezTo>
                <a:cubicBezTo>
                  <a:pt x="145" y="22"/>
                  <a:pt x="145" y="19"/>
                  <a:pt x="147" y="18"/>
                </a:cubicBezTo>
                <a:cubicBezTo>
                  <a:pt x="148" y="16"/>
                  <a:pt x="150" y="15"/>
                  <a:pt x="153" y="15"/>
                </a:cubicBezTo>
                <a:cubicBezTo>
                  <a:pt x="155" y="15"/>
                  <a:pt x="157" y="16"/>
                  <a:pt x="159" y="18"/>
                </a:cubicBezTo>
                <a:cubicBezTo>
                  <a:pt x="160" y="19"/>
                  <a:pt x="161" y="22"/>
                  <a:pt x="161" y="25"/>
                </a:cubicBezTo>
                <a:cubicBezTo>
                  <a:pt x="161" y="28"/>
                  <a:pt x="160" y="30"/>
                  <a:pt x="159" y="32"/>
                </a:cubicBezTo>
                <a:moveTo>
                  <a:pt x="182" y="1"/>
                </a:moveTo>
                <a:cubicBezTo>
                  <a:pt x="182" y="0"/>
                  <a:pt x="181" y="0"/>
                  <a:pt x="179" y="0"/>
                </a:cubicBezTo>
                <a:cubicBezTo>
                  <a:pt x="177" y="0"/>
                  <a:pt x="175" y="1"/>
                  <a:pt x="174" y="2"/>
                </a:cubicBezTo>
                <a:cubicBezTo>
                  <a:pt x="172" y="4"/>
                  <a:pt x="171" y="6"/>
                  <a:pt x="171" y="9"/>
                </a:cubicBezTo>
                <a:cubicBezTo>
                  <a:pt x="171" y="13"/>
                  <a:pt x="171" y="13"/>
                  <a:pt x="171" y="13"/>
                </a:cubicBezTo>
                <a:cubicBezTo>
                  <a:pt x="167" y="13"/>
                  <a:pt x="167" y="13"/>
                  <a:pt x="167" y="13"/>
                </a:cubicBezTo>
                <a:cubicBezTo>
                  <a:pt x="167" y="16"/>
                  <a:pt x="167" y="16"/>
                  <a:pt x="167" y="16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75" y="37"/>
                  <a:pt x="175" y="37"/>
                  <a:pt x="175" y="37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81" y="16"/>
                  <a:pt x="181" y="16"/>
                  <a:pt x="181" y="16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75" y="13"/>
                  <a:pt x="175" y="13"/>
                  <a:pt x="175" y="13"/>
                </a:cubicBezTo>
                <a:cubicBezTo>
                  <a:pt x="175" y="9"/>
                  <a:pt x="175" y="9"/>
                  <a:pt x="175" y="9"/>
                </a:cubicBezTo>
                <a:cubicBezTo>
                  <a:pt x="175" y="5"/>
                  <a:pt x="177" y="3"/>
                  <a:pt x="180" y="3"/>
                </a:cubicBezTo>
                <a:cubicBezTo>
                  <a:pt x="181" y="3"/>
                  <a:pt x="181" y="4"/>
                  <a:pt x="182" y="4"/>
                </a:cubicBezTo>
                <a:lnTo>
                  <a:pt x="182" y="1"/>
                </a:lnTo>
                <a:close/>
                <a:moveTo>
                  <a:pt x="198" y="34"/>
                </a:moveTo>
                <a:cubicBezTo>
                  <a:pt x="197" y="34"/>
                  <a:pt x="196" y="35"/>
                  <a:pt x="195" y="35"/>
                </a:cubicBezTo>
                <a:cubicBezTo>
                  <a:pt x="194" y="35"/>
                  <a:pt x="193" y="34"/>
                  <a:pt x="192" y="33"/>
                </a:cubicBezTo>
                <a:cubicBezTo>
                  <a:pt x="192" y="33"/>
                  <a:pt x="191" y="32"/>
                  <a:pt x="191" y="30"/>
                </a:cubicBezTo>
                <a:cubicBezTo>
                  <a:pt x="191" y="16"/>
                  <a:pt x="191" y="16"/>
                  <a:pt x="191" y="16"/>
                </a:cubicBezTo>
                <a:cubicBezTo>
                  <a:pt x="198" y="16"/>
                  <a:pt x="198" y="16"/>
                  <a:pt x="198" y="16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1" y="13"/>
                  <a:pt x="191" y="13"/>
                  <a:pt x="191" y="13"/>
                </a:cubicBezTo>
                <a:cubicBezTo>
                  <a:pt x="191" y="5"/>
                  <a:pt x="191" y="5"/>
                  <a:pt x="191" y="5"/>
                </a:cubicBezTo>
                <a:cubicBezTo>
                  <a:pt x="190" y="6"/>
                  <a:pt x="189" y="6"/>
                  <a:pt x="187" y="6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83" y="13"/>
                  <a:pt x="183" y="13"/>
                  <a:pt x="183" y="13"/>
                </a:cubicBezTo>
                <a:cubicBezTo>
                  <a:pt x="183" y="16"/>
                  <a:pt x="183" y="16"/>
                  <a:pt x="183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87" y="36"/>
                  <a:pt x="190" y="38"/>
                  <a:pt x="194" y="38"/>
                </a:cubicBezTo>
                <a:cubicBezTo>
                  <a:pt x="195" y="38"/>
                  <a:pt x="197" y="38"/>
                  <a:pt x="198" y="37"/>
                </a:cubicBezTo>
                <a:lnTo>
                  <a:pt x="198" y="34"/>
                </a:lnTo>
                <a:close/>
                <a:moveTo>
                  <a:pt x="233" y="26"/>
                </a:moveTo>
                <a:cubicBezTo>
                  <a:pt x="232" y="23"/>
                  <a:pt x="231" y="22"/>
                  <a:pt x="230" y="22"/>
                </a:cubicBezTo>
                <a:cubicBezTo>
                  <a:pt x="230" y="21"/>
                  <a:pt x="230" y="21"/>
                  <a:pt x="230" y="21"/>
                </a:cubicBezTo>
                <a:cubicBezTo>
                  <a:pt x="232" y="21"/>
                  <a:pt x="234" y="20"/>
                  <a:pt x="236" y="18"/>
                </a:cubicBezTo>
                <a:cubicBezTo>
                  <a:pt x="237" y="16"/>
                  <a:pt x="238" y="14"/>
                  <a:pt x="238" y="12"/>
                </a:cubicBezTo>
                <a:cubicBezTo>
                  <a:pt x="238" y="9"/>
                  <a:pt x="237" y="7"/>
                  <a:pt x="235" y="5"/>
                </a:cubicBezTo>
                <a:cubicBezTo>
                  <a:pt x="233" y="3"/>
                  <a:pt x="230" y="3"/>
                  <a:pt x="22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21" y="37"/>
                  <a:pt x="221" y="37"/>
                  <a:pt x="221" y="37"/>
                </a:cubicBezTo>
                <a:cubicBezTo>
                  <a:pt x="221" y="23"/>
                  <a:pt x="221" y="23"/>
                  <a:pt x="221" y="23"/>
                </a:cubicBezTo>
                <a:cubicBezTo>
                  <a:pt x="224" y="23"/>
                  <a:pt x="224" y="23"/>
                  <a:pt x="224" y="23"/>
                </a:cubicBezTo>
                <a:cubicBezTo>
                  <a:pt x="227" y="23"/>
                  <a:pt x="228" y="24"/>
                  <a:pt x="230" y="27"/>
                </a:cubicBezTo>
                <a:cubicBezTo>
                  <a:pt x="234" y="37"/>
                  <a:pt x="234" y="37"/>
                  <a:pt x="234" y="37"/>
                </a:cubicBezTo>
                <a:cubicBezTo>
                  <a:pt x="239" y="37"/>
                  <a:pt x="239" y="37"/>
                  <a:pt x="239" y="37"/>
                </a:cubicBezTo>
                <a:lnTo>
                  <a:pt x="233" y="26"/>
                </a:lnTo>
                <a:close/>
                <a:moveTo>
                  <a:pt x="231" y="17"/>
                </a:moveTo>
                <a:cubicBezTo>
                  <a:pt x="230" y="18"/>
                  <a:pt x="228" y="19"/>
                  <a:pt x="226" y="19"/>
                </a:cubicBezTo>
                <a:cubicBezTo>
                  <a:pt x="221" y="19"/>
                  <a:pt x="221" y="19"/>
                  <a:pt x="221" y="19"/>
                </a:cubicBezTo>
                <a:cubicBezTo>
                  <a:pt x="221" y="6"/>
                  <a:pt x="221" y="6"/>
                  <a:pt x="221" y="6"/>
                </a:cubicBezTo>
                <a:cubicBezTo>
                  <a:pt x="226" y="6"/>
                  <a:pt x="226" y="6"/>
                  <a:pt x="226" y="6"/>
                </a:cubicBezTo>
                <a:cubicBezTo>
                  <a:pt x="229" y="6"/>
                  <a:pt x="230" y="7"/>
                  <a:pt x="232" y="8"/>
                </a:cubicBezTo>
                <a:cubicBezTo>
                  <a:pt x="233" y="9"/>
                  <a:pt x="233" y="10"/>
                  <a:pt x="233" y="12"/>
                </a:cubicBezTo>
                <a:cubicBezTo>
                  <a:pt x="233" y="14"/>
                  <a:pt x="233" y="16"/>
                  <a:pt x="231" y="17"/>
                </a:cubicBezTo>
                <a:moveTo>
                  <a:pt x="264" y="24"/>
                </a:moveTo>
                <a:cubicBezTo>
                  <a:pt x="264" y="20"/>
                  <a:pt x="263" y="17"/>
                  <a:pt x="262" y="15"/>
                </a:cubicBezTo>
                <a:cubicBezTo>
                  <a:pt x="260" y="13"/>
                  <a:pt x="257" y="12"/>
                  <a:pt x="254" y="12"/>
                </a:cubicBezTo>
                <a:cubicBezTo>
                  <a:pt x="251" y="12"/>
                  <a:pt x="248" y="13"/>
                  <a:pt x="246" y="15"/>
                </a:cubicBezTo>
                <a:cubicBezTo>
                  <a:pt x="244" y="18"/>
                  <a:pt x="243" y="21"/>
                  <a:pt x="243" y="25"/>
                </a:cubicBezTo>
                <a:cubicBezTo>
                  <a:pt x="243" y="29"/>
                  <a:pt x="244" y="33"/>
                  <a:pt x="246" y="35"/>
                </a:cubicBezTo>
                <a:cubicBezTo>
                  <a:pt x="248" y="37"/>
                  <a:pt x="250" y="38"/>
                  <a:pt x="254" y="38"/>
                </a:cubicBezTo>
                <a:cubicBezTo>
                  <a:pt x="257" y="38"/>
                  <a:pt x="260" y="37"/>
                  <a:pt x="262" y="36"/>
                </a:cubicBezTo>
                <a:cubicBezTo>
                  <a:pt x="262" y="32"/>
                  <a:pt x="262" y="32"/>
                  <a:pt x="262" y="32"/>
                </a:cubicBezTo>
                <a:cubicBezTo>
                  <a:pt x="260" y="34"/>
                  <a:pt x="258" y="35"/>
                  <a:pt x="255" y="35"/>
                </a:cubicBezTo>
                <a:cubicBezTo>
                  <a:pt x="252" y="35"/>
                  <a:pt x="250" y="34"/>
                  <a:pt x="249" y="32"/>
                </a:cubicBezTo>
                <a:cubicBezTo>
                  <a:pt x="247" y="31"/>
                  <a:pt x="247" y="29"/>
                  <a:pt x="247" y="26"/>
                </a:cubicBezTo>
                <a:cubicBezTo>
                  <a:pt x="264" y="26"/>
                  <a:pt x="264" y="26"/>
                  <a:pt x="264" y="26"/>
                </a:cubicBezTo>
                <a:lnTo>
                  <a:pt x="264" y="24"/>
                </a:lnTo>
                <a:close/>
                <a:moveTo>
                  <a:pt x="247" y="23"/>
                </a:moveTo>
                <a:cubicBezTo>
                  <a:pt x="247" y="20"/>
                  <a:pt x="248" y="19"/>
                  <a:pt x="249" y="17"/>
                </a:cubicBezTo>
                <a:cubicBezTo>
                  <a:pt x="250" y="16"/>
                  <a:pt x="252" y="15"/>
                  <a:pt x="254" y="15"/>
                </a:cubicBezTo>
                <a:cubicBezTo>
                  <a:pt x="256" y="15"/>
                  <a:pt x="257" y="16"/>
                  <a:pt x="259" y="17"/>
                </a:cubicBezTo>
                <a:cubicBezTo>
                  <a:pt x="260" y="19"/>
                  <a:pt x="260" y="20"/>
                  <a:pt x="260" y="23"/>
                </a:cubicBezTo>
                <a:lnTo>
                  <a:pt x="247" y="23"/>
                </a:lnTo>
                <a:close/>
                <a:moveTo>
                  <a:pt x="282" y="26"/>
                </a:moveTo>
                <a:cubicBezTo>
                  <a:pt x="281" y="25"/>
                  <a:pt x="279" y="24"/>
                  <a:pt x="277" y="23"/>
                </a:cubicBezTo>
                <a:cubicBezTo>
                  <a:pt x="275" y="23"/>
                  <a:pt x="274" y="22"/>
                  <a:pt x="273" y="21"/>
                </a:cubicBezTo>
                <a:cubicBezTo>
                  <a:pt x="273" y="21"/>
                  <a:pt x="272" y="20"/>
                  <a:pt x="272" y="19"/>
                </a:cubicBezTo>
                <a:cubicBezTo>
                  <a:pt x="272" y="18"/>
                  <a:pt x="273" y="17"/>
                  <a:pt x="273" y="16"/>
                </a:cubicBezTo>
                <a:cubicBezTo>
                  <a:pt x="274" y="16"/>
                  <a:pt x="275" y="15"/>
                  <a:pt x="277" y="15"/>
                </a:cubicBezTo>
                <a:cubicBezTo>
                  <a:pt x="279" y="15"/>
                  <a:pt x="281" y="16"/>
                  <a:pt x="282" y="17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81" y="12"/>
                  <a:pt x="279" y="12"/>
                  <a:pt x="277" y="12"/>
                </a:cubicBezTo>
                <a:cubicBezTo>
                  <a:pt x="274" y="12"/>
                  <a:pt x="272" y="13"/>
                  <a:pt x="271" y="14"/>
                </a:cubicBezTo>
                <a:cubicBezTo>
                  <a:pt x="269" y="15"/>
                  <a:pt x="268" y="17"/>
                  <a:pt x="268" y="19"/>
                </a:cubicBezTo>
                <a:cubicBezTo>
                  <a:pt x="268" y="21"/>
                  <a:pt x="269" y="22"/>
                  <a:pt x="270" y="24"/>
                </a:cubicBezTo>
                <a:cubicBezTo>
                  <a:pt x="271" y="25"/>
                  <a:pt x="272" y="26"/>
                  <a:pt x="274" y="26"/>
                </a:cubicBezTo>
                <a:cubicBezTo>
                  <a:pt x="276" y="27"/>
                  <a:pt x="278" y="28"/>
                  <a:pt x="278" y="29"/>
                </a:cubicBezTo>
                <a:cubicBezTo>
                  <a:pt x="279" y="29"/>
                  <a:pt x="279" y="30"/>
                  <a:pt x="279" y="31"/>
                </a:cubicBezTo>
                <a:cubicBezTo>
                  <a:pt x="279" y="33"/>
                  <a:pt x="278" y="35"/>
                  <a:pt x="275" y="35"/>
                </a:cubicBezTo>
                <a:cubicBezTo>
                  <a:pt x="272" y="35"/>
                  <a:pt x="270" y="34"/>
                  <a:pt x="268" y="32"/>
                </a:cubicBezTo>
                <a:cubicBezTo>
                  <a:pt x="268" y="36"/>
                  <a:pt x="268" y="36"/>
                  <a:pt x="268" y="36"/>
                </a:cubicBezTo>
                <a:cubicBezTo>
                  <a:pt x="270" y="37"/>
                  <a:pt x="272" y="38"/>
                  <a:pt x="274" y="38"/>
                </a:cubicBezTo>
                <a:cubicBezTo>
                  <a:pt x="277" y="38"/>
                  <a:pt x="279" y="37"/>
                  <a:pt x="281" y="36"/>
                </a:cubicBezTo>
                <a:cubicBezTo>
                  <a:pt x="283" y="34"/>
                  <a:pt x="283" y="33"/>
                  <a:pt x="283" y="31"/>
                </a:cubicBezTo>
                <a:cubicBezTo>
                  <a:pt x="283" y="29"/>
                  <a:pt x="283" y="27"/>
                  <a:pt x="282" y="26"/>
                </a:cubicBezTo>
                <a:moveTo>
                  <a:pt x="309" y="24"/>
                </a:moveTo>
                <a:cubicBezTo>
                  <a:pt x="309" y="20"/>
                  <a:pt x="308" y="17"/>
                  <a:pt x="306" y="15"/>
                </a:cubicBezTo>
                <a:cubicBezTo>
                  <a:pt x="304" y="13"/>
                  <a:pt x="302" y="12"/>
                  <a:pt x="298" y="12"/>
                </a:cubicBezTo>
                <a:cubicBezTo>
                  <a:pt x="295" y="12"/>
                  <a:pt x="293" y="13"/>
                  <a:pt x="291" y="15"/>
                </a:cubicBezTo>
                <a:cubicBezTo>
                  <a:pt x="288" y="18"/>
                  <a:pt x="287" y="21"/>
                  <a:pt x="287" y="25"/>
                </a:cubicBezTo>
                <a:cubicBezTo>
                  <a:pt x="287" y="29"/>
                  <a:pt x="288" y="33"/>
                  <a:pt x="290" y="35"/>
                </a:cubicBezTo>
                <a:cubicBezTo>
                  <a:pt x="292" y="37"/>
                  <a:pt x="295" y="38"/>
                  <a:pt x="298" y="38"/>
                </a:cubicBezTo>
                <a:cubicBezTo>
                  <a:pt x="302" y="38"/>
                  <a:pt x="305" y="37"/>
                  <a:pt x="307" y="36"/>
                </a:cubicBezTo>
                <a:cubicBezTo>
                  <a:pt x="307" y="32"/>
                  <a:pt x="307" y="32"/>
                  <a:pt x="307" y="32"/>
                </a:cubicBezTo>
                <a:cubicBezTo>
                  <a:pt x="305" y="34"/>
                  <a:pt x="302" y="35"/>
                  <a:pt x="299" y="35"/>
                </a:cubicBezTo>
                <a:cubicBezTo>
                  <a:pt x="297" y="35"/>
                  <a:pt x="295" y="34"/>
                  <a:pt x="293" y="32"/>
                </a:cubicBezTo>
                <a:cubicBezTo>
                  <a:pt x="292" y="31"/>
                  <a:pt x="291" y="29"/>
                  <a:pt x="291" y="26"/>
                </a:cubicBezTo>
                <a:cubicBezTo>
                  <a:pt x="309" y="26"/>
                  <a:pt x="309" y="26"/>
                  <a:pt x="309" y="26"/>
                </a:cubicBezTo>
                <a:lnTo>
                  <a:pt x="309" y="24"/>
                </a:lnTo>
                <a:close/>
                <a:moveTo>
                  <a:pt x="291" y="23"/>
                </a:moveTo>
                <a:cubicBezTo>
                  <a:pt x="292" y="20"/>
                  <a:pt x="292" y="19"/>
                  <a:pt x="294" y="17"/>
                </a:cubicBezTo>
                <a:cubicBezTo>
                  <a:pt x="295" y="16"/>
                  <a:pt x="297" y="15"/>
                  <a:pt x="298" y="15"/>
                </a:cubicBezTo>
                <a:cubicBezTo>
                  <a:pt x="300" y="15"/>
                  <a:pt x="302" y="16"/>
                  <a:pt x="303" y="17"/>
                </a:cubicBezTo>
                <a:cubicBezTo>
                  <a:pt x="304" y="19"/>
                  <a:pt x="305" y="20"/>
                  <a:pt x="305" y="23"/>
                </a:cubicBezTo>
                <a:lnTo>
                  <a:pt x="291" y="23"/>
                </a:lnTo>
                <a:close/>
                <a:moveTo>
                  <a:pt x="332" y="21"/>
                </a:moveTo>
                <a:cubicBezTo>
                  <a:pt x="332" y="15"/>
                  <a:pt x="329" y="12"/>
                  <a:pt x="323" y="12"/>
                </a:cubicBezTo>
                <a:cubicBezTo>
                  <a:pt x="322" y="12"/>
                  <a:pt x="320" y="12"/>
                  <a:pt x="318" y="13"/>
                </a:cubicBezTo>
                <a:cubicBezTo>
                  <a:pt x="317" y="13"/>
                  <a:pt x="315" y="14"/>
                  <a:pt x="315" y="14"/>
                </a:cubicBezTo>
                <a:cubicBezTo>
                  <a:pt x="315" y="18"/>
                  <a:pt x="315" y="18"/>
                  <a:pt x="315" y="18"/>
                </a:cubicBezTo>
                <a:cubicBezTo>
                  <a:pt x="317" y="16"/>
                  <a:pt x="320" y="15"/>
                  <a:pt x="323" y="15"/>
                </a:cubicBezTo>
                <a:cubicBezTo>
                  <a:pt x="326" y="15"/>
                  <a:pt x="328" y="17"/>
                  <a:pt x="328" y="22"/>
                </a:cubicBezTo>
                <a:cubicBezTo>
                  <a:pt x="320" y="23"/>
                  <a:pt x="320" y="23"/>
                  <a:pt x="320" y="23"/>
                </a:cubicBezTo>
                <a:cubicBezTo>
                  <a:pt x="315" y="23"/>
                  <a:pt x="312" y="26"/>
                  <a:pt x="312" y="31"/>
                </a:cubicBezTo>
                <a:cubicBezTo>
                  <a:pt x="312" y="33"/>
                  <a:pt x="313" y="35"/>
                  <a:pt x="314" y="36"/>
                </a:cubicBezTo>
                <a:cubicBezTo>
                  <a:pt x="316" y="37"/>
                  <a:pt x="318" y="38"/>
                  <a:pt x="320" y="38"/>
                </a:cubicBezTo>
                <a:cubicBezTo>
                  <a:pt x="324" y="38"/>
                  <a:pt x="326" y="37"/>
                  <a:pt x="328" y="34"/>
                </a:cubicBezTo>
                <a:cubicBezTo>
                  <a:pt x="328" y="34"/>
                  <a:pt x="328" y="34"/>
                  <a:pt x="328" y="34"/>
                </a:cubicBezTo>
                <a:cubicBezTo>
                  <a:pt x="328" y="37"/>
                  <a:pt x="328" y="37"/>
                  <a:pt x="328" y="37"/>
                </a:cubicBezTo>
                <a:cubicBezTo>
                  <a:pt x="332" y="37"/>
                  <a:pt x="332" y="37"/>
                  <a:pt x="332" y="37"/>
                </a:cubicBezTo>
                <a:lnTo>
                  <a:pt x="332" y="21"/>
                </a:lnTo>
                <a:close/>
                <a:moveTo>
                  <a:pt x="328" y="27"/>
                </a:moveTo>
                <a:cubicBezTo>
                  <a:pt x="328" y="29"/>
                  <a:pt x="327" y="31"/>
                  <a:pt x="326" y="33"/>
                </a:cubicBezTo>
                <a:cubicBezTo>
                  <a:pt x="325" y="34"/>
                  <a:pt x="323" y="35"/>
                  <a:pt x="321" y="35"/>
                </a:cubicBezTo>
                <a:cubicBezTo>
                  <a:pt x="320" y="35"/>
                  <a:pt x="318" y="34"/>
                  <a:pt x="318" y="33"/>
                </a:cubicBezTo>
                <a:cubicBezTo>
                  <a:pt x="317" y="33"/>
                  <a:pt x="316" y="32"/>
                  <a:pt x="316" y="30"/>
                </a:cubicBezTo>
                <a:cubicBezTo>
                  <a:pt x="316" y="29"/>
                  <a:pt x="317" y="28"/>
                  <a:pt x="317" y="27"/>
                </a:cubicBezTo>
                <a:cubicBezTo>
                  <a:pt x="318" y="27"/>
                  <a:pt x="320" y="26"/>
                  <a:pt x="322" y="26"/>
                </a:cubicBezTo>
                <a:cubicBezTo>
                  <a:pt x="328" y="25"/>
                  <a:pt x="328" y="25"/>
                  <a:pt x="328" y="25"/>
                </a:cubicBezTo>
                <a:lnTo>
                  <a:pt x="328" y="27"/>
                </a:lnTo>
                <a:close/>
                <a:moveTo>
                  <a:pt x="352" y="12"/>
                </a:moveTo>
                <a:cubicBezTo>
                  <a:pt x="352" y="12"/>
                  <a:pt x="351" y="12"/>
                  <a:pt x="350" y="12"/>
                </a:cubicBezTo>
                <a:cubicBezTo>
                  <a:pt x="348" y="12"/>
                  <a:pt x="347" y="13"/>
                  <a:pt x="346" y="13"/>
                </a:cubicBezTo>
                <a:cubicBezTo>
                  <a:pt x="345" y="14"/>
                  <a:pt x="344" y="16"/>
                  <a:pt x="343" y="18"/>
                </a:cubicBezTo>
                <a:cubicBezTo>
                  <a:pt x="343" y="18"/>
                  <a:pt x="343" y="18"/>
                  <a:pt x="343" y="18"/>
                </a:cubicBezTo>
                <a:cubicBezTo>
                  <a:pt x="343" y="13"/>
                  <a:pt x="343" y="13"/>
                  <a:pt x="343" y="13"/>
                </a:cubicBezTo>
                <a:cubicBezTo>
                  <a:pt x="339" y="13"/>
                  <a:pt x="339" y="13"/>
                  <a:pt x="339" y="13"/>
                </a:cubicBezTo>
                <a:cubicBezTo>
                  <a:pt x="339" y="37"/>
                  <a:pt x="339" y="37"/>
                  <a:pt x="339" y="37"/>
                </a:cubicBezTo>
                <a:cubicBezTo>
                  <a:pt x="343" y="37"/>
                  <a:pt x="343" y="37"/>
                  <a:pt x="343" y="37"/>
                </a:cubicBezTo>
                <a:cubicBezTo>
                  <a:pt x="343" y="25"/>
                  <a:pt x="343" y="25"/>
                  <a:pt x="343" y="25"/>
                </a:cubicBezTo>
                <a:cubicBezTo>
                  <a:pt x="343" y="22"/>
                  <a:pt x="344" y="20"/>
                  <a:pt x="345" y="18"/>
                </a:cubicBezTo>
                <a:cubicBezTo>
                  <a:pt x="346" y="16"/>
                  <a:pt x="347" y="16"/>
                  <a:pt x="349" y="16"/>
                </a:cubicBezTo>
                <a:cubicBezTo>
                  <a:pt x="350" y="16"/>
                  <a:pt x="351" y="16"/>
                  <a:pt x="352" y="17"/>
                </a:cubicBezTo>
                <a:lnTo>
                  <a:pt x="352" y="12"/>
                </a:lnTo>
                <a:close/>
                <a:moveTo>
                  <a:pt x="372" y="32"/>
                </a:moveTo>
                <a:cubicBezTo>
                  <a:pt x="370" y="34"/>
                  <a:pt x="368" y="35"/>
                  <a:pt x="366" y="35"/>
                </a:cubicBezTo>
                <a:cubicBezTo>
                  <a:pt x="364" y="35"/>
                  <a:pt x="362" y="34"/>
                  <a:pt x="360" y="32"/>
                </a:cubicBezTo>
                <a:cubicBezTo>
                  <a:pt x="358" y="30"/>
                  <a:pt x="358" y="28"/>
                  <a:pt x="358" y="25"/>
                </a:cubicBezTo>
                <a:cubicBezTo>
                  <a:pt x="358" y="22"/>
                  <a:pt x="359" y="20"/>
                  <a:pt x="360" y="18"/>
                </a:cubicBezTo>
                <a:cubicBezTo>
                  <a:pt x="362" y="16"/>
                  <a:pt x="364" y="15"/>
                  <a:pt x="366" y="15"/>
                </a:cubicBezTo>
                <a:cubicBezTo>
                  <a:pt x="369" y="15"/>
                  <a:pt x="370" y="16"/>
                  <a:pt x="372" y="17"/>
                </a:cubicBezTo>
                <a:cubicBezTo>
                  <a:pt x="372" y="13"/>
                  <a:pt x="372" y="13"/>
                  <a:pt x="372" y="13"/>
                </a:cubicBezTo>
                <a:cubicBezTo>
                  <a:pt x="371" y="12"/>
                  <a:pt x="369" y="12"/>
                  <a:pt x="367" y="12"/>
                </a:cubicBezTo>
                <a:cubicBezTo>
                  <a:pt x="363" y="12"/>
                  <a:pt x="359" y="13"/>
                  <a:pt x="357" y="16"/>
                </a:cubicBezTo>
                <a:cubicBezTo>
                  <a:pt x="355" y="18"/>
                  <a:pt x="354" y="21"/>
                  <a:pt x="354" y="26"/>
                </a:cubicBezTo>
                <a:cubicBezTo>
                  <a:pt x="354" y="29"/>
                  <a:pt x="355" y="32"/>
                  <a:pt x="357" y="34"/>
                </a:cubicBezTo>
                <a:cubicBezTo>
                  <a:pt x="359" y="37"/>
                  <a:pt x="362" y="38"/>
                  <a:pt x="365" y="38"/>
                </a:cubicBezTo>
                <a:cubicBezTo>
                  <a:pt x="368" y="38"/>
                  <a:pt x="370" y="37"/>
                  <a:pt x="372" y="36"/>
                </a:cubicBezTo>
                <a:lnTo>
                  <a:pt x="372" y="32"/>
                </a:lnTo>
                <a:close/>
                <a:moveTo>
                  <a:pt x="399" y="22"/>
                </a:moveTo>
                <a:cubicBezTo>
                  <a:pt x="399" y="15"/>
                  <a:pt x="396" y="12"/>
                  <a:pt x="390" y="12"/>
                </a:cubicBezTo>
                <a:cubicBezTo>
                  <a:pt x="387" y="12"/>
                  <a:pt x="384" y="14"/>
                  <a:pt x="382" y="17"/>
                </a:cubicBezTo>
                <a:cubicBezTo>
                  <a:pt x="382" y="17"/>
                  <a:pt x="382" y="17"/>
                  <a:pt x="382" y="17"/>
                </a:cubicBezTo>
                <a:cubicBezTo>
                  <a:pt x="382" y="1"/>
                  <a:pt x="382" y="1"/>
                  <a:pt x="382" y="1"/>
                </a:cubicBezTo>
                <a:cubicBezTo>
                  <a:pt x="378" y="1"/>
                  <a:pt x="378" y="1"/>
                  <a:pt x="378" y="1"/>
                </a:cubicBezTo>
                <a:cubicBezTo>
                  <a:pt x="378" y="37"/>
                  <a:pt x="378" y="37"/>
                  <a:pt x="378" y="37"/>
                </a:cubicBezTo>
                <a:cubicBezTo>
                  <a:pt x="382" y="37"/>
                  <a:pt x="382" y="37"/>
                  <a:pt x="382" y="37"/>
                </a:cubicBezTo>
                <a:cubicBezTo>
                  <a:pt x="382" y="23"/>
                  <a:pt x="382" y="23"/>
                  <a:pt x="382" y="23"/>
                </a:cubicBezTo>
                <a:cubicBezTo>
                  <a:pt x="382" y="21"/>
                  <a:pt x="383" y="19"/>
                  <a:pt x="384" y="17"/>
                </a:cubicBezTo>
                <a:cubicBezTo>
                  <a:pt x="385" y="16"/>
                  <a:pt x="387" y="15"/>
                  <a:pt x="389" y="15"/>
                </a:cubicBezTo>
                <a:cubicBezTo>
                  <a:pt x="393" y="15"/>
                  <a:pt x="395" y="18"/>
                  <a:pt x="395" y="23"/>
                </a:cubicBezTo>
                <a:cubicBezTo>
                  <a:pt x="395" y="37"/>
                  <a:pt x="395" y="37"/>
                  <a:pt x="395" y="37"/>
                </a:cubicBezTo>
                <a:cubicBezTo>
                  <a:pt x="399" y="37"/>
                  <a:pt x="399" y="37"/>
                  <a:pt x="399" y="37"/>
                </a:cubicBezTo>
                <a:lnTo>
                  <a:pt x="399" y="2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7" name="Freeform 16"/>
          <p:cNvSpPr>
            <a:spLocks/>
          </p:cNvSpPr>
          <p:nvPr userDrawn="1"/>
        </p:nvSpPr>
        <p:spPr bwMode="auto">
          <a:xfrm>
            <a:off x="3237854" y="4708044"/>
            <a:ext cx="266127" cy="132304"/>
          </a:xfrm>
          <a:custGeom>
            <a:avLst/>
            <a:gdLst>
              <a:gd name="T0" fmla="*/ 19 w 22"/>
              <a:gd name="T1" fmla="*/ 3 h 11"/>
              <a:gd name="T2" fmla="*/ 13 w 22"/>
              <a:gd name="T3" fmla="*/ 0 h 11"/>
              <a:gd name="T4" fmla="*/ 4 w 22"/>
              <a:gd name="T5" fmla="*/ 0 h 11"/>
              <a:gd name="T6" fmla="*/ 0 w 22"/>
              <a:gd name="T7" fmla="*/ 0 h 11"/>
              <a:gd name="T8" fmla="*/ 4 w 22"/>
              <a:gd name="T9" fmla="*/ 11 h 11"/>
              <a:gd name="T10" fmla="*/ 22 w 22"/>
              <a:gd name="T11" fmla="*/ 11 h 11"/>
              <a:gd name="T12" fmla="*/ 19 w 22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11">
                <a:moveTo>
                  <a:pt x="19" y="3"/>
                </a:moveTo>
                <a:cubicBezTo>
                  <a:pt x="18" y="0"/>
                  <a:pt x="18" y="0"/>
                  <a:pt x="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1" y="0"/>
                  <a:pt x="0" y="0"/>
                </a:cubicBezTo>
                <a:cubicBezTo>
                  <a:pt x="4" y="11"/>
                  <a:pt x="4" y="11"/>
                  <a:pt x="4" y="11"/>
                </a:cubicBezTo>
                <a:cubicBezTo>
                  <a:pt x="22" y="11"/>
                  <a:pt x="22" y="11"/>
                  <a:pt x="22" y="11"/>
                </a:cubicBezTo>
                <a:lnTo>
                  <a:pt x="19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 userDrawn="1"/>
        </p:nvSpPr>
        <p:spPr bwMode="auto">
          <a:xfrm>
            <a:off x="2574873" y="5251267"/>
            <a:ext cx="1760168" cy="470067"/>
          </a:xfrm>
          <a:custGeom>
            <a:avLst/>
            <a:gdLst>
              <a:gd name="T0" fmla="*/ 142 w 146"/>
              <a:gd name="T1" fmla="*/ 0 h 39"/>
              <a:gd name="T2" fmla="*/ 5 w 146"/>
              <a:gd name="T3" fmla="*/ 0 h 39"/>
              <a:gd name="T4" fmla="*/ 0 w 146"/>
              <a:gd name="T5" fmla="*/ 4 h 39"/>
              <a:gd name="T6" fmla="*/ 0 w 146"/>
              <a:gd name="T7" fmla="*/ 17 h 39"/>
              <a:gd name="T8" fmla="*/ 12 w 146"/>
              <a:gd name="T9" fmla="*/ 39 h 39"/>
              <a:gd name="T10" fmla="*/ 15 w 146"/>
              <a:gd name="T11" fmla="*/ 37 h 39"/>
              <a:gd name="T12" fmla="*/ 34 w 146"/>
              <a:gd name="T13" fmla="*/ 37 h 39"/>
              <a:gd name="T14" fmla="*/ 46 w 146"/>
              <a:gd name="T15" fmla="*/ 37 h 39"/>
              <a:gd name="T16" fmla="*/ 65 w 146"/>
              <a:gd name="T17" fmla="*/ 37 h 39"/>
              <a:gd name="T18" fmla="*/ 77 w 146"/>
              <a:gd name="T19" fmla="*/ 37 h 39"/>
              <a:gd name="T20" fmla="*/ 87 w 146"/>
              <a:gd name="T21" fmla="*/ 35 h 39"/>
              <a:gd name="T22" fmla="*/ 96 w 146"/>
              <a:gd name="T23" fmla="*/ 37 h 39"/>
              <a:gd name="T24" fmla="*/ 108 w 146"/>
              <a:gd name="T25" fmla="*/ 37 h 39"/>
              <a:gd name="T26" fmla="*/ 127 w 146"/>
              <a:gd name="T27" fmla="*/ 37 h 39"/>
              <a:gd name="T28" fmla="*/ 130 w 146"/>
              <a:gd name="T29" fmla="*/ 38 h 39"/>
              <a:gd name="T30" fmla="*/ 145 w 146"/>
              <a:gd name="T31" fmla="*/ 4 h 39"/>
              <a:gd name="T32" fmla="*/ 146 w 146"/>
              <a:gd name="T33" fmla="*/ 0 h 39"/>
              <a:gd name="T34" fmla="*/ 142 w 146"/>
              <a:gd name="T35" fmla="*/ 0 h 39"/>
              <a:gd name="T36" fmla="*/ 36 w 146"/>
              <a:gd name="T37" fmla="*/ 28 h 39"/>
              <a:gd name="T38" fmla="*/ 29 w 146"/>
              <a:gd name="T39" fmla="*/ 22 h 39"/>
              <a:gd name="T40" fmla="*/ 36 w 146"/>
              <a:gd name="T41" fmla="*/ 15 h 39"/>
              <a:gd name="T42" fmla="*/ 43 w 146"/>
              <a:gd name="T43" fmla="*/ 21 h 39"/>
              <a:gd name="T44" fmla="*/ 36 w 146"/>
              <a:gd name="T45" fmla="*/ 28 h 39"/>
              <a:gd name="T46" fmla="*/ 60 w 146"/>
              <a:gd name="T47" fmla="*/ 28 h 39"/>
              <a:gd name="T48" fmla="*/ 53 w 146"/>
              <a:gd name="T49" fmla="*/ 22 h 39"/>
              <a:gd name="T50" fmla="*/ 60 w 146"/>
              <a:gd name="T51" fmla="*/ 15 h 39"/>
              <a:gd name="T52" fmla="*/ 67 w 146"/>
              <a:gd name="T53" fmla="*/ 21 h 39"/>
              <a:gd name="T54" fmla="*/ 60 w 146"/>
              <a:gd name="T55" fmla="*/ 28 h 39"/>
              <a:gd name="T56" fmla="*/ 84 w 146"/>
              <a:gd name="T57" fmla="*/ 28 h 39"/>
              <a:gd name="T58" fmla="*/ 77 w 146"/>
              <a:gd name="T59" fmla="*/ 22 h 39"/>
              <a:gd name="T60" fmla="*/ 84 w 146"/>
              <a:gd name="T61" fmla="*/ 15 h 39"/>
              <a:gd name="T62" fmla="*/ 91 w 146"/>
              <a:gd name="T63" fmla="*/ 22 h 39"/>
              <a:gd name="T64" fmla="*/ 84 w 146"/>
              <a:gd name="T65" fmla="*/ 28 h 39"/>
              <a:gd name="T66" fmla="*/ 108 w 146"/>
              <a:gd name="T67" fmla="*/ 28 h 39"/>
              <a:gd name="T68" fmla="*/ 101 w 146"/>
              <a:gd name="T69" fmla="*/ 22 h 39"/>
              <a:gd name="T70" fmla="*/ 108 w 146"/>
              <a:gd name="T71" fmla="*/ 15 h 39"/>
              <a:gd name="T72" fmla="*/ 115 w 146"/>
              <a:gd name="T73" fmla="*/ 22 h 39"/>
              <a:gd name="T74" fmla="*/ 108 w 146"/>
              <a:gd name="T7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39">
                <a:moveTo>
                  <a:pt x="142" y="0"/>
                </a:moveTo>
                <a:cubicBezTo>
                  <a:pt x="5" y="0"/>
                  <a:pt x="5" y="0"/>
                  <a:pt x="5" y="0"/>
                </a:cubicBezTo>
                <a:cubicBezTo>
                  <a:pt x="0" y="0"/>
                  <a:pt x="0" y="0"/>
                  <a:pt x="0" y="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6"/>
                  <a:pt x="4" y="34"/>
                  <a:pt x="12" y="39"/>
                </a:cubicBezTo>
                <a:cubicBezTo>
                  <a:pt x="13" y="38"/>
                  <a:pt x="14" y="38"/>
                  <a:pt x="15" y="37"/>
                </a:cubicBezTo>
                <a:cubicBezTo>
                  <a:pt x="21" y="35"/>
                  <a:pt x="28" y="35"/>
                  <a:pt x="34" y="37"/>
                </a:cubicBezTo>
                <a:cubicBezTo>
                  <a:pt x="38" y="39"/>
                  <a:pt x="42" y="39"/>
                  <a:pt x="46" y="37"/>
                </a:cubicBezTo>
                <a:cubicBezTo>
                  <a:pt x="52" y="35"/>
                  <a:pt x="59" y="35"/>
                  <a:pt x="65" y="37"/>
                </a:cubicBezTo>
                <a:cubicBezTo>
                  <a:pt x="69" y="39"/>
                  <a:pt x="73" y="39"/>
                  <a:pt x="77" y="37"/>
                </a:cubicBezTo>
                <a:cubicBezTo>
                  <a:pt x="80" y="36"/>
                  <a:pt x="83" y="35"/>
                  <a:pt x="87" y="35"/>
                </a:cubicBezTo>
                <a:cubicBezTo>
                  <a:pt x="90" y="35"/>
                  <a:pt x="93" y="36"/>
                  <a:pt x="96" y="37"/>
                </a:cubicBezTo>
                <a:cubicBezTo>
                  <a:pt x="100" y="39"/>
                  <a:pt x="104" y="39"/>
                  <a:pt x="108" y="37"/>
                </a:cubicBezTo>
                <a:cubicBezTo>
                  <a:pt x="114" y="35"/>
                  <a:pt x="121" y="35"/>
                  <a:pt x="127" y="37"/>
                </a:cubicBezTo>
                <a:cubicBezTo>
                  <a:pt x="128" y="38"/>
                  <a:pt x="129" y="38"/>
                  <a:pt x="130" y="38"/>
                </a:cubicBezTo>
                <a:cubicBezTo>
                  <a:pt x="145" y="4"/>
                  <a:pt x="145" y="4"/>
                  <a:pt x="145" y="4"/>
                </a:cubicBezTo>
                <a:cubicBezTo>
                  <a:pt x="146" y="1"/>
                  <a:pt x="146" y="0"/>
                  <a:pt x="146" y="0"/>
                </a:cubicBezTo>
                <a:cubicBezTo>
                  <a:pt x="146" y="0"/>
                  <a:pt x="145" y="0"/>
                  <a:pt x="142" y="0"/>
                </a:cubicBezTo>
                <a:close/>
                <a:moveTo>
                  <a:pt x="36" y="28"/>
                </a:moveTo>
                <a:cubicBezTo>
                  <a:pt x="32" y="28"/>
                  <a:pt x="29" y="25"/>
                  <a:pt x="29" y="22"/>
                </a:cubicBezTo>
                <a:cubicBezTo>
                  <a:pt x="29" y="18"/>
                  <a:pt x="32" y="15"/>
                  <a:pt x="36" y="15"/>
                </a:cubicBezTo>
                <a:cubicBezTo>
                  <a:pt x="39" y="15"/>
                  <a:pt x="43" y="18"/>
                  <a:pt x="43" y="21"/>
                </a:cubicBezTo>
                <a:cubicBezTo>
                  <a:pt x="43" y="25"/>
                  <a:pt x="39" y="28"/>
                  <a:pt x="36" y="28"/>
                </a:cubicBezTo>
                <a:close/>
                <a:moveTo>
                  <a:pt x="60" y="28"/>
                </a:moveTo>
                <a:cubicBezTo>
                  <a:pt x="56" y="28"/>
                  <a:pt x="53" y="25"/>
                  <a:pt x="53" y="22"/>
                </a:cubicBezTo>
                <a:cubicBezTo>
                  <a:pt x="53" y="18"/>
                  <a:pt x="56" y="15"/>
                  <a:pt x="60" y="15"/>
                </a:cubicBezTo>
                <a:cubicBezTo>
                  <a:pt x="64" y="15"/>
                  <a:pt x="67" y="18"/>
                  <a:pt x="67" y="21"/>
                </a:cubicBezTo>
                <a:cubicBezTo>
                  <a:pt x="67" y="25"/>
                  <a:pt x="64" y="28"/>
                  <a:pt x="60" y="28"/>
                </a:cubicBezTo>
                <a:close/>
                <a:moveTo>
                  <a:pt x="84" y="28"/>
                </a:moveTo>
                <a:cubicBezTo>
                  <a:pt x="80" y="28"/>
                  <a:pt x="77" y="25"/>
                  <a:pt x="77" y="22"/>
                </a:cubicBezTo>
                <a:cubicBezTo>
                  <a:pt x="77" y="18"/>
                  <a:pt x="80" y="15"/>
                  <a:pt x="84" y="15"/>
                </a:cubicBezTo>
                <a:cubicBezTo>
                  <a:pt x="88" y="15"/>
                  <a:pt x="91" y="18"/>
                  <a:pt x="91" y="22"/>
                </a:cubicBezTo>
                <a:cubicBezTo>
                  <a:pt x="91" y="25"/>
                  <a:pt x="88" y="28"/>
                  <a:pt x="84" y="28"/>
                </a:cubicBezTo>
                <a:close/>
                <a:moveTo>
                  <a:pt x="108" y="28"/>
                </a:moveTo>
                <a:cubicBezTo>
                  <a:pt x="104" y="28"/>
                  <a:pt x="101" y="25"/>
                  <a:pt x="101" y="22"/>
                </a:cubicBezTo>
                <a:cubicBezTo>
                  <a:pt x="101" y="18"/>
                  <a:pt x="104" y="15"/>
                  <a:pt x="108" y="15"/>
                </a:cubicBezTo>
                <a:cubicBezTo>
                  <a:pt x="112" y="15"/>
                  <a:pt x="115" y="18"/>
                  <a:pt x="115" y="22"/>
                </a:cubicBezTo>
                <a:cubicBezTo>
                  <a:pt x="115" y="25"/>
                  <a:pt x="112" y="28"/>
                  <a:pt x="10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 userDrawn="1"/>
        </p:nvSpPr>
        <p:spPr bwMode="auto">
          <a:xfrm>
            <a:off x="2889244" y="4924399"/>
            <a:ext cx="1072286" cy="230364"/>
          </a:xfrm>
          <a:custGeom>
            <a:avLst/>
            <a:gdLst>
              <a:gd name="T0" fmla="*/ 84 w 89"/>
              <a:gd name="T1" fmla="*/ 0 h 19"/>
              <a:gd name="T2" fmla="*/ 4 w 89"/>
              <a:gd name="T3" fmla="*/ 0 h 19"/>
              <a:gd name="T4" fmla="*/ 0 w 89"/>
              <a:gd name="T5" fmla="*/ 5 h 19"/>
              <a:gd name="T6" fmla="*/ 0 w 89"/>
              <a:gd name="T7" fmla="*/ 19 h 19"/>
              <a:gd name="T8" fmla="*/ 89 w 89"/>
              <a:gd name="T9" fmla="*/ 19 h 19"/>
              <a:gd name="T10" fmla="*/ 89 w 89"/>
              <a:gd name="T11" fmla="*/ 5 h 19"/>
              <a:gd name="T12" fmla="*/ 84 w 89"/>
              <a:gd name="T13" fmla="*/ 0 h 19"/>
              <a:gd name="T14" fmla="*/ 26 w 89"/>
              <a:gd name="T15" fmla="*/ 15 h 19"/>
              <a:gd name="T16" fmla="*/ 17 w 89"/>
              <a:gd name="T17" fmla="*/ 15 h 19"/>
              <a:gd name="T18" fmla="*/ 17 w 89"/>
              <a:gd name="T19" fmla="*/ 5 h 19"/>
              <a:gd name="T20" fmla="*/ 26 w 89"/>
              <a:gd name="T21" fmla="*/ 5 h 19"/>
              <a:gd name="T22" fmla="*/ 26 w 89"/>
              <a:gd name="T23" fmla="*/ 15 h 19"/>
              <a:gd name="T24" fmla="*/ 42 w 89"/>
              <a:gd name="T25" fmla="*/ 15 h 19"/>
              <a:gd name="T26" fmla="*/ 32 w 89"/>
              <a:gd name="T27" fmla="*/ 15 h 19"/>
              <a:gd name="T28" fmla="*/ 32 w 89"/>
              <a:gd name="T29" fmla="*/ 5 h 19"/>
              <a:gd name="T30" fmla="*/ 42 w 89"/>
              <a:gd name="T31" fmla="*/ 5 h 19"/>
              <a:gd name="T32" fmla="*/ 42 w 89"/>
              <a:gd name="T33" fmla="*/ 15 h 19"/>
              <a:gd name="T34" fmla="*/ 57 w 89"/>
              <a:gd name="T35" fmla="*/ 15 h 19"/>
              <a:gd name="T36" fmla="*/ 47 w 89"/>
              <a:gd name="T37" fmla="*/ 15 h 19"/>
              <a:gd name="T38" fmla="*/ 47 w 89"/>
              <a:gd name="T39" fmla="*/ 5 h 19"/>
              <a:gd name="T40" fmla="*/ 57 w 89"/>
              <a:gd name="T41" fmla="*/ 5 h 19"/>
              <a:gd name="T42" fmla="*/ 57 w 89"/>
              <a:gd name="T43" fmla="*/ 15 h 19"/>
              <a:gd name="T44" fmla="*/ 72 w 89"/>
              <a:gd name="T45" fmla="*/ 15 h 19"/>
              <a:gd name="T46" fmla="*/ 62 w 89"/>
              <a:gd name="T47" fmla="*/ 15 h 19"/>
              <a:gd name="T48" fmla="*/ 62 w 89"/>
              <a:gd name="T49" fmla="*/ 5 h 19"/>
              <a:gd name="T50" fmla="*/ 72 w 89"/>
              <a:gd name="T51" fmla="*/ 5 h 19"/>
              <a:gd name="T52" fmla="*/ 72 w 89"/>
              <a:gd name="T53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19">
                <a:moveTo>
                  <a:pt x="84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3"/>
                  <a:pt x="0" y="5"/>
                </a:cubicBezTo>
                <a:cubicBezTo>
                  <a:pt x="0" y="19"/>
                  <a:pt x="0" y="19"/>
                  <a:pt x="0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89" y="5"/>
                  <a:pt x="89" y="5"/>
                  <a:pt x="89" y="5"/>
                </a:cubicBezTo>
                <a:cubicBezTo>
                  <a:pt x="89" y="0"/>
                  <a:pt x="85" y="0"/>
                  <a:pt x="84" y="0"/>
                </a:cubicBezTo>
                <a:close/>
                <a:moveTo>
                  <a:pt x="26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6" y="5"/>
                  <a:pt x="26" y="5"/>
                  <a:pt x="26" y="5"/>
                </a:cubicBezTo>
                <a:lnTo>
                  <a:pt x="26" y="15"/>
                </a:lnTo>
                <a:close/>
                <a:moveTo>
                  <a:pt x="42" y="15"/>
                </a:moveTo>
                <a:cubicBezTo>
                  <a:pt x="32" y="15"/>
                  <a:pt x="32" y="15"/>
                  <a:pt x="32" y="15"/>
                </a:cubicBezTo>
                <a:cubicBezTo>
                  <a:pt x="32" y="5"/>
                  <a:pt x="32" y="5"/>
                  <a:pt x="32" y="5"/>
                </a:cubicBezTo>
                <a:cubicBezTo>
                  <a:pt x="42" y="5"/>
                  <a:pt x="42" y="5"/>
                  <a:pt x="42" y="5"/>
                </a:cubicBezTo>
                <a:lnTo>
                  <a:pt x="42" y="15"/>
                </a:lnTo>
                <a:close/>
                <a:moveTo>
                  <a:pt x="57" y="15"/>
                </a:moveTo>
                <a:cubicBezTo>
                  <a:pt x="47" y="15"/>
                  <a:pt x="47" y="15"/>
                  <a:pt x="47" y="15"/>
                </a:cubicBezTo>
                <a:cubicBezTo>
                  <a:pt x="47" y="5"/>
                  <a:pt x="47" y="5"/>
                  <a:pt x="47" y="5"/>
                </a:cubicBezTo>
                <a:cubicBezTo>
                  <a:pt x="57" y="5"/>
                  <a:pt x="57" y="5"/>
                  <a:pt x="57" y="5"/>
                </a:cubicBezTo>
                <a:lnTo>
                  <a:pt x="57" y="15"/>
                </a:lnTo>
                <a:close/>
                <a:moveTo>
                  <a:pt x="72" y="15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72" y="5"/>
                  <a:pt x="72" y="5"/>
                  <a:pt x="72" y="5"/>
                </a:cubicBezTo>
                <a:lnTo>
                  <a:pt x="7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2671363" y="3367886"/>
            <a:ext cx="1120531" cy="820283"/>
          </a:xfrm>
          <a:custGeom>
            <a:avLst/>
            <a:gdLst>
              <a:gd name="T0" fmla="*/ 2 w 93"/>
              <a:gd name="T1" fmla="*/ 65 h 68"/>
              <a:gd name="T2" fmla="*/ 17 w 93"/>
              <a:gd name="T3" fmla="*/ 59 h 68"/>
              <a:gd name="T4" fmla="*/ 41 w 93"/>
              <a:gd name="T5" fmla="*/ 48 h 68"/>
              <a:gd name="T6" fmla="*/ 63 w 93"/>
              <a:gd name="T7" fmla="*/ 62 h 68"/>
              <a:gd name="T8" fmla="*/ 76 w 93"/>
              <a:gd name="T9" fmla="*/ 67 h 68"/>
              <a:gd name="T10" fmla="*/ 88 w 93"/>
              <a:gd name="T11" fmla="*/ 57 h 68"/>
              <a:gd name="T12" fmla="*/ 88 w 93"/>
              <a:gd name="T13" fmla="*/ 56 h 68"/>
              <a:gd name="T14" fmla="*/ 93 w 93"/>
              <a:gd name="T15" fmla="*/ 48 h 68"/>
              <a:gd name="T16" fmla="*/ 69 w 93"/>
              <a:gd name="T17" fmla="*/ 10 h 68"/>
              <a:gd name="T18" fmla="*/ 51 w 93"/>
              <a:gd name="T19" fmla="*/ 0 h 68"/>
              <a:gd name="T20" fmla="*/ 36 w 93"/>
              <a:gd name="T21" fmla="*/ 8 h 68"/>
              <a:gd name="T22" fmla="*/ 0 w 93"/>
              <a:gd name="T23" fmla="*/ 64 h 68"/>
              <a:gd name="T24" fmla="*/ 2 w 93"/>
              <a:gd name="T25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68">
                <a:moveTo>
                  <a:pt x="2" y="65"/>
                </a:moveTo>
                <a:cubicBezTo>
                  <a:pt x="7" y="67"/>
                  <a:pt x="13" y="63"/>
                  <a:pt x="17" y="59"/>
                </a:cubicBezTo>
                <a:cubicBezTo>
                  <a:pt x="25" y="51"/>
                  <a:pt x="33" y="47"/>
                  <a:pt x="41" y="48"/>
                </a:cubicBezTo>
                <a:cubicBezTo>
                  <a:pt x="49" y="49"/>
                  <a:pt x="57" y="53"/>
                  <a:pt x="63" y="62"/>
                </a:cubicBezTo>
                <a:cubicBezTo>
                  <a:pt x="67" y="67"/>
                  <a:pt x="72" y="68"/>
                  <a:pt x="76" y="67"/>
                </a:cubicBezTo>
                <a:cubicBezTo>
                  <a:pt x="81" y="66"/>
                  <a:pt x="86" y="62"/>
                  <a:pt x="88" y="57"/>
                </a:cubicBezTo>
                <a:cubicBezTo>
                  <a:pt x="88" y="56"/>
                  <a:pt x="88" y="56"/>
                  <a:pt x="88" y="56"/>
                </a:cubicBezTo>
                <a:cubicBezTo>
                  <a:pt x="90" y="53"/>
                  <a:pt x="92" y="50"/>
                  <a:pt x="93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64" y="4"/>
                  <a:pt x="58" y="0"/>
                  <a:pt x="51" y="0"/>
                </a:cubicBezTo>
                <a:cubicBezTo>
                  <a:pt x="45" y="0"/>
                  <a:pt x="40" y="3"/>
                  <a:pt x="36" y="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1" y="65"/>
                  <a:pt x="2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1804508" y="4055864"/>
            <a:ext cx="2988083" cy="1568966"/>
          </a:xfrm>
          <a:custGeom>
            <a:avLst/>
            <a:gdLst>
              <a:gd name="T0" fmla="*/ 239 w 248"/>
              <a:gd name="T1" fmla="*/ 106 h 130"/>
              <a:gd name="T2" fmla="*/ 171 w 248"/>
              <a:gd name="T3" fmla="*/ 0 h 130"/>
              <a:gd name="T4" fmla="*/ 169 w 248"/>
              <a:gd name="T5" fmla="*/ 3 h 130"/>
              <a:gd name="T6" fmla="*/ 150 w 248"/>
              <a:gd name="T7" fmla="*/ 20 h 130"/>
              <a:gd name="T8" fmla="*/ 146 w 248"/>
              <a:gd name="T9" fmla="*/ 20 h 130"/>
              <a:gd name="T10" fmla="*/ 128 w 248"/>
              <a:gd name="T11" fmla="*/ 11 h 130"/>
              <a:gd name="T12" fmla="*/ 113 w 248"/>
              <a:gd name="T13" fmla="*/ 0 h 130"/>
              <a:gd name="T14" fmla="*/ 95 w 248"/>
              <a:gd name="T15" fmla="*/ 9 h 130"/>
              <a:gd name="T16" fmla="*/ 71 w 248"/>
              <a:gd name="T17" fmla="*/ 18 h 130"/>
              <a:gd name="T18" fmla="*/ 66 w 248"/>
              <a:gd name="T19" fmla="*/ 15 h 130"/>
              <a:gd name="T20" fmla="*/ 9 w 248"/>
              <a:gd name="T21" fmla="*/ 104 h 130"/>
              <a:gd name="T22" fmla="*/ 3 w 248"/>
              <a:gd name="T23" fmla="*/ 126 h 130"/>
              <a:gd name="T24" fmla="*/ 11 w 248"/>
              <a:gd name="T25" fmla="*/ 130 h 130"/>
              <a:gd name="T26" fmla="*/ 59 w 248"/>
              <a:gd name="T27" fmla="*/ 130 h 130"/>
              <a:gd name="T28" fmla="*/ 56 w 248"/>
              <a:gd name="T29" fmla="*/ 116 h 130"/>
              <a:gd name="T30" fmla="*/ 56 w 248"/>
              <a:gd name="T31" fmla="*/ 103 h 130"/>
              <a:gd name="T32" fmla="*/ 69 w 248"/>
              <a:gd name="T33" fmla="*/ 91 h 130"/>
              <a:gd name="T34" fmla="*/ 82 w 248"/>
              <a:gd name="T35" fmla="*/ 91 h 130"/>
              <a:gd name="T36" fmla="*/ 82 w 248"/>
              <a:gd name="T37" fmla="*/ 77 h 130"/>
              <a:gd name="T38" fmla="*/ 94 w 248"/>
              <a:gd name="T39" fmla="*/ 65 h 130"/>
              <a:gd name="T40" fmla="*/ 115 w 248"/>
              <a:gd name="T41" fmla="*/ 65 h 130"/>
              <a:gd name="T42" fmla="*/ 111 w 248"/>
              <a:gd name="T43" fmla="*/ 54 h 130"/>
              <a:gd name="T44" fmla="*/ 111 w 248"/>
              <a:gd name="T45" fmla="*/ 54 h 130"/>
              <a:gd name="T46" fmla="*/ 123 w 248"/>
              <a:gd name="T47" fmla="*/ 46 h 130"/>
              <a:gd name="T48" fmla="*/ 132 w 248"/>
              <a:gd name="T49" fmla="*/ 46 h 130"/>
              <a:gd name="T50" fmla="*/ 145 w 248"/>
              <a:gd name="T51" fmla="*/ 55 h 130"/>
              <a:gd name="T52" fmla="*/ 149 w 248"/>
              <a:gd name="T53" fmla="*/ 65 h 130"/>
              <a:gd name="T54" fmla="*/ 174 w 248"/>
              <a:gd name="T55" fmla="*/ 65 h 130"/>
              <a:gd name="T56" fmla="*/ 186 w 248"/>
              <a:gd name="T57" fmla="*/ 77 h 130"/>
              <a:gd name="T58" fmla="*/ 186 w 248"/>
              <a:gd name="T59" fmla="*/ 91 h 130"/>
              <a:gd name="T60" fmla="*/ 206 w 248"/>
              <a:gd name="T61" fmla="*/ 91 h 130"/>
              <a:gd name="T62" fmla="*/ 218 w 248"/>
              <a:gd name="T63" fmla="*/ 99 h 130"/>
              <a:gd name="T64" fmla="*/ 216 w 248"/>
              <a:gd name="T65" fmla="*/ 106 h 130"/>
              <a:gd name="T66" fmla="*/ 205 w 248"/>
              <a:gd name="T67" fmla="*/ 130 h 130"/>
              <a:gd name="T68" fmla="*/ 237 w 248"/>
              <a:gd name="T69" fmla="*/ 130 h 130"/>
              <a:gd name="T70" fmla="*/ 237 w 248"/>
              <a:gd name="T71" fmla="*/ 130 h 130"/>
              <a:gd name="T72" fmla="*/ 245 w 248"/>
              <a:gd name="T73" fmla="*/ 126 h 130"/>
              <a:gd name="T74" fmla="*/ 239 w 248"/>
              <a:gd name="T75" fmla="*/ 10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8" h="130">
                <a:moveTo>
                  <a:pt x="239" y="106"/>
                </a:moveTo>
                <a:cubicBezTo>
                  <a:pt x="171" y="0"/>
                  <a:pt x="171" y="0"/>
                  <a:pt x="171" y="0"/>
                </a:cubicBezTo>
                <a:cubicBezTo>
                  <a:pt x="170" y="1"/>
                  <a:pt x="170" y="2"/>
                  <a:pt x="169" y="3"/>
                </a:cubicBezTo>
                <a:cubicBezTo>
                  <a:pt x="166" y="12"/>
                  <a:pt x="158" y="18"/>
                  <a:pt x="150" y="20"/>
                </a:cubicBezTo>
                <a:cubicBezTo>
                  <a:pt x="148" y="20"/>
                  <a:pt x="147" y="20"/>
                  <a:pt x="146" y="20"/>
                </a:cubicBezTo>
                <a:cubicBezTo>
                  <a:pt x="139" y="20"/>
                  <a:pt x="132" y="17"/>
                  <a:pt x="128" y="11"/>
                </a:cubicBezTo>
                <a:cubicBezTo>
                  <a:pt x="124" y="6"/>
                  <a:pt x="119" y="1"/>
                  <a:pt x="113" y="0"/>
                </a:cubicBezTo>
                <a:cubicBezTo>
                  <a:pt x="107" y="0"/>
                  <a:pt x="101" y="3"/>
                  <a:pt x="95" y="9"/>
                </a:cubicBezTo>
                <a:cubicBezTo>
                  <a:pt x="85" y="19"/>
                  <a:pt x="77" y="19"/>
                  <a:pt x="71" y="18"/>
                </a:cubicBezTo>
                <a:cubicBezTo>
                  <a:pt x="70" y="17"/>
                  <a:pt x="68" y="16"/>
                  <a:pt x="66" y="15"/>
                </a:cubicBezTo>
                <a:cubicBezTo>
                  <a:pt x="9" y="104"/>
                  <a:pt x="9" y="104"/>
                  <a:pt x="9" y="104"/>
                </a:cubicBezTo>
                <a:cubicBezTo>
                  <a:pt x="3" y="114"/>
                  <a:pt x="0" y="120"/>
                  <a:pt x="3" y="126"/>
                </a:cubicBezTo>
                <a:cubicBezTo>
                  <a:pt x="5" y="128"/>
                  <a:pt x="7" y="130"/>
                  <a:pt x="11" y="130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7" y="126"/>
                  <a:pt x="56" y="121"/>
                  <a:pt x="56" y="116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91"/>
                  <a:pt x="64" y="91"/>
                  <a:pt x="69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2"/>
                  <a:pt x="85" y="65"/>
                  <a:pt x="94" y="65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46"/>
                  <a:pt x="120" y="46"/>
                  <a:pt x="123" y="46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40" y="46"/>
                  <a:pt x="143" y="47"/>
                  <a:pt x="145" y="5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79" y="65"/>
                  <a:pt x="186" y="68"/>
                  <a:pt x="186" y="77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206" y="91"/>
                  <a:pt x="206" y="91"/>
                  <a:pt x="206" y="91"/>
                </a:cubicBezTo>
                <a:cubicBezTo>
                  <a:pt x="214" y="91"/>
                  <a:pt x="218" y="94"/>
                  <a:pt x="218" y="99"/>
                </a:cubicBezTo>
                <a:cubicBezTo>
                  <a:pt x="218" y="101"/>
                  <a:pt x="217" y="103"/>
                  <a:pt x="216" y="106"/>
                </a:cubicBezTo>
                <a:cubicBezTo>
                  <a:pt x="205" y="130"/>
                  <a:pt x="205" y="130"/>
                  <a:pt x="205" y="130"/>
                </a:cubicBezTo>
                <a:cubicBezTo>
                  <a:pt x="237" y="130"/>
                  <a:pt x="237" y="130"/>
                  <a:pt x="237" y="130"/>
                </a:cubicBezTo>
                <a:cubicBezTo>
                  <a:pt x="237" y="130"/>
                  <a:pt x="237" y="130"/>
                  <a:pt x="237" y="130"/>
                </a:cubicBezTo>
                <a:cubicBezTo>
                  <a:pt x="240" y="130"/>
                  <a:pt x="243" y="128"/>
                  <a:pt x="245" y="126"/>
                </a:cubicBezTo>
                <a:cubicBezTo>
                  <a:pt x="246" y="124"/>
                  <a:pt x="248" y="119"/>
                  <a:pt x="239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auto">
          <a:xfrm>
            <a:off x="1491693" y="3995161"/>
            <a:ext cx="806160" cy="1545619"/>
          </a:xfrm>
          <a:custGeom>
            <a:avLst/>
            <a:gdLst>
              <a:gd name="T0" fmla="*/ 61 w 67"/>
              <a:gd name="T1" fmla="*/ 57 h 128"/>
              <a:gd name="T2" fmla="*/ 48 w 67"/>
              <a:gd name="T3" fmla="*/ 35 h 128"/>
              <a:gd name="T4" fmla="*/ 55 w 67"/>
              <a:gd name="T5" fmla="*/ 35 h 128"/>
              <a:gd name="T6" fmla="*/ 35 w 67"/>
              <a:gd name="T7" fmla="*/ 2 h 128"/>
              <a:gd name="T8" fmla="*/ 31 w 67"/>
              <a:gd name="T9" fmla="*/ 1 h 128"/>
              <a:gd name="T10" fmla="*/ 11 w 67"/>
              <a:gd name="T11" fmla="*/ 35 h 128"/>
              <a:gd name="T12" fmla="*/ 18 w 67"/>
              <a:gd name="T13" fmla="*/ 35 h 128"/>
              <a:gd name="T14" fmla="*/ 5 w 67"/>
              <a:gd name="T15" fmla="*/ 57 h 128"/>
              <a:gd name="T16" fmla="*/ 13 w 67"/>
              <a:gd name="T17" fmla="*/ 57 h 128"/>
              <a:gd name="T18" fmla="*/ 0 w 67"/>
              <a:gd name="T19" fmla="*/ 82 h 128"/>
              <a:gd name="T20" fmla="*/ 28 w 67"/>
              <a:gd name="T21" fmla="*/ 82 h 128"/>
              <a:gd name="T22" fmla="*/ 28 w 67"/>
              <a:gd name="T23" fmla="*/ 128 h 128"/>
              <a:gd name="T24" fmla="*/ 38 w 67"/>
              <a:gd name="T25" fmla="*/ 128 h 128"/>
              <a:gd name="T26" fmla="*/ 38 w 67"/>
              <a:gd name="T27" fmla="*/ 82 h 128"/>
              <a:gd name="T28" fmla="*/ 67 w 67"/>
              <a:gd name="T29" fmla="*/ 82 h 128"/>
              <a:gd name="T30" fmla="*/ 53 w 67"/>
              <a:gd name="T31" fmla="*/ 57 h 128"/>
              <a:gd name="T32" fmla="*/ 61 w 67"/>
              <a:gd name="T33" fmla="*/ 5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" h="128">
                <a:moveTo>
                  <a:pt x="61" y="57"/>
                </a:moveTo>
                <a:cubicBezTo>
                  <a:pt x="60" y="54"/>
                  <a:pt x="48" y="35"/>
                  <a:pt x="48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4" y="32"/>
                  <a:pt x="35" y="2"/>
                  <a:pt x="35" y="2"/>
                </a:cubicBezTo>
                <a:cubicBezTo>
                  <a:pt x="34" y="0"/>
                  <a:pt x="32" y="0"/>
                  <a:pt x="31" y="1"/>
                </a:cubicBezTo>
                <a:cubicBezTo>
                  <a:pt x="31" y="1"/>
                  <a:pt x="12" y="33"/>
                  <a:pt x="11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7" y="54"/>
                  <a:pt x="5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" y="79"/>
                  <a:pt x="0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128"/>
                  <a:pt x="28" y="128"/>
                  <a:pt x="28" y="12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8" y="82"/>
                  <a:pt x="38" y="82"/>
                  <a:pt x="38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5" y="79"/>
                  <a:pt x="53" y="57"/>
                  <a:pt x="53" y="57"/>
                </a:cubicBezTo>
                <a:lnTo>
                  <a:pt x="61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912" y="471123"/>
            <a:ext cx="1611541" cy="3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6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pos="288">
          <p15:clr>
            <a:srgbClr val="C35EA4"/>
          </p15:clr>
        </p15:guide>
        <p15:guide id="3" pos="7546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8067760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6533386" y="2061991"/>
            <a:ext cx="5389375" cy="4513563"/>
            <a:chOff x="2611" y="1821"/>
            <a:chExt cx="990" cy="829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3025" y="1821"/>
              <a:ext cx="576" cy="507"/>
            </a:xfrm>
            <a:custGeom>
              <a:avLst/>
              <a:gdLst>
                <a:gd name="T0" fmla="*/ 136 w 243"/>
                <a:gd name="T1" fmla="*/ 168 h 213"/>
                <a:gd name="T2" fmla="*/ 191 w 243"/>
                <a:gd name="T3" fmla="*/ 199 h 213"/>
                <a:gd name="T4" fmla="*/ 166 w 243"/>
                <a:gd name="T5" fmla="*/ 199 h 213"/>
                <a:gd name="T6" fmla="*/ 185 w 243"/>
                <a:gd name="T7" fmla="*/ 202 h 213"/>
                <a:gd name="T8" fmla="*/ 210 w 243"/>
                <a:gd name="T9" fmla="*/ 202 h 213"/>
                <a:gd name="T10" fmla="*/ 204 w 243"/>
                <a:gd name="T11" fmla="*/ 196 h 213"/>
                <a:gd name="T12" fmla="*/ 185 w 243"/>
                <a:gd name="T13" fmla="*/ 207 h 213"/>
                <a:gd name="T14" fmla="*/ 160 w 243"/>
                <a:gd name="T15" fmla="*/ 207 h 213"/>
                <a:gd name="T16" fmla="*/ 134 w 243"/>
                <a:gd name="T17" fmla="*/ 207 h 213"/>
                <a:gd name="T18" fmla="*/ 115 w 243"/>
                <a:gd name="T19" fmla="*/ 213 h 213"/>
                <a:gd name="T20" fmla="*/ 141 w 243"/>
                <a:gd name="T21" fmla="*/ 213 h 213"/>
                <a:gd name="T22" fmla="*/ 166 w 243"/>
                <a:gd name="T23" fmla="*/ 213 h 213"/>
                <a:gd name="T24" fmla="*/ 191 w 243"/>
                <a:gd name="T25" fmla="*/ 213 h 213"/>
                <a:gd name="T26" fmla="*/ 216 w 243"/>
                <a:gd name="T27" fmla="*/ 213 h 213"/>
                <a:gd name="T28" fmla="*/ 148 w 243"/>
                <a:gd name="T29" fmla="*/ 164 h 213"/>
                <a:gd name="T30" fmla="*/ 148 w 243"/>
                <a:gd name="T31" fmla="*/ 164 h 213"/>
                <a:gd name="T32" fmla="*/ 143 w 243"/>
                <a:gd name="T33" fmla="*/ 145 h 213"/>
                <a:gd name="T34" fmla="*/ 146 w 243"/>
                <a:gd name="T35" fmla="*/ 145 h 213"/>
                <a:gd name="T36" fmla="*/ 157 w 243"/>
                <a:gd name="T37" fmla="*/ 138 h 213"/>
                <a:gd name="T38" fmla="*/ 235 w 243"/>
                <a:gd name="T39" fmla="*/ 147 h 213"/>
                <a:gd name="T40" fmla="*/ 228 w 243"/>
                <a:gd name="T41" fmla="*/ 66 h 213"/>
                <a:gd name="T42" fmla="*/ 214 w 243"/>
                <a:gd name="T43" fmla="*/ 19 h 213"/>
                <a:gd name="T44" fmla="*/ 188 w 243"/>
                <a:gd name="T45" fmla="*/ 66 h 213"/>
                <a:gd name="T46" fmla="*/ 161 w 243"/>
                <a:gd name="T47" fmla="*/ 42 h 213"/>
                <a:gd name="T48" fmla="*/ 108 w 243"/>
                <a:gd name="T49" fmla="*/ 6 h 213"/>
                <a:gd name="T50" fmla="*/ 100 w 243"/>
                <a:gd name="T51" fmla="*/ 165 h 213"/>
                <a:gd name="T52" fmla="*/ 118 w 243"/>
                <a:gd name="T53" fmla="*/ 184 h 213"/>
                <a:gd name="T54" fmla="*/ 162 w 243"/>
                <a:gd name="T55" fmla="*/ 184 h 213"/>
                <a:gd name="T56" fmla="*/ 194 w 243"/>
                <a:gd name="T57" fmla="*/ 184 h 213"/>
                <a:gd name="T58" fmla="*/ 236 w 243"/>
                <a:gd name="T59" fmla="*/ 165 h 213"/>
                <a:gd name="T60" fmla="*/ 208 w 243"/>
                <a:gd name="T61" fmla="*/ 87 h 213"/>
                <a:gd name="T62" fmla="*/ 114 w 243"/>
                <a:gd name="T63" fmla="*/ 11 h 213"/>
                <a:gd name="T64" fmla="*/ 133 w 243"/>
                <a:gd name="T65" fmla="*/ 67 h 213"/>
                <a:gd name="T66" fmla="*/ 83 w 243"/>
                <a:gd name="T67" fmla="*/ 62 h 213"/>
                <a:gd name="T68" fmla="*/ 198 w 243"/>
                <a:gd name="T69" fmla="*/ 181 h 213"/>
                <a:gd name="T70" fmla="*/ 167 w 243"/>
                <a:gd name="T71" fmla="*/ 179 h 213"/>
                <a:gd name="T72" fmla="*/ 129 w 243"/>
                <a:gd name="T73" fmla="*/ 180 h 213"/>
                <a:gd name="T74" fmla="*/ 104 w 243"/>
                <a:gd name="T75" fmla="*/ 155 h 213"/>
                <a:gd name="T76" fmla="*/ 209 w 243"/>
                <a:gd name="T77" fmla="*/ 155 h 213"/>
                <a:gd name="T78" fmla="*/ 123 w 243"/>
                <a:gd name="T79" fmla="*/ 147 h 213"/>
                <a:gd name="T80" fmla="*/ 143 w 243"/>
                <a:gd name="T81" fmla="*/ 120 h 213"/>
                <a:gd name="T82" fmla="*/ 159 w 243"/>
                <a:gd name="T83" fmla="*/ 122 h 213"/>
                <a:gd name="T84" fmla="*/ 213 w 243"/>
                <a:gd name="T85" fmla="*/ 158 h 213"/>
                <a:gd name="T86" fmla="*/ 192 w 243"/>
                <a:gd name="T87" fmla="*/ 147 h 213"/>
                <a:gd name="T88" fmla="*/ 163 w 243"/>
                <a:gd name="T89" fmla="*/ 121 h 213"/>
                <a:gd name="T90" fmla="*/ 142 w 243"/>
                <a:gd name="T91" fmla="*/ 128 h 213"/>
                <a:gd name="T92" fmla="*/ 108 w 243"/>
                <a:gd name="T93" fmla="*/ 147 h 213"/>
                <a:gd name="T94" fmla="*/ 15 w 243"/>
                <a:gd name="T95" fmla="*/ 149 h 213"/>
                <a:gd name="T96" fmla="*/ 108 w 243"/>
                <a:gd name="T97" fmla="*/ 55 h 213"/>
                <a:gd name="T98" fmla="*/ 152 w 243"/>
                <a:gd name="T99" fmla="*/ 58 h 213"/>
                <a:gd name="T100" fmla="*/ 213 w 243"/>
                <a:gd name="T101" fmla="*/ 158 h 213"/>
                <a:gd name="T102" fmla="*/ 170 w 243"/>
                <a:gd name="T103" fmla="*/ 168 h 213"/>
                <a:gd name="T104" fmla="*/ 168 w 243"/>
                <a:gd name="T105" fmla="*/ 145 h 213"/>
                <a:gd name="T106" fmla="*/ 177 w 243"/>
                <a:gd name="T107" fmla="*/ 16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13">
                  <a:moveTo>
                    <a:pt x="131" y="164"/>
                  </a:moveTo>
                  <a:cubicBezTo>
                    <a:pt x="128" y="164"/>
                    <a:pt x="126" y="166"/>
                    <a:pt x="126" y="168"/>
                  </a:cubicBezTo>
                  <a:cubicBezTo>
                    <a:pt x="126" y="171"/>
                    <a:pt x="128" y="172"/>
                    <a:pt x="131" y="172"/>
                  </a:cubicBezTo>
                  <a:cubicBezTo>
                    <a:pt x="134" y="172"/>
                    <a:pt x="136" y="171"/>
                    <a:pt x="136" y="168"/>
                  </a:cubicBezTo>
                  <a:cubicBezTo>
                    <a:pt x="136" y="166"/>
                    <a:pt x="133" y="164"/>
                    <a:pt x="131" y="164"/>
                  </a:cubicBezTo>
                  <a:close/>
                  <a:moveTo>
                    <a:pt x="204" y="196"/>
                  </a:moveTo>
                  <a:cubicBezTo>
                    <a:pt x="201" y="196"/>
                    <a:pt x="199" y="196"/>
                    <a:pt x="197" y="197"/>
                  </a:cubicBezTo>
                  <a:cubicBezTo>
                    <a:pt x="195" y="198"/>
                    <a:pt x="193" y="199"/>
                    <a:pt x="191" y="199"/>
                  </a:cubicBezTo>
                  <a:cubicBezTo>
                    <a:pt x="189" y="199"/>
                    <a:pt x="187" y="198"/>
                    <a:pt x="185" y="197"/>
                  </a:cubicBezTo>
                  <a:cubicBezTo>
                    <a:pt x="183" y="196"/>
                    <a:pt x="181" y="196"/>
                    <a:pt x="179" y="196"/>
                  </a:cubicBezTo>
                  <a:cubicBezTo>
                    <a:pt x="176" y="196"/>
                    <a:pt x="174" y="196"/>
                    <a:pt x="172" y="197"/>
                  </a:cubicBezTo>
                  <a:cubicBezTo>
                    <a:pt x="170" y="198"/>
                    <a:pt x="168" y="199"/>
                    <a:pt x="166" y="199"/>
                  </a:cubicBezTo>
                  <a:cubicBezTo>
                    <a:pt x="166" y="203"/>
                    <a:pt x="166" y="203"/>
                    <a:pt x="166" y="203"/>
                  </a:cubicBezTo>
                  <a:cubicBezTo>
                    <a:pt x="168" y="203"/>
                    <a:pt x="170" y="203"/>
                    <a:pt x="172" y="202"/>
                  </a:cubicBezTo>
                  <a:cubicBezTo>
                    <a:pt x="174" y="201"/>
                    <a:pt x="176" y="201"/>
                    <a:pt x="179" y="201"/>
                  </a:cubicBezTo>
                  <a:cubicBezTo>
                    <a:pt x="181" y="201"/>
                    <a:pt x="183" y="201"/>
                    <a:pt x="185" y="202"/>
                  </a:cubicBezTo>
                  <a:cubicBezTo>
                    <a:pt x="187" y="203"/>
                    <a:pt x="189" y="203"/>
                    <a:pt x="191" y="203"/>
                  </a:cubicBezTo>
                  <a:cubicBezTo>
                    <a:pt x="193" y="203"/>
                    <a:pt x="195" y="203"/>
                    <a:pt x="197" y="202"/>
                  </a:cubicBezTo>
                  <a:cubicBezTo>
                    <a:pt x="199" y="201"/>
                    <a:pt x="201" y="201"/>
                    <a:pt x="204" y="201"/>
                  </a:cubicBezTo>
                  <a:cubicBezTo>
                    <a:pt x="206" y="201"/>
                    <a:pt x="208" y="201"/>
                    <a:pt x="210" y="202"/>
                  </a:cubicBezTo>
                  <a:cubicBezTo>
                    <a:pt x="212" y="203"/>
                    <a:pt x="214" y="203"/>
                    <a:pt x="216" y="203"/>
                  </a:cubicBezTo>
                  <a:cubicBezTo>
                    <a:pt x="216" y="199"/>
                    <a:pt x="216" y="199"/>
                    <a:pt x="216" y="199"/>
                  </a:cubicBezTo>
                  <a:cubicBezTo>
                    <a:pt x="214" y="199"/>
                    <a:pt x="212" y="198"/>
                    <a:pt x="210" y="197"/>
                  </a:cubicBezTo>
                  <a:cubicBezTo>
                    <a:pt x="208" y="196"/>
                    <a:pt x="206" y="196"/>
                    <a:pt x="204" y="196"/>
                  </a:cubicBezTo>
                  <a:close/>
                  <a:moveTo>
                    <a:pt x="204" y="206"/>
                  </a:moveTo>
                  <a:cubicBezTo>
                    <a:pt x="201" y="206"/>
                    <a:pt x="199" y="206"/>
                    <a:pt x="197" y="207"/>
                  </a:cubicBezTo>
                  <a:cubicBezTo>
                    <a:pt x="195" y="208"/>
                    <a:pt x="193" y="208"/>
                    <a:pt x="191" y="208"/>
                  </a:cubicBezTo>
                  <a:cubicBezTo>
                    <a:pt x="189" y="208"/>
                    <a:pt x="187" y="208"/>
                    <a:pt x="185" y="207"/>
                  </a:cubicBezTo>
                  <a:cubicBezTo>
                    <a:pt x="183" y="206"/>
                    <a:pt x="181" y="206"/>
                    <a:pt x="179" y="206"/>
                  </a:cubicBezTo>
                  <a:cubicBezTo>
                    <a:pt x="176" y="206"/>
                    <a:pt x="174" y="206"/>
                    <a:pt x="172" y="207"/>
                  </a:cubicBezTo>
                  <a:cubicBezTo>
                    <a:pt x="170" y="208"/>
                    <a:pt x="168" y="208"/>
                    <a:pt x="166" y="208"/>
                  </a:cubicBezTo>
                  <a:cubicBezTo>
                    <a:pt x="164" y="208"/>
                    <a:pt x="162" y="208"/>
                    <a:pt x="160" y="207"/>
                  </a:cubicBezTo>
                  <a:cubicBezTo>
                    <a:pt x="158" y="206"/>
                    <a:pt x="156" y="206"/>
                    <a:pt x="153" y="206"/>
                  </a:cubicBezTo>
                  <a:cubicBezTo>
                    <a:pt x="151" y="206"/>
                    <a:pt x="149" y="206"/>
                    <a:pt x="147" y="207"/>
                  </a:cubicBezTo>
                  <a:cubicBezTo>
                    <a:pt x="145" y="208"/>
                    <a:pt x="143" y="208"/>
                    <a:pt x="141" y="208"/>
                  </a:cubicBezTo>
                  <a:cubicBezTo>
                    <a:pt x="138" y="208"/>
                    <a:pt x="136" y="208"/>
                    <a:pt x="134" y="207"/>
                  </a:cubicBezTo>
                  <a:cubicBezTo>
                    <a:pt x="132" y="206"/>
                    <a:pt x="130" y="206"/>
                    <a:pt x="128" y="206"/>
                  </a:cubicBezTo>
                  <a:cubicBezTo>
                    <a:pt x="126" y="206"/>
                    <a:pt x="124" y="206"/>
                    <a:pt x="122" y="207"/>
                  </a:cubicBezTo>
                  <a:cubicBezTo>
                    <a:pt x="120" y="208"/>
                    <a:pt x="118" y="208"/>
                    <a:pt x="115" y="208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8" y="213"/>
                    <a:pt x="120" y="212"/>
                    <a:pt x="122" y="212"/>
                  </a:cubicBezTo>
                  <a:cubicBezTo>
                    <a:pt x="124" y="211"/>
                    <a:pt x="126" y="210"/>
                    <a:pt x="128" y="210"/>
                  </a:cubicBezTo>
                  <a:cubicBezTo>
                    <a:pt x="130" y="210"/>
                    <a:pt x="132" y="211"/>
                    <a:pt x="134" y="212"/>
                  </a:cubicBezTo>
                  <a:cubicBezTo>
                    <a:pt x="136" y="212"/>
                    <a:pt x="138" y="213"/>
                    <a:pt x="141" y="213"/>
                  </a:cubicBezTo>
                  <a:cubicBezTo>
                    <a:pt x="143" y="213"/>
                    <a:pt x="145" y="212"/>
                    <a:pt x="147" y="212"/>
                  </a:cubicBezTo>
                  <a:cubicBezTo>
                    <a:pt x="149" y="211"/>
                    <a:pt x="151" y="210"/>
                    <a:pt x="153" y="210"/>
                  </a:cubicBezTo>
                  <a:cubicBezTo>
                    <a:pt x="156" y="210"/>
                    <a:pt x="158" y="211"/>
                    <a:pt x="160" y="212"/>
                  </a:cubicBezTo>
                  <a:cubicBezTo>
                    <a:pt x="162" y="212"/>
                    <a:pt x="164" y="213"/>
                    <a:pt x="166" y="213"/>
                  </a:cubicBezTo>
                  <a:cubicBezTo>
                    <a:pt x="168" y="213"/>
                    <a:pt x="170" y="212"/>
                    <a:pt x="172" y="212"/>
                  </a:cubicBezTo>
                  <a:cubicBezTo>
                    <a:pt x="174" y="211"/>
                    <a:pt x="176" y="210"/>
                    <a:pt x="179" y="210"/>
                  </a:cubicBezTo>
                  <a:cubicBezTo>
                    <a:pt x="181" y="210"/>
                    <a:pt x="183" y="211"/>
                    <a:pt x="185" y="212"/>
                  </a:cubicBezTo>
                  <a:cubicBezTo>
                    <a:pt x="187" y="212"/>
                    <a:pt x="189" y="213"/>
                    <a:pt x="191" y="213"/>
                  </a:cubicBezTo>
                  <a:cubicBezTo>
                    <a:pt x="193" y="213"/>
                    <a:pt x="195" y="212"/>
                    <a:pt x="197" y="212"/>
                  </a:cubicBezTo>
                  <a:cubicBezTo>
                    <a:pt x="199" y="211"/>
                    <a:pt x="201" y="210"/>
                    <a:pt x="204" y="210"/>
                  </a:cubicBezTo>
                  <a:cubicBezTo>
                    <a:pt x="206" y="210"/>
                    <a:pt x="208" y="211"/>
                    <a:pt x="210" y="212"/>
                  </a:cubicBezTo>
                  <a:cubicBezTo>
                    <a:pt x="212" y="212"/>
                    <a:pt x="214" y="213"/>
                    <a:pt x="216" y="213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4" y="208"/>
                    <a:pt x="212" y="208"/>
                    <a:pt x="210" y="207"/>
                  </a:cubicBezTo>
                  <a:cubicBezTo>
                    <a:pt x="208" y="206"/>
                    <a:pt x="206" y="206"/>
                    <a:pt x="204" y="206"/>
                  </a:cubicBezTo>
                  <a:close/>
                  <a:moveTo>
                    <a:pt x="148" y="164"/>
                  </a:moveTo>
                  <a:cubicBezTo>
                    <a:pt x="145" y="164"/>
                    <a:pt x="143" y="166"/>
                    <a:pt x="143" y="168"/>
                  </a:cubicBezTo>
                  <a:cubicBezTo>
                    <a:pt x="143" y="171"/>
                    <a:pt x="145" y="172"/>
                    <a:pt x="148" y="172"/>
                  </a:cubicBezTo>
                  <a:cubicBezTo>
                    <a:pt x="151" y="172"/>
                    <a:pt x="153" y="170"/>
                    <a:pt x="153" y="168"/>
                  </a:cubicBezTo>
                  <a:cubicBezTo>
                    <a:pt x="153" y="166"/>
                    <a:pt x="151" y="164"/>
                    <a:pt x="148" y="164"/>
                  </a:cubicBezTo>
                  <a:close/>
                  <a:moveTo>
                    <a:pt x="143" y="138"/>
                  </a:moveTo>
                  <a:cubicBezTo>
                    <a:pt x="136" y="138"/>
                    <a:pt x="136" y="138"/>
                    <a:pt x="136" y="138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43" y="145"/>
                    <a:pt x="143" y="145"/>
                    <a:pt x="143" y="145"/>
                  </a:cubicBezTo>
                  <a:lnTo>
                    <a:pt x="143" y="138"/>
                  </a:lnTo>
                  <a:close/>
                  <a:moveTo>
                    <a:pt x="153" y="138"/>
                  </a:moveTo>
                  <a:cubicBezTo>
                    <a:pt x="146" y="138"/>
                    <a:pt x="146" y="138"/>
                    <a:pt x="146" y="138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53" y="145"/>
                    <a:pt x="153" y="145"/>
                    <a:pt x="153" y="145"/>
                  </a:cubicBezTo>
                  <a:lnTo>
                    <a:pt x="153" y="138"/>
                  </a:lnTo>
                  <a:close/>
                  <a:moveTo>
                    <a:pt x="164" y="138"/>
                  </a:moveTo>
                  <a:cubicBezTo>
                    <a:pt x="157" y="138"/>
                    <a:pt x="157" y="138"/>
                    <a:pt x="157" y="138"/>
                  </a:cubicBezTo>
                  <a:cubicBezTo>
                    <a:pt x="157" y="145"/>
                    <a:pt x="157" y="145"/>
                    <a:pt x="157" y="145"/>
                  </a:cubicBezTo>
                  <a:cubicBezTo>
                    <a:pt x="164" y="145"/>
                    <a:pt x="164" y="145"/>
                    <a:pt x="164" y="145"/>
                  </a:cubicBezTo>
                  <a:lnTo>
                    <a:pt x="164" y="138"/>
                  </a:lnTo>
                  <a:close/>
                  <a:moveTo>
                    <a:pt x="235" y="147"/>
                  </a:moveTo>
                  <a:cubicBezTo>
                    <a:pt x="216" y="120"/>
                    <a:pt x="216" y="120"/>
                    <a:pt x="216" y="120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39" y="84"/>
                    <a:pt x="228" y="66"/>
                    <a:pt x="228" y="66"/>
                  </a:cubicBezTo>
                  <a:cubicBezTo>
                    <a:pt x="236" y="66"/>
                    <a:pt x="236" y="66"/>
                    <a:pt x="236" y="66"/>
                  </a:cubicBezTo>
                  <a:cubicBezTo>
                    <a:pt x="234" y="63"/>
                    <a:pt x="225" y="47"/>
                    <a:pt x="225" y="47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29" y="44"/>
                    <a:pt x="214" y="19"/>
                    <a:pt x="214" y="19"/>
                  </a:cubicBezTo>
                  <a:cubicBezTo>
                    <a:pt x="213" y="17"/>
                    <a:pt x="211" y="17"/>
                    <a:pt x="210" y="19"/>
                  </a:cubicBezTo>
                  <a:cubicBezTo>
                    <a:pt x="210" y="19"/>
                    <a:pt x="195" y="45"/>
                    <a:pt x="194" y="47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7"/>
                    <a:pt x="190" y="63"/>
                    <a:pt x="188" y="66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6"/>
                    <a:pt x="191" y="74"/>
                    <a:pt x="187" y="80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42"/>
                    <a:pt x="161" y="43"/>
                    <a:pt x="160" y="43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2" y="3"/>
                    <a:pt x="127" y="0"/>
                    <a:pt x="121" y="0"/>
                  </a:cubicBezTo>
                  <a:cubicBezTo>
                    <a:pt x="116" y="0"/>
                    <a:pt x="112" y="3"/>
                    <a:pt x="108" y="6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3" y="153"/>
                    <a:pt x="0" y="158"/>
                    <a:pt x="2" y="162"/>
                  </a:cubicBezTo>
                  <a:cubicBezTo>
                    <a:pt x="3" y="163"/>
                    <a:pt x="4" y="165"/>
                    <a:pt x="7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0" y="174"/>
                    <a:pt x="104" y="181"/>
                    <a:pt x="112" y="185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3" y="186"/>
                    <a:pt x="113" y="186"/>
                    <a:pt x="113" y="186"/>
                  </a:cubicBezTo>
                  <a:cubicBezTo>
                    <a:pt x="115" y="186"/>
                    <a:pt x="116" y="185"/>
                    <a:pt x="118" y="184"/>
                  </a:cubicBezTo>
                  <a:cubicBezTo>
                    <a:pt x="121" y="183"/>
                    <a:pt x="124" y="183"/>
                    <a:pt x="127" y="184"/>
                  </a:cubicBezTo>
                  <a:cubicBezTo>
                    <a:pt x="131" y="186"/>
                    <a:pt x="136" y="186"/>
                    <a:pt x="140" y="184"/>
                  </a:cubicBezTo>
                  <a:cubicBezTo>
                    <a:pt x="143" y="183"/>
                    <a:pt x="147" y="183"/>
                    <a:pt x="150" y="184"/>
                  </a:cubicBezTo>
                  <a:cubicBezTo>
                    <a:pt x="154" y="186"/>
                    <a:pt x="158" y="186"/>
                    <a:pt x="162" y="184"/>
                  </a:cubicBezTo>
                  <a:cubicBezTo>
                    <a:pt x="165" y="183"/>
                    <a:pt x="169" y="183"/>
                    <a:pt x="172" y="184"/>
                  </a:cubicBezTo>
                  <a:cubicBezTo>
                    <a:pt x="174" y="185"/>
                    <a:pt x="176" y="186"/>
                    <a:pt x="178" y="186"/>
                  </a:cubicBezTo>
                  <a:cubicBezTo>
                    <a:pt x="180" y="186"/>
                    <a:pt x="183" y="185"/>
                    <a:pt x="185" y="184"/>
                  </a:cubicBezTo>
                  <a:cubicBezTo>
                    <a:pt x="188" y="183"/>
                    <a:pt x="191" y="183"/>
                    <a:pt x="194" y="184"/>
                  </a:cubicBezTo>
                  <a:cubicBezTo>
                    <a:pt x="196" y="185"/>
                    <a:pt x="198" y="186"/>
                    <a:pt x="200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10" y="165"/>
                    <a:pt x="210" y="165"/>
                    <a:pt x="210" y="165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8" y="165"/>
                    <a:pt x="240" y="164"/>
                    <a:pt x="241" y="162"/>
                  </a:cubicBezTo>
                  <a:cubicBezTo>
                    <a:pt x="242" y="161"/>
                    <a:pt x="243" y="157"/>
                    <a:pt x="235" y="147"/>
                  </a:cubicBezTo>
                  <a:close/>
                  <a:moveTo>
                    <a:pt x="208" y="87"/>
                  </a:moveTo>
                  <a:cubicBezTo>
                    <a:pt x="208" y="109"/>
                    <a:pt x="208" y="109"/>
                    <a:pt x="208" y="109"/>
                  </a:cubicBezTo>
                  <a:cubicBezTo>
                    <a:pt x="192" y="87"/>
                    <a:pt x="192" y="87"/>
                    <a:pt x="192" y="87"/>
                  </a:cubicBezTo>
                  <a:lnTo>
                    <a:pt x="208" y="87"/>
                  </a:lnTo>
                  <a:close/>
                  <a:moveTo>
                    <a:pt x="114" y="11"/>
                  </a:moveTo>
                  <a:cubicBezTo>
                    <a:pt x="118" y="6"/>
                    <a:pt x="126" y="7"/>
                    <a:pt x="130" y="13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0" y="47"/>
                    <a:pt x="148" y="51"/>
                    <a:pt x="146" y="56"/>
                  </a:cubicBezTo>
                  <a:cubicBezTo>
                    <a:pt x="143" y="62"/>
                    <a:pt x="138" y="66"/>
                    <a:pt x="133" y="67"/>
                  </a:cubicBezTo>
                  <a:cubicBezTo>
                    <a:pt x="130" y="67"/>
                    <a:pt x="128" y="65"/>
                    <a:pt x="126" y="62"/>
                  </a:cubicBezTo>
                  <a:cubicBezTo>
                    <a:pt x="121" y="54"/>
                    <a:pt x="115" y="49"/>
                    <a:pt x="109" y="49"/>
                  </a:cubicBezTo>
                  <a:cubicBezTo>
                    <a:pt x="102" y="48"/>
                    <a:pt x="96" y="52"/>
                    <a:pt x="90" y="59"/>
                  </a:cubicBezTo>
                  <a:cubicBezTo>
                    <a:pt x="87" y="62"/>
                    <a:pt x="85" y="63"/>
                    <a:pt x="83" y="62"/>
                  </a:cubicBezTo>
                  <a:cubicBezTo>
                    <a:pt x="81" y="62"/>
                    <a:pt x="80" y="61"/>
                    <a:pt x="79" y="59"/>
                  </a:cubicBezTo>
                  <a:lnTo>
                    <a:pt x="114" y="11"/>
                  </a:lnTo>
                  <a:close/>
                  <a:moveTo>
                    <a:pt x="209" y="155"/>
                  </a:moveTo>
                  <a:cubicBezTo>
                    <a:pt x="198" y="181"/>
                    <a:pt x="198" y="181"/>
                    <a:pt x="198" y="181"/>
                  </a:cubicBezTo>
                  <a:cubicBezTo>
                    <a:pt x="198" y="181"/>
                    <a:pt x="197" y="181"/>
                    <a:pt x="196" y="180"/>
                  </a:cubicBezTo>
                  <a:cubicBezTo>
                    <a:pt x="192" y="179"/>
                    <a:pt x="187" y="179"/>
                    <a:pt x="183" y="180"/>
                  </a:cubicBezTo>
                  <a:cubicBezTo>
                    <a:pt x="180" y="182"/>
                    <a:pt x="176" y="182"/>
                    <a:pt x="174" y="180"/>
                  </a:cubicBezTo>
                  <a:cubicBezTo>
                    <a:pt x="172" y="179"/>
                    <a:pt x="169" y="179"/>
                    <a:pt x="167" y="179"/>
                  </a:cubicBezTo>
                  <a:cubicBezTo>
                    <a:pt x="165" y="179"/>
                    <a:pt x="163" y="180"/>
                    <a:pt x="161" y="180"/>
                  </a:cubicBezTo>
                  <a:cubicBezTo>
                    <a:pt x="158" y="182"/>
                    <a:pt x="154" y="182"/>
                    <a:pt x="151" y="180"/>
                  </a:cubicBezTo>
                  <a:cubicBezTo>
                    <a:pt x="147" y="179"/>
                    <a:pt x="142" y="179"/>
                    <a:pt x="138" y="180"/>
                  </a:cubicBezTo>
                  <a:cubicBezTo>
                    <a:pt x="135" y="182"/>
                    <a:pt x="132" y="182"/>
                    <a:pt x="129" y="180"/>
                  </a:cubicBezTo>
                  <a:cubicBezTo>
                    <a:pt x="125" y="178"/>
                    <a:pt x="120" y="179"/>
                    <a:pt x="116" y="180"/>
                  </a:cubicBezTo>
                  <a:cubicBezTo>
                    <a:pt x="115" y="181"/>
                    <a:pt x="114" y="181"/>
                    <a:pt x="113" y="181"/>
                  </a:cubicBezTo>
                  <a:cubicBezTo>
                    <a:pt x="107" y="178"/>
                    <a:pt x="104" y="172"/>
                    <a:pt x="104" y="16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2"/>
                    <a:pt x="105" y="152"/>
                    <a:pt x="108" y="152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10" y="152"/>
                    <a:pt x="210" y="152"/>
                    <a:pt x="210" y="153"/>
                  </a:cubicBezTo>
                  <a:cubicBezTo>
                    <a:pt x="210" y="153"/>
                    <a:pt x="210" y="153"/>
                    <a:pt x="209" y="155"/>
                  </a:cubicBezTo>
                  <a:close/>
                  <a:moveTo>
                    <a:pt x="184" y="133"/>
                  </a:moveTo>
                  <a:cubicBezTo>
                    <a:pt x="185" y="133"/>
                    <a:pt x="188" y="133"/>
                    <a:pt x="188" y="137"/>
                  </a:cubicBezTo>
                  <a:cubicBezTo>
                    <a:pt x="188" y="147"/>
                    <a:pt x="188" y="147"/>
                    <a:pt x="188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6"/>
                    <a:pt x="123" y="133"/>
                    <a:pt x="127" y="133"/>
                  </a:cubicBezTo>
                  <a:lnTo>
                    <a:pt x="184" y="133"/>
                  </a:lnTo>
                  <a:close/>
                  <a:moveTo>
                    <a:pt x="143" y="120"/>
                  </a:move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19"/>
                    <a:pt x="147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8" y="119"/>
                    <a:pt x="158" y="119"/>
                    <a:pt x="159" y="122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47" y="128"/>
                    <a:pt x="147" y="128"/>
                    <a:pt x="147" y="128"/>
                  </a:cubicBezTo>
                  <a:lnTo>
                    <a:pt x="143" y="120"/>
                  </a:lnTo>
                  <a:close/>
                  <a:moveTo>
                    <a:pt x="213" y="158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4" y="155"/>
                    <a:pt x="215" y="154"/>
                    <a:pt x="215" y="153"/>
                  </a:cubicBezTo>
                  <a:cubicBezTo>
                    <a:pt x="215" y="147"/>
                    <a:pt x="209" y="147"/>
                    <a:pt x="207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1"/>
                    <a:pt x="188" y="128"/>
                    <a:pt x="184" y="128"/>
                  </a:cubicBezTo>
                  <a:cubicBezTo>
                    <a:pt x="165" y="128"/>
                    <a:pt x="165" y="128"/>
                    <a:pt x="165" y="128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2" y="115"/>
                    <a:pt x="159" y="115"/>
                    <a:pt x="154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5" y="115"/>
                    <a:pt x="139" y="115"/>
                    <a:pt x="139" y="120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1" y="128"/>
                    <a:pt x="118" y="133"/>
                    <a:pt x="118" y="137"/>
                  </a:cubicBezTo>
                  <a:cubicBezTo>
                    <a:pt x="118" y="147"/>
                    <a:pt x="118" y="147"/>
                    <a:pt x="11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5" y="147"/>
                    <a:pt x="100" y="147"/>
                    <a:pt x="100" y="155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10" y="156"/>
                    <a:pt x="12" y="154"/>
                    <a:pt x="15" y="149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7" y="67"/>
                    <a:pt x="79" y="68"/>
                    <a:pt x="81" y="69"/>
                  </a:cubicBezTo>
                  <a:cubicBezTo>
                    <a:pt x="86" y="70"/>
                    <a:pt x="91" y="68"/>
                    <a:pt x="95" y="64"/>
                  </a:cubicBezTo>
                  <a:cubicBezTo>
                    <a:pt x="100" y="58"/>
                    <a:pt x="104" y="55"/>
                    <a:pt x="108" y="55"/>
                  </a:cubicBezTo>
                  <a:cubicBezTo>
                    <a:pt x="113" y="56"/>
                    <a:pt x="117" y="61"/>
                    <a:pt x="120" y="65"/>
                  </a:cubicBezTo>
                  <a:cubicBezTo>
                    <a:pt x="123" y="70"/>
                    <a:pt x="128" y="73"/>
                    <a:pt x="133" y="73"/>
                  </a:cubicBezTo>
                  <a:cubicBezTo>
                    <a:pt x="133" y="73"/>
                    <a:pt x="133" y="73"/>
                    <a:pt x="134" y="73"/>
                  </a:cubicBezTo>
                  <a:cubicBezTo>
                    <a:pt x="141" y="73"/>
                    <a:pt x="148" y="67"/>
                    <a:pt x="152" y="58"/>
                  </a:cubicBezTo>
                  <a:cubicBezTo>
                    <a:pt x="154" y="54"/>
                    <a:pt x="155" y="52"/>
                    <a:pt x="157" y="51"/>
                  </a:cubicBezTo>
                  <a:cubicBezTo>
                    <a:pt x="229" y="151"/>
                    <a:pt x="229" y="151"/>
                    <a:pt x="229" y="151"/>
                  </a:cubicBezTo>
                  <a:cubicBezTo>
                    <a:pt x="231" y="154"/>
                    <a:pt x="233" y="156"/>
                    <a:pt x="234" y="158"/>
                  </a:cubicBezTo>
                  <a:lnTo>
                    <a:pt x="213" y="158"/>
                  </a:lnTo>
                  <a:close/>
                  <a:moveTo>
                    <a:pt x="165" y="164"/>
                  </a:moveTo>
                  <a:cubicBezTo>
                    <a:pt x="163" y="164"/>
                    <a:pt x="160" y="166"/>
                    <a:pt x="160" y="168"/>
                  </a:cubicBezTo>
                  <a:cubicBezTo>
                    <a:pt x="160" y="171"/>
                    <a:pt x="163" y="173"/>
                    <a:pt x="165" y="173"/>
                  </a:cubicBezTo>
                  <a:cubicBezTo>
                    <a:pt x="168" y="173"/>
                    <a:pt x="170" y="171"/>
                    <a:pt x="170" y="168"/>
                  </a:cubicBezTo>
                  <a:cubicBezTo>
                    <a:pt x="170" y="166"/>
                    <a:pt x="168" y="164"/>
                    <a:pt x="165" y="164"/>
                  </a:cubicBezTo>
                  <a:close/>
                  <a:moveTo>
                    <a:pt x="175" y="138"/>
                  </a:moveTo>
                  <a:cubicBezTo>
                    <a:pt x="168" y="138"/>
                    <a:pt x="168" y="138"/>
                    <a:pt x="168" y="138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75" y="145"/>
                    <a:pt x="175" y="145"/>
                    <a:pt x="175" y="145"/>
                  </a:cubicBezTo>
                  <a:lnTo>
                    <a:pt x="175" y="138"/>
                  </a:lnTo>
                  <a:close/>
                  <a:moveTo>
                    <a:pt x="182" y="164"/>
                  </a:moveTo>
                  <a:cubicBezTo>
                    <a:pt x="179" y="164"/>
                    <a:pt x="177" y="166"/>
                    <a:pt x="177" y="168"/>
                  </a:cubicBezTo>
                  <a:cubicBezTo>
                    <a:pt x="177" y="171"/>
                    <a:pt x="179" y="173"/>
                    <a:pt x="182" y="173"/>
                  </a:cubicBezTo>
                  <a:cubicBezTo>
                    <a:pt x="185" y="173"/>
                    <a:pt x="187" y="171"/>
                    <a:pt x="187" y="168"/>
                  </a:cubicBezTo>
                  <a:cubicBezTo>
                    <a:pt x="187" y="166"/>
                    <a:pt x="185" y="164"/>
                    <a:pt x="182" y="164"/>
                  </a:cubicBezTo>
                  <a:close/>
                </a:path>
              </a:pathLst>
            </a:custGeom>
            <a:solidFill>
              <a:srgbClr val="6DCF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 userDrawn="1"/>
          </p:nvSpPr>
          <p:spPr bwMode="auto">
            <a:xfrm>
              <a:off x="3371" y="2130"/>
              <a:ext cx="0" cy="0"/>
            </a:xfrm>
            <a:prstGeom prst="line">
              <a:avLst/>
            </a:prstGeom>
            <a:noFill/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2729" y="2176"/>
              <a:ext cx="119" cy="119"/>
            </a:xfrm>
            <a:custGeom>
              <a:avLst/>
              <a:gdLst>
                <a:gd name="T0" fmla="*/ 119 w 119"/>
                <a:gd name="T1" fmla="*/ 9 h 119"/>
                <a:gd name="T2" fmla="*/ 119 w 119"/>
                <a:gd name="T3" fmla="*/ 109 h 119"/>
                <a:gd name="T4" fmla="*/ 119 w 119"/>
                <a:gd name="T5" fmla="*/ 119 h 119"/>
                <a:gd name="T6" fmla="*/ 107 w 119"/>
                <a:gd name="T7" fmla="*/ 119 h 119"/>
                <a:gd name="T8" fmla="*/ 10 w 119"/>
                <a:gd name="T9" fmla="*/ 119 h 119"/>
                <a:gd name="T10" fmla="*/ 0 w 119"/>
                <a:gd name="T11" fmla="*/ 119 h 119"/>
                <a:gd name="T12" fmla="*/ 0 w 119"/>
                <a:gd name="T13" fmla="*/ 109 h 119"/>
                <a:gd name="T14" fmla="*/ 0 w 119"/>
                <a:gd name="T15" fmla="*/ 9 h 119"/>
                <a:gd name="T16" fmla="*/ 0 w 119"/>
                <a:gd name="T17" fmla="*/ 0 h 119"/>
                <a:gd name="T18" fmla="*/ 10 w 119"/>
                <a:gd name="T19" fmla="*/ 0 h 119"/>
                <a:gd name="T20" fmla="*/ 107 w 119"/>
                <a:gd name="T21" fmla="*/ 0 h 119"/>
                <a:gd name="T22" fmla="*/ 119 w 119"/>
                <a:gd name="T23" fmla="*/ 0 h 119"/>
                <a:gd name="T24" fmla="*/ 119 w 119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19" y="9"/>
                  </a:moveTo>
                  <a:lnTo>
                    <a:pt x="119" y="109"/>
                  </a:lnTo>
                  <a:lnTo>
                    <a:pt x="119" y="119"/>
                  </a:lnTo>
                  <a:lnTo>
                    <a:pt x="107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0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7" y="0"/>
                  </a:lnTo>
                  <a:lnTo>
                    <a:pt x="119" y="0"/>
                  </a:lnTo>
                  <a:lnTo>
                    <a:pt x="119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729" y="2176"/>
              <a:ext cx="119" cy="119"/>
            </a:xfrm>
            <a:custGeom>
              <a:avLst/>
              <a:gdLst>
                <a:gd name="T0" fmla="*/ 119 w 119"/>
                <a:gd name="T1" fmla="*/ 9 h 119"/>
                <a:gd name="T2" fmla="*/ 119 w 119"/>
                <a:gd name="T3" fmla="*/ 109 h 119"/>
                <a:gd name="T4" fmla="*/ 119 w 119"/>
                <a:gd name="T5" fmla="*/ 119 h 119"/>
                <a:gd name="T6" fmla="*/ 107 w 119"/>
                <a:gd name="T7" fmla="*/ 119 h 119"/>
                <a:gd name="T8" fmla="*/ 10 w 119"/>
                <a:gd name="T9" fmla="*/ 119 h 119"/>
                <a:gd name="T10" fmla="*/ 0 w 119"/>
                <a:gd name="T11" fmla="*/ 119 h 119"/>
                <a:gd name="T12" fmla="*/ 0 w 119"/>
                <a:gd name="T13" fmla="*/ 109 h 119"/>
                <a:gd name="T14" fmla="*/ 0 w 119"/>
                <a:gd name="T15" fmla="*/ 9 h 119"/>
                <a:gd name="T16" fmla="*/ 0 w 119"/>
                <a:gd name="T17" fmla="*/ 0 h 119"/>
                <a:gd name="T18" fmla="*/ 10 w 119"/>
                <a:gd name="T19" fmla="*/ 0 h 119"/>
                <a:gd name="T20" fmla="*/ 107 w 119"/>
                <a:gd name="T21" fmla="*/ 0 h 119"/>
                <a:gd name="T22" fmla="*/ 119 w 119"/>
                <a:gd name="T23" fmla="*/ 0 h 119"/>
                <a:gd name="T24" fmla="*/ 119 w 119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19" y="9"/>
                  </a:moveTo>
                  <a:lnTo>
                    <a:pt x="119" y="109"/>
                  </a:lnTo>
                  <a:lnTo>
                    <a:pt x="119" y="119"/>
                  </a:lnTo>
                  <a:lnTo>
                    <a:pt x="107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0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7" y="0"/>
                  </a:lnTo>
                  <a:lnTo>
                    <a:pt x="119" y="0"/>
                  </a:lnTo>
                  <a:lnTo>
                    <a:pt x="119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611" y="2295"/>
              <a:ext cx="353" cy="355"/>
            </a:xfrm>
            <a:custGeom>
              <a:avLst/>
              <a:gdLst>
                <a:gd name="T0" fmla="*/ 353 w 353"/>
                <a:gd name="T1" fmla="*/ 9 h 355"/>
                <a:gd name="T2" fmla="*/ 353 w 353"/>
                <a:gd name="T3" fmla="*/ 343 h 355"/>
                <a:gd name="T4" fmla="*/ 353 w 353"/>
                <a:gd name="T5" fmla="*/ 355 h 355"/>
                <a:gd name="T6" fmla="*/ 343 w 353"/>
                <a:gd name="T7" fmla="*/ 355 h 355"/>
                <a:gd name="T8" fmla="*/ 9 w 353"/>
                <a:gd name="T9" fmla="*/ 355 h 355"/>
                <a:gd name="T10" fmla="*/ 0 w 353"/>
                <a:gd name="T11" fmla="*/ 355 h 355"/>
                <a:gd name="T12" fmla="*/ 0 w 353"/>
                <a:gd name="T13" fmla="*/ 343 h 355"/>
                <a:gd name="T14" fmla="*/ 0 w 353"/>
                <a:gd name="T15" fmla="*/ 9 h 355"/>
                <a:gd name="T16" fmla="*/ 0 w 353"/>
                <a:gd name="T17" fmla="*/ 0 h 355"/>
                <a:gd name="T18" fmla="*/ 9 w 353"/>
                <a:gd name="T19" fmla="*/ 0 h 355"/>
                <a:gd name="T20" fmla="*/ 343 w 353"/>
                <a:gd name="T21" fmla="*/ 0 h 355"/>
                <a:gd name="T22" fmla="*/ 353 w 353"/>
                <a:gd name="T23" fmla="*/ 0 h 355"/>
                <a:gd name="T24" fmla="*/ 353 w 353"/>
                <a:gd name="T25" fmla="*/ 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355">
                  <a:moveTo>
                    <a:pt x="353" y="9"/>
                  </a:moveTo>
                  <a:lnTo>
                    <a:pt x="353" y="343"/>
                  </a:lnTo>
                  <a:lnTo>
                    <a:pt x="353" y="355"/>
                  </a:lnTo>
                  <a:lnTo>
                    <a:pt x="343" y="355"/>
                  </a:lnTo>
                  <a:lnTo>
                    <a:pt x="9" y="355"/>
                  </a:lnTo>
                  <a:lnTo>
                    <a:pt x="0" y="355"/>
                  </a:lnTo>
                  <a:lnTo>
                    <a:pt x="0" y="343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3" y="0"/>
                  </a:lnTo>
                  <a:lnTo>
                    <a:pt x="353" y="0"/>
                  </a:lnTo>
                  <a:lnTo>
                    <a:pt x="353" y="9"/>
                  </a:lnTo>
                  <a:close/>
                </a:path>
              </a:pathLst>
            </a:custGeom>
            <a:solidFill>
              <a:srgbClr val="FBD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2611" y="2295"/>
              <a:ext cx="353" cy="355"/>
            </a:xfrm>
            <a:custGeom>
              <a:avLst/>
              <a:gdLst>
                <a:gd name="T0" fmla="*/ 353 w 353"/>
                <a:gd name="T1" fmla="*/ 9 h 355"/>
                <a:gd name="T2" fmla="*/ 353 w 353"/>
                <a:gd name="T3" fmla="*/ 343 h 355"/>
                <a:gd name="T4" fmla="*/ 353 w 353"/>
                <a:gd name="T5" fmla="*/ 355 h 355"/>
                <a:gd name="T6" fmla="*/ 343 w 353"/>
                <a:gd name="T7" fmla="*/ 355 h 355"/>
                <a:gd name="T8" fmla="*/ 9 w 353"/>
                <a:gd name="T9" fmla="*/ 355 h 355"/>
                <a:gd name="T10" fmla="*/ 0 w 353"/>
                <a:gd name="T11" fmla="*/ 355 h 355"/>
                <a:gd name="T12" fmla="*/ 0 w 353"/>
                <a:gd name="T13" fmla="*/ 343 h 355"/>
                <a:gd name="T14" fmla="*/ 0 w 353"/>
                <a:gd name="T15" fmla="*/ 9 h 355"/>
                <a:gd name="T16" fmla="*/ 0 w 353"/>
                <a:gd name="T17" fmla="*/ 0 h 355"/>
                <a:gd name="T18" fmla="*/ 9 w 353"/>
                <a:gd name="T19" fmla="*/ 0 h 355"/>
                <a:gd name="T20" fmla="*/ 343 w 353"/>
                <a:gd name="T21" fmla="*/ 0 h 355"/>
                <a:gd name="T22" fmla="*/ 353 w 353"/>
                <a:gd name="T23" fmla="*/ 0 h 355"/>
                <a:gd name="T24" fmla="*/ 353 w 353"/>
                <a:gd name="T25" fmla="*/ 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355">
                  <a:moveTo>
                    <a:pt x="353" y="9"/>
                  </a:moveTo>
                  <a:lnTo>
                    <a:pt x="353" y="343"/>
                  </a:lnTo>
                  <a:lnTo>
                    <a:pt x="353" y="355"/>
                  </a:lnTo>
                  <a:lnTo>
                    <a:pt x="343" y="355"/>
                  </a:lnTo>
                  <a:lnTo>
                    <a:pt x="9" y="355"/>
                  </a:lnTo>
                  <a:lnTo>
                    <a:pt x="0" y="355"/>
                  </a:lnTo>
                  <a:lnTo>
                    <a:pt x="0" y="343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3" y="0"/>
                  </a:lnTo>
                  <a:lnTo>
                    <a:pt x="353" y="0"/>
                  </a:lnTo>
                  <a:lnTo>
                    <a:pt x="353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2668" y="2357"/>
              <a:ext cx="208" cy="255"/>
            </a:xfrm>
            <a:custGeom>
              <a:avLst/>
              <a:gdLst>
                <a:gd name="T0" fmla="*/ 60 w 88"/>
                <a:gd name="T1" fmla="*/ 98 h 107"/>
                <a:gd name="T2" fmla="*/ 78 w 88"/>
                <a:gd name="T3" fmla="*/ 103 h 107"/>
                <a:gd name="T4" fmla="*/ 83 w 88"/>
                <a:gd name="T5" fmla="*/ 85 h 107"/>
                <a:gd name="T6" fmla="*/ 66 w 88"/>
                <a:gd name="T7" fmla="*/ 79 h 107"/>
                <a:gd name="T8" fmla="*/ 59 w 88"/>
                <a:gd name="T9" fmla="*/ 67 h 107"/>
                <a:gd name="T10" fmla="*/ 56 w 88"/>
                <a:gd name="T11" fmla="*/ 68 h 107"/>
                <a:gd name="T12" fmla="*/ 64 w 88"/>
                <a:gd name="T13" fmla="*/ 80 h 107"/>
                <a:gd name="T14" fmla="*/ 60 w 88"/>
                <a:gd name="T15" fmla="*/ 98 h 107"/>
                <a:gd name="T16" fmla="*/ 14 w 88"/>
                <a:gd name="T17" fmla="*/ 66 h 107"/>
                <a:gd name="T18" fmla="*/ 27 w 88"/>
                <a:gd name="T19" fmla="*/ 73 h 107"/>
                <a:gd name="T20" fmla="*/ 34 w 88"/>
                <a:gd name="T21" fmla="*/ 62 h 107"/>
                <a:gd name="T22" fmla="*/ 41 w 88"/>
                <a:gd name="T23" fmla="*/ 60 h 107"/>
                <a:gd name="T24" fmla="*/ 41 w 88"/>
                <a:gd name="T25" fmla="*/ 58 h 107"/>
                <a:gd name="T26" fmla="*/ 33 w 88"/>
                <a:gd name="T27" fmla="*/ 60 h 107"/>
                <a:gd name="T28" fmla="*/ 21 w 88"/>
                <a:gd name="T29" fmla="*/ 54 h 107"/>
                <a:gd name="T30" fmla="*/ 14 w 88"/>
                <a:gd name="T31" fmla="*/ 66 h 107"/>
                <a:gd name="T32" fmla="*/ 41 w 88"/>
                <a:gd name="T33" fmla="*/ 27 h 107"/>
                <a:gd name="T34" fmla="*/ 25 w 88"/>
                <a:gd name="T35" fmla="*/ 4 h 107"/>
                <a:gd name="T36" fmla="*/ 2 w 88"/>
                <a:gd name="T37" fmla="*/ 19 h 107"/>
                <a:gd name="T38" fmla="*/ 18 w 88"/>
                <a:gd name="T39" fmla="*/ 42 h 107"/>
                <a:gd name="T40" fmla="*/ 33 w 88"/>
                <a:gd name="T41" fmla="*/ 39 h 107"/>
                <a:gd name="T42" fmla="*/ 42 w 88"/>
                <a:gd name="T43" fmla="*/ 48 h 107"/>
                <a:gd name="T44" fmla="*/ 46 w 88"/>
                <a:gd name="T45" fmla="*/ 44 h 107"/>
                <a:gd name="T46" fmla="*/ 37 w 88"/>
                <a:gd name="T47" fmla="*/ 35 h 107"/>
                <a:gd name="T48" fmla="*/ 41 w 88"/>
                <a:gd name="T49" fmla="*/ 27 h 107"/>
                <a:gd name="T50" fmla="*/ 58 w 88"/>
                <a:gd name="T51" fmla="*/ 46 h 107"/>
                <a:gd name="T52" fmla="*/ 44 w 88"/>
                <a:gd name="T53" fmla="*/ 50 h 107"/>
                <a:gd name="T54" fmla="*/ 49 w 88"/>
                <a:gd name="T55" fmla="*/ 64 h 107"/>
                <a:gd name="T56" fmla="*/ 63 w 88"/>
                <a:gd name="T57" fmla="*/ 60 h 107"/>
                <a:gd name="T58" fmla="*/ 58 w 88"/>
                <a:gd name="T59" fmla="*/ 46 h 107"/>
                <a:gd name="T60" fmla="*/ 79 w 88"/>
                <a:gd name="T61" fmla="*/ 3 h 107"/>
                <a:gd name="T62" fmla="*/ 61 w 88"/>
                <a:gd name="T63" fmla="*/ 9 h 107"/>
                <a:gd name="T64" fmla="*/ 66 w 88"/>
                <a:gd name="T65" fmla="*/ 26 h 107"/>
                <a:gd name="T66" fmla="*/ 57 w 88"/>
                <a:gd name="T67" fmla="*/ 42 h 107"/>
                <a:gd name="T68" fmla="*/ 60 w 88"/>
                <a:gd name="T69" fmla="*/ 43 h 107"/>
                <a:gd name="T70" fmla="*/ 60 w 88"/>
                <a:gd name="T71" fmla="*/ 43 h 107"/>
                <a:gd name="T72" fmla="*/ 68 w 88"/>
                <a:gd name="T73" fmla="*/ 28 h 107"/>
                <a:gd name="T74" fmla="*/ 85 w 88"/>
                <a:gd name="T75" fmla="*/ 21 h 107"/>
                <a:gd name="T76" fmla="*/ 79 w 88"/>
                <a:gd name="T7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107">
                  <a:moveTo>
                    <a:pt x="60" y="98"/>
                  </a:moveTo>
                  <a:cubicBezTo>
                    <a:pt x="63" y="104"/>
                    <a:pt x="72" y="107"/>
                    <a:pt x="78" y="103"/>
                  </a:cubicBezTo>
                  <a:cubicBezTo>
                    <a:pt x="85" y="99"/>
                    <a:pt x="87" y="91"/>
                    <a:pt x="83" y="85"/>
                  </a:cubicBezTo>
                  <a:cubicBezTo>
                    <a:pt x="80" y="78"/>
                    <a:pt x="72" y="76"/>
                    <a:pt x="66" y="79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8" y="67"/>
                    <a:pt x="57" y="67"/>
                    <a:pt x="56" y="68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8" y="84"/>
                    <a:pt x="56" y="92"/>
                    <a:pt x="60" y="98"/>
                  </a:cubicBezTo>
                  <a:moveTo>
                    <a:pt x="14" y="66"/>
                  </a:moveTo>
                  <a:cubicBezTo>
                    <a:pt x="16" y="71"/>
                    <a:pt x="21" y="74"/>
                    <a:pt x="27" y="73"/>
                  </a:cubicBezTo>
                  <a:cubicBezTo>
                    <a:pt x="32" y="72"/>
                    <a:pt x="35" y="67"/>
                    <a:pt x="34" y="6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9"/>
                    <a:pt x="41" y="58"/>
                    <a:pt x="41" y="58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6" y="55"/>
                    <a:pt x="13" y="61"/>
                    <a:pt x="14" y="66"/>
                  </a:cubicBezTo>
                  <a:moveTo>
                    <a:pt x="41" y="27"/>
                  </a:moveTo>
                  <a:cubicBezTo>
                    <a:pt x="43" y="16"/>
                    <a:pt x="36" y="6"/>
                    <a:pt x="25" y="4"/>
                  </a:cubicBezTo>
                  <a:cubicBezTo>
                    <a:pt x="15" y="2"/>
                    <a:pt x="5" y="9"/>
                    <a:pt x="2" y="19"/>
                  </a:cubicBezTo>
                  <a:cubicBezTo>
                    <a:pt x="0" y="30"/>
                    <a:pt x="7" y="40"/>
                    <a:pt x="18" y="42"/>
                  </a:cubicBezTo>
                  <a:cubicBezTo>
                    <a:pt x="23" y="43"/>
                    <a:pt x="28" y="42"/>
                    <a:pt x="33" y="3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3" y="47"/>
                    <a:pt x="45" y="45"/>
                    <a:pt x="46" y="4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9" y="32"/>
                    <a:pt x="40" y="30"/>
                    <a:pt x="41" y="27"/>
                  </a:cubicBezTo>
                  <a:moveTo>
                    <a:pt x="58" y="46"/>
                  </a:moveTo>
                  <a:cubicBezTo>
                    <a:pt x="53" y="43"/>
                    <a:pt x="47" y="45"/>
                    <a:pt x="44" y="50"/>
                  </a:cubicBezTo>
                  <a:cubicBezTo>
                    <a:pt x="42" y="55"/>
                    <a:pt x="44" y="62"/>
                    <a:pt x="49" y="64"/>
                  </a:cubicBezTo>
                  <a:cubicBezTo>
                    <a:pt x="54" y="67"/>
                    <a:pt x="60" y="65"/>
                    <a:pt x="63" y="60"/>
                  </a:cubicBezTo>
                  <a:cubicBezTo>
                    <a:pt x="65" y="55"/>
                    <a:pt x="63" y="48"/>
                    <a:pt x="58" y="46"/>
                  </a:cubicBezTo>
                  <a:moveTo>
                    <a:pt x="79" y="3"/>
                  </a:moveTo>
                  <a:cubicBezTo>
                    <a:pt x="72" y="0"/>
                    <a:pt x="64" y="2"/>
                    <a:pt x="61" y="9"/>
                  </a:cubicBezTo>
                  <a:cubicBezTo>
                    <a:pt x="58" y="15"/>
                    <a:pt x="60" y="23"/>
                    <a:pt x="66" y="26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8" y="43"/>
                    <a:pt x="59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74" y="30"/>
                    <a:pt x="82" y="27"/>
                    <a:pt x="85" y="21"/>
                  </a:cubicBezTo>
                  <a:cubicBezTo>
                    <a:pt x="88" y="14"/>
                    <a:pt x="86" y="6"/>
                    <a:pt x="79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2964" y="2295"/>
              <a:ext cx="246" cy="248"/>
            </a:xfrm>
            <a:custGeom>
              <a:avLst/>
              <a:gdLst>
                <a:gd name="T0" fmla="*/ 246 w 246"/>
                <a:gd name="T1" fmla="*/ 9 h 248"/>
                <a:gd name="T2" fmla="*/ 246 w 246"/>
                <a:gd name="T3" fmla="*/ 238 h 248"/>
                <a:gd name="T4" fmla="*/ 246 w 246"/>
                <a:gd name="T5" fmla="*/ 248 h 248"/>
                <a:gd name="T6" fmla="*/ 237 w 246"/>
                <a:gd name="T7" fmla="*/ 248 h 248"/>
                <a:gd name="T8" fmla="*/ 9 w 246"/>
                <a:gd name="T9" fmla="*/ 248 h 248"/>
                <a:gd name="T10" fmla="*/ 0 w 246"/>
                <a:gd name="T11" fmla="*/ 248 h 248"/>
                <a:gd name="T12" fmla="*/ 0 w 246"/>
                <a:gd name="T13" fmla="*/ 238 h 248"/>
                <a:gd name="T14" fmla="*/ 0 w 246"/>
                <a:gd name="T15" fmla="*/ 9 h 248"/>
                <a:gd name="T16" fmla="*/ 0 w 246"/>
                <a:gd name="T17" fmla="*/ 0 h 248"/>
                <a:gd name="T18" fmla="*/ 9 w 246"/>
                <a:gd name="T19" fmla="*/ 0 h 248"/>
                <a:gd name="T20" fmla="*/ 237 w 246"/>
                <a:gd name="T21" fmla="*/ 0 h 248"/>
                <a:gd name="T22" fmla="*/ 246 w 246"/>
                <a:gd name="T23" fmla="*/ 0 h 248"/>
                <a:gd name="T24" fmla="*/ 246 w 246"/>
                <a:gd name="T25" fmla="*/ 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48">
                  <a:moveTo>
                    <a:pt x="246" y="9"/>
                  </a:moveTo>
                  <a:lnTo>
                    <a:pt x="246" y="238"/>
                  </a:lnTo>
                  <a:lnTo>
                    <a:pt x="246" y="248"/>
                  </a:lnTo>
                  <a:lnTo>
                    <a:pt x="237" y="248"/>
                  </a:lnTo>
                  <a:lnTo>
                    <a:pt x="9" y="248"/>
                  </a:lnTo>
                  <a:lnTo>
                    <a:pt x="0" y="248"/>
                  </a:lnTo>
                  <a:lnTo>
                    <a:pt x="0" y="238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46" y="9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2964" y="2295"/>
              <a:ext cx="246" cy="248"/>
            </a:xfrm>
            <a:custGeom>
              <a:avLst/>
              <a:gdLst>
                <a:gd name="T0" fmla="*/ 246 w 246"/>
                <a:gd name="T1" fmla="*/ 9 h 248"/>
                <a:gd name="T2" fmla="*/ 246 w 246"/>
                <a:gd name="T3" fmla="*/ 238 h 248"/>
                <a:gd name="T4" fmla="*/ 246 w 246"/>
                <a:gd name="T5" fmla="*/ 248 h 248"/>
                <a:gd name="T6" fmla="*/ 237 w 246"/>
                <a:gd name="T7" fmla="*/ 248 h 248"/>
                <a:gd name="T8" fmla="*/ 9 w 246"/>
                <a:gd name="T9" fmla="*/ 248 h 248"/>
                <a:gd name="T10" fmla="*/ 0 w 246"/>
                <a:gd name="T11" fmla="*/ 248 h 248"/>
                <a:gd name="T12" fmla="*/ 0 w 246"/>
                <a:gd name="T13" fmla="*/ 238 h 248"/>
                <a:gd name="T14" fmla="*/ 0 w 246"/>
                <a:gd name="T15" fmla="*/ 9 h 248"/>
                <a:gd name="T16" fmla="*/ 0 w 246"/>
                <a:gd name="T17" fmla="*/ 0 h 248"/>
                <a:gd name="T18" fmla="*/ 9 w 246"/>
                <a:gd name="T19" fmla="*/ 0 h 248"/>
                <a:gd name="T20" fmla="*/ 237 w 246"/>
                <a:gd name="T21" fmla="*/ 0 h 248"/>
                <a:gd name="T22" fmla="*/ 246 w 246"/>
                <a:gd name="T23" fmla="*/ 0 h 248"/>
                <a:gd name="T24" fmla="*/ 246 w 246"/>
                <a:gd name="T25" fmla="*/ 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48">
                  <a:moveTo>
                    <a:pt x="246" y="9"/>
                  </a:moveTo>
                  <a:lnTo>
                    <a:pt x="246" y="238"/>
                  </a:lnTo>
                  <a:lnTo>
                    <a:pt x="246" y="248"/>
                  </a:lnTo>
                  <a:lnTo>
                    <a:pt x="237" y="248"/>
                  </a:lnTo>
                  <a:lnTo>
                    <a:pt x="9" y="248"/>
                  </a:lnTo>
                  <a:lnTo>
                    <a:pt x="0" y="248"/>
                  </a:lnTo>
                  <a:lnTo>
                    <a:pt x="0" y="238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46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002" y="2378"/>
              <a:ext cx="170" cy="84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4 h 35"/>
                <a:gd name="T10" fmla="*/ 0 w 72"/>
                <a:gd name="T11" fmla="*/ 24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4"/>
                    <a:pt x="42" y="0"/>
                    <a:pt x="34" y="0"/>
                  </a:cubicBezTo>
                  <a:cubicBezTo>
                    <a:pt x="24" y="0"/>
                    <a:pt x="16" y="6"/>
                    <a:pt x="14" y="15"/>
                  </a:cubicBezTo>
                  <a:cubicBezTo>
                    <a:pt x="13" y="15"/>
                    <a:pt x="11" y="14"/>
                    <a:pt x="10" y="14"/>
                  </a:cubicBezTo>
                  <a:cubicBezTo>
                    <a:pt x="4" y="14"/>
                    <a:pt x="0" y="19"/>
                    <a:pt x="0" y="24"/>
                  </a:cubicBezTo>
                  <a:cubicBezTo>
                    <a:pt x="0" y="30"/>
                    <a:pt x="4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2857" y="2021"/>
              <a:ext cx="263" cy="264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2907" y="2080"/>
              <a:ext cx="163" cy="162"/>
            </a:xfrm>
            <a:custGeom>
              <a:avLst/>
              <a:gdLst>
                <a:gd name="T0" fmla="*/ 60 w 69"/>
                <a:gd name="T1" fmla="*/ 0 h 68"/>
                <a:gd name="T2" fmla="*/ 9 w 69"/>
                <a:gd name="T3" fmla="*/ 0 h 68"/>
                <a:gd name="T4" fmla="*/ 0 w 69"/>
                <a:gd name="T5" fmla="*/ 9 h 68"/>
                <a:gd name="T6" fmla="*/ 0 w 69"/>
                <a:gd name="T7" fmla="*/ 42 h 68"/>
                <a:gd name="T8" fmla="*/ 9 w 69"/>
                <a:gd name="T9" fmla="*/ 51 h 68"/>
                <a:gd name="T10" fmla="*/ 22 w 69"/>
                <a:gd name="T11" fmla="*/ 51 h 68"/>
                <a:gd name="T12" fmla="*/ 48 w 69"/>
                <a:gd name="T13" fmla="*/ 68 h 68"/>
                <a:gd name="T14" fmla="*/ 42 w 69"/>
                <a:gd name="T15" fmla="*/ 51 h 68"/>
                <a:gd name="T16" fmla="*/ 60 w 69"/>
                <a:gd name="T17" fmla="*/ 51 h 68"/>
                <a:gd name="T18" fmla="*/ 69 w 69"/>
                <a:gd name="T19" fmla="*/ 42 h 68"/>
                <a:gd name="T20" fmla="*/ 69 w 69"/>
                <a:gd name="T21" fmla="*/ 9 h 68"/>
                <a:gd name="T22" fmla="*/ 60 w 69"/>
                <a:gd name="T2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4" y="51"/>
                    <a:pt x="69" y="47"/>
                    <a:pt x="69" y="42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 userDrawn="1"/>
          </p:nvSpPr>
          <p:spPr bwMode="auto">
            <a:xfrm>
              <a:off x="2857" y="2021"/>
              <a:ext cx="263" cy="264"/>
            </a:xfrm>
            <a:prstGeom prst="rect">
              <a:avLst/>
            </a:prstGeom>
            <a:solidFill>
              <a:srgbClr val="E90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907" y="2080"/>
              <a:ext cx="163" cy="162"/>
            </a:xfrm>
            <a:custGeom>
              <a:avLst/>
              <a:gdLst>
                <a:gd name="T0" fmla="*/ 60 w 69"/>
                <a:gd name="T1" fmla="*/ 0 h 68"/>
                <a:gd name="T2" fmla="*/ 9 w 69"/>
                <a:gd name="T3" fmla="*/ 0 h 68"/>
                <a:gd name="T4" fmla="*/ 0 w 69"/>
                <a:gd name="T5" fmla="*/ 9 h 68"/>
                <a:gd name="T6" fmla="*/ 0 w 69"/>
                <a:gd name="T7" fmla="*/ 42 h 68"/>
                <a:gd name="T8" fmla="*/ 9 w 69"/>
                <a:gd name="T9" fmla="*/ 51 h 68"/>
                <a:gd name="T10" fmla="*/ 22 w 69"/>
                <a:gd name="T11" fmla="*/ 51 h 68"/>
                <a:gd name="T12" fmla="*/ 48 w 69"/>
                <a:gd name="T13" fmla="*/ 68 h 68"/>
                <a:gd name="T14" fmla="*/ 42 w 69"/>
                <a:gd name="T15" fmla="*/ 51 h 68"/>
                <a:gd name="T16" fmla="*/ 60 w 69"/>
                <a:gd name="T17" fmla="*/ 51 h 68"/>
                <a:gd name="T18" fmla="*/ 69 w 69"/>
                <a:gd name="T19" fmla="*/ 42 h 68"/>
                <a:gd name="T20" fmla="*/ 69 w 69"/>
                <a:gd name="T21" fmla="*/ 9 h 68"/>
                <a:gd name="T22" fmla="*/ 60 w 69"/>
                <a:gd name="T2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4" y="51"/>
                    <a:pt x="69" y="47"/>
                    <a:pt x="69" y="42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grpSp>
        <p:nvGrpSpPr>
          <p:cNvPr id="27" name="Group 22"/>
          <p:cNvGrpSpPr>
            <a:grpSpLocks noChangeAspect="1"/>
          </p:cNvGrpSpPr>
          <p:nvPr userDrawn="1"/>
        </p:nvGrpSpPr>
        <p:grpSpPr bwMode="auto">
          <a:xfrm>
            <a:off x="8715684" y="5837405"/>
            <a:ext cx="2749087" cy="710830"/>
            <a:chOff x="3332" y="2051"/>
            <a:chExt cx="1172" cy="303"/>
          </a:xfrm>
        </p:grpSpPr>
        <p:sp>
          <p:nvSpPr>
            <p:cNvPr id="29" name="Freeform 23"/>
            <p:cNvSpPr>
              <a:spLocks noEditPoints="1"/>
            </p:cNvSpPr>
            <p:nvPr userDrawn="1"/>
          </p:nvSpPr>
          <p:spPr bwMode="auto">
            <a:xfrm>
              <a:off x="3332" y="2141"/>
              <a:ext cx="1170" cy="213"/>
            </a:xfrm>
            <a:custGeom>
              <a:avLst/>
              <a:gdLst>
                <a:gd name="T0" fmla="*/ 480 w 492"/>
                <a:gd name="T1" fmla="*/ 55 h 88"/>
                <a:gd name="T2" fmla="*/ 480 w 492"/>
                <a:gd name="T3" fmla="*/ 21 h 88"/>
                <a:gd name="T4" fmla="*/ 476 w 492"/>
                <a:gd name="T5" fmla="*/ 21 h 88"/>
                <a:gd name="T6" fmla="*/ 476 w 492"/>
                <a:gd name="T7" fmla="*/ 56 h 88"/>
                <a:gd name="T8" fmla="*/ 463 w 492"/>
                <a:gd name="T9" fmla="*/ 21 h 88"/>
                <a:gd name="T10" fmla="*/ 463 w 492"/>
                <a:gd name="T11" fmla="*/ 21 h 88"/>
                <a:gd name="T12" fmla="*/ 461 w 492"/>
                <a:gd name="T13" fmla="*/ 3 h 88"/>
                <a:gd name="T14" fmla="*/ 461 w 492"/>
                <a:gd name="T15" fmla="*/ 10 h 88"/>
                <a:gd name="T16" fmla="*/ 436 w 492"/>
                <a:gd name="T17" fmla="*/ 20 h 88"/>
                <a:gd name="T18" fmla="*/ 408 w 492"/>
                <a:gd name="T19" fmla="*/ 20 h 88"/>
                <a:gd name="T20" fmla="*/ 390 w 492"/>
                <a:gd name="T21" fmla="*/ 21 h 88"/>
                <a:gd name="T22" fmla="*/ 397 w 492"/>
                <a:gd name="T23" fmla="*/ 29 h 88"/>
                <a:gd name="T24" fmla="*/ 422 w 492"/>
                <a:gd name="T25" fmla="*/ 67 h 88"/>
                <a:gd name="T26" fmla="*/ 444 w 492"/>
                <a:gd name="T27" fmla="*/ 27 h 88"/>
                <a:gd name="T28" fmla="*/ 381 w 492"/>
                <a:gd name="T29" fmla="*/ 67 h 88"/>
                <a:gd name="T30" fmla="*/ 352 w 492"/>
                <a:gd name="T31" fmla="*/ 31 h 88"/>
                <a:gd name="T32" fmla="*/ 325 w 492"/>
                <a:gd name="T33" fmla="*/ 29 h 88"/>
                <a:gd name="T34" fmla="*/ 325 w 492"/>
                <a:gd name="T35" fmla="*/ 67 h 88"/>
                <a:gd name="T36" fmla="*/ 349 w 492"/>
                <a:gd name="T37" fmla="*/ 39 h 88"/>
                <a:gd name="T38" fmla="*/ 357 w 492"/>
                <a:gd name="T39" fmla="*/ 29 h 88"/>
                <a:gd name="T40" fmla="*/ 377 w 492"/>
                <a:gd name="T41" fmla="*/ 67 h 88"/>
                <a:gd name="T42" fmla="*/ 307 w 492"/>
                <a:gd name="T43" fmla="*/ 21 h 88"/>
                <a:gd name="T44" fmla="*/ 284 w 492"/>
                <a:gd name="T45" fmla="*/ 60 h 88"/>
                <a:gd name="T46" fmla="*/ 276 w 492"/>
                <a:gd name="T47" fmla="*/ 48 h 88"/>
                <a:gd name="T48" fmla="*/ 307 w 492"/>
                <a:gd name="T49" fmla="*/ 67 h 88"/>
                <a:gd name="T50" fmla="*/ 265 w 492"/>
                <a:gd name="T51" fmla="*/ 63 h 88"/>
                <a:gd name="T52" fmla="*/ 244 w 492"/>
                <a:gd name="T53" fmla="*/ 25 h 88"/>
                <a:gd name="T54" fmla="*/ 267 w 492"/>
                <a:gd name="T55" fmla="*/ 9 h 88"/>
                <a:gd name="T56" fmla="*/ 237 w 492"/>
                <a:gd name="T57" fmla="*/ 18 h 88"/>
                <a:gd name="T58" fmla="*/ 266 w 492"/>
                <a:gd name="T59" fmla="*/ 52 h 88"/>
                <a:gd name="T60" fmla="*/ 237 w 492"/>
                <a:gd name="T61" fmla="*/ 64 h 88"/>
                <a:gd name="T62" fmla="*/ 197 w 492"/>
                <a:gd name="T63" fmla="*/ 59 h 88"/>
                <a:gd name="T64" fmla="*/ 195 w 492"/>
                <a:gd name="T65" fmla="*/ 58 h 88"/>
                <a:gd name="T66" fmla="*/ 189 w 492"/>
                <a:gd name="T67" fmla="*/ 76 h 88"/>
                <a:gd name="T68" fmla="*/ 181 w 492"/>
                <a:gd name="T69" fmla="*/ 88 h 88"/>
                <a:gd name="T70" fmla="*/ 179 w 492"/>
                <a:gd name="T71" fmla="*/ 62 h 88"/>
                <a:gd name="T72" fmla="*/ 167 w 492"/>
                <a:gd name="T73" fmla="*/ 25 h 88"/>
                <a:gd name="T74" fmla="*/ 167 w 492"/>
                <a:gd name="T75" fmla="*/ 8 h 88"/>
                <a:gd name="T76" fmla="*/ 155 w 492"/>
                <a:gd name="T77" fmla="*/ 21 h 88"/>
                <a:gd name="T78" fmla="*/ 173 w 492"/>
                <a:gd name="T79" fmla="*/ 68 h 88"/>
                <a:gd name="T80" fmla="*/ 148 w 492"/>
                <a:gd name="T81" fmla="*/ 0 h 88"/>
                <a:gd name="T82" fmla="*/ 139 w 492"/>
                <a:gd name="T83" fmla="*/ 67 h 88"/>
                <a:gd name="T84" fmla="*/ 131 w 492"/>
                <a:gd name="T85" fmla="*/ 59 h 88"/>
                <a:gd name="T86" fmla="*/ 108 w 492"/>
                <a:gd name="T87" fmla="*/ 21 h 88"/>
                <a:gd name="T88" fmla="*/ 135 w 492"/>
                <a:gd name="T89" fmla="*/ 58 h 88"/>
                <a:gd name="T90" fmla="*/ 99 w 492"/>
                <a:gd name="T91" fmla="*/ 60 h 88"/>
                <a:gd name="T92" fmla="*/ 76 w 492"/>
                <a:gd name="T93" fmla="*/ 30 h 88"/>
                <a:gd name="T94" fmla="*/ 90 w 492"/>
                <a:gd name="T95" fmla="*/ 20 h 88"/>
                <a:gd name="T96" fmla="*/ 87 w 492"/>
                <a:gd name="T97" fmla="*/ 68 h 88"/>
                <a:gd name="T98" fmla="*/ 58 w 492"/>
                <a:gd name="T99" fmla="*/ 47 h 88"/>
                <a:gd name="T100" fmla="*/ 32 w 492"/>
                <a:gd name="T101" fmla="*/ 55 h 88"/>
                <a:gd name="T102" fmla="*/ 62 w 492"/>
                <a:gd name="T103" fmla="*/ 67 h 88"/>
                <a:gd name="T104" fmla="*/ 39 w 492"/>
                <a:gd name="T105" fmla="*/ 22 h 88"/>
                <a:gd name="T106" fmla="*/ 58 w 492"/>
                <a:gd name="T107" fmla="*/ 39 h 88"/>
                <a:gd name="T108" fmla="*/ 42 w 492"/>
                <a:gd name="T109" fmla="*/ 68 h 88"/>
                <a:gd name="T110" fmla="*/ 58 w 492"/>
                <a:gd name="T111" fmla="*/ 67 h 88"/>
                <a:gd name="T112" fmla="*/ 0 w 492"/>
                <a:gd name="T113" fmla="*/ 3 h 88"/>
                <a:gd name="T114" fmla="*/ 28 w 492"/>
                <a:gd name="T115" fmla="*/ 37 h 88"/>
                <a:gd name="T116" fmla="*/ 30 w 492"/>
                <a:gd name="T117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2" h="88">
                  <a:moveTo>
                    <a:pt x="492" y="62"/>
                  </a:moveTo>
                  <a:cubicBezTo>
                    <a:pt x="490" y="63"/>
                    <a:pt x="488" y="64"/>
                    <a:pt x="486" y="64"/>
                  </a:cubicBezTo>
                  <a:cubicBezTo>
                    <a:pt x="484" y="64"/>
                    <a:pt x="482" y="63"/>
                    <a:pt x="481" y="62"/>
                  </a:cubicBezTo>
                  <a:cubicBezTo>
                    <a:pt x="480" y="60"/>
                    <a:pt x="480" y="58"/>
                    <a:pt x="480" y="5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92" y="25"/>
                    <a:pt x="492" y="25"/>
                    <a:pt x="492" y="25"/>
                  </a:cubicBezTo>
                  <a:cubicBezTo>
                    <a:pt x="492" y="21"/>
                    <a:pt x="492" y="21"/>
                    <a:pt x="492" y="21"/>
                  </a:cubicBezTo>
                  <a:cubicBezTo>
                    <a:pt x="480" y="21"/>
                    <a:pt x="480" y="21"/>
                    <a:pt x="480" y="21"/>
                  </a:cubicBezTo>
                  <a:cubicBezTo>
                    <a:pt x="480" y="8"/>
                    <a:pt x="480" y="8"/>
                    <a:pt x="480" y="8"/>
                  </a:cubicBezTo>
                  <a:cubicBezTo>
                    <a:pt x="479" y="8"/>
                    <a:pt x="478" y="9"/>
                    <a:pt x="478" y="9"/>
                  </a:cubicBezTo>
                  <a:cubicBezTo>
                    <a:pt x="477" y="9"/>
                    <a:pt x="476" y="9"/>
                    <a:pt x="476" y="10"/>
                  </a:cubicBezTo>
                  <a:cubicBezTo>
                    <a:pt x="476" y="21"/>
                    <a:pt x="476" y="21"/>
                    <a:pt x="476" y="21"/>
                  </a:cubicBezTo>
                  <a:cubicBezTo>
                    <a:pt x="467" y="21"/>
                    <a:pt x="467" y="21"/>
                    <a:pt x="467" y="21"/>
                  </a:cubicBezTo>
                  <a:cubicBezTo>
                    <a:pt x="467" y="25"/>
                    <a:pt x="467" y="25"/>
                    <a:pt x="467" y="25"/>
                  </a:cubicBezTo>
                  <a:cubicBezTo>
                    <a:pt x="476" y="25"/>
                    <a:pt x="476" y="25"/>
                    <a:pt x="476" y="25"/>
                  </a:cubicBezTo>
                  <a:cubicBezTo>
                    <a:pt x="476" y="56"/>
                    <a:pt x="476" y="56"/>
                    <a:pt x="476" y="56"/>
                  </a:cubicBezTo>
                  <a:cubicBezTo>
                    <a:pt x="476" y="64"/>
                    <a:pt x="479" y="68"/>
                    <a:pt x="486" y="68"/>
                  </a:cubicBezTo>
                  <a:cubicBezTo>
                    <a:pt x="487" y="68"/>
                    <a:pt x="489" y="67"/>
                    <a:pt x="492" y="66"/>
                  </a:cubicBezTo>
                  <a:lnTo>
                    <a:pt x="492" y="62"/>
                  </a:lnTo>
                  <a:close/>
                  <a:moveTo>
                    <a:pt x="463" y="21"/>
                  </a:moveTo>
                  <a:cubicBezTo>
                    <a:pt x="459" y="21"/>
                    <a:pt x="459" y="21"/>
                    <a:pt x="459" y="21"/>
                  </a:cubicBezTo>
                  <a:cubicBezTo>
                    <a:pt x="459" y="67"/>
                    <a:pt x="459" y="67"/>
                    <a:pt x="459" y="67"/>
                  </a:cubicBezTo>
                  <a:cubicBezTo>
                    <a:pt x="463" y="67"/>
                    <a:pt x="463" y="67"/>
                    <a:pt x="463" y="67"/>
                  </a:cubicBezTo>
                  <a:lnTo>
                    <a:pt x="463" y="21"/>
                  </a:lnTo>
                  <a:close/>
                  <a:moveTo>
                    <a:pt x="463" y="9"/>
                  </a:moveTo>
                  <a:cubicBezTo>
                    <a:pt x="464" y="8"/>
                    <a:pt x="464" y="7"/>
                    <a:pt x="464" y="6"/>
                  </a:cubicBezTo>
                  <a:cubicBezTo>
                    <a:pt x="464" y="5"/>
                    <a:pt x="464" y="5"/>
                    <a:pt x="463" y="4"/>
                  </a:cubicBezTo>
                  <a:cubicBezTo>
                    <a:pt x="462" y="3"/>
                    <a:pt x="462" y="3"/>
                    <a:pt x="461" y="3"/>
                  </a:cubicBezTo>
                  <a:cubicBezTo>
                    <a:pt x="460" y="3"/>
                    <a:pt x="459" y="3"/>
                    <a:pt x="458" y="4"/>
                  </a:cubicBezTo>
                  <a:cubicBezTo>
                    <a:pt x="458" y="5"/>
                    <a:pt x="457" y="5"/>
                    <a:pt x="457" y="6"/>
                  </a:cubicBezTo>
                  <a:cubicBezTo>
                    <a:pt x="457" y="7"/>
                    <a:pt x="458" y="8"/>
                    <a:pt x="458" y="9"/>
                  </a:cubicBezTo>
                  <a:cubicBezTo>
                    <a:pt x="459" y="10"/>
                    <a:pt x="460" y="10"/>
                    <a:pt x="461" y="10"/>
                  </a:cubicBezTo>
                  <a:cubicBezTo>
                    <a:pt x="462" y="10"/>
                    <a:pt x="462" y="10"/>
                    <a:pt x="463" y="9"/>
                  </a:cubicBezTo>
                  <a:moveTo>
                    <a:pt x="450" y="67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50" y="26"/>
                    <a:pt x="446" y="20"/>
                    <a:pt x="436" y="20"/>
                  </a:cubicBezTo>
                  <a:cubicBezTo>
                    <a:pt x="432" y="20"/>
                    <a:pt x="430" y="21"/>
                    <a:pt x="427" y="23"/>
                  </a:cubicBezTo>
                  <a:cubicBezTo>
                    <a:pt x="424" y="25"/>
                    <a:pt x="422" y="27"/>
                    <a:pt x="421" y="31"/>
                  </a:cubicBezTo>
                  <a:cubicBezTo>
                    <a:pt x="420" y="27"/>
                    <a:pt x="418" y="25"/>
                    <a:pt x="416" y="23"/>
                  </a:cubicBezTo>
                  <a:cubicBezTo>
                    <a:pt x="414" y="21"/>
                    <a:pt x="411" y="20"/>
                    <a:pt x="408" y="20"/>
                  </a:cubicBezTo>
                  <a:cubicBezTo>
                    <a:pt x="402" y="20"/>
                    <a:pt x="397" y="23"/>
                    <a:pt x="394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4" y="21"/>
                    <a:pt x="394" y="21"/>
                    <a:pt x="394" y="21"/>
                  </a:cubicBezTo>
                  <a:cubicBezTo>
                    <a:pt x="390" y="21"/>
                    <a:pt x="390" y="21"/>
                    <a:pt x="390" y="21"/>
                  </a:cubicBezTo>
                  <a:cubicBezTo>
                    <a:pt x="390" y="67"/>
                    <a:pt x="390" y="67"/>
                    <a:pt x="390" y="67"/>
                  </a:cubicBezTo>
                  <a:cubicBezTo>
                    <a:pt x="394" y="67"/>
                    <a:pt x="394" y="67"/>
                    <a:pt x="394" y="67"/>
                  </a:cubicBezTo>
                  <a:cubicBezTo>
                    <a:pt x="394" y="41"/>
                    <a:pt x="394" y="41"/>
                    <a:pt x="394" y="41"/>
                  </a:cubicBezTo>
                  <a:cubicBezTo>
                    <a:pt x="394" y="36"/>
                    <a:pt x="395" y="32"/>
                    <a:pt x="397" y="29"/>
                  </a:cubicBezTo>
                  <a:cubicBezTo>
                    <a:pt x="400" y="25"/>
                    <a:pt x="403" y="24"/>
                    <a:pt x="407" y="24"/>
                  </a:cubicBezTo>
                  <a:cubicBezTo>
                    <a:pt x="414" y="24"/>
                    <a:pt x="418" y="29"/>
                    <a:pt x="418" y="39"/>
                  </a:cubicBezTo>
                  <a:cubicBezTo>
                    <a:pt x="418" y="67"/>
                    <a:pt x="418" y="67"/>
                    <a:pt x="418" y="67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422" y="40"/>
                    <a:pt x="422" y="40"/>
                    <a:pt x="422" y="40"/>
                  </a:cubicBezTo>
                  <a:cubicBezTo>
                    <a:pt x="422" y="35"/>
                    <a:pt x="423" y="32"/>
                    <a:pt x="426" y="29"/>
                  </a:cubicBezTo>
                  <a:cubicBezTo>
                    <a:pt x="429" y="25"/>
                    <a:pt x="432" y="24"/>
                    <a:pt x="435" y="24"/>
                  </a:cubicBezTo>
                  <a:cubicBezTo>
                    <a:pt x="439" y="24"/>
                    <a:pt x="442" y="25"/>
                    <a:pt x="444" y="27"/>
                  </a:cubicBezTo>
                  <a:cubicBezTo>
                    <a:pt x="446" y="30"/>
                    <a:pt x="446" y="34"/>
                    <a:pt x="446" y="39"/>
                  </a:cubicBezTo>
                  <a:cubicBezTo>
                    <a:pt x="446" y="67"/>
                    <a:pt x="446" y="67"/>
                    <a:pt x="446" y="67"/>
                  </a:cubicBezTo>
                  <a:lnTo>
                    <a:pt x="450" y="67"/>
                  </a:lnTo>
                  <a:close/>
                  <a:moveTo>
                    <a:pt x="381" y="67"/>
                  </a:moveTo>
                  <a:cubicBezTo>
                    <a:pt x="381" y="39"/>
                    <a:pt x="381" y="39"/>
                    <a:pt x="381" y="39"/>
                  </a:cubicBezTo>
                  <a:cubicBezTo>
                    <a:pt x="381" y="26"/>
                    <a:pt x="376" y="20"/>
                    <a:pt x="367" y="20"/>
                  </a:cubicBezTo>
                  <a:cubicBezTo>
                    <a:pt x="363" y="20"/>
                    <a:pt x="361" y="21"/>
                    <a:pt x="358" y="23"/>
                  </a:cubicBezTo>
                  <a:cubicBezTo>
                    <a:pt x="355" y="25"/>
                    <a:pt x="353" y="27"/>
                    <a:pt x="352" y="31"/>
                  </a:cubicBezTo>
                  <a:cubicBezTo>
                    <a:pt x="351" y="27"/>
                    <a:pt x="349" y="25"/>
                    <a:pt x="347" y="23"/>
                  </a:cubicBezTo>
                  <a:cubicBezTo>
                    <a:pt x="345" y="21"/>
                    <a:pt x="342" y="20"/>
                    <a:pt x="339" y="20"/>
                  </a:cubicBezTo>
                  <a:cubicBezTo>
                    <a:pt x="332" y="20"/>
                    <a:pt x="328" y="23"/>
                    <a:pt x="325" y="29"/>
                  </a:cubicBezTo>
                  <a:cubicBezTo>
                    <a:pt x="325" y="29"/>
                    <a:pt x="325" y="29"/>
                    <a:pt x="325" y="29"/>
                  </a:cubicBezTo>
                  <a:cubicBezTo>
                    <a:pt x="325" y="21"/>
                    <a:pt x="325" y="21"/>
                    <a:pt x="325" y="21"/>
                  </a:cubicBezTo>
                  <a:cubicBezTo>
                    <a:pt x="320" y="21"/>
                    <a:pt x="320" y="21"/>
                    <a:pt x="320" y="21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5" y="67"/>
                    <a:pt x="325" y="67"/>
                    <a:pt x="325" y="67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325" y="36"/>
                    <a:pt x="326" y="32"/>
                    <a:pt x="328" y="29"/>
                  </a:cubicBezTo>
                  <a:cubicBezTo>
                    <a:pt x="331" y="25"/>
                    <a:pt x="334" y="24"/>
                    <a:pt x="337" y="24"/>
                  </a:cubicBezTo>
                  <a:cubicBezTo>
                    <a:pt x="345" y="24"/>
                    <a:pt x="349" y="29"/>
                    <a:pt x="349" y="39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53" y="67"/>
                    <a:pt x="353" y="67"/>
                    <a:pt x="353" y="67"/>
                  </a:cubicBezTo>
                  <a:cubicBezTo>
                    <a:pt x="353" y="40"/>
                    <a:pt x="353" y="40"/>
                    <a:pt x="353" y="40"/>
                  </a:cubicBezTo>
                  <a:cubicBezTo>
                    <a:pt x="353" y="35"/>
                    <a:pt x="354" y="32"/>
                    <a:pt x="357" y="29"/>
                  </a:cubicBezTo>
                  <a:cubicBezTo>
                    <a:pt x="360" y="25"/>
                    <a:pt x="363" y="24"/>
                    <a:pt x="366" y="24"/>
                  </a:cubicBezTo>
                  <a:cubicBezTo>
                    <a:pt x="370" y="24"/>
                    <a:pt x="373" y="25"/>
                    <a:pt x="375" y="27"/>
                  </a:cubicBezTo>
                  <a:cubicBezTo>
                    <a:pt x="376" y="30"/>
                    <a:pt x="377" y="34"/>
                    <a:pt x="377" y="39"/>
                  </a:cubicBezTo>
                  <a:cubicBezTo>
                    <a:pt x="377" y="67"/>
                    <a:pt x="377" y="67"/>
                    <a:pt x="377" y="67"/>
                  </a:cubicBezTo>
                  <a:lnTo>
                    <a:pt x="381" y="67"/>
                  </a:lnTo>
                  <a:close/>
                  <a:moveTo>
                    <a:pt x="311" y="67"/>
                  </a:moveTo>
                  <a:cubicBezTo>
                    <a:pt x="311" y="21"/>
                    <a:pt x="311" y="21"/>
                    <a:pt x="311" y="21"/>
                  </a:cubicBezTo>
                  <a:cubicBezTo>
                    <a:pt x="307" y="21"/>
                    <a:pt x="307" y="21"/>
                    <a:pt x="307" y="21"/>
                  </a:cubicBezTo>
                  <a:cubicBezTo>
                    <a:pt x="307" y="47"/>
                    <a:pt x="307" y="47"/>
                    <a:pt x="307" y="47"/>
                  </a:cubicBezTo>
                  <a:cubicBezTo>
                    <a:pt x="307" y="52"/>
                    <a:pt x="306" y="56"/>
                    <a:pt x="303" y="59"/>
                  </a:cubicBezTo>
                  <a:cubicBezTo>
                    <a:pt x="301" y="63"/>
                    <a:pt x="297" y="64"/>
                    <a:pt x="293" y="64"/>
                  </a:cubicBezTo>
                  <a:cubicBezTo>
                    <a:pt x="289" y="64"/>
                    <a:pt x="286" y="63"/>
                    <a:pt x="284" y="60"/>
                  </a:cubicBezTo>
                  <a:cubicBezTo>
                    <a:pt x="282" y="57"/>
                    <a:pt x="281" y="53"/>
                    <a:pt x="281" y="47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76" y="21"/>
                    <a:pt x="276" y="21"/>
                    <a:pt x="276" y="21"/>
                  </a:cubicBezTo>
                  <a:cubicBezTo>
                    <a:pt x="276" y="48"/>
                    <a:pt x="276" y="48"/>
                    <a:pt x="276" y="48"/>
                  </a:cubicBezTo>
                  <a:cubicBezTo>
                    <a:pt x="276" y="61"/>
                    <a:pt x="282" y="68"/>
                    <a:pt x="293" y="68"/>
                  </a:cubicBezTo>
                  <a:cubicBezTo>
                    <a:pt x="299" y="68"/>
                    <a:pt x="304" y="65"/>
                    <a:pt x="307" y="58"/>
                  </a:cubicBezTo>
                  <a:cubicBezTo>
                    <a:pt x="307" y="58"/>
                    <a:pt x="307" y="58"/>
                    <a:pt x="307" y="58"/>
                  </a:cubicBezTo>
                  <a:cubicBezTo>
                    <a:pt x="307" y="67"/>
                    <a:pt x="307" y="67"/>
                    <a:pt x="307" y="67"/>
                  </a:cubicBezTo>
                  <a:lnTo>
                    <a:pt x="311" y="67"/>
                  </a:lnTo>
                  <a:close/>
                  <a:moveTo>
                    <a:pt x="243" y="67"/>
                  </a:moveTo>
                  <a:cubicBezTo>
                    <a:pt x="246" y="67"/>
                    <a:pt x="249" y="68"/>
                    <a:pt x="251" y="68"/>
                  </a:cubicBezTo>
                  <a:cubicBezTo>
                    <a:pt x="257" y="68"/>
                    <a:pt x="262" y="66"/>
                    <a:pt x="265" y="63"/>
                  </a:cubicBezTo>
                  <a:cubicBezTo>
                    <a:pt x="268" y="60"/>
                    <a:pt x="270" y="56"/>
                    <a:pt x="270" y="51"/>
                  </a:cubicBezTo>
                  <a:cubicBezTo>
                    <a:pt x="270" y="48"/>
                    <a:pt x="269" y="45"/>
                    <a:pt x="267" y="42"/>
                  </a:cubicBezTo>
                  <a:cubicBezTo>
                    <a:pt x="265" y="40"/>
                    <a:pt x="261" y="37"/>
                    <a:pt x="255" y="33"/>
                  </a:cubicBezTo>
                  <a:cubicBezTo>
                    <a:pt x="250" y="30"/>
                    <a:pt x="246" y="27"/>
                    <a:pt x="244" y="25"/>
                  </a:cubicBezTo>
                  <a:cubicBezTo>
                    <a:pt x="242" y="24"/>
                    <a:pt x="242" y="21"/>
                    <a:pt x="242" y="18"/>
                  </a:cubicBezTo>
                  <a:cubicBezTo>
                    <a:pt x="242" y="14"/>
                    <a:pt x="243" y="12"/>
                    <a:pt x="245" y="9"/>
                  </a:cubicBezTo>
                  <a:cubicBezTo>
                    <a:pt x="248" y="7"/>
                    <a:pt x="251" y="6"/>
                    <a:pt x="256" y="6"/>
                  </a:cubicBezTo>
                  <a:cubicBezTo>
                    <a:pt x="260" y="6"/>
                    <a:pt x="264" y="7"/>
                    <a:pt x="267" y="9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4" y="3"/>
                    <a:pt x="260" y="2"/>
                    <a:pt x="256" y="2"/>
                  </a:cubicBezTo>
                  <a:cubicBezTo>
                    <a:pt x="250" y="2"/>
                    <a:pt x="246" y="4"/>
                    <a:pt x="242" y="7"/>
                  </a:cubicBezTo>
                  <a:cubicBezTo>
                    <a:pt x="239" y="10"/>
                    <a:pt x="237" y="14"/>
                    <a:pt x="237" y="18"/>
                  </a:cubicBezTo>
                  <a:cubicBezTo>
                    <a:pt x="237" y="22"/>
                    <a:pt x="238" y="24"/>
                    <a:pt x="240" y="27"/>
                  </a:cubicBezTo>
                  <a:cubicBezTo>
                    <a:pt x="241" y="30"/>
                    <a:pt x="245" y="33"/>
                    <a:pt x="252" y="36"/>
                  </a:cubicBezTo>
                  <a:cubicBezTo>
                    <a:pt x="258" y="40"/>
                    <a:pt x="261" y="42"/>
                    <a:pt x="263" y="44"/>
                  </a:cubicBezTo>
                  <a:cubicBezTo>
                    <a:pt x="265" y="46"/>
                    <a:pt x="266" y="49"/>
                    <a:pt x="266" y="52"/>
                  </a:cubicBezTo>
                  <a:cubicBezTo>
                    <a:pt x="266" y="56"/>
                    <a:pt x="264" y="59"/>
                    <a:pt x="262" y="61"/>
                  </a:cubicBezTo>
                  <a:cubicBezTo>
                    <a:pt x="259" y="63"/>
                    <a:pt x="255" y="64"/>
                    <a:pt x="250" y="64"/>
                  </a:cubicBezTo>
                  <a:cubicBezTo>
                    <a:pt x="246" y="64"/>
                    <a:pt x="241" y="62"/>
                    <a:pt x="237" y="59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8" y="65"/>
                    <a:pt x="240" y="66"/>
                    <a:pt x="243" y="67"/>
                  </a:cubicBezTo>
                  <a:moveTo>
                    <a:pt x="216" y="21"/>
                  </a:moveTo>
                  <a:cubicBezTo>
                    <a:pt x="211" y="21"/>
                    <a:pt x="211" y="21"/>
                    <a:pt x="211" y="2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5" y="61"/>
                    <a:pt x="195" y="61"/>
                    <a:pt x="195" y="60"/>
                  </a:cubicBezTo>
                  <a:cubicBezTo>
                    <a:pt x="195" y="60"/>
                    <a:pt x="195" y="59"/>
                    <a:pt x="195" y="58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9" y="76"/>
                    <a:pt x="189" y="76"/>
                    <a:pt x="189" y="76"/>
                  </a:cubicBezTo>
                  <a:cubicBezTo>
                    <a:pt x="187" y="81"/>
                    <a:pt x="184" y="84"/>
                    <a:pt x="181" y="84"/>
                  </a:cubicBezTo>
                  <a:cubicBezTo>
                    <a:pt x="179" y="84"/>
                    <a:pt x="178" y="84"/>
                    <a:pt x="177" y="83"/>
                  </a:cubicBezTo>
                  <a:cubicBezTo>
                    <a:pt x="177" y="87"/>
                    <a:pt x="177" y="87"/>
                    <a:pt x="177" y="87"/>
                  </a:cubicBezTo>
                  <a:cubicBezTo>
                    <a:pt x="178" y="88"/>
                    <a:pt x="179" y="88"/>
                    <a:pt x="181" y="88"/>
                  </a:cubicBezTo>
                  <a:cubicBezTo>
                    <a:pt x="184" y="88"/>
                    <a:pt x="186" y="87"/>
                    <a:pt x="188" y="85"/>
                  </a:cubicBezTo>
                  <a:cubicBezTo>
                    <a:pt x="190" y="83"/>
                    <a:pt x="192" y="80"/>
                    <a:pt x="194" y="76"/>
                  </a:cubicBezTo>
                  <a:lnTo>
                    <a:pt x="216" y="21"/>
                  </a:lnTo>
                  <a:close/>
                  <a:moveTo>
                    <a:pt x="179" y="62"/>
                  </a:moveTo>
                  <a:cubicBezTo>
                    <a:pt x="177" y="63"/>
                    <a:pt x="175" y="64"/>
                    <a:pt x="174" y="64"/>
                  </a:cubicBezTo>
                  <a:cubicBezTo>
                    <a:pt x="171" y="64"/>
                    <a:pt x="170" y="63"/>
                    <a:pt x="169" y="62"/>
                  </a:cubicBezTo>
                  <a:cubicBezTo>
                    <a:pt x="168" y="60"/>
                    <a:pt x="167" y="58"/>
                    <a:pt x="167" y="55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79" y="25"/>
                    <a:pt x="179" y="25"/>
                    <a:pt x="179" y="25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7" y="8"/>
                    <a:pt x="166" y="9"/>
                    <a:pt x="165" y="9"/>
                  </a:cubicBezTo>
                  <a:cubicBezTo>
                    <a:pt x="164" y="9"/>
                    <a:pt x="164" y="9"/>
                    <a:pt x="163" y="10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64"/>
                    <a:pt x="166" y="68"/>
                    <a:pt x="173" y="68"/>
                  </a:cubicBezTo>
                  <a:cubicBezTo>
                    <a:pt x="175" y="68"/>
                    <a:pt x="177" y="67"/>
                    <a:pt x="179" y="66"/>
                  </a:cubicBezTo>
                  <a:lnTo>
                    <a:pt x="179" y="62"/>
                  </a:lnTo>
                  <a:close/>
                  <a:moveTo>
                    <a:pt x="152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152" y="67"/>
                    <a:pt x="152" y="67"/>
                    <a:pt x="152" y="67"/>
                  </a:cubicBezTo>
                  <a:lnTo>
                    <a:pt x="152" y="0"/>
                  </a:lnTo>
                  <a:close/>
                  <a:moveTo>
                    <a:pt x="139" y="67"/>
                  </a:moveTo>
                  <a:cubicBezTo>
                    <a:pt x="139" y="21"/>
                    <a:pt x="139" y="21"/>
                    <a:pt x="139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5" y="52"/>
                    <a:pt x="134" y="56"/>
                    <a:pt x="131" y="59"/>
                  </a:cubicBezTo>
                  <a:cubicBezTo>
                    <a:pt x="128" y="63"/>
                    <a:pt x="125" y="64"/>
                    <a:pt x="121" y="64"/>
                  </a:cubicBezTo>
                  <a:cubicBezTo>
                    <a:pt x="116" y="64"/>
                    <a:pt x="113" y="63"/>
                    <a:pt x="111" y="60"/>
                  </a:cubicBezTo>
                  <a:cubicBezTo>
                    <a:pt x="109" y="57"/>
                    <a:pt x="108" y="53"/>
                    <a:pt x="108" y="4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61"/>
                    <a:pt x="109" y="68"/>
                    <a:pt x="120" y="68"/>
                  </a:cubicBezTo>
                  <a:cubicBezTo>
                    <a:pt x="127" y="68"/>
                    <a:pt x="132" y="65"/>
                    <a:pt x="135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5" y="67"/>
                    <a:pt x="135" y="67"/>
                    <a:pt x="135" y="67"/>
                  </a:cubicBezTo>
                  <a:lnTo>
                    <a:pt x="139" y="67"/>
                  </a:lnTo>
                  <a:close/>
                  <a:moveTo>
                    <a:pt x="99" y="60"/>
                  </a:moveTo>
                  <a:cubicBezTo>
                    <a:pt x="96" y="63"/>
                    <a:pt x="92" y="64"/>
                    <a:pt x="88" y="64"/>
                  </a:cubicBezTo>
                  <a:cubicBezTo>
                    <a:pt x="83" y="64"/>
                    <a:pt x="79" y="62"/>
                    <a:pt x="76" y="59"/>
                  </a:cubicBezTo>
                  <a:cubicBezTo>
                    <a:pt x="73" y="55"/>
                    <a:pt x="71" y="50"/>
                    <a:pt x="71" y="45"/>
                  </a:cubicBezTo>
                  <a:cubicBezTo>
                    <a:pt x="71" y="38"/>
                    <a:pt x="73" y="34"/>
                    <a:pt x="76" y="30"/>
                  </a:cubicBezTo>
                  <a:cubicBezTo>
                    <a:pt x="79" y="26"/>
                    <a:pt x="84" y="24"/>
                    <a:pt x="89" y="24"/>
                  </a:cubicBezTo>
                  <a:cubicBezTo>
                    <a:pt x="93" y="24"/>
                    <a:pt x="96" y="25"/>
                    <a:pt x="100" y="27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96" y="21"/>
                    <a:pt x="93" y="20"/>
                    <a:pt x="90" y="20"/>
                  </a:cubicBezTo>
                  <a:cubicBezTo>
                    <a:pt x="83" y="20"/>
                    <a:pt x="77" y="23"/>
                    <a:pt x="73" y="27"/>
                  </a:cubicBezTo>
                  <a:cubicBezTo>
                    <a:pt x="69" y="32"/>
                    <a:pt x="67" y="38"/>
                    <a:pt x="67" y="45"/>
                  </a:cubicBezTo>
                  <a:cubicBezTo>
                    <a:pt x="67" y="52"/>
                    <a:pt x="69" y="57"/>
                    <a:pt x="73" y="61"/>
                  </a:cubicBezTo>
                  <a:cubicBezTo>
                    <a:pt x="76" y="66"/>
                    <a:pt x="81" y="68"/>
                    <a:pt x="87" y="68"/>
                  </a:cubicBezTo>
                  <a:cubicBezTo>
                    <a:pt x="92" y="68"/>
                    <a:pt x="96" y="67"/>
                    <a:pt x="99" y="65"/>
                  </a:cubicBezTo>
                  <a:lnTo>
                    <a:pt x="99" y="60"/>
                  </a:lnTo>
                  <a:close/>
                  <a:moveTo>
                    <a:pt x="58" y="42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8" y="52"/>
                    <a:pt x="56" y="56"/>
                    <a:pt x="54" y="59"/>
                  </a:cubicBezTo>
                  <a:cubicBezTo>
                    <a:pt x="51" y="62"/>
                    <a:pt x="47" y="64"/>
                    <a:pt x="43" y="64"/>
                  </a:cubicBezTo>
                  <a:cubicBezTo>
                    <a:pt x="39" y="64"/>
                    <a:pt x="37" y="63"/>
                    <a:pt x="35" y="61"/>
                  </a:cubicBezTo>
                  <a:cubicBezTo>
                    <a:pt x="33" y="60"/>
                    <a:pt x="32" y="58"/>
                    <a:pt x="32" y="55"/>
                  </a:cubicBezTo>
                  <a:cubicBezTo>
                    <a:pt x="32" y="51"/>
                    <a:pt x="33" y="49"/>
                    <a:pt x="35" y="47"/>
                  </a:cubicBezTo>
                  <a:cubicBezTo>
                    <a:pt x="37" y="46"/>
                    <a:pt x="41" y="45"/>
                    <a:pt x="45" y="44"/>
                  </a:cubicBezTo>
                  <a:lnTo>
                    <a:pt x="58" y="42"/>
                  </a:lnTo>
                  <a:close/>
                  <a:moveTo>
                    <a:pt x="62" y="67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2" y="32"/>
                    <a:pt x="61" y="27"/>
                    <a:pt x="58" y="25"/>
                  </a:cubicBezTo>
                  <a:cubicBezTo>
                    <a:pt x="56" y="22"/>
                    <a:pt x="52" y="20"/>
                    <a:pt x="47" y="20"/>
                  </a:cubicBezTo>
                  <a:cubicBezTo>
                    <a:pt x="45" y="20"/>
                    <a:pt x="42" y="21"/>
                    <a:pt x="39" y="22"/>
                  </a:cubicBezTo>
                  <a:cubicBezTo>
                    <a:pt x="36" y="23"/>
                    <a:pt x="34" y="24"/>
                    <a:pt x="32" y="25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7" y="26"/>
                    <a:pt x="42" y="24"/>
                    <a:pt x="47" y="24"/>
                  </a:cubicBezTo>
                  <a:cubicBezTo>
                    <a:pt x="54" y="24"/>
                    <a:pt x="58" y="29"/>
                    <a:pt x="58" y="3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33" y="42"/>
                    <a:pt x="28" y="47"/>
                    <a:pt x="28" y="55"/>
                  </a:cubicBezTo>
                  <a:cubicBezTo>
                    <a:pt x="28" y="59"/>
                    <a:pt x="29" y="62"/>
                    <a:pt x="32" y="64"/>
                  </a:cubicBezTo>
                  <a:cubicBezTo>
                    <a:pt x="34" y="67"/>
                    <a:pt x="38" y="68"/>
                    <a:pt x="42" y="68"/>
                  </a:cubicBezTo>
                  <a:cubicBezTo>
                    <a:pt x="46" y="68"/>
                    <a:pt x="49" y="67"/>
                    <a:pt x="51" y="65"/>
                  </a:cubicBezTo>
                  <a:cubicBezTo>
                    <a:pt x="54" y="63"/>
                    <a:pt x="56" y="61"/>
                    <a:pt x="58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62" y="67"/>
                  </a:lnTo>
                  <a:close/>
                  <a:moveTo>
                    <a:pt x="30" y="7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3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3815" y="2051"/>
              <a:ext cx="689" cy="68"/>
            </a:xfrm>
            <a:custGeom>
              <a:avLst/>
              <a:gdLst>
                <a:gd name="T0" fmla="*/ 12 w 290"/>
                <a:gd name="T1" fmla="*/ 23 h 28"/>
                <a:gd name="T2" fmla="*/ 2 w 290"/>
                <a:gd name="T3" fmla="*/ 27 h 28"/>
                <a:gd name="T4" fmla="*/ 12 w 290"/>
                <a:gd name="T5" fmla="*/ 27 h 28"/>
                <a:gd name="T6" fmla="*/ 23 w 290"/>
                <a:gd name="T7" fmla="*/ 10 h 28"/>
                <a:gd name="T8" fmla="*/ 33 w 290"/>
                <a:gd name="T9" fmla="*/ 1 h 28"/>
                <a:gd name="T10" fmla="*/ 34 w 290"/>
                <a:gd name="T11" fmla="*/ 4 h 28"/>
                <a:gd name="T12" fmla="*/ 32 w 290"/>
                <a:gd name="T13" fmla="*/ 27 h 28"/>
                <a:gd name="T14" fmla="*/ 43 w 290"/>
                <a:gd name="T15" fmla="*/ 24 h 28"/>
                <a:gd name="T16" fmla="*/ 52 w 290"/>
                <a:gd name="T17" fmla="*/ 10 h 28"/>
                <a:gd name="T18" fmla="*/ 47 w 290"/>
                <a:gd name="T19" fmla="*/ 28 h 28"/>
                <a:gd name="T20" fmla="*/ 62 w 290"/>
                <a:gd name="T21" fmla="*/ 10 h 28"/>
                <a:gd name="T22" fmla="*/ 57 w 290"/>
                <a:gd name="T23" fmla="*/ 27 h 28"/>
                <a:gd name="T24" fmla="*/ 66 w 290"/>
                <a:gd name="T25" fmla="*/ 12 h 28"/>
                <a:gd name="T26" fmla="*/ 67 w 290"/>
                <a:gd name="T27" fmla="*/ 19 h 28"/>
                <a:gd name="T28" fmla="*/ 83 w 290"/>
                <a:gd name="T29" fmla="*/ 11 h 28"/>
                <a:gd name="T30" fmla="*/ 72 w 290"/>
                <a:gd name="T31" fmla="*/ 13 h 28"/>
                <a:gd name="T32" fmla="*/ 98 w 290"/>
                <a:gd name="T33" fmla="*/ 19 h 28"/>
                <a:gd name="T34" fmla="*/ 94 w 290"/>
                <a:gd name="T35" fmla="*/ 11 h 28"/>
                <a:gd name="T36" fmla="*/ 88 w 290"/>
                <a:gd name="T37" fmla="*/ 14 h 28"/>
                <a:gd name="T38" fmla="*/ 93 w 290"/>
                <a:gd name="T39" fmla="*/ 25 h 28"/>
                <a:gd name="T40" fmla="*/ 99 w 290"/>
                <a:gd name="T41" fmla="*/ 23 h 28"/>
                <a:gd name="T42" fmla="*/ 102 w 290"/>
                <a:gd name="T43" fmla="*/ 19 h 28"/>
                <a:gd name="T44" fmla="*/ 117 w 290"/>
                <a:gd name="T45" fmla="*/ 11 h 28"/>
                <a:gd name="T46" fmla="*/ 107 w 290"/>
                <a:gd name="T47" fmla="*/ 13 h 28"/>
                <a:gd name="T48" fmla="*/ 132 w 290"/>
                <a:gd name="T49" fmla="*/ 0 h 28"/>
                <a:gd name="T50" fmla="*/ 121 w 290"/>
                <a:gd name="T51" fmla="*/ 9 h 28"/>
                <a:gd name="T52" fmla="*/ 127 w 290"/>
                <a:gd name="T53" fmla="*/ 12 h 28"/>
                <a:gd name="T54" fmla="*/ 130 w 290"/>
                <a:gd name="T55" fmla="*/ 3 h 28"/>
                <a:gd name="T56" fmla="*/ 140 w 290"/>
                <a:gd name="T57" fmla="*/ 25 h 28"/>
                <a:gd name="T58" fmla="*/ 139 w 290"/>
                <a:gd name="T59" fmla="*/ 9 h 28"/>
                <a:gd name="T60" fmla="*/ 133 w 290"/>
                <a:gd name="T61" fmla="*/ 12 h 28"/>
                <a:gd name="T62" fmla="*/ 144 w 290"/>
                <a:gd name="T63" fmla="*/ 25 h 28"/>
                <a:gd name="T64" fmla="*/ 173 w 290"/>
                <a:gd name="T65" fmla="*/ 9 h 28"/>
                <a:gd name="T66" fmla="*/ 160 w 290"/>
                <a:gd name="T67" fmla="*/ 27 h 28"/>
                <a:gd name="T68" fmla="*/ 174 w 290"/>
                <a:gd name="T69" fmla="*/ 27 h 28"/>
                <a:gd name="T70" fmla="*/ 160 w 290"/>
                <a:gd name="T71" fmla="*/ 5 h 28"/>
                <a:gd name="T72" fmla="*/ 192 w 290"/>
                <a:gd name="T73" fmla="*/ 18 h 28"/>
                <a:gd name="T74" fmla="*/ 179 w 290"/>
                <a:gd name="T75" fmla="*/ 25 h 28"/>
                <a:gd name="T76" fmla="*/ 181 w 290"/>
                <a:gd name="T77" fmla="*/ 24 h 28"/>
                <a:gd name="T78" fmla="*/ 181 w 290"/>
                <a:gd name="T79" fmla="*/ 13 h 28"/>
                <a:gd name="T80" fmla="*/ 205 w 290"/>
                <a:gd name="T81" fmla="*/ 19 h 28"/>
                <a:gd name="T82" fmla="*/ 201 w 290"/>
                <a:gd name="T83" fmla="*/ 11 h 28"/>
                <a:gd name="T84" fmla="*/ 195 w 290"/>
                <a:gd name="T85" fmla="*/ 14 h 28"/>
                <a:gd name="T86" fmla="*/ 200 w 290"/>
                <a:gd name="T87" fmla="*/ 25 h 28"/>
                <a:gd name="T88" fmla="*/ 206 w 290"/>
                <a:gd name="T89" fmla="*/ 23 h 28"/>
                <a:gd name="T90" fmla="*/ 211 w 290"/>
                <a:gd name="T91" fmla="*/ 11 h 28"/>
                <a:gd name="T92" fmla="*/ 223 w 290"/>
                <a:gd name="T93" fmla="*/ 23 h 28"/>
                <a:gd name="T94" fmla="*/ 225 w 290"/>
                <a:gd name="T95" fmla="*/ 18 h 28"/>
                <a:gd name="T96" fmla="*/ 222 w 290"/>
                <a:gd name="T97" fmla="*/ 17 h 28"/>
                <a:gd name="T98" fmla="*/ 229 w 290"/>
                <a:gd name="T99" fmla="*/ 11 h 28"/>
                <a:gd name="T100" fmla="*/ 227 w 290"/>
                <a:gd name="T101" fmla="*/ 23 h 28"/>
                <a:gd name="T102" fmla="*/ 239 w 290"/>
                <a:gd name="T103" fmla="*/ 27 h 28"/>
                <a:gd name="T104" fmla="*/ 234 w 290"/>
                <a:gd name="T105" fmla="*/ 25 h 28"/>
                <a:gd name="T106" fmla="*/ 239 w 290"/>
                <a:gd name="T107" fmla="*/ 18 h 28"/>
                <a:gd name="T108" fmla="*/ 250 w 290"/>
                <a:gd name="T109" fmla="*/ 13 h 28"/>
                <a:gd name="T110" fmla="*/ 250 w 290"/>
                <a:gd name="T111" fmla="*/ 27 h 28"/>
                <a:gd name="T112" fmla="*/ 256 w 290"/>
                <a:gd name="T113" fmla="*/ 9 h 28"/>
                <a:gd name="T114" fmla="*/ 262 w 290"/>
                <a:gd name="T115" fmla="*/ 13 h 28"/>
                <a:gd name="T116" fmla="*/ 260 w 290"/>
                <a:gd name="T117" fmla="*/ 12 h 28"/>
                <a:gd name="T118" fmla="*/ 271 w 290"/>
                <a:gd name="T119" fmla="*/ 24 h 28"/>
                <a:gd name="T120" fmla="*/ 278 w 290"/>
                <a:gd name="T121" fmla="*/ 1 h 28"/>
                <a:gd name="T122" fmla="*/ 280 w 290"/>
                <a:gd name="T123" fmla="*/ 13 h 28"/>
                <a:gd name="T124" fmla="*/ 290 w 290"/>
                <a:gd name="T12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0" h="28">
                  <a:moveTo>
                    <a:pt x="26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3" y="21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1"/>
                    <a:pt x="11" y="2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26" y="2"/>
                  </a:lnTo>
                  <a:close/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1" y="3"/>
                    <a:pt x="31" y="4"/>
                    <a:pt x="32" y="4"/>
                  </a:cubicBezTo>
                  <a:cubicBezTo>
                    <a:pt x="32" y="4"/>
                    <a:pt x="33" y="5"/>
                    <a:pt x="33" y="5"/>
                  </a:cubicBezTo>
                  <a:cubicBezTo>
                    <a:pt x="34" y="5"/>
                    <a:pt x="34" y="4"/>
                    <a:pt x="34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5" y="2"/>
                    <a:pt x="35" y="2"/>
                    <a:pt x="34" y="1"/>
                  </a:cubicBezTo>
                  <a:moveTo>
                    <a:pt x="34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4" y="27"/>
                    <a:pt x="34" y="27"/>
                    <a:pt x="34" y="27"/>
                  </a:cubicBezTo>
                  <a:lnTo>
                    <a:pt x="34" y="9"/>
                  </a:lnTo>
                  <a:close/>
                  <a:moveTo>
                    <a:pt x="52" y="24"/>
                  </a:moveTo>
                  <a:cubicBezTo>
                    <a:pt x="51" y="25"/>
                    <a:pt x="50" y="25"/>
                    <a:pt x="48" y="25"/>
                  </a:cubicBezTo>
                  <a:cubicBezTo>
                    <a:pt x="46" y="25"/>
                    <a:pt x="45" y="25"/>
                    <a:pt x="43" y="24"/>
                  </a:cubicBezTo>
                  <a:cubicBezTo>
                    <a:pt x="42" y="22"/>
                    <a:pt x="42" y="21"/>
                    <a:pt x="42" y="19"/>
                  </a:cubicBezTo>
                  <a:cubicBezTo>
                    <a:pt x="42" y="16"/>
                    <a:pt x="42" y="15"/>
                    <a:pt x="44" y="13"/>
                  </a:cubicBezTo>
                  <a:cubicBezTo>
                    <a:pt x="45" y="12"/>
                    <a:pt x="46" y="11"/>
                    <a:pt x="48" y="11"/>
                  </a:cubicBezTo>
                  <a:cubicBezTo>
                    <a:pt x="50" y="11"/>
                    <a:pt x="51" y="12"/>
                    <a:pt x="52" y="1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50" y="9"/>
                    <a:pt x="48" y="9"/>
                  </a:cubicBezTo>
                  <a:cubicBezTo>
                    <a:pt x="45" y="9"/>
                    <a:pt x="43" y="10"/>
                    <a:pt x="41" y="12"/>
                  </a:cubicBezTo>
                  <a:cubicBezTo>
                    <a:pt x="40" y="13"/>
                    <a:pt x="39" y="16"/>
                    <a:pt x="39" y="19"/>
                  </a:cubicBezTo>
                  <a:cubicBezTo>
                    <a:pt x="39" y="21"/>
                    <a:pt x="40" y="24"/>
                    <a:pt x="41" y="25"/>
                  </a:cubicBezTo>
                  <a:cubicBezTo>
                    <a:pt x="43" y="27"/>
                    <a:pt x="45" y="28"/>
                    <a:pt x="47" y="28"/>
                  </a:cubicBezTo>
                  <a:cubicBezTo>
                    <a:pt x="49" y="28"/>
                    <a:pt x="51" y="27"/>
                    <a:pt x="52" y="27"/>
                  </a:cubicBezTo>
                  <a:lnTo>
                    <a:pt x="52" y="24"/>
                  </a:lnTo>
                  <a:close/>
                  <a:moveTo>
                    <a:pt x="66" y="9"/>
                  </a:moveTo>
                  <a:cubicBezTo>
                    <a:pt x="66" y="9"/>
                    <a:pt x="65" y="9"/>
                    <a:pt x="64" y="9"/>
                  </a:cubicBezTo>
                  <a:cubicBezTo>
                    <a:pt x="63" y="9"/>
                    <a:pt x="62" y="9"/>
                    <a:pt x="62" y="10"/>
                  </a:cubicBezTo>
                  <a:cubicBezTo>
                    <a:pt x="61" y="11"/>
                    <a:pt x="60" y="12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6"/>
                    <a:pt x="60" y="14"/>
                    <a:pt x="61" y="13"/>
                  </a:cubicBezTo>
                  <a:cubicBezTo>
                    <a:pt x="62" y="12"/>
                    <a:pt x="63" y="12"/>
                    <a:pt x="64" y="12"/>
                  </a:cubicBezTo>
                  <a:cubicBezTo>
                    <a:pt x="65" y="12"/>
                    <a:pt x="66" y="12"/>
                    <a:pt x="66" y="12"/>
                  </a:cubicBezTo>
                  <a:lnTo>
                    <a:pt x="66" y="9"/>
                  </a:lnTo>
                  <a:close/>
                  <a:moveTo>
                    <a:pt x="83" y="11"/>
                  </a:moveTo>
                  <a:cubicBezTo>
                    <a:pt x="81" y="10"/>
                    <a:pt x="79" y="9"/>
                    <a:pt x="76" y="9"/>
                  </a:cubicBezTo>
                  <a:cubicBezTo>
                    <a:pt x="74" y="9"/>
                    <a:pt x="71" y="10"/>
                    <a:pt x="70" y="11"/>
                  </a:cubicBezTo>
                  <a:cubicBezTo>
                    <a:pt x="68" y="13"/>
                    <a:pt x="67" y="15"/>
                    <a:pt x="67" y="19"/>
                  </a:cubicBezTo>
                  <a:cubicBezTo>
                    <a:pt x="67" y="21"/>
                    <a:pt x="68" y="24"/>
                    <a:pt x="70" y="25"/>
                  </a:cubicBezTo>
                  <a:cubicBezTo>
                    <a:pt x="71" y="27"/>
                    <a:pt x="73" y="28"/>
                    <a:pt x="76" y="28"/>
                  </a:cubicBezTo>
                  <a:cubicBezTo>
                    <a:pt x="79" y="28"/>
                    <a:pt x="81" y="27"/>
                    <a:pt x="83" y="25"/>
                  </a:cubicBezTo>
                  <a:cubicBezTo>
                    <a:pt x="84" y="23"/>
                    <a:pt x="85" y="21"/>
                    <a:pt x="85" y="18"/>
                  </a:cubicBezTo>
                  <a:cubicBezTo>
                    <a:pt x="85" y="15"/>
                    <a:pt x="84" y="13"/>
                    <a:pt x="83" y="11"/>
                  </a:cubicBezTo>
                  <a:moveTo>
                    <a:pt x="81" y="23"/>
                  </a:moveTo>
                  <a:cubicBezTo>
                    <a:pt x="80" y="25"/>
                    <a:pt x="78" y="25"/>
                    <a:pt x="76" y="25"/>
                  </a:cubicBezTo>
                  <a:cubicBezTo>
                    <a:pt x="74" y="25"/>
                    <a:pt x="73" y="25"/>
                    <a:pt x="72" y="24"/>
                  </a:cubicBezTo>
                  <a:cubicBezTo>
                    <a:pt x="71" y="22"/>
                    <a:pt x="70" y="21"/>
                    <a:pt x="70" y="18"/>
                  </a:cubicBezTo>
                  <a:cubicBezTo>
                    <a:pt x="70" y="16"/>
                    <a:pt x="71" y="14"/>
                    <a:pt x="72" y="13"/>
                  </a:cubicBezTo>
                  <a:cubicBezTo>
                    <a:pt x="73" y="12"/>
                    <a:pt x="74" y="11"/>
                    <a:pt x="76" y="11"/>
                  </a:cubicBezTo>
                  <a:cubicBezTo>
                    <a:pt x="78" y="11"/>
                    <a:pt x="79" y="12"/>
                    <a:pt x="80" y="13"/>
                  </a:cubicBezTo>
                  <a:cubicBezTo>
                    <a:pt x="82" y="14"/>
                    <a:pt x="82" y="16"/>
                    <a:pt x="82" y="18"/>
                  </a:cubicBezTo>
                  <a:cubicBezTo>
                    <a:pt x="82" y="21"/>
                    <a:pt x="82" y="22"/>
                    <a:pt x="81" y="23"/>
                  </a:cubicBezTo>
                  <a:moveTo>
                    <a:pt x="98" y="19"/>
                  </a:moveTo>
                  <a:cubicBezTo>
                    <a:pt x="97" y="19"/>
                    <a:pt x="96" y="18"/>
                    <a:pt x="95" y="17"/>
                  </a:cubicBezTo>
                  <a:cubicBezTo>
                    <a:pt x="93" y="17"/>
                    <a:pt x="92" y="16"/>
                    <a:pt x="92" y="16"/>
                  </a:cubicBezTo>
                  <a:cubicBezTo>
                    <a:pt x="91" y="15"/>
                    <a:pt x="91" y="15"/>
                    <a:pt x="91" y="14"/>
                  </a:cubicBezTo>
                  <a:cubicBezTo>
                    <a:pt x="91" y="13"/>
                    <a:pt x="91" y="12"/>
                    <a:pt x="92" y="12"/>
                  </a:cubicBezTo>
                  <a:cubicBezTo>
                    <a:pt x="93" y="12"/>
                    <a:pt x="93" y="11"/>
                    <a:pt x="94" y="11"/>
                  </a:cubicBezTo>
                  <a:cubicBezTo>
                    <a:pt x="96" y="11"/>
                    <a:pt x="97" y="12"/>
                    <a:pt x="98" y="13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7" y="9"/>
                    <a:pt x="96" y="9"/>
                    <a:pt x="95" y="9"/>
                  </a:cubicBezTo>
                  <a:cubicBezTo>
                    <a:pt x="93" y="9"/>
                    <a:pt x="91" y="9"/>
                    <a:pt x="90" y="10"/>
                  </a:cubicBezTo>
                  <a:cubicBezTo>
                    <a:pt x="89" y="11"/>
                    <a:pt x="88" y="13"/>
                    <a:pt x="88" y="14"/>
                  </a:cubicBezTo>
                  <a:cubicBezTo>
                    <a:pt x="88" y="15"/>
                    <a:pt x="89" y="17"/>
                    <a:pt x="89" y="17"/>
                  </a:cubicBezTo>
                  <a:cubicBezTo>
                    <a:pt x="90" y="18"/>
                    <a:pt x="91" y="19"/>
                    <a:pt x="93" y="19"/>
                  </a:cubicBezTo>
                  <a:cubicBezTo>
                    <a:pt x="94" y="20"/>
                    <a:pt x="95" y="21"/>
                    <a:pt x="96" y="21"/>
                  </a:cubicBezTo>
                  <a:cubicBezTo>
                    <a:pt x="96" y="22"/>
                    <a:pt x="96" y="22"/>
                    <a:pt x="96" y="23"/>
                  </a:cubicBezTo>
                  <a:cubicBezTo>
                    <a:pt x="96" y="25"/>
                    <a:pt x="95" y="25"/>
                    <a:pt x="93" y="25"/>
                  </a:cubicBezTo>
                  <a:cubicBezTo>
                    <a:pt x="91" y="25"/>
                    <a:pt x="90" y="25"/>
                    <a:pt x="88" y="24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9" y="27"/>
                    <a:pt x="91" y="28"/>
                    <a:pt x="93" y="28"/>
                  </a:cubicBezTo>
                  <a:cubicBezTo>
                    <a:pt x="95" y="28"/>
                    <a:pt x="96" y="27"/>
                    <a:pt x="98" y="26"/>
                  </a:cubicBezTo>
                  <a:cubicBezTo>
                    <a:pt x="99" y="25"/>
                    <a:pt x="99" y="24"/>
                    <a:pt x="99" y="23"/>
                  </a:cubicBezTo>
                  <a:cubicBezTo>
                    <a:pt x="99" y="21"/>
                    <a:pt x="99" y="20"/>
                    <a:pt x="98" y="19"/>
                  </a:cubicBezTo>
                  <a:moveTo>
                    <a:pt x="117" y="11"/>
                  </a:moveTo>
                  <a:cubicBezTo>
                    <a:pt x="116" y="10"/>
                    <a:pt x="114" y="9"/>
                    <a:pt x="111" y="9"/>
                  </a:cubicBezTo>
                  <a:cubicBezTo>
                    <a:pt x="108" y="9"/>
                    <a:pt x="106" y="10"/>
                    <a:pt x="105" y="11"/>
                  </a:cubicBezTo>
                  <a:cubicBezTo>
                    <a:pt x="103" y="13"/>
                    <a:pt x="102" y="15"/>
                    <a:pt x="102" y="19"/>
                  </a:cubicBezTo>
                  <a:cubicBezTo>
                    <a:pt x="102" y="21"/>
                    <a:pt x="103" y="24"/>
                    <a:pt x="104" y="25"/>
                  </a:cubicBezTo>
                  <a:cubicBezTo>
                    <a:pt x="106" y="27"/>
                    <a:pt x="108" y="28"/>
                    <a:pt x="111" y="28"/>
                  </a:cubicBezTo>
                  <a:cubicBezTo>
                    <a:pt x="114" y="28"/>
                    <a:pt x="116" y="27"/>
                    <a:pt x="117" y="25"/>
                  </a:cubicBezTo>
                  <a:cubicBezTo>
                    <a:pt x="119" y="23"/>
                    <a:pt x="120" y="21"/>
                    <a:pt x="120" y="18"/>
                  </a:cubicBezTo>
                  <a:cubicBezTo>
                    <a:pt x="120" y="15"/>
                    <a:pt x="119" y="13"/>
                    <a:pt x="117" y="11"/>
                  </a:cubicBezTo>
                  <a:moveTo>
                    <a:pt x="115" y="23"/>
                  </a:moveTo>
                  <a:cubicBezTo>
                    <a:pt x="114" y="25"/>
                    <a:pt x="113" y="25"/>
                    <a:pt x="111" y="25"/>
                  </a:cubicBezTo>
                  <a:cubicBezTo>
                    <a:pt x="109" y="25"/>
                    <a:pt x="108" y="25"/>
                    <a:pt x="107" y="24"/>
                  </a:cubicBezTo>
                  <a:cubicBezTo>
                    <a:pt x="105" y="22"/>
                    <a:pt x="105" y="21"/>
                    <a:pt x="105" y="18"/>
                  </a:cubicBezTo>
                  <a:cubicBezTo>
                    <a:pt x="105" y="16"/>
                    <a:pt x="105" y="14"/>
                    <a:pt x="107" y="13"/>
                  </a:cubicBezTo>
                  <a:cubicBezTo>
                    <a:pt x="108" y="12"/>
                    <a:pt x="109" y="11"/>
                    <a:pt x="111" y="11"/>
                  </a:cubicBezTo>
                  <a:cubicBezTo>
                    <a:pt x="113" y="11"/>
                    <a:pt x="114" y="12"/>
                    <a:pt x="115" y="13"/>
                  </a:cubicBezTo>
                  <a:cubicBezTo>
                    <a:pt x="116" y="14"/>
                    <a:pt x="117" y="16"/>
                    <a:pt x="117" y="18"/>
                  </a:cubicBezTo>
                  <a:cubicBezTo>
                    <a:pt x="117" y="21"/>
                    <a:pt x="116" y="22"/>
                    <a:pt x="115" y="23"/>
                  </a:cubicBezTo>
                  <a:moveTo>
                    <a:pt x="132" y="0"/>
                  </a:moveTo>
                  <a:cubicBezTo>
                    <a:pt x="132" y="0"/>
                    <a:pt x="131" y="0"/>
                    <a:pt x="130" y="0"/>
                  </a:cubicBezTo>
                  <a:cubicBezTo>
                    <a:pt x="129" y="0"/>
                    <a:pt x="127" y="1"/>
                    <a:pt x="126" y="2"/>
                  </a:cubicBezTo>
                  <a:cubicBezTo>
                    <a:pt x="125" y="3"/>
                    <a:pt x="125" y="4"/>
                    <a:pt x="125" y="6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4"/>
                    <a:pt x="128" y="3"/>
                    <a:pt x="130" y="3"/>
                  </a:cubicBezTo>
                  <a:cubicBezTo>
                    <a:pt x="131" y="3"/>
                    <a:pt x="132" y="3"/>
                    <a:pt x="132" y="3"/>
                  </a:cubicBezTo>
                  <a:lnTo>
                    <a:pt x="132" y="0"/>
                  </a:lnTo>
                  <a:close/>
                  <a:moveTo>
                    <a:pt x="144" y="25"/>
                  </a:moveTo>
                  <a:cubicBezTo>
                    <a:pt x="143" y="25"/>
                    <a:pt x="142" y="25"/>
                    <a:pt x="142" y="25"/>
                  </a:cubicBezTo>
                  <a:cubicBezTo>
                    <a:pt x="141" y="25"/>
                    <a:pt x="140" y="25"/>
                    <a:pt x="140" y="25"/>
                  </a:cubicBezTo>
                  <a:cubicBezTo>
                    <a:pt x="139" y="24"/>
                    <a:pt x="139" y="23"/>
                    <a:pt x="139" y="2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8" y="4"/>
                    <a:pt x="137" y="5"/>
                    <a:pt x="136" y="5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26"/>
                    <a:pt x="138" y="28"/>
                    <a:pt x="141" y="28"/>
                  </a:cubicBezTo>
                  <a:cubicBezTo>
                    <a:pt x="142" y="28"/>
                    <a:pt x="143" y="28"/>
                    <a:pt x="144" y="27"/>
                  </a:cubicBezTo>
                  <a:lnTo>
                    <a:pt x="144" y="25"/>
                  </a:lnTo>
                  <a:close/>
                  <a:moveTo>
                    <a:pt x="170" y="19"/>
                  </a:moveTo>
                  <a:cubicBezTo>
                    <a:pt x="169" y="17"/>
                    <a:pt x="168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9" y="15"/>
                    <a:pt x="170" y="15"/>
                    <a:pt x="171" y="13"/>
                  </a:cubicBezTo>
                  <a:cubicBezTo>
                    <a:pt x="172" y="12"/>
                    <a:pt x="173" y="11"/>
                    <a:pt x="173" y="9"/>
                  </a:cubicBezTo>
                  <a:cubicBezTo>
                    <a:pt x="173" y="7"/>
                    <a:pt x="172" y="5"/>
                    <a:pt x="171" y="4"/>
                  </a:cubicBezTo>
                  <a:cubicBezTo>
                    <a:pt x="169" y="3"/>
                    <a:pt x="168" y="2"/>
                    <a:pt x="165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8"/>
                    <a:pt x="167" y="20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74" y="27"/>
                    <a:pt x="174" y="27"/>
                    <a:pt x="174" y="27"/>
                  </a:cubicBezTo>
                  <a:lnTo>
                    <a:pt x="170" y="19"/>
                  </a:lnTo>
                  <a:close/>
                  <a:moveTo>
                    <a:pt x="168" y="13"/>
                  </a:moveTo>
                  <a:cubicBezTo>
                    <a:pt x="167" y="13"/>
                    <a:pt x="166" y="14"/>
                    <a:pt x="164" y="14"/>
                  </a:cubicBezTo>
                  <a:cubicBezTo>
                    <a:pt x="160" y="14"/>
                    <a:pt x="160" y="14"/>
                    <a:pt x="160" y="14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6" y="5"/>
                    <a:pt x="167" y="5"/>
                    <a:pt x="168" y="6"/>
                  </a:cubicBezTo>
                  <a:cubicBezTo>
                    <a:pt x="169" y="7"/>
                    <a:pt x="170" y="8"/>
                    <a:pt x="170" y="9"/>
                  </a:cubicBezTo>
                  <a:cubicBezTo>
                    <a:pt x="170" y="10"/>
                    <a:pt x="169" y="12"/>
                    <a:pt x="168" y="13"/>
                  </a:cubicBezTo>
                  <a:moveTo>
                    <a:pt x="192" y="18"/>
                  </a:moveTo>
                  <a:cubicBezTo>
                    <a:pt x="192" y="15"/>
                    <a:pt x="192" y="13"/>
                    <a:pt x="190" y="11"/>
                  </a:cubicBezTo>
                  <a:cubicBezTo>
                    <a:pt x="189" y="10"/>
                    <a:pt x="187" y="9"/>
                    <a:pt x="185" y="9"/>
                  </a:cubicBezTo>
                  <a:cubicBezTo>
                    <a:pt x="182" y="9"/>
                    <a:pt x="180" y="10"/>
                    <a:pt x="179" y="11"/>
                  </a:cubicBezTo>
                  <a:cubicBezTo>
                    <a:pt x="177" y="13"/>
                    <a:pt x="176" y="15"/>
                    <a:pt x="176" y="18"/>
                  </a:cubicBezTo>
                  <a:cubicBezTo>
                    <a:pt x="176" y="21"/>
                    <a:pt x="177" y="24"/>
                    <a:pt x="179" y="25"/>
                  </a:cubicBezTo>
                  <a:cubicBezTo>
                    <a:pt x="180" y="27"/>
                    <a:pt x="182" y="28"/>
                    <a:pt x="185" y="28"/>
                  </a:cubicBezTo>
                  <a:cubicBezTo>
                    <a:pt x="187" y="28"/>
                    <a:pt x="189" y="27"/>
                    <a:pt x="191" y="26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89" y="25"/>
                    <a:pt x="187" y="25"/>
                    <a:pt x="185" y="25"/>
                  </a:cubicBezTo>
                  <a:cubicBezTo>
                    <a:pt x="183" y="25"/>
                    <a:pt x="182" y="25"/>
                    <a:pt x="181" y="24"/>
                  </a:cubicBezTo>
                  <a:cubicBezTo>
                    <a:pt x="180" y="23"/>
                    <a:pt x="179" y="21"/>
                    <a:pt x="179" y="19"/>
                  </a:cubicBezTo>
                  <a:cubicBezTo>
                    <a:pt x="192" y="19"/>
                    <a:pt x="192" y="19"/>
                    <a:pt x="192" y="19"/>
                  </a:cubicBezTo>
                  <a:lnTo>
                    <a:pt x="192" y="18"/>
                  </a:lnTo>
                  <a:close/>
                  <a:moveTo>
                    <a:pt x="179" y="17"/>
                  </a:moveTo>
                  <a:cubicBezTo>
                    <a:pt x="180" y="15"/>
                    <a:pt x="180" y="14"/>
                    <a:pt x="181" y="13"/>
                  </a:cubicBezTo>
                  <a:cubicBezTo>
                    <a:pt x="182" y="12"/>
                    <a:pt x="183" y="11"/>
                    <a:pt x="185" y="11"/>
                  </a:cubicBezTo>
                  <a:cubicBezTo>
                    <a:pt x="186" y="11"/>
                    <a:pt x="187" y="12"/>
                    <a:pt x="188" y="13"/>
                  </a:cubicBezTo>
                  <a:cubicBezTo>
                    <a:pt x="189" y="14"/>
                    <a:pt x="189" y="15"/>
                    <a:pt x="189" y="17"/>
                  </a:cubicBezTo>
                  <a:lnTo>
                    <a:pt x="179" y="17"/>
                  </a:lnTo>
                  <a:close/>
                  <a:moveTo>
                    <a:pt x="205" y="19"/>
                  </a:moveTo>
                  <a:cubicBezTo>
                    <a:pt x="204" y="19"/>
                    <a:pt x="203" y="18"/>
                    <a:pt x="201" y="17"/>
                  </a:cubicBezTo>
                  <a:cubicBezTo>
                    <a:pt x="200" y="17"/>
                    <a:pt x="199" y="16"/>
                    <a:pt x="199" y="16"/>
                  </a:cubicBezTo>
                  <a:cubicBezTo>
                    <a:pt x="198" y="15"/>
                    <a:pt x="198" y="15"/>
                    <a:pt x="198" y="14"/>
                  </a:cubicBezTo>
                  <a:cubicBezTo>
                    <a:pt x="198" y="13"/>
                    <a:pt x="198" y="12"/>
                    <a:pt x="199" y="12"/>
                  </a:cubicBezTo>
                  <a:cubicBezTo>
                    <a:pt x="199" y="12"/>
                    <a:pt x="200" y="11"/>
                    <a:pt x="201" y="11"/>
                  </a:cubicBezTo>
                  <a:cubicBezTo>
                    <a:pt x="203" y="11"/>
                    <a:pt x="204" y="12"/>
                    <a:pt x="205" y="13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4" y="9"/>
                    <a:pt x="203" y="9"/>
                    <a:pt x="201" y="9"/>
                  </a:cubicBezTo>
                  <a:cubicBezTo>
                    <a:pt x="200" y="9"/>
                    <a:pt x="198" y="9"/>
                    <a:pt x="197" y="10"/>
                  </a:cubicBezTo>
                  <a:cubicBezTo>
                    <a:pt x="196" y="11"/>
                    <a:pt x="195" y="13"/>
                    <a:pt x="195" y="14"/>
                  </a:cubicBezTo>
                  <a:cubicBezTo>
                    <a:pt x="195" y="15"/>
                    <a:pt x="195" y="17"/>
                    <a:pt x="196" y="17"/>
                  </a:cubicBezTo>
                  <a:cubicBezTo>
                    <a:pt x="197" y="18"/>
                    <a:pt x="198" y="19"/>
                    <a:pt x="199" y="19"/>
                  </a:cubicBezTo>
                  <a:cubicBezTo>
                    <a:pt x="201" y="20"/>
                    <a:pt x="202" y="21"/>
                    <a:pt x="202" y="21"/>
                  </a:cubicBezTo>
                  <a:cubicBezTo>
                    <a:pt x="203" y="22"/>
                    <a:pt x="203" y="22"/>
                    <a:pt x="203" y="23"/>
                  </a:cubicBezTo>
                  <a:cubicBezTo>
                    <a:pt x="203" y="25"/>
                    <a:pt x="202" y="25"/>
                    <a:pt x="200" y="25"/>
                  </a:cubicBezTo>
                  <a:cubicBezTo>
                    <a:pt x="198" y="25"/>
                    <a:pt x="196" y="25"/>
                    <a:pt x="195" y="24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7"/>
                    <a:pt x="198" y="28"/>
                    <a:pt x="200" y="28"/>
                  </a:cubicBezTo>
                  <a:cubicBezTo>
                    <a:pt x="202" y="28"/>
                    <a:pt x="203" y="27"/>
                    <a:pt x="204" y="26"/>
                  </a:cubicBezTo>
                  <a:cubicBezTo>
                    <a:pt x="206" y="25"/>
                    <a:pt x="206" y="24"/>
                    <a:pt x="206" y="23"/>
                  </a:cubicBezTo>
                  <a:cubicBezTo>
                    <a:pt x="206" y="21"/>
                    <a:pt x="206" y="20"/>
                    <a:pt x="205" y="19"/>
                  </a:cubicBezTo>
                  <a:moveTo>
                    <a:pt x="225" y="18"/>
                  </a:moveTo>
                  <a:cubicBezTo>
                    <a:pt x="225" y="15"/>
                    <a:pt x="224" y="13"/>
                    <a:pt x="223" y="11"/>
                  </a:cubicBezTo>
                  <a:cubicBezTo>
                    <a:pt x="222" y="10"/>
                    <a:pt x="220" y="9"/>
                    <a:pt x="217" y="9"/>
                  </a:cubicBezTo>
                  <a:cubicBezTo>
                    <a:pt x="215" y="9"/>
                    <a:pt x="213" y="10"/>
                    <a:pt x="211" y="11"/>
                  </a:cubicBezTo>
                  <a:cubicBezTo>
                    <a:pt x="210" y="13"/>
                    <a:pt x="209" y="15"/>
                    <a:pt x="209" y="18"/>
                  </a:cubicBezTo>
                  <a:cubicBezTo>
                    <a:pt x="209" y="21"/>
                    <a:pt x="210" y="24"/>
                    <a:pt x="211" y="25"/>
                  </a:cubicBezTo>
                  <a:cubicBezTo>
                    <a:pt x="213" y="27"/>
                    <a:pt x="215" y="28"/>
                    <a:pt x="217" y="28"/>
                  </a:cubicBezTo>
                  <a:cubicBezTo>
                    <a:pt x="220" y="28"/>
                    <a:pt x="222" y="27"/>
                    <a:pt x="223" y="26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2" y="25"/>
                    <a:pt x="220" y="25"/>
                    <a:pt x="218" y="25"/>
                  </a:cubicBezTo>
                  <a:cubicBezTo>
                    <a:pt x="216" y="25"/>
                    <a:pt x="215" y="25"/>
                    <a:pt x="213" y="24"/>
                  </a:cubicBezTo>
                  <a:cubicBezTo>
                    <a:pt x="212" y="23"/>
                    <a:pt x="212" y="21"/>
                    <a:pt x="212" y="19"/>
                  </a:cubicBezTo>
                  <a:cubicBezTo>
                    <a:pt x="225" y="19"/>
                    <a:pt x="225" y="19"/>
                    <a:pt x="225" y="19"/>
                  </a:cubicBezTo>
                  <a:lnTo>
                    <a:pt x="225" y="18"/>
                  </a:lnTo>
                  <a:close/>
                  <a:moveTo>
                    <a:pt x="212" y="17"/>
                  </a:moveTo>
                  <a:cubicBezTo>
                    <a:pt x="212" y="15"/>
                    <a:pt x="213" y="14"/>
                    <a:pt x="214" y="13"/>
                  </a:cubicBezTo>
                  <a:cubicBezTo>
                    <a:pt x="215" y="12"/>
                    <a:pt x="216" y="11"/>
                    <a:pt x="217" y="11"/>
                  </a:cubicBezTo>
                  <a:cubicBezTo>
                    <a:pt x="219" y="11"/>
                    <a:pt x="220" y="12"/>
                    <a:pt x="221" y="13"/>
                  </a:cubicBezTo>
                  <a:cubicBezTo>
                    <a:pt x="221" y="14"/>
                    <a:pt x="222" y="15"/>
                    <a:pt x="222" y="17"/>
                  </a:cubicBezTo>
                  <a:lnTo>
                    <a:pt x="212" y="17"/>
                  </a:lnTo>
                  <a:close/>
                  <a:moveTo>
                    <a:pt x="242" y="16"/>
                  </a:moveTo>
                  <a:cubicBezTo>
                    <a:pt x="242" y="11"/>
                    <a:pt x="239" y="9"/>
                    <a:pt x="235" y="9"/>
                  </a:cubicBezTo>
                  <a:cubicBezTo>
                    <a:pt x="234" y="9"/>
                    <a:pt x="233" y="9"/>
                    <a:pt x="232" y="9"/>
                  </a:cubicBezTo>
                  <a:cubicBezTo>
                    <a:pt x="230" y="10"/>
                    <a:pt x="230" y="10"/>
                    <a:pt x="229" y="11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31" y="12"/>
                    <a:pt x="233" y="11"/>
                    <a:pt x="235" y="11"/>
                  </a:cubicBezTo>
                  <a:cubicBezTo>
                    <a:pt x="237" y="11"/>
                    <a:pt x="239" y="13"/>
                    <a:pt x="239" y="16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29" y="17"/>
                    <a:pt x="227" y="19"/>
                    <a:pt x="227" y="23"/>
                  </a:cubicBezTo>
                  <a:cubicBezTo>
                    <a:pt x="227" y="24"/>
                    <a:pt x="228" y="25"/>
                    <a:pt x="229" y="26"/>
                  </a:cubicBezTo>
                  <a:cubicBezTo>
                    <a:pt x="230" y="27"/>
                    <a:pt x="231" y="28"/>
                    <a:pt x="233" y="28"/>
                  </a:cubicBezTo>
                  <a:cubicBezTo>
                    <a:pt x="235" y="28"/>
                    <a:pt x="237" y="27"/>
                    <a:pt x="239" y="25"/>
                  </a:cubicBezTo>
                  <a:cubicBezTo>
                    <a:pt x="239" y="25"/>
                    <a:pt x="239" y="25"/>
                    <a:pt x="239" y="25"/>
                  </a:cubicBezTo>
                  <a:cubicBezTo>
                    <a:pt x="239" y="27"/>
                    <a:pt x="239" y="27"/>
                    <a:pt x="239" y="27"/>
                  </a:cubicBezTo>
                  <a:cubicBezTo>
                    <a:pt x="242" y="27"/>
                    <a:pt x="242" y="27"/>
                    <a:pt x="242" y="27"/>
                  </a:cubicBezTo>
                  <a:lnTo>
                    <a:pt x="242" y="16"/>
                  </a:lnTo>
                  <a:close/>
                  <a:moveTo>
                    <a:pt x="239" y="20"/>
                  </a:moveTo>
                  <a:cubicBezTo>
                    <a:pt x="239" y="22"/>
                    <a:pt x="238" y="23"/>
                    <a:pt x="237" y="24"/>
                  </a:cubicBezTo>
                  <a:cubicBezTo>
                    <a:pt x="236" y="25"/>
                    <a:pt x="235" y="25"/>
                    <a:pt x="234" y="25"/>
                  </a:cubicBezTo>
                  <a:cubicBezTo>
                    <a:pt x="233" y="25"/>
                    <a:pt x="232" y="25"/>
                    <a:pt x="231" y="25"/>
                  </a:cubicBezTo>
                  <a:cubicBezTo>
                    <a:pt x="231" y="24"/>
                    <a:pt x="230" y="23"/>
                    <a:pt x="230" y="22"/>
                  </a:cubicBezTo>
                  <a:cubicBezTo>
                    <a:pt x="230" y="21"/>
                    <a:pt x="230" y="21"/>
                    <a:pt x="231" y="20"/>
                  </a:cubicBezTo>
                  <a:cubicBezTo>
                    <a:pt x="232" y="19"/>
                    <a:pt x="233" y="19"/>
                    <a:pt x="234" y="19"/>
                  </a:cubicBezTo>
                  <a:cubicBezTo>
                    <a:pt x="239" y="18"/>
                    <a:pt x="239" y="18"/>
                    <a:pt x="239" y="18"/>
                  </a:cubicBezTo>
                  <a:lnTo>
                    <a:pt x="239" y="20"/>
                  </a:lnTo>
                  <a:close/>
                  <a:moveTo>
                    <a:pt x="256" y="9"/>
                  </a:moveTo>
                  <a:cubicBezTo>
                    <a:pt x="256" y="9"/>
                    <a:pt x="255" y="9"/>
                    <a:pt x="255" y="9"/>
                  </a:cubicBezTo>
                  <a:cubicBezTo>
                    <a:pt x="254" y="9"/>
                    <a:pt x="253" y="9"/>
                    <a:pt x="252" y="10"/>
                  </a:cubicBezTo>
                  <a:cubicBezTo>
                    <a:pt x="251" y="11"/>
                    <a:pt x="250" y="12"/>
                    <a:pt x="250" y="13"/>
                  </a:cubicBezTo>
                  <a:cubicBezTo>
                    <a:pt x="250" y="13"/>
                    <a:pt x="250" y="13"/>
                    <a:pt x="250" y="13"/>
                  </a:cubicBezTo>
                  <a:cubicBezTo>
                    <a:pt x="250" y="9"/>
                    <a:pt x="250" y="9"/>
                    <a:pt x="250" y="9"/>
                  </a:cubicBezTo>
                  <a:cubicBezTo>
                    <a:pt x="247" y="9"/>
                    <a:pt x="247" y="9"/>
                    <a:pt x="247" y="9"/>
                  </a:cubicBezTo>
                  <a:cubicBezTo>
                    <a:pt x="247" y="27"/>
                    <a:pt x="247" y="27"/>
                    <a:pt x="247" y="27"/>
                  </a:cubicBezTo>
                  <a:cubicBezTo>
                    <a:pt x="250" y="27"/>
                    <a:pt x="250" y="27"/>
                    <a:pt x="250" y="27"/>
                  </a:cubicBezTo>
                  <a:cubicBezTo>
                    <a:pt x="250" y="18"/>
                    <a:pt x="250" y="18"/>
                    <a:pt x="250" y="18"/>
                  </a:cubicBezTo>
                  <a:cubicBezTo>
                    <a:pt x="250" y="16"/>
                    <a:pt x="250" y="14"/>
                    <a:pt x="251" y="13"/>
                  </a:cubicBezTo>
                  <a:cubicBezTo>
                    <a:pt x="252" y="12"/>
                    <a:pt x="253" y="12"/>
                    <a:pt x="254" y="12"/>
                  </a:cubicBezTo>
                  <a:cubicBezTo>
                    <a:pt x="255" y="12"/>
                    <a:pt x="256" y="12"/>
                    <a:pt x="256" y="12"/>
                  </a:cubicBezTo>
                  <a:lnTo>
                    <a:pt x="256" y="9"/>
                  </a:lnTo>
                  <a:close/>
                  <a:moveTo>
                    <a:pt x="271" y="24"/>
                  </a:moveTo>
                  <a:cubicBezTo>
                    <a:pt x="270" y="25"/>
                    <a:pt x="268" y="25"/>
                    <a:pt x="267" y="25"/>
                  </a:cubicBezTo>
                  <a:cubicBezTo>
                    <a:pt x="265" y="25"/>
                    <a:pt x="263" y="25"/>
                    <a:pt x="262" y="24"/>
                  </a:cubicBezTo>
                  <a:cubicBezTo>
                    <a:pt x="261" y="22"/>
                    <a:pt x="260" y="21"/>
                    <a:pt x="260" y="19"/>
                  </a:cubicBezTo>
                  <a:cubicBezTo>
                    <a:pt x="260" y="16"/>
                    <a:pt x="261" y="15"/>
                    <a:pt x="262" y="13"/>
                  </a:cubicBezTo>
                  <a:cubicBezTo>
                    <a:pt x="263" y="12"/>
                    <a:pt x="265" y="11"/>
                    <a:pt x="267" y="11"/>
                  </a:cubicBezTo>
                  <a:cubicBezTo>
                    <a:pt x="268" y="11"/>
                    <a:pt x="270" y="12"/>
                    <a:pt x="271" y="13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270" y="9"/>
                    <a:pt x="268" y="9"/>
                    <a:pt x="267" y="9"/>
                  </a:cubicBezTo>
                  <a:cubicBezTo>
                    <a:pt x="264" y="9"/>
                    <a:pt x="262" y="10"/>
                    <a:pt x="260" y="12"/>
                  </a:cubicBezTo>
                  <a:cubicBezTo>
                    <a:pt x="258" y="13"/>
                    <a:pt x="257" y="16"/>
                    <a:pt x="257" y="19"/>
                  </a:cubicBezTo>
                  <a:cubicBezTo>
                    <a:pt x="257" y="21"/>
                    <a:pt x="258" y="24"/>
                    <a:pt x="260" y="25"/>
                  </a:cubicBezTo>
                  <a:cubicBezTo>
                    <a:pt x="261" y="27"/>
                    <a:pt x="263" y="28"/>
                    <a:pt x="266" y="28"/>
                  </a:cubicBezTo>
                  <a:cubicBezTo>
                    <a:pt x="268" y="28"/>
                    <a:pt x="270" y="27"/>
                    <a:pt x="271" y="27"/>
                  </a:cubicBezTo>
                  <a:lnTo>
                    <a:pt x="271" y="24"/>
                  </a:lnTo>
                  <a:close/>
                  <a:moveTo>
                    <a:pt x="290" y="16"/>
                  </a:moveTo>
                  <a:cubicBezTo>
                    <a:pt x="290" y="11"/>
                    <a:pt x="288" y="9"/>
                    <a:pt x="284" y="9"/>
                  </a:cubicBezTo>
                  <a:cubicBezTo>
                    <a:pt x="282" y="9"/>
                    <a:pt x="280" y="10"/>
                    <a:pt x="278" y="12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8" y="17"/>
                    <a:pt x="278" y="17"/>
                    <a:pt x="278" y="17"/>
                  </a:cubicBezTo>
                  <a:cubicBezTo>
                    <a:pt x="278" y="15"/>
                    <a:pt x="279" y="14"/>
                    <a:pt x="280" y="13"/>
                  </a:cubicBezTo>
                  <a:cubicBezTo>
                    <a:pt x="281" y="12"/>
                    <a:pt x="282" y="11"/>
                    <a:pt x="283" y="11"/>
                  </a:cubicBezTo>
                  <a:cubicBezTo>
                    <a:pt x="286" y="11"/>
                    <a:pt x="287" y="13"/>
                    <a:pt x="287" y="17"/>
                  </a:cubicBezTo>
                  <a:cubicBezTo>
                    <a:pt x="287" y="27"/>
                    <a:pt x="287" y="27"/>
                    <a:pt x="287" y="27"/>
                  </a:cubicBezTo>
                  <a:cubicBezTo>
                    <a:pt x="290" y="27"/>
                    <a:pt x="290" y="27"/>
                    <a:pt x="290" y="27"/>
                  </a:cubicBezTo>
                  <a:lnTo>
                    <a:pt x="290" y="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3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940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239" y="1190734"/>
            <a:ext cx="11653523" cy="2187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0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71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76232" y="4790492"/>
            <a:ext cx="2018887" cy="2135889"/>
            <a:chOff x="-77761" y="4885858"/>
            <a:chExt cx="2059370" cy="2178409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7761" y="4885858"/>
              <a:ext cx="2059370" cy="2178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/>
            </p:cNvSpPr>
            <p:nvPr userDrawn="1"/>
          </p:nvSpPr>
          <p:spPr bwMode="auto">
            <a:xfrm>
              <a:off x="353424" y="5459889"/>
              <a:ext cx="391505" cy="399441"/>
            </a:xfrm>
            <a:custGeom>
              <a:avLst/>
              <a:gdLst>
                <a:gd name="T0" fmla="*/ 296 w 296"/>
                <a:gd name="T1" fmla="*/ 24 h 302"/>
                <a:gd name="T2" fmla="*/ 296 w 296"/>
                <a:gd name="T3" fmla="*/ 278 h 302"/>
                <a:gd name="T4" fmla="*/ 296 w 296"/>
                <a:gd name="T5" fmla="*/ 302 h 302"/>
                <a:gd name="T6" fmla="*/ 271 w 296"/>
                <a:gd name="T7" fmla="*/ 302 h 302"/>
                <a:gd name="T8" fmla="*/ 24 w 296"/>
                <a:gd name="T9" fmla="*/ 302 h 302"/>
                <a:gd name="T10" fmla="*/ 0 w 296"/>
                <a:gd name="T11" fmla="*/ 302 h 302"/>
                <a:gd name="T12" fmla="*/ 0 w 296"/>
                <a:gd name="T13" fmla="*/ 278 h 302"/>
                <a:gd name="T14" fmla="*/ 0 w 296"/>
                <a:gd name="T15" fmla="*/ 24 h 302"/>
                <a:gd name="T16" fmla="*/ 0 w 296"/>
                <a:gd name="T17" fmla="*/ 0 h 302"/>
                <a:gd name="T18" fmla="*/ 24 w 296"/>
                <a:gd name="T19" fmla="*/ 0 h 302"/>
                <a:gd name="T20" fmla="*/ 271 w 296"/>
                <a:gd name="T21" fmla="*/ 0 h 302"/>
                <a:gd name="T22" fmla="*/ 296 w 296"/>
                <a:gd name="T23" fmla="*/ 0 h 302"/>
                <a:gd name="T24" fmla="*/ 296 w 296"/>
                <a:gd name="T25" fmla="*/ 2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302">
                  <a:moveTo>
                    <a:pt x="296" y="24"/>
                  </a:moveTo>
                  <a:lnTo>
                    <a:pt x="296" y="278"/>
                  </a:lnTo>
                  <a:lnTo>
                    <a:pt x="296" y="302"/>
                  </a:lnTo>
                  <a:lnTo>
                    <a:pt x="271" y="302"/>
                  </a:lnTo>
                  <a:lnTo>
                    <a:pt x="24" y="302"/>
                  </a:lnTo>
                  <a:lnTo>
                    <a:pt x="0" y="302"/>
                  </a:lnTo>
                  <a:lnTo>
                    <a:pt x="0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96" y="24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2" name="Freeform 6"/>
            <p:cNvSpPr>
              <a:spLocks/>
            </p:cNvSpPr>
            <p:nvPr userDrawn="1"/>
          </p:nvSpPr>
          <p:spPr bwMode="auto">
            <a:xfrm>
              <a:off x="353424" y="5459889"/>
              <a:ext cx="391505" cy="399441"/>
            </a:xfrm>
            <a:custGeom>
              <a:avLst/>
              <a:gdLst>
                <a:gd name="T0" fmla="*/ 296 w 296"/>
                <a:gd name="T1" fmla="*/ 24 h 302"/>
                <a:gd name="T2" fmla="*/ 296 w 296"/>
                <a:gd name="T3" fmla="*/ 278 h 302"/>
                <a:gd name="T4" fmla="*/ 296 w 296"/>
                <a:gd name="T5" fmla="*/ 302 h 302"/>
                <a:gd name="T6" fmla="*/ 271 w 296"/>
                <a:gd name="T7" fmla="*/ 302 h 302"/>
                <a:gd name="T8" fmla="*/ 24 w 296"/>
                <a:gd name="T9" fmla="*/ 302 h 302"/>
                <a:gd name="T10" fmla="*/ 0 w 296"/>
                <a:gd name="T11" fmla="*/ 302 h 302"/>
                <a:gd name="T12" fmla="*/ 0 w 296"/>
                <a:gd name="T13" fmla="*/ 278 h 302"/>
                <a:gd name="T14" fmla="*/ 0 w 296"/>
                <a:gd name="T15" fmla="*/ 24 h 302"/>
                <a:gd name="T16" fmla="*/ 0 w 296"/>
                <a:gd name="T17" fmla="*/ 0 h 302"/>
                <a:gd name="T18" fmla="*/ 24 w 296"/>
                <a:gd name="T19" fmla="*/ 0 h 302"/>
                <a:gd name="T20" fmla="*/ 271 w 296"/>
                <a:gd name="T21" fmla="*/ 0 h 302"/>
                <a:gd name="T22" fmla="*/ 296 w 296"/>
                <a:gd name="T23" fmla="*/ 0 h 302"/>
                <a:gd name="T24" fmla="*/ 296 w 296"/>
                <a:gd name="T25" fmla="*/ 2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302">
                  <a:moveTo>
                    <a:pt x="296" y="24"/>
                  </a:moveTo>
                  <a:lnTo>
                    <a:pt x="296" y="278"/>
                  </a:lnTo>
                  <a:lnTo>
                    <a:pt x="296" y="302"/>
                  </a:lnTo>
                  <a:lnTo>
                    <a:pt x="271" y="302"/>
                  </a:lnTo>
                  <a:lnTo>
                    <a:pt x="24" y="302"/>
                  </a:lnTo>
                  <a:lnTo>
                    <a:pt x="0" y="302"/>
                  </a:lnTo>
                  <a:lnTo>
                    <a:pt x="0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96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-6287" y="5859330"/>
              <a:ext cx="1141399" cy="1135195"/>
            </a:xfrm>
            <a:custGeom>
              <a:avLst/>
              <a:gdLst>
                <a:gd name="T0" fmla="*/ 887 w 887"/>
                <a:gd name="T1" fmla="*/ 24 h 887"/>
                <a:gd name="T2" fmla="*/ 887 w 887"/>
                <a:gd name="T3" fmla="*/ 863 h 887"/>
                <a:gd name="T4" fmla="*/ 887 w 887"/>
                <a:gd name="T5" fmla="*/ 887 h 887"/>
                <a:gd name="T6" fmla="*/ 863 w 887"/>
                <a:gd name="T7" fmla="*/ 887 h 887"/>
                <a:gd name="T8" fmla="*/ 24 w 887"/>
                <a:gd name="T9" fmla="*/ 887 h 887"/>
                <a:gd name="T10" fmla="*/ 0 w 887"/>
                <a:gd name="T11" fmla="*/ 887 h 887"/>
                <a:gd name="T12" fmla="*/ 0 w 887"/>
                <a:gd name="T13" fmla="*/ 863 h 887"/>
                <a:gd name="T14" fmla="*/ 0 w 887"/>
                <a:gd name="T15" fmla="*/ 24 h 887"/>
                <a:gd name="T16" fmla="*/ 0 w 887"/>
                <a:gd name="T17" fmla="*/ 0 h 887"/>
                <a:gd name="T18" fmla="*/ 24 w 887"/>
                <a:gd name="T19" fmla="*/ 0 h 887"/>
                <a:gd name="T20" fmla="*/ 863 w 887"/>
                <a:gd name="T21" fmla="*/ 0 h 887"/>
                <a:gd name="T22" fmla="*/ 887 w 887"/>
                <a:gd name="T23" fmla="*/ 0 h 887"/>
                <a:gd name="T24" fmla="*/ 887 w 887"/>
                <a:gd name="T25" fmla="*/ 2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887">
                  <a:moveTo>
                    <a:pt x="887" y="24"/>
                  </a:moveTo>
                  <a:lnTo>
                    <a:pt x="887" y="863"/>
                  </a:lnTo>
                  <a:lnTo>
                    <a:pt x="887" y="887"/>
                  </a:lnTo>
                  <a:lnTo>
                    <a:pt x="863" y="887"/>
                  </a:lnTo>
                  <a:lnTo>
                    <a:pt x="24" y="887"/>
                  </a:lnTo>
                  <a:lnTo>
                    <a:pt x="0" y="887"/>
                  </a:lnTo>
                  <a:lnTo>
                    <a:pt x="0" y="863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863" y="0"/>
                  </a:lnTo>
                  <a:lnTo>
                    <a:pt x="887" y="0"/>
                  </a:lnTo>
                  <a:lnTo>
                    <a:pt x="887" y="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-6287" y="5859330"/>
              <a:ext cx="1141399" cy="1141399"/>
            </a:xfrm>
            <a:custGeom>
              <a:avLst/>
              <a:gdLst>
                <a:gd name="T0" fmla="*/ 887 w 887"/>
                <a:gd name="T1" fmla="*/ 24 h 887"/>
                <a:gd name="T2" fmla="*/ 887 w 887"/>
                <a:gd name="T3" fmla="*/ 863 h 887"/>
                <a:gd name="T4" fmla="*/ 887 w 887"/>
                <a:gd name="T5" fmla="*/ 887 h 887"/>
                <a:gd name="T6" fmla="*/ 863 w 887"/>
                <a:gd name="T7" fmla="*/ 887 h 887"/>
                <a:gd name="T8" fmla="*/ 24 w 887"/>
                <a:gd name="T9" fmla="*/ 887 h 887"/>
                <a:gd name="T10" fmla="*/ 0 w 887"/>
                <a:gd name="T11" fmla="*/ 887 h 887"/>
                <a:gd name="T12" fmla="*/ 0 w 887"/>
                <a:gd name="T13" fmla="*/ 863 h 887"/>
                <a:gd name="T14" fmla="*/ 0 w 887"/>
                <a:gd name="T15" fmla="*/ 24 h 887"/>
                <a:gd name="T16" fmla="*/ 0 w 887"/>
                <a:gd name="T17" fmla="*/ 0 h 887"/>
                <a:gd name="T18" fmla="*/ 24 w 887"/>
                <a:gd name="T19" fmla="*/ 0 h 887"/>
                <a:gd name="T20" fmla="*/ 863 w 887"/>
                <a:gd name="T21" fmla="*/ 0 h 887"/>
                <a:gd name="T22" fmla="*/ 887 w 887"/>
                <a:gd name="T23" fmla="*/ 0 h 887"/>
                <a:gd name="T24" fmla="*/ 887 w 887"/>
                <a:gd name="T25" fmla="*/ 24 h 887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271 w 10000"/>
                <a:gd name="connsiteY4" fmla="*/ 10000 h 10000"/>
                <a:gd name="connsiteX5" fmla="*/ 0 w 10000"/>
                <a:gd name="connsiteY5" fmla="*/ 9729 h 10000"/>
                <a:gd name="connsiteX6" fmla="*/ 0 w 10000"/>
                <a:gd name="connsiteY6" fmla="*/ 271 h 10000"/>
                <a:gd name="connsiteX7" fmla="*/ 0 w 10000"/>
                <a:gd name="connsiteY7" fmla="*/ 0 h 10000"/>
                <a:gd name="connsiteX8" fmla="*/ 271 w 10000"/>
                <a:gd name="connsiteY8" fmla="*/ 0 h 10000"/>
                <a:gd name="connsiteX9" fmla="*/ 9729 w 10000"/>
                <a:gd name="connsiteY9" fmla="*/ 0 h 10000"/>
                <a:gd name="connsiteX10" fmla="*/ 10000 w 10000"/>
                <a:gd name="connsiteY10" fmla="*/ 0 h 10000"/>
                <a:gd name="connsiteX11" fmla="*/ 10000 w 10000"/>
                <a:gd name="connsiteY11" fmla="*/ 271 h 10000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271 w 10000"/>
                <a:gd name="connsiteY4" fmla="*/ 10000 h 10000"/>
                <a:gd name="connsiteX5" fmla="*/ 0 w 10000"/>
                <a:gd name="connsiteY5" fmla="*/ 271 h 10000"/>
                <a:gd name="connsiteX6" fmla="*/ 0 w 10000"/>
                <a:gd name="connsiteY6" fmla="*/ 0 h 10000"/>
                <a:gd name="connsiteX7" fmla="*/ 271 w 10000"/>
                <a:gd name="connsiteY7" fmla="*/ 0 h 10000"/>
                <a:gd name="connsiteX8" fmla="*/ 9729 w 10000"/>
                <a:gd name="connsiteY8" fmla="*/ 0 h 10000"/>
                <a:gd name="connsiteX9" fmla="*/ 10000 w 10000"/>
                <a:gd name="connsiteY9" fmla="*/ 0 h 10000"/>
                <a:gd name="connsiteX10" fmla="*/ 10000 w 10000"/>
                <a:gd name="connsiteY10" fmla="*/ 271 h 10000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0 w 10000"/>
                <a:gd name="connsiteY4" fmla="*/ 271 h 10000"/>
                <a:gd name="connsiteX5" fmla="*/ 0 w 10000"/>
                <a:gd name="connsiteY5" fmla="*/ 0 h 10000"/>
                <a:gd name="connsiteX6" fmla="*/ 271 w 10000"/>
                <a:gd name="connsiteY6" fmla="*/ 0 h 10000"/>
                <a:gd name="connsiteX7" fmla="*/ 9729 w 10000"/>
                <a:gd name="connsiteY7" fmla="*/ 0 h 10000"/>
                <a:gd name="connsiteX8" fmla="*/ 10000 w 10000"/>
                <a:gd name="connsiteY8" fmla="*/ 0 h 10000"/>
                <a:gd name="connsiteX9" fmla="*/ 10000 w 10000"/>
                <a:gd name="connsiteY9" fmla="*/ 271 h 10000"/>
                <a:gd name="connsiteX0" fmla="*/ 0 w 10000"/>
                <a:gd name="connsiteY0" fmla="*/ 271 h 10000"/>
                <a:gd name="connsiteX1" fmla="*/ 0 w 10000"/>
                <a:gd name="connsiteY1" fmla="*/ 0 h 10000"/>
                <a:gd name="connsiteX2" fmla="*/ 271 w 10000"/>
                <a:gd name="connsiteY2" fmla="*/ 0 h 10000"/>
                <a:gd name="connsiteX3" fmla="*/ 9729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271 h 10000"/>
                <a:gd name="connsiteX6" fmla="*/ 10000 w 10000"/>
                <a:gd name="connsiteY6" fmla="*/ 9729 h 10000"/>
                <a:gd name="connsiteX7" fmla="*/ 10000 w 10000"/>
                <a:gd name="connsiteY7" fmla="*/ 10000 h 10000"/>
                <a:gd name="connsiteX8" fmla="*/ 9729 w 10000"/>
                <a:gd name="connsiteY8" fmla="*/ 10000 h 10000"/>
                <a:gd name="connsiteX9" fmla="*/ 779 w 10000"/>
                <a:gd name="connsiteY9" fmla="*/ 1050 h 10000"/>
                <a:gd name="connsiteX0" fmla="*/ 0 w 10000"/>
                <a:gd name="connsiteY0" fmla="*/ 271 h 10000"/>
                <a:gd name="connsiteX1" fmla="*/ 0 w 10000"/>
                <a:gd name="connsiteY1" fmla="*/ 0 h 10000"/>
                <a:gd name="connsiteX2" fmla="*/ 271 w 10000"/>
                <a:gd name="connsiteY2" fmla="*/ 0 h 10000"/>
                <a:gd name="connsiteX3" fmla="*/ 9729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271 h 10000"/>
                <a:gd name="connsiteX6" fmla="*/ 10000 w 10000"/>
                <a:gd name="connsiteY6" fmla="*/ 9729 h 10000"/>
                <a:gd name="connsiteX7" fmla="*/ 10000 w 10000"/>
                <a:gd name="connsiteY7" fmla="*/ 10000 h 10000"/>
                <a:gd name="connsiteX8" fmla="*/ 9729 w 10000"/>
                <a:gd name="connsiteY8" fmla="*/ 10000 h 10000"/>
                <a:gd name="connsiteX0" fmla="*/ 0 w 10000"/>
                <a:gd name="connsiteY0" fmla="*/ 0 h 10000"/>
                <a:gd name="connsiteX1" fmla="*/ 271 w 10000"/>
                <a:gd name="connsiteY1" fmla="*/ 0 h 10000"/>
                <a:gd name="connsiteX2" fmla="*/ 9729 w 10000"/>
                <a:gd name="connsiteY2" fmla="*/ 0 h 10000"/>
                <a:gd name="connsiteX3" fmla="*/ 10000 w 10000"/>
                <a:gd name="connsiteY3" fmla="*/ 0 h 10000"/>
                <a:gd name="connsiteX4" fmla="*/ 10000 w 10000"/>
                <a:gd name="connsiteY4" fmla="*/ 271 h 10000"/>
                <a:gd name="connsiteX5" fmla="*/ 10000 w 10000"/>
                <a:gd name="connsiteY5" fmla="*/ 9729 h 10000"/>
                <a:gd name="connsiteX6" fmla="*/ 10000 w 10000"/>
                <a:gd name="connsiteY6" fmla="*/ 10000 h 10000"/>
                <a:gd name="connsiteX7" fmla="*/ 9729 w 10000"/>
                <a:gd name="connsiteY7" fmla="*/ 10000 h 10000"/>
                <a:gd name="connsiteX0" fmla="*/ 0 w 9729"/>
                <a:gd name="connsiteY0" fmla="*/ 0 h 10000"/>
                <a:gd name="connsiteX1" fmla="*/ 9458 w 9729"/>
                <a:gd name="connsiteY1" fmla="*/ 0 h 10000"/>
                <a:gd name="connsiteX2" fmla="*/ 9729 w 9729"/>
                <a:gd name="connsiteY2" fmla="*/ 0 h 10000"/>
                <a:gd name="connsiteX3" fmla="*/ 9729 w 9729"/>
                <a:gd name="connsiteY3" fmla="*/ 271 h 10000"/>
                <a:gd name="connsiteX4" fmla="*/ 9729 w 9729"/>
                <a:gd name="connsiteY4" fmla="*/ 9729 h 10000"/>
                <a:gd name="connsiteX5" fmla="*/ 9729 w 9729"/>
                <a:gd name="connsiteY5" fmla="*/ 10000 h 10000"/>
                <a:gd name="connsiteX6" fmla="*/ 9458 w 9729"/>
                <a:gd name="connsiteY6" fmla="*/ 10000 h 10000"/>
                <a:gd name="connsiteX0" fmla="*/ 0 w 10000"/>
                <a:gd name="connsiteY0" fmla="*/ 0 h 10000"/>
                <a:gd name="connsiteX1" fmla="*/ 9721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271 h 10000"/>
                <a:gd name="connsiteX4" fmla="*/ 10000 w 10000"/>
                <a:gd name="connsiteY4" fmla="*/ 9729 h 10000"/>
                <a:gd name="connsiteX5" fmla="*/ 10000 w 10000"/>
                <a:gd name="connsiteY5" fmla="*/ 10000 h 10000"/>
                <a:gd name="connsiteX0" fmla="*/ 0 w 10000"/>
                <a:gd name="connsiteY0" fmla="*/ 0 h 9729"/>
                <a:gd name="connsiteX1" fmla="*/ 9721 w 10000"/>
                <a:gd name="connsiteY1" fmla="*/ 0 h 9729"/>
                <a:gd name="connsiteX2" fmla="*/ 10000 w 10000"/>
                <a:gd name="connsiteY2" fmla="*/ 0 h 9729"/>
                <a:gd name="connsiteX3" fmla="*/ 10000 w 10000"/>
                <a:gd name="connsiteY3" fmla="*/ 271 h 9729"/>
                <a:gd name="connsiteX4" fmla="*/ 10000 w 10000"/>
                <a:gd name="connsiteY4" fmla="*/ 9729 h 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29">
                  <a:moveTo>
                    <a:pt x="0" y="0"/>
                  </a:moveTo>
                  <a:lnTo>
                    <a:pt x="9721" y="0"/>
                  </a:lnTo>
                  <a:lnTo>
                    <a:pt x="10000" y="0"/>
                  </a:lnTo>
                  <a:lnTo>
                    <a:pt x="10000" y="271"/>
                  </a:lnTo>
                  <a:lnTo>
                    <a:pt x="10000" y="9729"/>
                  </a:lnTo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153703" y="6059051"/>
              <a:ext cx="694393" cy="845175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52865" y="4917602"/>
              <a:ext cx="941729" cy="941729"/>
            </a:xfrm>
            <a:custGeom>
              <a:avLst/>
              <a:gdLst>
                <a:gd name="T0" fmla="*/ 712 w 712"/>
                <a:gd name="T1" fmla="*/ 24 h 712"/>
                <a:gd name="T2" fmla="*/ 712 w 712"/>
                <a:gd name="T3" fmla="*/ 688 h 712"/>
                <a:gd name="T4" fmla="*/ 712 w 712"/>
                <a:gd name="T5" fmla="*/ 712 h 712"/>
                <a:gd name="T6" fmla="*/ 688 w 712"/>
                <a:gd name="T7" fmla="*/ 712 h 712"/>
                <a:gd name="T8" fmla="*/ 24 w 712"/>
                <a:gd name="T9" fmla="*/ 712 h 712"/>
                <a:gd name="T10" fmla="*/ 0 w 712"/>
                <a:gd name="T11" fmla="*/ 712 h 712"/>
                <a:gd name="T12" fmla="*/ 0 w 712"/>
                <a:gd name="T13" fmla="*/ 688 h 712"/>
                <a:gd name="T14" fmla="*/ 0 w 712"/>
                <a:gd name="T15" fmla="*/ 24 h 712"/>
                <a:gd name="T16" fmla="*/ 0 w 712"/>
                <a:gd name="T17" fmla="*/ 0 h 712"/>
                <a:gd name="T18" fmla="*/ 24 w 712"/>
                <a:gd name="T19" fmla="*/ 0 h 712"/>
                <a:gd name="T20" fmla="*/ 688 w 712"/>
                <a:gd name="T21" fmla="*/ 0 h 712"/>
                <a:gd name="T22" fmla="*/ 712 w 712"/>
                <a:gd name="T23" fmla="*/ 0 h 712"/>
                <a:gd name="T24" fmla="*/ 712 w 712"/>
                <a:gd name="T25" fmla="*/ 2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712" y="24"/>
                  </a:moveTo>
                  <a:lnTo>
                    <a:pt x="712" y="688"/>
                  </a:lnTo>
                  <a:lnTo>
                    <a:pt x="712" y="712"/>
                  </a:lnTo>
                  <a:lnTo>
                    <a:pt x="688" y="712"/>
                  </a:lnTo>
                  <a:lnTo>
                    <a:pt x="24" y="712"/>
                  </a:lnTo>
                  <a:lnTo>
                    <a:pt x="0" y="712"/>
                  </a:lnTo>
                  <a:lnTo>
                    <a:pt x="0" y="68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688" y="0"/>
                  </a:lnTo>
                  <a:lnTo>
                    <a:pt x="712" y="0"/>
                  </a:lnTo>
                  <a:lnTo>
                    <a:pt x="712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52865" y="4917602"/>
              <a:ext cx="941729" cy="941729"/>
            </a:xfrm>
            <a:custGeom>
              <a:avLst/>
              <a:gdLst>
                <a:gd name="T0" fmla="*/ 712 w 712"/>
                <a:gd name="T1" fmla="*/ 24 h 712"/>
                <a:gd name="T2" fmla="*/ 712 w 712"/>
                <a:gd name="T3" fmla="*/ 688 h 712"/>
                <a:gd name="T4" fmla="*/ 712 w 712"/>
                <a:gd name="T5" fmla="*/ 712 h 712"/>
                <a:gd name="T6" fmla="*/ 688 w 712"/>
                <a:gd name="T7" fmla="*/ 712 h 712"/>
                <a:gd name="T8" fmla="*/ 24 w 712"/>
                <a:gd name="T9" fmla="*/ 712 h 712"/>
                <a:gd name="T10" fmla="*/ 0 w 712"/>
                <a:gd name="T11" fmla="*/ 712 h 712"/>
                <a:gd name="T12" fmla="*/ 0 w 712"/>
                <a:gd name="T13" fmla="*/ 688 h 712"/>
                <a:gd name="T14" fmla="*/ 0 w 712"/>
                <a:gd name="T15" fmla="*/ 24 h 712"/>
                <a:gd name="T16" fmla="*/ 0 w 712"/>
                <a:gd name="T17" fmla="*/ 0 h 712"/>
                <a:gd name="T18" fmla="*/ 24 w 712"/>
                <a:gd name="T19" fmla="*/ 0 h 712"/>
                <a:gd name="T20" fmla="*/ 688 w 712"/>
                <a:gd name="T21" fmla="*/ 0 h 712"/>
                <a:gd name="T22" fmla="*/ 712 w 712"/>
                <a:gd name="T23" fmla="*/ 0 h 712"/>
                <a:gd name="T24" fmla="*/ 712 w 712"/>
                <a:gd name="T25" fmla="*/ 2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712" y="24"/>
                  </a:moveTo>
                  <a:lnTo>
                    <a:pt x="712" y="688"/>
                  </a:lnTo>
                  <a:lnTo>
                    <a:pt x="712" y="712"/>
                  </a:lnTo>
                  <a:lnTo>
                    <a:pt x="688" y="712"/>
                  </a:lnTo>
                  <a:lnTo>
                    <a:pt x="24" y="712"/>
                  </a:lnTo>
                  <a:lnTo>
                    <a:pt x="0" y="712"/>
                  </a:lnTo>
                  <a:lnTo>
                    <a:pt x="0" y="68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688" y="0"/>
                  </a:lnTo>
                  <a:lnTo>
                    <a:pt x="712" y="0"/>
                  </a:lnTo>
                  <a:lnTo>
                    <a:pt x="712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952585" y="5149066"/>
              <a:ext cx="542288" cy="534352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 userDrawn="1"/>
          </p:nvSpPr>
          <p:spPr bwMode="auto">
            <a:xfrm>
              <a:off x="1135111" y="5859330"/>
              <a:ext cx="822690" cy="821367"/>
            </a:xfrm>
            <a:custGeom>
              <a:avLst/>
              <a:gdLst>
                <a:gd name="T0" fmla="*/ 622 w 622"/>
                <a:gd name="T1" fmla="*/ 24 h 621"/>
                <a:gd name="T2" fmla="*/ 622 w 622"/>
                <a:gd name="T3" fmla="*/ 597 h 621"/>
                <a:gd name="T4" fmla="*/ 622 w 622"/>
                <a:gd name="T5" fmla="*/ 621 h 621"/>
                <a:gd name="T6" fmla="*/ 598 w 622"/>
                <a:gd name="T7" fmla="*/ 621 h 621"/>
                <a:gd name="T8" fmla="*/ 25 w 622"/>
                <a:gd name="T9" fmla="*/ 621 h 621"/>
                <a:gd name="T10" fmla="*/ 0 w 622"/>
                <a:gd name="T11" fmla="*/ 621 h 621"/>
                <a:gd name="T12" fmla="*/ 0 w 622"/>
                <a:gd name="T13" fmla="*/ 597 h 621"/>
                <a:gd name="T14" fmla="*/ 0 w 622"/>
                <a:gd name="T15" fmla="*/ 24 h 621"/>
                <a:gd name="T16" fmla="*/ 0 w 622"/>
                <a:gd name="T17" fmla="*/ 0 h 621"/>
                <a:gd name="T18" fmla="*/ 25 w 622"/>
                <a:gd name="T19" fmla="*/ 0 h 621"/>
                <a:gd name="T20" fmla="*/ 598 w 622"/>
                <a:gd name="T21" fmla="*/ 0 h 621"/>
                <a:gd name="T22" fmla="*/ 622 w 622"/>
                <a:gd name="T23" fmla="*/ 0 h 621"/>
                <a:gd name="T24" fmla="*/ 622 w 622"/>
                <a:gd name="T25" fmla="*/ 2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621">
                  <a:moveTo>
                    <a:pt x="622" y="24"/>
                  </a:moveTo>
                  <a:lnTo>
                    <a:pt x="622" y="597"/>
                  </a:lnTo>
                  <a:lnTo>
                    <a:pt x="622" y="621"/>
                  </a:lnTo>
                  <a:lnTo>
                    <a:pt x="598" y="621"/>
                  </a:lnTo>
                  <a:lnTo>
                    <a:pt x="25" y="621"/>
                  </a:lnTo>
                  <a:lnTo>
                    <a:pt x="0" y="621"/>
                  </a:lnTo>
                  <a:lnTo>
                    <a:pt x="0" y="59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98" y="0"/>
                  </a:lnTo>
                  <a:lnTo>
                    <a:pt x="622" y="0"/>
                  </a:lnTo>
                  <a:lnTo>
                    <a:pt x="622" y="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1135111" y="5859330"/>
              <a:ext cx="822690" cy="821367"/>
            </a:xfrm>
            <a:custGeom>
              <a:avLst/>
              <a:gdLst>
                <a:gd name="T0" fmla="*/ 622 w 622"/>
                <a:gd name="T1" fmla="*/ 24 h 621"/>
                <a:gd name="T2" fmla="*/ 622 w 622"/>
                <a:gd name="T3" fmla="*/ 597 h 621"/>
                <a:gd name="T4" fmla="*/ 622 w 622"/>
                <a:gd name="T5" fmla="*/ 621 h 621"/>
                <a:gd name="T6" fmla="*/ 598 w 622"/>
                <a:gd name="T7" fmla="*/ 621 h 621"/>
                <a:gd name="T8" fmla="*/ 25 w 622"/>
                <a:gd name="T9" fmla="*/ 621 h 621"/>
                <a:gd name="T10" fmla="*/ 0 w 622"/>
                <a:gd name="T11" fmla="*/ 621 h 621"/>
                <a:gd name="T12" fmla="*/ 0 w 622"/>
                <a:gd name="T13" fmla="*/ 597 h 621"/>
                <a:gd name="T14" fmla="*/ 0 w 622"/>
                <a:gd name="T15" fmla="*/ 24 h 621"/>
                <a:gd name="T16" fmla="*/ 0 w 622"/>
                <a:gd name="T17" fmla="*/ 0 h 621"/>
                <a:gd name="T18" fmla="*/ 25 w 622"/>
                <a:gd name="T19" fmla="*/ 0 h 621"/>
                <a:gd name="T20" fmla="*/ 598 w 622"/>
                <a:gd name="T21" fmla="*/ 0 h 621"/>
                <a:gd name="T22" fmla="*/ 622 w 622"/>
                <a:gd name="T23" fmla="*/ 0 h 621"/>
                <a:gd name="T24" fmla="*/ 622 w 622"/>
                <a:gd name="T25" fmla="*/ 2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621">
                  <a:moveTo>
                    <a:pt x="622" y="24"/>
                  </a:moveTo>
                  <a:lnTo>
                    <a:pt x="622" y="597"/>
                  </a:lnTo>
                  <a:lnTo>
                    <a:pt x="622" y="621"/>
                  </a:lnTo>
                  <a:lnTo>
                    <a:pt x="598" y="621"/>
                  </a:lnTo>
                  <a:lnTo>
                    <a:pt x="25" y="621"/>
                  </a:lnTo>
                  <a:lnTo>
                    <a:pt x="0" y="621"/>
                  </a:lnTo>
                  <a:lnTo>
                    <a:pt x="0" y="59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98" y="0"/>
                  </a:lnTo>
                  <a:lnTo>
                    <a:pt x="622" y="0"/>
                  </a:lnTo>
                  <a:lnTo>
                    <a:pt x="622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1263409" y="6130474"/>
              <a:ext cx="575354" cy="279080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09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80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7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239" y="1190734"/>
            <a:ext cx="11653523" cy="2187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90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7971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95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5946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62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1961"/>
            </a:lvl2pPr>
            <a:lvl3pPr marL="685803" indent="-165101">
              <a:tabLst/>
              <a:defRPr sz="1961"/>
            </a:lvl3pPr>
            <a:lvl4pPr marL="863603" indent="-177801">
              <a:defRPr sz="1765"/>
            </a:lvl4pPr>
            <a:lvl5pPr marL="1028704" indent="-165101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1961"/>
            </a:lvl2pPr>
            <a:lvl3pPr marL="685803" indent="-165101">
              <a:tabLst/>
              <a:defRPr sz="1961"/>
            </a:lvl3pPr>
            <a:lvl4pPr marL="863603" indent="-177801">
              <a:defRPr sz="1765"/>
            </a:lvl4pPr>
            <a:lvl5pPr marL="1028704" indent="-165101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54306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1935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2353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1935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2353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7042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7971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6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3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729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50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80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3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17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3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NUL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NUL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AE87-0387-44F0-9AAE-0FBF4D38CCA8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5610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500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9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transition>
    <p:fade/>
  </p:transition>
  <p:hf sldNum="0"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25" indent="-259625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1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05" indent="-213179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05" algn="l"/>
        </a:tabLst>
        <a:defRPr sz="2101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983" indent="-213179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340" indent="-167923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983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027" indent="-172687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MasterSlide.jpg"/>
          <p:cNvPicPr>
            <a:picLocks noChangeAspect="1"/>
          </p:cNvPicPr>
          <p:nvPr/>
        </p:nvPicPr>
        <p:blipFill>
          <a:blip r:embed="rId12"/>
          <a:srcRect b="1205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84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0363200" y="6255744"/>
            <a:ext cx="1524000" cy="4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37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ransition>
    <p:fade/>
  </p:transition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200" b="0" kern="1200" cap="none" spc="-150" dirty="0" smtClean="0">
          <a:ln w="3175">
            <a:noFill/>
          </a:ln>
          <a:solidFill>
            <a:srgbClr val="0D0D0D"/>
          </a:solidFill>
          <a:effectLst/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3200" kern="1200">
          <a:solidFill>
            <a:srgbClr val="0D0D0D"/>
          </a:solidFill>
          <a:latin typeface="+mn-lt"/>
          <a:ea typeface="+mn-ea"/>
          <a:cs typeface="+mn-cs"/>
        </a:defRPr>
      </a:lvl1pPr>
      <a:lvl2pPr marL="854075" indent="-393700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800" kern="1200">
          <a:solidFill>
            <a:srgbClr val="0D0D0D"/>
          </a:solidFill>
          <a:latin typeface="+mn-lt"/>
          <a:ea typeface="+mn-ea"/>
          <a:cs typeface="+mn-cs"/>
        </a:defRPr>
      </a:lvl2pPr>
      <a:lvl3pPr marL="1258888" indent="-404813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MasterSlide.jpg"/>
          <p:cNvPicPr>
            <a:picLocks noChangeAspect="1"/>
          </p:cNvPicPr>
          <p:nvPr/>
        </p:nvPicPr>
        <p:blipFill>
          <a:blip r:embed="rId11"/>
          <a:srcRect b="1205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82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0363200" y="6255744"/>
            <a:ext cx="1524000" cy="4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75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transition>
    <p:fade/>
  </p:transition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200" b="0" kern="1200" cap="none" spc="-150" dirty="0" smtClean="0">
          <a:ln w="3175">
            <a:noFill/>
          </a:ln>
          <a:solidFill>
            <a:srgbClr val="0D0D0D"/>
          </a:solidFill>
          <a:effectLst/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3200" kern="1200">
          <a:solidFill>
            <a:srgbClr val="0D0D0D"/>
          </a:solidFill>
          <a:latin typeface="+mn-lt"/>
          <a:ea typeface="+mn-ea"/>
          <a:cs typeface="+mn-cs"/>
        </a:defRPr>
      </a:lvl1pPr>
      <a:lvl2pPr marL="854075" indent="-393700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800" kern="1200">
          <a:solidFill>
            <a:srgbClr val="0D0D0D"/>
          </a:solidFill>
          <a:latin typeface="+mn-lt"/>
          <a:ea typeface="+mn-ea"/>
          <a:cs typeface="+mn-cs"/>
        </a:defRPr>
      </a:lvl2pPr>
      <a:lvl3pPr marL="1258888" indent="-404813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2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0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4.png"/><Relationship Id="rId11" Type="http://schemas.openxmlformats.org/officeDocument/2006/relationships/image" Target="../media/image43.png"/><Relationship Id="rId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7" Type="http://schemas.openxmlformats.org/officeDocument/2006/relationships/image" Target="../media/image33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2.png"/><Relationship Id="rId11" Type="http://schemas.openxmlformats.org/officeDocument/2006/relationships/image" Target="../media/image380.png"/><Relationship Id="rId10" Type="http://schemas.openxmlformats.org/officeDocument/2006/relationships/image" Target="../media/image36.png"/><Relationship Id="rId4" Type="http://schemas.openxmlformats.org/officeDocument/2006/relationships/image" Target="../media/image39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7" Type="http://schemas.openxmlformats.org/officeDocument/2006/relationships/image" Target="../media/image45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40.png"/><Relationship Id="rId11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image" Target="../media/image460.png"/><Relationship Id="rId10" Type="http://schemas.openxmlformats.org/officeDocument/2006/relationships/image" Target="../media/image54.png"/><Relationship Id="rId4" Type="http://schemas.openxmlformats.org/officeDocument/2006/relationships/image" Target="../media/image4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3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2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113" y="296102"/>
            <a:ext cx="10972800" cy="2387600"/>
          </a:xfrm>
        </p:spPr>
        <p:txBody>
          <a:bodyPr anchor="ctr"/>
          <a:lstStyle/>
          <a:p>
            <a:r>
              <a:rPr lang="en-US" dirty="0" smtClean="0"/>
              <a:t>SWAN: Software-driven wide area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009" y="3418611"/>
            <a:ext cx="10629900" cy="1018310"/>
          </a:xfrm>
        </p:spPr>
        <p:txBody>
          <a:bodyPr>
            <a:normAutofit/>
          </a:bodyPr>
          <a:lstStyle/>
          <a:p>
            <a:r>
              <a:rPr lang="en-US" dirty="0" smtClean="0"/>
              <a:t>Ratul Mahajan</a:t>
            </a:r>
            <a:endParaRPr lang="en-US" dirty="0"/>
          </a:p>
        </p:txBody>
      </p:sp>
      <p:pic>
        <p:nvPicPr>
          <p:cNvPr id="4" name="Picture 3" descr="http://upload.wikimedia.org/wikipedia/en/archive/b/b3/20110309193628!Microsoft_Research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17" y="5630779"/>
            <a:ext cx="2879614" cy="8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920161"/>
          </a:xfrm>
        </p:spPr>
        <p:txBody>
          <a:bodyPr/>
          <a:lstStyle/>
          <a:p>
            <a:r>
              <a:rPr lang="en-US" sz="4800" dirty="0" smtClean="0"/>
              <a:t>Key design challenges</a:t>
            </a:r>
            <a:endParaRPr lang="en-US" sz="4800" dirty="0"/>
          </a:p>
        </p:txBody>
      </p:sp>
      <p:sp>
        <p:nvSpPr>
          <p:cNvPr id="6" name="Rounded Rectangle 5"/>
          <p:cNvSpPr/>
          <p:nvPr/>
        </p:nvSpPr>
        <p:spPr>
          <a:xfrm>
            <a:off x="2077250" y="1692320"/>
            <a:ext cx="8063036" cy="9461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Scalably</a:t>
            </a:r>
            <a:r>
              <a:rPr lang="en-US" sz="3200" dirty="0" smtClean="0">
                <a:solidFill>
                  <a:schemeClr val="tx1"/>
                </a:solidFill>
              </a:rPr>
              <a:t> computing  BW allocations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77249" y="3267513"/>
            <a:ext cx="8063037" cy="8867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Avoiding </a:t>
            </a:r>
            <a:r>
              <a:rPr lang="en-US" sz="3200" dirty="0">
                <a:solidFill>
                  <a:schemeClr val="tx1"/>
                </a:solidFill>
              </a:rPr>
              <a:t>congestion during network updates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77249" y="4834970"/>
            <a:ext cx="8063037" cy="910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Working </a:t>
            </a:r>
            <a:r>
              <a:rPr lang="en-US" sz="3200" dirty="0">
                <a:solidFill>
                  <a:schemeClr val="tx1"/>
                </a:solidFill>
              </a:rPr>
              <a:t>with limited </a:t>
            </a:r>
            <a:r>
              <a:rPr lang="en-US" sz="3200" dirty="0" smtClean="0">
                <a:solidFill>
                  <a:schemeClr val="tx1"/>
                </a:solidFill>
              </a:rPr>
              <a:t>switch memory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61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Scalably computing allocation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27599"/>
          </a:xfr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>
                <a:solidFill>
                  <a:srgbClr val="D2A000"/>
                </a:solidFill>
              </a:rPr>
              <a:t>Goal:</a:t>
            </a:r>
            <a:r>
              <a:rPr lang="en-US" dirty="0" smtClean="0"/>
              <a:t> Prefer </a:t>
            </a:r>
            <a:r>
              <a:rPr lang="en-US" dirty="0"/>
              <a:t>higher-priority traffic </a:t>
            </a:r>
            <a:r>
              <a:rPr lang="en-US" dirty="0" smtClean="0"/>
              <a:t>and max-min fair </a:t>
            </a:r>
            <a:r>
              <a:rPr lang="en-US" dirty="0"/>
              <a:t>within a </a:t>
            </a:r>
            <a:r>
              <a:rPr lang="en-US" dirty="0" smtClean="0"/>
              <a:t>class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smtClean="0">
                <a:solidFill>
                  <a:srgbClr val="D2A000"/>
                </a:solidFill>
              </a:rPr>
              <a:t>Challenge:</a:t>
            </a:r>
            <a:r>
              <a:rPr lang="en-US" dirty="0" smtClean="0"/>
              <a:t> Network-wide fairness requires many MCFs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D2A000"/>
                </a:solidFill>
              </a:rPr>
              <a:t>A</a:t>
            </a:r>
            <a:r>
              <a:rPr lang="en-US" dirty="0" smtClean="0">
                <a:solidFill>
                  <a:srgbClr val="D2A000"/>
                </a:solidFill>
              </a:rPr>
              <a:t>pproach:</a:t>
            </a:r>
            <a:r>
              <a:rPr lang="en-US" dirty="0" smtClean="0"/>
              <a:t> Bounded max-min fairness (fixed number of MCFs)</a:t>
            </a:r>
          </a:p>
        </p:txBody>
      </p:sp>
    </p:spTree>
    <p:extLst>
      <p:ext uri="{BB962C8B-B14F-4D97-AF65-F5344CB8AC3E}">
        <p14:creationId xmlns:p14="http://schemas.microsoft.com/office/powerpoint/2010/main" val="3240140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Bounded max-min fairness</a:t>
            </a:r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1757403" y="4534494"/>
            <a:ext cx="742807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000" dirty="0" smtClean="0">
                <a:latin typeface="Calibri" pitchFamily="34" charset="0"/>
                <a:ea typeface="MS PGothic" pitchFamily="34" charset="-128"/>
              </a:rPr>
              <a:t> </a:t>
            </a:r>
            <a:endParaRPr lang="en-US" sz="20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1411080" y="3592416"/>
            <a:ext cx="1089129" cy="5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endParaRPr lang="en-US" sz="2000" dirty="0">
              <a:latin typeface="Calibri" pitchFamily="34" charset="0"/>
              <a:ea typeface="MS PGothic" pitchFamily="34" charset="-128"/>
              <a:sym typeface="Cambria Italic" pitchFamily="-8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541" y="4197900"/>
                <a:ext cx="1365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41" y="4197900"/>
                <a:ext cx="1365951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46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89528" y="3964007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528" y="3964007"/>
                <a:ext cx="1371914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41479" y="3115463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79" y="3115463"/>
                <a:ext cx="1371914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93430" y="2406416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30" y="2406416"/>
                <a:ext cx="137191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444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45384" y="1837997"/>
                <a:ext cx="1371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384" y="1837997"/>
                <a:ext cx="1371915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444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12"/>
          <p:cNvSpPr>
            <a:spLocks/>
          </p:cNvSpPr>
          <p:nvPr/>
        </p:nvSpPr>
        <p:spPr bwMode="auto">
          <a:xfrm>
            <a:off x="5283166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5935608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67127" y="4598011"/>
            <a:ext cx="1065829" cy="36875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217337" y="4348901"/>
            <a:ext cx="1065829" cy="6178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567547" y="3519151"/>
            <a:ext cx="1065829" cy="144761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946473" y="2795343"/>
            <a:ext cx="1065829" cy="21714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294358" y="2165796"/>
            <a:ext cx="1065829" cy="28009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45059" idx="1"/>
          </p:cNvCxnSpPr>
          <p:nvPr/>
        </p:nvCxnSpPr>
        <p:spPr bwMode="auto">
          <a:xfrm>
            <a:off x="2581076" y="4966763"/>
            <a:ext cx="70654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059" name="Line 3"/>
          <p:cNvSpPr>
            <a:spLocks noChangeShapeType="1"/>
          </p:cNvSpPr>
          <p:nvPr/>
        </p:nvSpPr>
        <p:spPr bwMode="auto">
          <a:xfrm flipH="1">
            <a:off x="2581076" y="1634873"/>
            <a:ext cx="2232" cy="3331890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1234023" y="3584371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2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023" y="3584371"/>
                <a:ext cx="1253487" cy="508992"/>
              </a:xfrm>
              <a:prstGeom prst="rect">
                <a:avLst/>
              </a:prstGeom>
              <a:blipFill rotWithShape="0">
                <a:blip r:embed="rId9"/>
                <a:stretch>
                  <a:fillRect r="-6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549900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Geometrically partition the demand space with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MS PGothic" pitchFamily="34" charset="-128"/>
                        <a:sym typeface="Cambria Italic" pitchFamily="-84" charset="0"/>
                      </a:rPr>
                      <m:t>α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MS PGothic" pitchFamily="34" charset="-128"/>
                        <a:sym typeface="Cambria Italic" pitchFamily="-8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MS PGothic" pitchFamily="34" charset="-128"/>
                        <a:sym typeface="Cambria Italic" pitchFamily="-84" charset="0"/>
                      </a:rPr>
                      <m:t>and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MS PGothic" pitchFamily="34" charset="-128"/>
                        <a:sym typeface="Cambria Italic" pitchFamily="-84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MS PGothic" pitchFamily="34" charset="-128"/>
                        <a:sym typeface="Cambria Italic" pitchFamily="-84" charset="0"/>
                      </a:rPr>
                      <m:t>𝑈</m:t>
                    </m:r>
                  </m:oMath>
                </a14:m>
                <a:endParaRPr lang="en-US" sz="28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9900"/>
                <a:ext cx="1219199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"/>
              <p:cNvSpPr>
                <a:spLocks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506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blipFill rotWithShape="0">
                <a:blip r:embed="rId11"/>
                <a:stretch>
                  <a:fillRect r="-72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b="0" i="1" baseline="30000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blipFill rotWithShape="0">
                <a:blip r:embed="rId12"/>
                <a:stretch>
                  <a:fillRect r="-6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581076" y="3898691"/>
            <a:ext cx="72487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35502" y="2891756"/>
            <a:ext cx="72487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08284" y="1917482"/>
            <a:ext cx="72487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00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20" grpId="0"/>
      <p:bldP spid="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581076" y="3846912"/>
            <a:ext cx="7065428" cy="1119850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Bounded max-min fairness</a:t>
            </a:r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1757403" y="4534494"/>
            <a:ext cx="742807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000" dirty="0" smtClean="0">
                <a:latin typeface="Calibri" pitchFamily="34" charset="0"/>
                <a:ea typeface="MS PGothic" pitchFamily="34" charset="-128"/>
              </a:rPr>
              <a:t> </a:t>
            </a:r>
            <a:endParaRPr lang="en-US" sz="20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1411080" y="3592416"/>
            <a:ext cx="1089129" cy="5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endParaRPr lang="en-US" sz="2000" dirty="0">
              <a:latin typeface="Calibri" pitchFamily="34" charset="0"/>
              <a:ea typeface="MS PGothic" pitchFamily="34" charset="-128"/>
              <a:sym typeface="Cambria Italic" pitchFamily="-8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541" y="4197900"/>
                <a:ext cx="1365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41" y="4197900"/>
                <a:ext cx="136595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46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89528" y="3964007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528" y="3964007"/>
                <a:ext cx="137191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41479" y="3115463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79" y="3115463"/>
                <a:ext cx="1371914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93430" y="2406416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30" y="2406416"/>
                <a:ext cx="1371914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44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45384" y="1789010"/>
                <a:ext cx="1371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384" y="1789010"/>
                <a:ext cx="137191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44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12"/>
          <p:cNvSpPr>
            <a:spLocks/>
          </p:cNvSpPr>
          <p:nvPr/>
        </p:nvSpPr>
        <p:spPr bwMode="auto">
          <a:xfrm>
            <a:off x="5283166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5935608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67127" y="4598011"/>
            <a:ext cx="1065829" cy="36875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217337" y="4348901"/>
            <a:ext cx="1065829" cy="6178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567547" y="3519151"/>
            <a:ext cx="1065829" cy="144761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946473" y="2795343"/>
            <a:ext cx="1065829" cy="21714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294358" y="2165796"/>
            <a:ext cx="1065829" cy="28009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45059" idx="1"/>
          </p:cNvCxnSpPr>
          <p:nvPr/>
        </p:nvCxnSpPr>
        <p:spPr bwMode="auto">
          <a:xfrm>
            <a:off x="2581076" y="4966763"/>
            <a:ext cx="70654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059" name="Line 3"/>
          <p:cNvSpPr>
            <a:spLocks noChangeShapeType="1"/>
          </p:cNvSpPr>
          <p:nvPr/>
        </p:nvSpPr>
        <p:spPr bwMode="auto">
          <a:xfrm flipH="1">
            <a:off x="2581076" y="1634873"/>
            <a:ext cx="2232" cy="3331890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1234023" y="3584371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2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023" y="3584371"/>
                <a:ext cx="1253487" cy="508992"/>
              </a:xfrm>
              <a:prstGeom prst="rect">
                <a:avLst/>
              </a:prstGeom>
              <a:blipFill rotWithShape="0">
                <a:blip r:embed="rId8"/>
                <a:stretch>
                  <a:fillRect r="-6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549900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Maximize throughput while limiting all allocations below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MS PGothic" pitchFamily="34" charset="-128"/>
                        <a:sym typeface="Cambria Italic" pitchFamily="-84" charset="0"/>
                      </a:rPr>
                      <m:t>α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MS PGothic" pitchFamily="34" charset="-128"/>
                        <a:sym typeface="Cambria Italic" pitchFamily="-84" charset="0"/>
                      </a:rPr>
                      <m:t>𝑈</m:t>
                    </m:r>
                  </m:oMath>
                </a14:m>
                <a:endParaRPr lang="en-US" sz="28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9900"/>
                <a:ext cx="1219199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"/>
              <p:cNvSpPr>
                <a:spLocks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506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blipFill rotWithShape="0">
                <a:blip r:embed="rId11"/>
                <a:stretch>
                  <a:fillRect r="-72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b="0" i="1" baseline="30000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blipFill rotWithShape="0">
                <a:blip r:embed="rId12"/>
                <a:stretch>
                  <a:fillRect r="-6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431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2581076" y="3846912"/>
            <a:ext cx="7065428" cy="1119850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Bounded max-min fairness</a:t>
            </a:r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1757403" y="4534494"/>
            <a:ext cx="742807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000" dirty="0" smtClean="0">
                <a:latin typeface="Calibri" pitchFamily="34" charset="0"/>
                <a:ea typeface="MS PGothic" pitchFamily="34" charset="-128"/>
              </a:rPr>
              <a:t> </a:t>
            </a:r>
            <a:endParaRPr lang="en-US" sz="2000" dirty="0">
              <a:latin typeface="Calibri" pitchFamily="34" charset="0"/>
              <a:ea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1" name="Rectangle 5"/>
              <p:cNvSpPr>
                <a:spLocks/>
              </p:cNvSpPr>
              <p:nvPr/>
            </p:nvSpPr>
            <p:spPr bwMode="auto">
              <a:xfrm>
                <a:off x="1411080" y="3592416"/>
                <a:ext cx="1089129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506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1080" y="3592416"/>
                <a:ext cx="1089129" cy="508992"/>
              </a:xfrm>
              <a:prstGeom prst="rect">
                <a:avLst/>
              </a:prstGeom>
              <a:blipFill rotWithShape="0">
                <a:blip r:embed="rId4"/>
                <a:stretch>
                  <a:fillRect r="-7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541" y="4197900"/>
                <a:ext cx="1365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41" y="4197900"/>
                <a:ext cx="136595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46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89528" y="3964007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528" y="3964007"/>
                <a:ext cx="137191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41479" y="3115463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79" y="3115463"/>
                <a:ext cx="1371914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93430" y="2406416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30" y="2406416"/>
                <a:ext cx="1371914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444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45384" y="1789010"/>
                <a:ext cx="1371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384" y="1789010"/>
                <a:ext cx="1371915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12"/>
          <p:cNvSpPr>
            <a:spLocks/>
          </p:cNvSpPr>
          <p:nvPr/>
        </p:nvSpPr>
        <p:spPr bwMode="auto">
          <a:xfrm>
            <a:off x="5283166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5935608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67127" y="4598011"/>
            <a:ext cx="1065829" cy="368753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217337" y="4348901"/>
            <a:ext cx="1065829" cy="6178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567547" y="3519151"/>
            <a:ext cx="1065829" cy="144761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946473" y="2795343"/>
            <a:ext cx="1065829" cy="21714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294358" y="2165796"/>
            <a:ext cx="1065829" cy="28009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45059" idx="1"/>
          </p:cNvCxnSpPr>
          <p:nvPr/>
        </p:nvCxnSpPr>
        <p:spPr bwMode="auto">
          <a:xfrm>
            <a:off x="2581076" y="4966763"/>
            <a:ext cx="70654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17336" y="4534495"/>
            <a:ext cx="1065829" cy="426942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62622" y="3860027"/>
            <a:ext cx="1065829" cy="1101410"/>
          </a:xfrm>
          <a:prstGeom prst="rect">
            <a:avLst/>
          </a:prstGeom>
          <a:gradFill>
            <a:gsLst>
              <a:gs pos="85000">
                <a:srgbClr val="FFC000"/>
              </a:gs>
              <a:gs pos="0">
                <a:srgbClr val="FFC000"/>
              </a:gs>
              <a:gs pos="100000">
                <a:srgbClr val="FF0000"/>
              </a:gs>
            </a:gsLst>
            <a:lin ang="162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46473" y="4242956"/>
            <a:ext cx="1065829" cy="718481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294358" y="3860028"/>
            <a:ext cx="1065829" cy="1106736"/>
          </a:xfrm>
          <a:prstGeom prst="rect">
            <a:avLst/>
          </a:prstGeom>
          <a:gradFill>
            <a:gsLst>
              <a:gs pos="85000">
                <a:srgbClr val="FFC000"/>
              </a:gs>
              <a:gs pos="0">
                <a:srgbClr val="FFC000"/>
              </a:gs>
              <a:gs pos="100000">
                <a:srgbClr val="FF0000"/>
              </a:gs>
            </a:gsLst>
            <a:lin ang="162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2071480" y="5685861"/>
            <a:ext cx="8235424" cy="1008958"/>
          </a:xfrm>
          <a:prstGeom prst="roundRect">
            <a:avLst>
              <a:gd name="adj" fmla="val 9315"/>
            </a:avLst>
          </a:prstGeom>
          <a:noFill/>
          <a:ln>
            <a:noFill/>
          </a:ln>
          <a:effectLst>
            <a:outerShdw blurRad="165100" dist="63499" dir="2519993" algn="ctr" rotWithShape="0">
              <a:schemeClr val="bg2">
                <a:alpha val="50000"/>
              </a:schemeClr>
            </a:outerShdw>
          </a:effectLst>
          <a:extLst/>
        </p:spPr>
        <p:txBody>
          <a:bodyPr lIns="0" tIns="0" rIns="0" bIns="0" anchor="ctr"/>
          <a:lstStyle/>
          <a:p>
            <a:endParaRPr lang="en-US" sz="2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H="1">
            <a:off x="2581076" y="1634873"/>
            <a:ext cx="2232" cy="3331890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0" y="5549900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Maximize throughput while limiting all allocations below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MS PGothic" pitchFamily="34" charset="-128"/>
                        <a:sym typeface="Cambria Italic" pitchFamily="-84" charset="0"/>
                      </a:rPr>
                      <m:t>α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MS PGothic" pitchFamily="34" charset="-128"/>
                        <a:sym typeface="Cambria Italic" pitchFamily="-84" charset="0"/>
                      </a:rPr>
                      <m:t>𝑈</m:t>
                    </m:r>
                  </m:oMath>
                </a14:m>
                <a:endParaRPr lang="en-US" sz="28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9900"/>
                <a:ext cx="12191999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"/>
              <p:cNvSpPr>
                <a:spLocks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506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blipFill rotWithShape="0">
                <a:blip r:embed="rId12"/>
                <a:stretch>
                  <a:fillRect r="-72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6"/>
              <p:cNvSpPr>
                <a:spLocks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b="0" i="1" baseline="30000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blipFill rotWithShape="0">
                <a:blip r:embed="rId13"/>
                <a:stretch>
                  <a:fillRect r="-6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7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2582022" y="2882121"/>
            <a:ext cx="7065428" cy="1038235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Bounded max-min fairness</a:t>
            </a:r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1744703" y="4534494"/>
            <a:ext cx="742807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000" dirty="0" smtClean="0">
                <a:latin typeface="Calibri" pitchFamily="34" charset="0"/>
                <a:ea typeface="MS PGothic" pitchFamily="34" charset="-128"/>
              </a:rPr>
              <a:t> </a:t>
            </a:r>
            <a:endParaRPr lang="en-US" sz="2000" dirty="0">
              <a:latin typeface="Calibri" pitchFamily="34" charset="0"/>
              <a:ea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1" name="Rectangle 5"/>
              <p:cNvSpPr>
                <a:spLocks/>
              </p:cNvSpPr>
              <p:nvPr/>
            </p:nvSpPr>
            <p:spPr bwMode="auto">
              <a:xfrm>
                <a:off x="1398380" y="3592416"/>
                <a:ext cx="1089129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506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8380" y="3592416"/>
                <a:ext cx="1089129" cy="508992"/>
              </a:xfrm>
              <a:prstGeom prst="rect">
                <a:avLst/>
              </a:prstGeom>
              <a:blipFill rotWithShape="0">
                <a:blip r:embed="rId4"/>
                <a:stretch>
                  <a:fillRect r="-7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30841" y="4197900"/>
                <a:ext cx="1365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41" y="4197900"/>
                <a:ext cx="136595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91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76828" y="3964007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28" y="3964007"/>
                <a:ext cx="137191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28779" y="3115463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779" y="3115463"/>
                <a:ext cx="1371914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80730" y="2406416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30" y="2406416"/>
                <a:ext cx="1371914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444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32684" y="1789010"/>
                <a:ext cx="1371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84" y="1789010"/>
                <a:ext cx="1371915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12"/>
          <p:cNvSpPr>
            <a:spLocks/>
          </p:cNvSpPr>
          <p:nvPr/>
        </p:nvSpPr>
        <p:spPr bwMode="auto">
          <a:xfrm>
            <a:off x="5270466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5922908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54427" y="4598011"/>
            <a:ext cx="1065829" cy="368753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204637" y="4348901"/>
            <a:ext cx="1065829" cy="6178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554847" y="3519151"/>
            <a:ext cx="1065829" cy="144761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933773" y="2795343"/>
            <a:ext cx="1065829" cy="21714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281658" y="2165796"/>
            <a:ext cx="1065829" cy="28009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45059" idx="1"/>
          </p:cNvCxnSpPr>
          <p:nvPr/>
        </p:nvCxnSpPr>
        <p:spPr bwMode="auto">
          <a:xfrm>
            <a:off x="2568376" y="4966763"/>
            <a:ext cx="70654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04636" y="4534495"/>
            <a:ext cx="1065829" cy="426942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49922" y="3519151"/>
            <a:ext cx="1065829" cy="1442287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33773" y="4242956"/>
            <a:ext cx="1065829" cy="718481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H="1">
            <a:off x="2568376" y="1634873"/>
            <a:ext cx="2232" cy="3331890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281658" y="2882120"/>
            <a:ext cx="1065829" cy="2084644"/>
          </a:xfrm>
          <a:prstGeom prst="rect">
            <a:avLst/>
          </a:prstGeom>
          <a:gradFill>
            <a:gsLst>
              <a:gs pos="93000">
                <a:srgbClr val="FFC000"/>
              </a:gs>
              <a:gs pos="0">
                <a:srgbClr val="FFC000"/>
              </a:gs>
              <a:gs pos="100000">
                <a:srgbClr val="FF0000"/>
              </a:gs>
            </a:gsLst>
            <a:lin ang="162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524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Fix the allocation for smaller flows</a:t>
            </a:r>
            <a:endParaRPr lang="en-US" sz="2800" dirty="0">
              <a:latin typeface="Calibri" pitchFamily="34" charset="0"/>
              <a:ea typeface="MS PGothic" pitchFamily="34" charset="-128"/>
              <a:sym typeface="Cambria Italic" pitchFamily="-8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"/>
              <p:cNvSpPr>
                <a:spLocks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506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blipFill rotWithShape="0">
                <a:blip r:embed="rId11"/>
                <a:stretch>
                  <a:fillRect r="-72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"/>
              <p:cNvSpPr>
                <a:spLocks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b="0" i="1" baseline="30000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blipFill rotWithShape="0">
                <a:blip r:embed="rId12"/>
                <a:stretch>
                  <a:fillRect r="-6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530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2582022" y="1851021"/>
            <a:ext cx="7065428" cy="1038235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Bounded max-min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30841" y="4197900"/>
                <a:ext cx="1365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41" y="4197900"/>
                <a:ext cx="136595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1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76828" y="3964007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28" y="3964007"/>
                <a:ext cx="137191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28779" y="3115463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779" y="3115463"/>
                <a:ext cx="1371914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80730" y="2406416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30" y="2406416"/>
                <a:ext cx="1371914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44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32684" y="1789010"/>
                <a:ext cx="1371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84" y="1789010"/>
                <a:ext cx="137191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44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12"/>
          <p:cNvSpPr>
            <a:spLocks/>
          </p:cNvSpPr>
          <p:nvPr/>
        </p:nvSpPr>
        <p:spPr bwMode="auto">
          <a:xfrm>
            <a:off x="5270466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5922908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54427" y="4598011"/>
            <a:ext cx="1065829" cy="368753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204637" y="4348901"/>
            <a:ext cx="1065829" cy="6178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554847" y="3519151"/>
            <a:ext cx="1065829" cy="144761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933773" y="2795343"/>
            <a:ext cx="1065829" cy="21714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281658" y="2165796"/>
            <a:ext cx="1065829" cy="28009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45059" idx="1"/>
          </p:cNvCxnSpPr>
          <p:nvPr/>
        </p:nvCxnSpPr>
        <p:spPr bwMode="auto">
          <a:xfrm>
            <a:off x="2568376" y="4966763"/>
            <a:ext cx="70654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04636" y="4534495"/>
            <a:ext cx="1065829" cy="426942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49922" y="3519151"/>
            <a:ext cx="1065829" cy="1442287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33773" y="4242956"/>
            <a:ext cx="1065829" cy="718481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281658" y="2434202"/>
            <a:ext cx="1065829" cy="2532562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H="1">
            <a:off x="2568376" y="1634873"/>
            <a:ext cx="2232" cy="3331890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5524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Continue until all flows fixed</a:t>
            </a:r>
            <a:endParaRPr lang="en-US" sz="2800" dirty="0">
              <a:latin typeface="Calibri" pitchFamily="34" charset="0"/>
              <a:ea typeface="MS PGothic" pitchFamily="34" charset="-128"/>
              <a:sym typeface="Cambria Italic" pitchFamily="-84" charset="0"/>
            </a:endParaRPr>
          </a:p>
        </p:txBody>
      </p:sp>
      <p:sp>
        <p:nvSpPr>
          <p:cNvPr id="30" name="Rectangle 4"/>
          <p:cNvSpPr>
            <a:spLocks/>
          </p:cNvSpPr>
          <p:nvPr/>
        </p:nvSpPr>
        <p:spPr bwMode="auto">
          <a:xfrm>
            <a:off x="1693903" y="4496394"/>
            <a:ext cx="742807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000" dirty="0" smtClean="0">
                <a:latin typeface="Calibri" pitchFamily="34" charset="0"/>
                <a:ea typeface="MS PGothic" pitchFamily="34" charset="-128"/>
              </a:rPr>
              <a:t> </a:t>
            </a:r>
            <a:endParaRPr lang="en-US" sz="2000" dirty="0">
              <a:latin typeface="Calibri" pitchFamily="34" charset="0"/>
              <a:ea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>
                <a:spLocks/>
              </p:cNvSpPr>
              <p:nvPr/>
            </p:nvSpPr>
            <p:spPr bwMode="auto">
              <a:xfrm>
                <a:off x="1347580" y="3554316"/>
                <a:ext cx="1089129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7580" y="3554316"/>
                <a:ext cx="1089129" cy="508992"/>
              </a:xfrm>
              <a:prstGeom prst="rect">
                <a:avLst/>
              </a:prstGeom>
              <a:blipFill rotWithShape="0">
                <a:blip r:embed="rId9"/>
                <a:stretch>
                  <a:fillRect r="-7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"/>
              <p:cNvSpPr>
                <a:spLocks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506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blipFill rotWithShape="0">
                <a:blip r:embed="rId11"/>
                <a:stretch>
                  <a:fillRect r="-72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6"/>
              <p:cNvSpPr>
                <a:spLocks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b="0" i="1" baseline="30000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blipFill rotWithShape="0">
                <a:blip r:embed="rId12"/>
                <a:stretch>
                  <a:fillRect r="-6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64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2582022" y="1851021"/>
            <a:ext cx="7065428" cy="1038235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Bounded max-min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30841" y="4197900"/>
                <a:ext cx="1365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41" y="4197900"/>
                <a:ext cx="136595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1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76828" y="3964007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28" y="3964007"/>
                <a:ext cx="137191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28779" y="3115463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779" y="3115463"/>
                <a:ext cx="1371914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8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80730" y="2406416"/>
                <a:ext cx="1371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30" y="2406416"/>
                <a:ext cx="1371914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44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32684" y="1789010"/>
                <a:ext cx="1371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CH" sz="20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84" y="1789010"/>
                <a:ext cx="137191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44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12"/>
          <p:cNvSpPr>
            <a:spLocks/>
          </p:cNvSpPr>
          <p:nvPr/>
        </p:nvSpPr>
        <p:spPr bwMode="auto">
          <a:xfrm>
            <a:off x="5270466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5922908" y="1567588"/>
            <a:ext cx="1751129" cy="1733231"/>
          </a:xfrm>
          <a:custGeom>
            <a:avLst/>
            <a:gdLst>
              <a:gd name="T0" fmla="*/ 0 w 21134"/>
              <a:gd name="T1" fmla="*/ 66 h 20598"/>
              <a:gd name="T2" fmla="*/ 79 w 21134"/>
              <a:gd name="T3" fmla="*/ 50 h 20598"/>
              <a:gd name="T4" fmla="*/ 108 w 21134"/>
              <a:gd name="T5" fmla="*/ 0 h 20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34" h="20598">
                <a:moveTo>
                  <a:pt x="0" y="20522"/>
                </a:moveTo>
                <a:cubicBezTo>
                  <a:pt x="0" y="20522"/>
                  <a:pt x="8112" y="21600"/>
                  <a:pt x="15350" y="15625"/>
                </a:cubicBezTo>
                <a:cubicBezTo>
                  <a:pt x="21600" y="10466"/>
                  <a:pt x="21126" y="0"/>
                  <a:pt x="21126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54427" y="4598011"/>
            <a:ext cx="1065829" cy="368753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204637" y="4348901"/>
            <a:ext cx="1065829" cy="6178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554847" y="3519151"/>
            <a:ext cx="1065829" cy="144761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933773" y="2795343"/>
            <a:ext cx="1065829" cy="21714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281658" y="2165796"/>
            <a:ext cx="1065829" cy="28009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45059" idx="1"/>
          </p:cNvCxnSpPr>
          <p:nvPr/>
        </p:nvCxnSpPr>
        <p:spPr bwMode="auto">
          <a:xfrm>
            <a:off x="2568376" y="4966763"/>
            <a:ext cx="70654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04636" y="4534495"/>
            <a:ext cx="1065829" cy="426942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49922" y="3519151"/>
            <a:ext cx="1065829" cy="1442287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33773" y="4242956"/>
            <a:ext cx="1065829" cy="718481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281658" y="2434202"/>
            <a:ext cx="1065829" cy="2532562"/>
          </a:xfrm>
          <a:prstGeom prst="rect">
            <a:avLst/>
          </a:prstGeom>
          <a:solidFill>
            <a:srgbClr val="33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H="1">
            <a:off x="2568376" y="1634873"/>
            <a:ext cx="2232" cy="3331890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00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0" y="5377539"/>
                <a:ext cx="12191999" cy="136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F</a:t>
                </a:r>
                <a:r>
                  <a:rPr lang="en-US" sz="2800" dirty="0" smtClean="0"/>
                  <a:t>airness bound: Each flow is within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 smtClean="0"/>
                  <a:t> of its fair rate</a:t>
                </a:r>
              </a:p>
              <a:p>
                <a:pPr algn="ctr"/>
                <a:r>
                  <a:rPr lang="en-US" sz="2800" dirty="0" smtClean="0"/>
                  <a:t>Number of MCFs: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den>
                        </m:f>
                      </m:e>
                    </m:func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539"/>
                <a:ext cx="12191999" cy="1365310"/>
              </a:xfrm>
              <a:prstGeom prst="rect">
                <a:avLst/>
              </a:prstGeom>
              <a:blipFill rotWithShape="0"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>
                <a:spLocks/>
              </p:cNvSpPr>
              <p:nvPr/>
            </p:nvSpPr>
            <p:spPr bwMode="auto">
              <a:xfrm>
                <a:off x="1385680" y="3592416"/>
                <a:ext cx="1089129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680" y="3592416"/>
                <a:ext cx="1089129" cy="508992"/>
              </a:xfrm>
              <a:prstGeom prst="rect">
                <a:avLst/>
              </a:prstGeom>
              <a:blipFill rotWithShape="0">
                <a:blip r:embed="rId10"/>
                <a:stretch>
                  <a:fillRect r="-7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"/>
              <p:cNvSpPr>
                <a:spLocks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4506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023" y="2606471"/>
                <a:ext cx="1253487" cy="508992"/>
              </a:xfrm>
              <a:prstGeom prst="rect">
                <a:avLst/>
              </a:prstGeom>
              <a:blipFill rotWithShape="0">
                <a:blip r:embed="rId11"/>
                <a:stretch>
                  <a:fillRect r="-72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"/>
              <p:cNvSpPr>
                <a:spLocks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α</m:t>
                      </m:r>
                      <m:r>
                        <a:rPr lang="en-US" sz="2000" b="0" i="1" baseline="30000" dirty="0" smtClean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MS PGothic" pitchFamily="34" charset="-128"/>
                          <a:sym typeface="Cambria Italic" pitchFamily="-84" charset="0"/>
                        </a:rPr>
                        <m:t>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ea typeface="MS PGothic" pitchFamily="34" charset="-128"/>
                  <a:sym typeface="Cambria Italic" pitchFamily="-8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810" y="1697507"/>
                <a:ext cx="1253487" cy="508992"/>
              </a:xfrm>
              <a:prstGeom prst="rect">
                <a:avLst/>
              </a:prstGeom>
              <a:blipFill rotWithShape="0">
                <a:blip r:embed="rId12"/>
                <a:stretch>
                  <a:fillRect r="-6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345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SWAN computes fair allocations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52450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 practice, only 4% of the flows deviate more than 5%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96476" y="3338143"/>
            <a:ext cx="9765224" cy="1708520"/>
            <a:chOff x="1563176" y="1572843"/>
            <a:chExt cx="9765224" cy="1708520"/>
          </a:xfrm>
        </p:grpSpPr>
        <p:grpSp>
          <p:nvGrpSpPr>
            <p:cNvPr id="3" name="Group 2"/>
            <p:cNvGrpSpPr/>
            <p:nvPr/>
          </p:nvGrpSpPr>
          <p:grpSpPr>
            <a:xfrm>
              <a:off x="1563176" y="1572843"/>
              <a:ext cx="9765224" cy="1656925"/>
              <a:chOff x="1525076" y="1814143"/>
              <a:chExt cx="9765224" cy="1656925"/>
            </a:xfrm>
          </p:grpSpPr>
          <p:pic>
            <p:nvPicPr>
              <p:cNvPr id="49154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15" t="16629" r="190" b="49499"/>
              <a:stretch/>
            </p:blipFill>
            <p:spPr bwMode="auto">
              <a:xfrm>
                <a:off x="2451100" y="1854200"/>
                <a:ext cx="8839200" cy="147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55" name="Rectangle 3"/>
              <p:cNvSpPr>
                <a:spLocks/>
              </p:cNvSpPr>
              <p:nvPr/>
            </p:nvSpPr>
            <p:spPr bwMode="auto">
              <a:xfrm rot="16200000">
                <a:off x="1103013" y="2236206"/>
                <a:ext cx="1656925" cy="81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2800" dirty="0" smtClean="0">
                    <a:latin typeface="Calibri" pitchFamily="34" charset="0"/>
                    <a:ea typeface="MS PGothic" pitchFamily="34" charset="-128"/>
                  </a:rPr>
                  <a:t>Relative </a:t>
                </a:r>
                <a:br>
                  <a:rPr lang="en-US" sz="2800" dirty="0" smtClean="0">
                    <a:latin typeface="Calibri" pitchFamily="34" charset="0"/>
                    <a:ea typeface="MS PGothic" pitchFamily="34" charset="-128"/>
                  </a:rPr>
                </a:br>
                <a:r>
                  <a:rPr lang="en-US" sz="2800" dirty="0" smtClean="0">
                    <a:latin typeface="Calibri" pitchFamily="34" charset="0"/>
                    <a:ea typeface="MS PGothic" pitchFamily="34" charset="-128"/>
                  </a:rPr>
                  <a:t>deviation</a:t>
                </a:r>
                <a:endParaRPr lang="en-US" sz="2800" dirty="0">
                  <a:latin typeface="Calibri" pitchFamily="34" charset="0"/>
                  <a:ea typeface="MS PGothic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57" name="Rectangle 5"/>
                  <p:cNvSpPr>
                    <a:spLocks/>
                  </p:cNvSpPr>
                  <p:nvPr/>
                </p:nvSpPr>
                <p:spPr bwMode="auto">
                  <a:xfrm>
                    <a:off x="3386546" y="2196376"/>
                    <a:ext cx="2336749" cy="5268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/>
                  <a:p>
                    <a:r>
                      <a:rPr lang="en-US" sz="2800" dirty="0" smtClean="0">
                        <a:latin typeface="Calibri" pitchFamily="34" charset="0"/>
                        <a:ea typeface="MS PGothic" pitchFamily="34" charset="-128"/>
                      </a:rPr>
                      <a:t>SWAN</a:t>
                    </a:r>
                    <a:r>
                      <a:rPr lang="en-US" sz="2800" dirty="0">
                        <a:latin typeface="Calibri" pitchFamily="34" charset="0"/>
                        <a:ea typeface="MS PGothic" pitchFamily="34" charset="-128"/>
                      </a:rPr>
                      <a:t>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/>
                            <a:ea typeface="MS PGothic" pitchFamily="34" charset="-128"/>
                          </a:rPr>
                          <m:t>α</m:t>
                        </m:r>
                        <m:r>
                          <a:rPr lang="de-CH" sz="2800" i="1">
                            <a:latin typeface="Cambria Math"/>
                            <a:ea typeface="MS PGothic" pitchFamily="34" charset="-128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2</m:t>
                        </m:r>
                      </m:oMath>
                    </a14:m>
                    <a:r>
                      <a:rPr lang="en-US" sz="2800" dirty="0">
                        <a:latin typeface="Calibri" pitchFamily="34" charset="0"/>
                        <a:ea typeface="MS PGothic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49157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86546" y="2196376"/>
                    <a:ext cx="2336749" cy="52685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138" t="-9195" b="-32184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Rectangle 4"/>
            <p:cNvSpPr>
              <a:spLocks/>
            </p:cNvSpPr>
            <p:nvPr/>
          </p:nvSpPr>
          <p:spPr bwMode="auto">
            <a:xfrm>
              <a:off x="3729871" y="2893687"/>
              <a:ext cx="6188273" cy="387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800" dirty="0">
                  <a:latin typeface="Calibri" pitchFamily="34" charset="0"/>
                  <a:ea typeface="MS PGothic" pitchFamily="34" charset="-128"/>
                </a:rPr>
                <a:t>Flows sorted </a:t>
              </a:r>
              <a:r>
                <a:rPr lang="en-US" sz="2800" dirty="0" smtClean="0">
                  <a:latin typeface="Calibri" pitchFamily="34" charset="0"/>
                  <a:ea typeface="MS PGothic" pitchFamily="34" charset="-128"/>
                </a:rPr>
                <a:t>by demand</a:t>
              </a:r>
              <a:endParaRPr lang="en-US" sz="2800" dirty="0">
                <a:latin typeface="Calibri" pitchFamily="34" charset="0"/>
                <a:ea typeface="MS PGothic" pitchFamily="34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96475" y="1696749"/>
            <a:ext cx="9777924" cy="1656925"/>
            <a:chOff x="1512376" y="3439743"/>
            <a:chExt cx="9777924" cy="1656925"/>
          </a:xfrm>
        </p:grpSpPr>
        <p:grpSp>
          <p:nvGrpSpPr>
            <p:cNvPr id="4" name="Group 3"/>
            <p:cNvGrpSpPr/>
            <p:nvPr/>
          </p:nvGrpSpPr>
          <p:grpSpPr>
            <a:xfrm>
              <a:off x="2438400" y="3476175"/>
              <a:ext cx="8851900" cy="1375134"/>
              <a:chOff x="2438400" y="3476175"/>
              <a:chExt cx="8851900" cy="1375134"/>
            </a:xfrm>
          </p:grpSpPr>
          <p:sp>
            <p:nvSpPr>
              <p:cNvPr id="49158" name="Rectangle 6"/>
              <p:cNvSpPr>
                <a:spLocks/>
              </p:cNvSpPr>
              <p:nvPr/>
            </p:nvSpPr>
            <p:spPr bwMode="auto">
              <a:xfrm>
                <a:off x="3386546" y="3857299"/>
                <a:ext cx="2749974" cy="50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2800" dirty="0">
                    <a:latin typeface="Calibri" pitchFamily="34" charset="0"/>
                    <a:ea typeface="MS PGothic" pitchFamily="34" charset="-128"/>
                  </a:rPr>
                  <a:t>MPLS </a:t>
                </a:r>
                <a:r>
                  <a:rPr lang="en-US" sz="2800" dirty="0" smtClean="0">
                    <a:latin typeface="Calibri" pitchFamily="34" charset="0"/>
                    <a:ea typeface="MS PGothic" pitchFamily="34" charset="-128"/>
                  </a:rPr>
                  <a:t>TE</a:t>
                </a:r>
                <a:endParaRPr lang="en-US" sz="2800" dirty="0">
                  <a:latin typeface="Calibri" pitchFamily="34" charset="0"/>
                  <a:ea typeface="MS PGothic" pitchFamily="34" charset="-128"/>
                </a:endParaRPr>
              </a:p>
            </p:txBody>
          </p:sp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78" t="49056" b="19328"/>
              <a:stretch/>
            </p:blipFill>
            <p:spPr bwMode="auto">
              <a:xfrm>
                <a:off x="2438400" y="3476175"/>
                <a:ext cx="8851900" cy="1375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Rectangle 3"/>
            <p:cNvSpPr>
              <a:spLocks/>
            </p:cNvSpPr>
            <p:nvPr/>
          </p:nvSpPr>
          <p:spPr bwMode="auto">
            <a:xfrm rot="16200000">
              <a:off x="1090313" y="3861806"/>
              <a:ext cx="1656925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800" dirty="0" smtClean="0">
                  <a:latin typeface="Calibri" pitchFamily="34" charset="0"/>
                  <a:ea typeface="MS PGothic" pitchFamily="34" charset="-128"/>
                </a:rPr>
                <a:t>Relative </a:t>
              </a:r>
              <a:br>
                <a:rPr lang="en-US" sz="2800" dirty="0" smtClean="0">
                  <a:latin typeface="Calibri" pitchFamily="34" charset="0"/>
                  <a:ea typeface="MS PGothic" pitchFamily="34" charset="-128"/>
                </a:rPr>
              </a:br>
              <a:r>
                <a:rPr lang="en-US" sz="2800" dirty="0" smtClean="0">
                  <a:latin typeface="Calibri" pitchFamily="34" charset="0"/>
                  <a:ea typeface="MS PGothic" pitchFamily="34" charset="-128"/>
                </a:rPr>
                <a:t>deviation</a:t>
              </a:r>
              <a:endParaRPr lang="en-US" sz="2800" dirty="0">
                <a:latin typeface="Calibri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5521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920161"/>
          </a:xfrm>
        </p:spPr>
        <p:txBody>
          <a:bodyPr/>
          <a:lstStyle/>
          <a:p>
            <a:r>
              <a:rPr lang="en-US" sz="4800" dirty="0" smtClean="0"/>
              <a:t>Key design challenges</a:t>
            </a:r>
            <a:endParaRPr lang="en-US" sz="4800" dirty="0"/>
          </a:p>
        </p:txBody>
      </p:sp>
      <p:sp>
        <p:nvSpPr>
          <p:cNvPr id="6" name="Rounded Rectangle 5"/>
          <p:cNvSpPr/>
          <p:nvPr/>
        </p:nvSpPr>
        <p:spPr>
          <a:xfrm>
            <a:off x="2077250" y="1692320"/>
            <a:ext cx="8063036" cy="9461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Scalably</a:t>
            </a:r>
            <a:r>
              <a:rPr lang="en-US" sz="3200" dirty="0" smtClean="0">
                <a:solidFill>
                  <a:schemeClr val="tx1"/>
                </a:solidFill>
              </a:rPr>
              <a:t> computing  BW allocations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77249" y="3267513"/>
            <a:ext cx="8063037" cy="8867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Avoiding </a:t>
            </a:r>
            <a:r>
              <a:rPr lang="en-US" sz="3200" dirty="0">
                <a:solidFill>
                  <a:schemeClr val="tx1"/>
                </a:solidFill>
              </a:rPr>
              <a:t>congestion during network updates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77249" y="4834970"/>
            <a:ext cx="8063037" cy="910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Working </a:t>
            </a:r>
            <a:r>
              <a:rPr lang="en-US" sz="3200" dirty="0">
                <a:solidFill>
                  <a:schemeClr val="tx1"/>
                </a:solidFill>
              </a:rPr>
              <a:t>with limited </a:t>
            </a:r>
            <a:r>
              <a:rPr lang="en-US" sz="3200" dirty="0" smtClean="0">
                <a:solidFill>
                  <a:schemeClr val="tx1"/>
                </a:solidFill>
              </a:rPr>
              <a:t>switch memory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71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 in crime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488810" y="4143170"/>
            <a:ext cx="1607190" cy="1682701"/>
            <a:chOff x="4324973" y="1301692"/>
            <a:chExt cx="1607190" cy="16827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975" y="1715069"/>
              <a:ext cx="952382" cy="1269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4324973" y="1301692"/>
              <a:ext cx="160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Ratul Mahajan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00346" y="1700965"/>
            <a:ext cx="1587422" cy="1629081"/>
            <a:chOff x="1423012" y="1700965"/>
            <a:chExt cx="1587422" cy="1629081"/>
          </a:xfrm>
        </p:grpSpPr>
        <p:sp>
          <p:nvSpPr>
            <p:cNvPr id="12" name="TextBox 11"/>
            <p:cNvSpPr txBox="1"/>
            <p:nvPr/>
          </p:nvSpPr>
          <p:spPr>
            <a:xfrm>
              <a:off x="1423012" y="1700965"/>
              <a:ext cx="158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Chi-Yao Hong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106" y="2114410"/>
              <a:ext cx="1215636" cy="121563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00570" y="4131610"/>
            <a:ext cx="1222664" cy="1646516"/>
            <a:chOff x="3570531" y="1690041"/>
            <a:chExt cx="1222664" cy="1646516"/>
          </a:xfrm>
        </p:grpSpPr>
        <p:sp>
          <p:nvSpPr>
            <p:cNvPr id="22" name="Rectangle 21"/>
            <p:cNvSpPr/>
            <p:nvPr/>
          </p:nvSpPr>
          <p:spPr>
            <a:xfrm>
              <a:off x="3641722" y="1690041"/>
              <a:ext cx="991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Vijay Gill</a:t>
              </a:r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531" y="2113893"/>
              <a:ext cx="1222664" cy="1222664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2268261" y="4135802"/>
            <a:ext cx="1761701" cy="1701528"/>
            <a:chOff x="5300488" y="1683794"/>
            <a:chExt cx="1761701" cy="1701528"/>
          </a:xfrm>
        </p:grpSpPr>
        <p:sp>
          <p:nvSpPr>
            <p:cNvPr id="25" name="Rectangle 24"/>
            <p:cNvSpPr/>
            <p:nvPr/>
          </p:nvSpPr>
          <p:spPr>
            <a:xfrm>
              <a:off x="5300488" y="1683794"/>
              <a:ext cx="17617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Srikanth Kandula</a:t>
              </a:r>
              <a:endParaRPr lang="en-US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404" y="2103777"/>
              <a:ext cx="1281545" cy="128154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080397" y="4135802"/>
            <a:ext cx="1620269" cy="1642324"/>
            <a:chOff x="7324821" y="1714416"/>
            <a:chExt cx="1620269" cy="1642324"/>
          </a:xfrm>
        </p:grpSpPr>
        <p:sp>
          <p:nvSpPr>
            <p:cNvPr id="8" name="TextBox 7"/>
            <p:cNvSpPr txBox="1"/>
            <p:nvPr/>
          </p:nvSpPr>
          <p:spPr>
            <a:xfrm>
              <a:off x="7324821" y="1714416"/>
              <a:ext cx="1620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Ming Zhang</a:t>
              </a:r>
            </a:p>
          </p:txBody>
        </p:sp>
        <p:pic>
          <p:nvPicPr>
            <p:cNvPr id="1026" name="Picture 2" descr="http://research.microsoft.com/en-us/people/mzh/mzhang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11765" r="27605" b="38900"/>
            <a:stretch/>
          </p:blipFill>
          <p:spPr bwMode="auto">
            <a:xfrm>
              <a:off x="7489252" y="2113893"/>
              <a:ext cx="1287877" cy="1242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9739478" y="4143061"/>
            <a:ext cx="1977336" cy="1699260"/>
            <a:chOff x="4085264" y="4227403"/>
            <a:chExt cx="1977336" cy="1699260"/>
          </a:xfrm>
        </p:grpSpPr>
        <p:sp>
          <p:nvSpPr>
            <p:cNvPr id="24" name="Rectangle 23"/>
            <p:cNvSpPr/>
            <p:nvPr/>
          </p:nvSpPr>
          <p:spPr>
            <a:xfrm>
              <a:off x="4085264" y="4227403"/>
              <a:ext cx="19773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Roger Wattenhofer</a:t>
              </a:r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28" y="4633269"/>
              <a:ext cx="970046" cy="1293394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8768157" y="1700965"/>
            <a:ext cx="1855076" cy="1722476"/>
            <a:chOff x="10216550" y="4227403"/>
            <a:chExt cx="1855076" cy="1722476"/>
          </a:xfrm>
        </p:grpSpPr>
        <p:sp>
          <p:nvSpPr>
            <p:cNvPr id="6" name="TextBox 5"/>
            <p:cNvSpPr txBox="1"/>
            <p:nvPr/>
          </p:nvSpPr>
          <p:spPr>
            <a:xfrm>
              <a:off x="10216550" y="4227403"/>
              <a:ext cx="1855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Harry Liu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3" t="23972" r="44354" b="50594"/>
            <a:stretch/>
          </p:blipFill>
          <p:spPr>
            <a:xfrm>
              <a:off x="10587155" y="4660597"/>
              <a:ext cx="1168788" cy="1289282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682424" y="1700965"/>
            <a:ext cx="1187984" cy="1758310"/>
            <a:chOff x="6890156" y="4230941"/>
            <a:chExt cx="1187984" cy="175831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68" t="37520" r="39458" b="27906"/>
            <a:stretch/>
          </p:blipFill>
          <p:spPr>
            <a:xfrm>
              <a:off x="6916313" y="4660597"/>
              <a:ext cx="1161827" cy="1328654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90156" y="4230941"/>
              <a:ext cx="1187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Xin Jin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68612" y="1700965"/>
            <a:ext cx="1641466" cy="1677220"/>
            <a:chOff x="4473193" y="4213217"/>
            <a:chExt cx="1641466" cy="1677220"/>
          </a:xfrm>
        </p:grpSpPr>
        <p:sp>
          <p:nvSpPr>
            <p:cNvPr id="64" name="TextBox 63"/>
            <p:cNvSpPr txBox="1"/>
            <p:nvPr/>
          </p:nvSpPr>
          <p:spPr>
            <a:xfrm>
              <a:off x="4473193" y="4213217"/>
              <a:ext cx="1641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Rohan Gandhi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176" y="4631051"/>
              <a:ext cx="1259386" cy="125938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252543" y="4143061"/>
            <a:ext cx="1721946" cy="1762439"/>
            <a:chOff x="6870094" y="1703102"/>
            <a:chExt cx="1721946" cy="1762439"/>
          </a:xfrm>
        </p:grpSpPr>
        <p:sp>
          <p:nvSpPr>
            <p:cNvPr id="17" name="Rectangle 16"/>
            <p:cNvSpPr/>
            <p:nvPr/>
          </p:nvSpPr>
          <p:spPr>
            <a:xfrm>
              <a:off x="6870094" y="1703102"/>
              <a:ext cx="17219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Mohan </a:t>
              </a:r>
              <a:r>
                <a:rPr lang="en-US" dirty="0" err="1" smtClean="0"/>
                <a:t>Nanduri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957" y="2117265"/>
              <a:ext cx="1433217" cy="1348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2494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4800" dirty="0" smtClean="0"/>
              <a:t>Congestion during network updates</a:t>
            </a:r>
            <a:endParaRPr 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9886" r="70163" b="49811"/>
          <a:stretch/>
        </p:blipFill>
        <p:spPr bwMode="auto">
          <a:xfrm>
            <a:off x="2438401" y="1752601"/>
            <a:ext cx="2492991" cy="198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1" t="19887" r="37999" b="48961"/>
          <a:stretch/>
        </p:blipFill>
        <p:spPr bwMode="auto">
          <a:xfrm>
            <a:off x="7162800" y="1770686"/>
            <a:ext cx="2538484" cy="203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9" t="19887" r="5261" b="48909"/>
          <a:stretch/>
        </p:blipFill>
        <p:spPr bwMode="auto">
          <a:xfrm>
            <a:off x="6172200" y="4343400"/>
            <a:ext cx="2610134" cy="204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51091" r="70163" b="17705"/>
          <a:stretch/>
        </p:blipFill>
        <p:spPr bwMode="auto">
          <a:xfrm>
            <a:off x="3352801" y="4343401"/>
            <a:ext cx="2492991" cy="204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562600" y="2514600"/>
            <a:ext cx="1066800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6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6862"/>
            <a:ext cx="11655840" cy="93479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Congestion-free network updates</a:t>
            </a:r>
            <a:endParaRPr lang="en-US" sz="4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1" t="51143" r="37999" b="17705"/>
          <a:stretch/>
        </p:blipFill>
        <p:spPr bwMode="auto">
          <a:xfrm>
            <a:off x="2414516" y="4419601"/>
            <a:ext cx="2538484" cy="203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9" t="51542" r="5261" b="17705"/>
          <a:stretch/>
        </p:blipFill>
        <p:spPr bwMode="auto">
          <a:xfrm>
            <a:off x="7086600" y="4463842"/>
            <a:ext cx="2610134" cy="201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9886" r="70163" b="49811"/>
          <a:stretch/>
        </p:blipFill>
        <p:spPr bwMode="auto">
          <a:xfrm>
            <a:off x="2438401" y="1752601"/>
            <a:ext cx="2492991" cy="198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1" t="19887" r="37999" b="48961"/>
          <a:stretch/>
        </p:blipFill>
        <p:spPr bwMode="auto">
          <a:xfrm>
            <a:off x="7162800" y="1770686"/>
            <a:ext cx="2538484" cy="203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5562600" y="2514600"/>
            <a:ext cx="1066800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3396504" y="3931151"/>
            <a:ext cx="597146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62600" y="5105400"/>
            <a:ext cx="1066800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8274551" y="3842498"/>
            <a:ext cx="597146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Computing</a:t>
            </a:r>
            <a:r>
              <a:rPr lang="en-US" sz="4800" dirty="0"/>
              <a:t> </a:t>
            </a:r>
            <a:r>
              <a:rPr lang="en-US" sz="4800" dirty="0" smtClean="0"/>
              <a:t>congestion-free update plan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Leave scratch capacity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sz="3600" dirty="0"/>
                  <a:t> on each link</a:t>
                </a:r>
              </a:p>
              <a:p>
                <a:r>
                  <a:rPr lang="en-US" sz="3600" dirty="0"/>
                  <a:t>Ensures a plan with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−1</m:t>
                    </m:r>
                    <m:r>
                      <a:rPr lang="en-US" sz="3600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/>
                  <a:t> steps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Find a plan with minimal number of steps using an LP</a:t>
                </a:r>
              </a:p>
              <a:p>
                <a:r>
                  <a:rPr lang="en-US" sz="3600" dirty="0"/>
                  <a:t>Search for a feasible plan with 1, 2, …. max steps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Use scratch capacity for background traffic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 rotWithShape="0">
                <a:blip r:embed="rId2"/>
                <a:stretch>
                  <a:fillRect l="-1667" t="-3369" b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16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SWAN provides congestion-free updates</a:t>
            </a:r>
            <a:endParaRPr lang="en-US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9" t="36222" r="44657" b="28695"/>
          <a:stretch/>
        </p:blipFill>
        <p:spPr bwMode="auto">
          <a:xfrm>
            <a:off x="1968500" y="2133601"/>
            <a:ext cx="4284816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274043" y="3238541"/>
            <a:ext cx="32658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Complementary CDF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56503" y="5305335"/>
            <a:ext cx="4432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Oversubscription ratio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527800" y="5292633"/>
            <a:ext cx="40977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Extra traffic (MB)</a:t>
            </a:r>
            <a:endParaRPr lang="en-US" sz="3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6" t="36222" r="8080" b="28695"/>
          <a:stretch/>
        </p:blipFill>
        <p:spPr bwMode="auto">
          <a:xfrm>
            <a:off x="6358334" y="2133601"/>
            <a:ext cx="4436702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8" t="40731" r="8079" b="47458"/>
          <a:stretch/>
        </p:blipFill>
        <p:spPr bwMode="auto">
          <a:xfrm>
            <a:off x="6858000" y="2521965"/>
            <a:ext cx="3924070" cy="101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63482" y="3490444"/>
            <a:ext cx="245537" cy="122912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38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920161"/>
          </a:xfrm>
        </p:spPr>
        <p:txBody>
          <a:bodyPr/>
          <a:lstStyle/>
          <a:p>
            <a:r>
              <a:rPr lang="en-US" sz="4800" dirty="0" smtClean="0"/>
              <a:t>Key design challenges</a:t>
            </a:r>
            <a:endParaRPr lang="en-US" sz="4800" dirty="0"/>
          </a:p>
        </p:txBody>
      </p:sp>
      <p:sp>
        <p:nvSpPr>
          <p:cNvPr id="6" name="Rounded Rectangle 5"/>
          <p:cNvSpPr/>
          <p:nvPr/>
        </p:nvSpPr>
        <p:spPr>
          <a:xfrm>
            <a:off x="2077250" y="1692320"/>
            <a:ext cx="8063036" cy="9461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Scalably</a:t>
            </a:r>
            <a:r>
              <a:rPr lang="en-US" sz="3200" dirty="0" smtClean="0">
                <a:solidFill>
                  <a:schemeClr val="tx1"/>
                </a:solidFill>
              </a:rPr>
              <a:t> computing  BW allocations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77249" y="3267513"/>
            <a:ext cx="8063037" cy="88673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Avoiding </a:t>
            </a:r>
            <a:r>
              <a:rPr lang="en-US" sz="3200" dirty="0">
                <a:solidFill>
                  <a:schemeClr val="tx1"/>
                </a:solidFill>
              </a:rPr>
              <a:t>congestion during network updates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77249" y="4834970"/>
            <a:ext cx="8063037" cy="910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Working </a:t>
            </a:r>
            <a:r>
              <a:rPr lang="en-US" sz="3200" dirty="0">
                <a:solidFill>
                  <a:schemeClr val="tx1"/>
                </a:solidFill>
              </a:rPr>
              <a:t>with limited </a:t>
            </a:r>
            <a:r>
              <a:rPr lang="en-US" sz="3200" dirty="0" smtClean="0">
                <a:solidFill>
                  <a:schemeClr val="tx1"/>
                </a:solidFill>
              </a:rPr>
              <a:t>switch memory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41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Working with limited switch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4494" y="2086566"/>
            <a:ext cx="5350135" cy="2333034"/>
            <a:chOff x="2055375" y="4191000"/>
            <a:chExt cx="5350135" cy="2333034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89954">
              <a:off x="6786942" y="5029531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942" y="4256762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5458" y="5598865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6222" y="4191000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375" y="5016204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2265946" y="4783456"/>
              <a:ext cx="1015796" cy="3327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673946" y="5774059"/>
              <a:ext cx="1441512" cy="7619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586544" y="4653585"/>
              <a:ext cx="159303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24742" y="5029531"/>
              <a:ext cx="990600" cy="7445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734026" y="5850256"/>
              <a:ext cx="2214284" cy="4572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654790" y="4879229"/>
              <a:ext cx="1293520" cy="320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>
            <a:off x="3877662" y="3706112"/>
            <a:ext cx="4355896" cy="610906"/>
          </a:xfrm>
          <a:custGeom>
            <a:avLst/>
            <a:gdLst>
              <a:gd name="connsiteX0" fmla="*/ 0 w 5975498"/>
              <a:gd name="connsiteY0" fmla="*/ 0 h 619367"/>
              <a:gd name="connsiteX1" fmla="*/ 1488558 w 5975498"/>
              <a:gd name="connsiteY1" fmla="*/ 223284 h 619367"/>
              <a:gd name="connsiteX2" fmla="*/ 3934046 w 5975498"/>
              <a:gd name="connsiteY2" fmla="*/ 616688 h 619367"/>
              <a:gd name="connsiteX3" fmla="*/ 5975498 w 5975498"/>
              <a:gd name="connsiteY3" fmla="*/ 10633 h 619367"/>
              <a:gd name="connsiteX0" fmla="*/ 0 w 6103089"/>
              <a:gd name="connsiteY0" fmla="*/ 116958 h 608584"/>
              <a:gd name="connsiteX1" fmla="*/ 1616149 w 6103089"/>
              <a:gd name="connsiteY1" fmla="*/ 212651 h 608584"/>
              <a:gd name="connsiteX2" fmla="*/ 4061637 w 6103089"/>
              <a:gd name="connsiteY2" fmla="*/ 606055 h 608584"/>
              <a:gd name="connsiteX3" fmla="*/ 6103089 w 6103089"/>
              <a:gd name="connsiteY3" fmla="*/ 0 h 608584"/>
              <a:gd name="connsiteX0" fmla="*/ 0 w 6103089"/>
              <a:gd name="connsiteY0" fmla="*/ 116958 h 611426"/>
              <a:gd name="connsiteX1" fmla="*/ 1605516 w 6103089"/>
              <a:gd name="connsiteY1" fmla="*/ 287079 h 611426"/>
              <a:gd name="connsiteX2" fmla="*/ 4061637 w 6103089"/>
              <a:gd name="connsiteY2" fmla="*/ 606055 h 611426"/>
              <a:gd name="connsiteX3" fmla="*/ 6103089 w 6103089"/>
              <a:gd name="connsiteY3" fmla="*/ 0 h 611426"/>
              <a:gd name="connsiteX0" fmla="*/ 0 w 6103089"/>
              <a:gd name="connsiteY0" fmla="*/ 116958 h 527890"/>
              <a:gd name="connsiteX1" fmla="*/ 1605516 w 6103089"/>
              <a:gd name="connsiteY1" fmla="*/ 287079 h 527890"/>
              <a:gd name="connsiteX2" fmla="*/ 4061637 w 6103089"/>
              <a:gd name="connsiteY2" fmla="*/ 520994 h 527890"/>
              <a:gd name="connsiteX3" fmla="*/ 6103089 w 6103089"/>
              <a:gd name="connsiteY3" fmla="*/ 0 h 527890"/>
              <a:gd name="connsiteX0" fmla="*/ 0 w 5730949"/>
              <a:gd name="connsiteY0" fmla="*/ 0 h 405964"/>
              <a:gd name="connsiteX1" fmla="*/ 1605516 w 5730949"/>
              <a:gd name="connsiteY1" fmla="*/ 170121 h 405964"/>
              <a:gd name="connsiteX2" fmla="*/ 4061637 w 5730949"/>
              <a:gd name="connsiteY2" fmla="*/ 404036 h 405964"/>
              <a:gd name="connsiteX3" fmla="*/ 5730949 w 5730949"/>
              <a:gd name="connsiteY3" fmla="*/ 31898 h 405964"/>
              <a:gd name="connsiteX0" fmla="*/ 0 w 5730949"/>
              <a:gd name="connsiteY0" fmla="*/ 0 h 490533"/>
              <a:gd name="connsiteX1" fmla="*/ 1605516 w 5730949"/>
              <a:gd name="connsiteY1" fmla="*/ 170121 h 490533"/>
              <a:gd name="connsiteX2" fmla="*/ 4061637 w 5730949"/>
              <a:gd name="connsiteY2" fmla="*/ 489097 h 490533"/>
              <a:gd name="connsiteX3" fmla="*/ 5730949 w 5730949"/>
              <a:gd name="connsiteY3" fmla="*/ 31898 h 490533"/>
              <a:gd name="connsiteX0" fmla="*/ 0 w 5730949"/>
              <a:gd name="connsiteY0" fmla="*/ 0 h 532900"/>
              <a:gd name="connsiteX1" fmla="*/ 1605516 w 5730949"/>
              <a:gd name="connsiteY1" fmla="*/ 170121 h 532900"/>
              <a:gd name="connsiteX2" fmla="*/ 4061637 w 5730949"/>
              <a:gd name="connsiteY2" fmla="*/ 531627 h 532900"/>
              <a:gd name="connsiteX3" fmla="*/ 5730949 w 5730949"/>
              <a:gd name="connsiteY3" fmla="*/ 31898 h 532900"/>
              <a:gd name="connsiteX0" fmla="*/ 0 w 5486400"/>
              <a:gd name="connsiteY0" fmla="*/ 0 h 531660"/>
              <a:gd name="connsiteX1" fmla="*/ 1605516 w 5486400"/>
              <a:gd name="connsiteY1" fmla="*/ 170121 h 531660"/>
              <a:gd name="connsiteX2" fmla="*/ 4061637 w 5486400"/>
              <a:gd name="connsiteY2" fmla="*/ 531627 h 531660"/>
              <a:gd name="connsiteX3" fmla="*/ 5486400 w 5486400"/>
              <a:gd name="connsiteY3" fmla="*/ 148856 h 531660"/>
              <a:gd name="connsiteX0" fmla="*/ 0 w 4880758"/>
              <a:gd name="connsiteY0" fmla="*/ 0 h 531660"/>
              <a:gd name="connsiteX1" fmla="*/ 1605516 w 4880758"/>
              <a:gd name="connsiteY1" fmla="*/ 170121 h 531660"/>
              <a:gd name="connsiteX2" fmla="*/ 4061637 w 4880758"/>
              <a:gd name="connsiteY2" fmla="*/ 531627 h 531660"/>
              <a:gd name="connsiteX3" fmla="*/ 4880758 w 4880758"/>
              <a:gd name="connsiteY3" fmla="*/ 148856 h 531660"/>
              <a:gd name="connsiteX0" fmla="*/ 0 w 4880758"/>
              <a:gd name="connsiteY0" fmla="*/ 0 h 638530"/>
              <a:gd name="connsiteX1" fmla="*/ 1605516 w 4880758"/>
              <a:gd name="connsiteY1" fmla="*/ 170121 h 638530"/>
              <a:gd name="connsiteX2" fmla="*/ 2565346 w 4880758"/>
              <a:gd name="connsiteY2" fmla="*/ 638505 h 638530"/>
              <a:gd name="connsiteX3" fmla="*/ 4880758 w 4880758"/>
              <a:gd name="connsiteY3" fmla="*/ 148856 h 638530"/>
              <a:gd name="connsiteX0" fmla="*/ 0 w 4880758"/>
              <a:gd name="connsiteY0" fmla="*/ 19771 h 658294"/>
              <a:gd name="connsiteX1" fmla="*/ 524862 w 4880758"/>
              <a:gd name="connsiteY1" fmla="*/ 47388 h 658294"/>
              <a:gd name="connsiteX2" fmla="*/ 2565346 w 4880758"/>
              <a:gd name="connsiteY2" fmla="*/ 658276 h 658294"/>
              <a:gd name="connsiteX3" fmla="*/ 4880758 w 4880758"/>
              <a:gd name="connsiteY3" fmla="*/ 168627 h 658294"/>
              <a:gd name="connsiteX0" fmla="*/ 0 w 4355896"/>
              <a:gd name="connsiteY0" fmla="*/ 0 h 610906"/>
              <a:gd name="connsiteX1" fmla="*/ 2040484 w 4355896"/>
              <a:gd name="connsiteY1" fmla="*/ 610888 h 610906"/>
              <a:gd name="connsiteX2" fmla="*/ 4355896 w 4355896"/>
              <a:gd name="connsiteY2" fmla="*/ 121239 h 61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5896" h="610906">
                <a:moveTo>
                  <a:pt x="0" y="0"/>
                </a:moveTo>
                <a:cubicBezTo>
                  <a:pt x="427558" y="106417"/>
                  <a:pt x="1393670" y="614432"/>
                  <a:pt x="2040484" y="610888"/>
                </a:cubicBezTo>
                <a:cubicBezTo>
                  <a:pt x="2687298" y="607344"/>
                  <a:pt x="3709081" y="406545"/>
                  <a:pt x="4355896" y="121239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459680" y="2395880"/>
            <a:ext cx="4798275" cy="626335"/>
          </a:xfrm>
          <a:custGeom>
            <a:avLst/>
            <a:gdLst>
              <a:gd name="connsiteX0" fmla="*/ 0 w 5858539"/>
              <a:gd name="connsiteY0" fmla="*/ 415242 h 840544"/>
              <a:gd name="connsiteX1" fmla="*/ 999460 w 5858539"/>
              <a:gd name="connsiteY1" fmla="*/ 308916 h 840544"/>
              <a:gd name="connsiteX2" fmla="*/ 2509284 w 5858539"/>
              <a:gd name="connsiteY2" fmla="*/ 572 h 840544"/>
              <a:gd name="connsiteX3" fmla="*/ 4465674 w 5858539"/>
              <a:gd name="connsiteY3" fmla="*/ 393977 h 840544"/>
              <a:gd name="connsiteX4" fmla="*/ 5858539 w 5858539"/>
              <a:gd name="connsiteY4" fmla="*/ 840544 h 840544"/>
              <a:gd name="connsiteX0" fmla="*/ 0 w 5858539"/>
              <a:gd name="connsiteY0" fmla="*/ 564155 h 840602"/>
              <a:gd name="connsiteX1" fmla="*/ 999460 w 5858539"/>
              <a:gd name="connsiteY1" fmla="*/ 308974 h 840602"/>
              <a:gd name="connsiteX2" fmla="*/ 2509284 w 5858539"/>
              <a:gd name="connsiteY2" fmla="*/ 630 h 840602"/>
              <a:gd name="connsiteX3" fmla="*/ 4465674 w 5858539"/>
              <a:gd name="connsiteY3" fmla="*/ 394035 h 840602"/>
              <a:gd name="connsiteX4" fmla="*/ 5858539 w 5858539"/>
              <a:gd name="connsiteY4" fmla="*/ 840602 h 840602"/>
              <a:gd name="connsiteX0" fmla="*/ 0 w 5858539"/>
              <a:gd name="connsiteY0" fmla="*/ 553548 h 829995"/>
              <a:gd name="connsiteX1" fmla="*/ 999460 w 5858539"/>
              <a:gd name="connsiteY1" fmla="*/ 298367 h 829995"/>
              <a:gd name="connsiteX2" fmla="*/ 2456121 w 5858539"/>
              <a:gd name="connsiteY2" fmla="*/ 655 h 829995"/>
              <a:gd name="connsiteX3" fmla="*/ 4465674 w 5858539"/>
              <a:gd name="connsiteY3" fmla="*/ 383428 h 829995"/>
              <a:gd name="connsiteX4" fmla="*/ 5858539 w 5858539"/>
              <a:gd name="connsiteY4" fmla="*/ 829995 h 829995"/>
              <a:gd name="connsiteX0" fmla="*/ 0 w 5858539"/>
              <a:gd name="connsiteY0" fmla="*/ 552938 h 829385"/>
              <a:gd name="connsiteX1" fmla="*/ 999460 w 5858539"/>
              <a:gd name="connsiteY1" fmla="*/ 297757 h 829385"/>
              <a:gd name="connsiteX2" fmla="*/ 2456121 w 5858539"/>
              <a:gd name="connsiteY2" fmla="*/ 45 h 829385"/>
              <a:gd name="connsiteX3" fmla="*/ 4391246 w 5858539"/>
              <a:gd name="connsiteY3" fmla="*/ 319023 h 829385"/>
              <a:gd name="connsiteX4" fmla="*/ 5858539 w 5858539"/>
              <a:gd name="connsiteY4" fmla="*/ 829385 h 829385"/>
              <a:gd name="connsiteX0" fmla="*/ 0 w 5858539"/>
              <a:gd name="connsiteY0" fmla="*/ 553796 h 830243"/>
              <a:gd name="connsiteX1" fmla="*/ 797442 w 5858539"/>
              <a:gd name="connsiteY1" fmla="*/ 234819 h 830243"/>
              <a:gd name="connsiteX2" fmla="*/ 2456121 w 5858539"/>
              <a:gd name="connsiteY2" fmla="*/ 903 h 830243"/>
              <a:gd name="connsiteX3" fmla="*/ 4391246 w 5858539"/>
              <a:gd name="connsiteY3" fmla="*/ 319881 h 830243"/>
              <a:gd name="connsiteX4" fmla="*/ 5858539 w 5858539"/>
              <a:gd name="connsiteY4" fmla="*/ 830243 h 830243"/>
              <a:gd name="connsiteX0" fmla="*/ 0 w 5954232"/>
              <a:gd name="connsiteY0" fmla="*/ 532514 h 830226"/>
              <a:gd name="connsiteX1" fmla="*/ 893135 w 5954232"/>
              <a:gd name="connsiteY1" fmla="*/ 234802 h 830226"/>
              <a:gd name="connsiteX2" fmla="*/ 2551814 w 5954232"/>
              <a:gd name="connsiteY2" fmla="*/ 886 h 830226"/>
              <a:gd name="connsiteX3" fmla="*/ 4486939 w 5954232"/>
              <a:gd name="connsiteY3" fmla="*/ 319864 h 830226"/>
              <a:gd name="connsiteX4" fmla="*/ 5954232 w 5954232"/>
              <a:gd name="connsiteY4" fmla="*/ 830226 h 830226"/>
              <a:gd name="connsiteX0" fmla="*/ 0 w 5667153"/>
              <a:gd name="connsiteY0" fmla="*/ 532514 h 702636"/>
              <a:gd name="connsiteX1" fmla="*/ 893135 w 5667153"/>
              <a:gd name="connsiteY1" fmla="*/ 234802 h 702636"/>
              <a:gd name="connsiteX2" fmla="*/ 2551814 w 5667153"/>
              <a:gd name="connsiteY2" fmla="*/ 886 h 702636"/>
              <a:gd name="connsiteX3" fmla="*/ 4486939 w 5667153"/>
              <a:gd name="connsiteY3" fmla="*/ 319864 h 702636"/>
              <a:gd name="connsiteX4" fmla="*/ 5667153 w 5667153"/>
              <a:gd name="connsiteY4" fmla="*/ 702636 h 702636"/>
              <a:gd name="connsiteX0" fmla="*/ 0 w 4752753"/>
              <a:gd name="connsiteY0" fmla="*/ 532514 h 532514"/>
              <a:gd name="connsiteX1" fmla="*/ 893135 w 4752753"/>
              <a:gd name="connsiteY1" fmla="*/ 234802 h 532514"/>
              <a:gd name="connsiteX2" fmla="*/ 2551814 w 4752753"/>
              <a:gd name="connsiteY2" fmla="*/ 886 h 532514"/>
              <a:gd name="connsiteX3" fmla="*/ 4486939 w 4752753"/>
              <a:gd name="connsiteY3" fmla="*/ 319864 h 532514"/>
              <a:gd name="connsiteX4" fmla="*/ 4752753 w 4752753"/>
              <a:gd name="connsiteY4" fmla="*/ 477004 h 532514"/>
              <a:gd name="connsiteX0" fmla="*/ 0 w 4752753"/>
              <a:gd name="connsiteY0" fmla="*/ 537289 h 537289"/>
              <a:gd name="connsiteX1" fmla="*/ 893135 w 4752753"/>
              <a:gd name="connsiteY1" fmla="*/ 239577 h 537289"/>
              <a:gd name="connsiteX2" fmla="*/ 2551814 w 4752753"/>
              <a:gd name="connsiteY2" fmla="*/ 5661 h 537289"/>
              <a:gd name="connsiteX3" fmla="*/ 4752753 w 4752753"/>
              <a:gd name="connsiteY3" fmla="*/ 481779 h 537289"/>
              <a:gd name="connsiteX0" fmla="*/ 0 w 4752753"/>
              <a:gd name="connsiteY0" fmla="*/ 666027 h 666027"/>
              <a:gd name="connsiteX1" fmla="*/ 893135 w 4752753"/>
              <a:gd name="connsiteY1" fmla="*/ 368315 h 666027"/>
              <a:gd name="connsiteX2" fmla="*/ 2872447 w 4752753"/>
              <a:gd name="connsiteY2" fmla="*/ 3771 h 666027"/>
              <a:gd name="connsiteX3" fmla="*/ 4752753 w 4752753"/>
              <a:gd name="connsiteY3" fmla="*/ 610517 h 666027"/>
              <a:gd name="connsiteX0" fmla="*/ 140656 w 4893409"/>
              <a:gd name="connsiteY0" fmla="*/ 665613 h 665613"/>
              <a:gd name="connsiteX1" fmla="*/ 47633 w 4893409"/>
              <a:gd name="connsiteY1" fmla="*/ 418289 h 665613"/>
              <a:gd name="connsiteX2" fmla="*/ 1033791 w 4893409"/>
              <a:gd name="connsiteY2" fmla="*/ 367901 h 665613"/>
              <a:gd name="connsiteX3" fmla="*/ 3013103 w 4893409"/>
              <a:gd name="connsiteY3" fmla="*/ 3357 h 665613"/>
              <a:gd name="connsiteX4" fmla="*/ 4893409 w 4893409"/>
              <a:gd name="connsiteY4" fmla="*/ 610103 h 665613"/>
              <a:gd name="connsiteX0" fmla="*/ 140656 w 4893409"/>
              <a:gd name="connsiteY0" fmla="*/ 680743 h 680743"/>
              <a:gd name="connsiteX1" fmla="*/ 47633 w 4893409"/>
              <a:gd name="connsiteY1" fmla="*/ 433419 h 680743"/>
              <a:gd name="connsiteX2" fmla="*/ 1057542 w 4893409"/>
              <a:gd name="connsiteY2" fmla="*/ 181150 h 680743"/>
              <a:gd name="connsiteX3" fmla="*/ 3013103 w 4893409"/>
              <a:gd name="connsiteY3" fmla="*/ 18487 h 680743"/>
              <a:gd name="connsiteX4" fmla="*/ 4893409 w 4893409"/>
              <a:gd name="connsiteY4" fmla="*/ 625233 h 680743"/>
              <a:gd name="connsiteX0" fmla="*/ 0 w 4845776"/>
              <a:gd name="connsiteY0" fmla="*/ 433419 h 625233"/>
              <a:gd name="connsiteX1" fmla="*/ 1009909 w 4845776"/>
              <a:gd name="connsiteY1" fmla="*/ 181150 h 625233"/>
              <a:gd name="connsiteX2" fmla="*/ 2965470 w 4845776"/>
              <a:gd name="connsiteY2" fmla="*/ 18487 h 625233"/>
              <a:gd name="connsiteX3" fmla="*/ 4845776 w 4845776"/>
              <a:gd name="connsiteY3" fmla="*/ 625233 h 625233"/>
              <a:gd name="connsiteX0" fmla="*/ 0 w 4798275"/>
              <a:gd name="connsiteY0" fmla="*/ 517649 h 626335"/>
              <a:gd name="connsiteX1" fmla="*/ 962408 w 4798275"/>
              <a:gd name="connsiteY1" fmla="*/ 182252 h 626335"/>
              <a:gd name="connsiteX2" fmla="*/ 2917969 w 4798275"/>
              <a:gd name="connsiteY2" fmla="*/ 19589 h 626335"/>
              <a:gd name="connsiteX3" fmla="*/ 4798275 w 4798275"/>
              <a:gd name="connsiteY3" fmla="*/ 626335 h 62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8275" h="626335">
                <a:moveTo>
                  <a:pt x="0" y="517649"/>
                </a:moveTo>
                <a:cubicBezTo>
                  <a:pt x="148856" y="468030"/>
                  <a:pt x="476080" y="265262"/>
                  <a:pt x="962408" y="182252"/>
                </a:cubicBezTo>
                <a:cubicBezTo>
                  <a:pt x="1448736" y="99242"/>
                  <a:pt x="2278658" y="-54425"/>
                  <a:pt x="2917969" y="19589"/>
                </a:cubicBezTo>
                <a:cubicBezTo>
                  <a:pt x="3557280" y="93603"/>
                  <a:pt x="4339746" y="527144"/>
                  <a:pt x="4798275" y="626335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714169" y="2691883"/>
            <a:ext cx="4530851" cy="1188718"/>
          </a:xfrm>
          <a:custGeom>
            <a:avLst/>
            <a:gdLst>
              <a:gd name="connsiteX0" fmla="*/ 0 w 5784111"/>
              <a:gd name="connsiteY0" fmla="*/ 549490 h 1474571"/>
              <a:gd name="connsiteX1" fmla="*/ 978195 w 5784111"/>
              <a:gd name="connsiteY1" fmla="*/ 251778 h 1474571"/>
              <a:gd name="connsiteX2" fmla="*/ 2573079 w 5784111"/>
              <a:gd name="connsiteY2" fmla="*/ 39127 h 1474571"/>
              <a:gd name="connsiteX3" fmla="*/ 3168502 w 5784111"/>
              <a:gd name="connsiteY3" fmla="*/ 1081118 h 1474571"/>
              <a:gd name="connsiteX4" fmla="*/ 4114800 w 5784111"/>
              <a:gd name="connsiteY4" fmla="*/ 1474522 h 1474571"/>
              <a:gd name="connsiteX5" fmla="*/ 5784111 w 5784111"/>
              <a:gd name="connsiteY5" fmla="*/ 1102383 h 1474571"/>
              <a:gd name="connsiteX0" fmla="*/ 0 w 5635256"/>
              <a:gd name="connsiteY0" fmla="*/ 549490 h 1474870"/>
              <a:gd name="connsiteX1" fmla="*/ 978195 w 5635256"/>
              <a:gd name="connsiteY1" fmla="*/ 251778 h 1474870"/>
              <a:gd name="connsiteX2" fmla="*/ 2573079 w 5635256"/>
              <a:gd name="connsiteY2" fmla="*/ 39127 h 1474870"/>
              <a:gd name="connsiteX3" fmla="*/ 3168502 w 5635256"/>
              <a:gd name="connsiteY3" fmla="*/ 1081118 h 1474870"/>
              <a:gd name="connsiteX4" fmla="*/ 4114800 w 5635256"/>
              <a:gd name="connsiteY4" fmla="*/ 1474522 h 1474870"/>
              <a:gd name="connsiteX5" fmla="*/ 5635256 w 5635256"/>
              <a:gd name="connsiteY5" fmla="*/ 1134281 h 1474870"/>
              <a:gd name="connsiteX0" fmla="*/ 0 w 5635256"/>
              <a:gd name="connsiteY0" fmla="*/ 311099 h 1236479"/>
              <a:gd name="connsiteX1" fmla="*/ 978195 w 5635256"/>
              <a:gd name="connsiteY1" fmla="*/ 13387 h 1236479"/>
              <a:gd name="connsiteX2" fmla="*/ 2905588 w 5635256"/>
              <a:gd name="connsiteY2" fmla="*/ 133245 h 1236479"/>
              <a:gd name="connsiteX3" fmla="*/ 3168502 w 5635256"/>
              <a:gd name="connsiteY3" fmla="*/ 842727 h 1236479"/>
              <a:gd name="connsiteX4" fmla="*/ 4114800 w 5635256"/>
              <a:gd name="connsiteY4" fmla="*/ 1236131 h 1236479"/>
              <a:gd name="connsiteX5" fmla="*/ 5635256 w 5635256"/>
              <a:gd name="connsiteY5" fmla="*/ 895890 h 1236479"/>
              <a:gd name="connsiteX0" fmla="*/ 0 w 5635256"/>
              <a:gd name="connsiteY0" fmla="*/ 225666 h 1151046"/>
              <a:gd name="connsiteX1" fmla="*/ 1085073 w 5635256"/>
              <a:gd name="connsiteY1" fmla="*/ 82334 h 1151046"/>
              <a:gd name="connsiteX2" fmla="*/ 2905588 w 5635256"/>
              <a:gd name="connsiteY2" fmla="*/ 47812 h 1151046"/>
              <a:gd name="connsiteX3" fmla="*/ 3168502 w 5635256"/>
              <a:gd name="connsiteY3" fmla="*/ 757294 h 1151046"/>
              <a:gd name="connsiteX4" fmla="*/ 4114800 w 5635256"/>
              <a:gd name="connsiteY4" fmla="*/ 1150698 h 1151046"/>
              <a:gd name="connsiteX5" fmla="*/ 5635256 w 5635256"/>
              <a:gd name="connsiteY5" fmla="*/ 810457 h 1151046"/>
              <a:gd name="connsiteX0" fmla="*/ 0 w 5433376"/>
              <a:gd name="connsiteY0" fmla="*/ 484540 h 1160538"/>
              <a:gd name="connsiteX1" fmla="*/ 883193 w 5433376"/>
              <a:gd name="connsiteY1" fmla="*/ 91826 h 1160538"/>
              <a:gd name="connsiteX2" fmla="*/ 2703708 w 5433376"/>
              <a:gd name="connsiteY2" fmla="*/ 57304 h 1160538"/>
              <a:gd name="connsiteX3" fmla="*/ 2966622 w 5433376"/>
              <a:gd name="connsiteY3" fmla="*/ 766786 h 1160538"/>
              <a:gd name="connsiteX4" fmla="*/ 3912920 w 5433376"/>
              <a:gd name="connsiteY4" fmla="*/ 1160190 h 1160538"/>
              <a:gd name="connsiteX5" fmla="*/ 5433376 w 5433376"/>
              <a:gd name="connsiteY5" fmla="*/ 819949 h 1160538"/>
              <a:gd name="connsiteX0" fmla="*/ 0 w 5433376"/>
              <a:gd name="connsiteY0" fmla="*/ 505842 h 1181840"/>
              <a:gd name="connsiteX1" fmla="*/ 1465084 w 5433376"/>
              <a:gd name="connsiteY1" fmla="*/ 65627 h 1181840"/>
              <a:gd name="connsiteX2" fmla="*/ 2703708 w 5433376"/>
              <a:gd name="connsiteY2" fmla="*/ 78606 h 1181840"/>
              <a:gd name="connsiteX3" fmla="*/ 2966622 w 5433376"/>
              <a:gd name="connsiteY3" fmla="*/ 788088 h 1181840"/>
              <a:gd name="connsiteX4" fmla="*/ 3912920 w 5433376"/>
              <a:gd name="connsiteY4" fmla="*/ 1181492 h 1181840"/>
              <a:gd name="connsiteX5" fmla="*/ 5433376 w 5433376"/>
              <a:gd name="connsiteY5" fmla="*/ 841251 h 1181840"/>
              <a:gd name="connsiteX0" fmla="*/ 0 w 5433376"/>
              <a:gd name="connsiteY0" fmla="*/ 526090 h 1219087"/>
              <a:gd name="connsiteX1" fmla="*/ 1465084 w 5433376"/>
              <a:gd name="connsiteY1" fmla="*/ 85875 h 1219087"/>
              <a:gd name="connsiteX2" fmla="*/ 2703708 w 5433376"/>
              <a:gd name="connsiteY2" fmla="*/ 98854 h 1219087"/>
              <a:gd name="connsiteX3" fmla="*/ 2242227 w 5433376"/>
              <a:gd name="connsiteY3" fmla="*/ 1105219 h 1219087"/>
              <a:gd name="connsiteX4" fmla="*/ 3912920 w 5433376"/>
              <a:gd name="connsiteY4" fmla="*/ 1201740 h 1219087"/>
              <a:gd name="connsiteX5" fmla="*/ 5433376 w 5433376"/>
              <a:gd name="connsiteY5" fmla="*/ 861499 h 1219087"/>
              <a:gd name="connsiteX0" fmla="*/ 0 w 5433376"/>
              <a:gd name="connsiteY0" fmla="*/ 450751 h 1132606"/>
              <a:gd name="connsiteX1" fmla="*/ 1465084 w 5433376"/>
              <a:gd name="connsiteY1" fmla="*/ 10536 h 1132606"/>
              <a:gd name="connsiteX2" fmla="*/ 2988716 w 5433376"/>
              <a:gd name="connsiteY2" fmla="*/ 213520 h 1132606"/>
              <a:gd name="connsiteX3" fmla="*/ 2242227 w 5433376"/>
              <a:gd name="connsiteY3" fmla="*/ 1029880 h 1132606"/>
              <a:gd name="connsiteX4" fmla="*/ 3912920 w 5433376"/>
              <a:gd name="connsiteY4" fmla="*/ 1126401 h 1132606"/>
              <a:gd name="connsiteX5" fmla="*/ 5433376 w 5433376"/>
              <a:gd name="connsiteY5" fmla="*/ 786160 h 1132606"/>
              <a:gd name="connsiteX0" fmla="*/ 0 w 5433376"/>
              <a:gd name="connsiteY0" fmla="*/ 451401 h 1158502"/>
              <a:gd name="connsiteX1" fmla="*/ 1465084 w 5433376"/>
              <a:gd name="connsiteY1" fmla="*/ 11186 h 1158502"/>
              <a:gd name="connsiteX2" fmla="*/ 2988716 w 5433376"/>
              <a:gd name="connsiteY2" fmla="*/ 214170 h 1158502"/>
              <a:gd name="connsiteX3" fmla="*/ 2147225 w 5433376"/>
              <a:gd name="connsiteY3" fmla="*/ 1078031 h 1158502"/>
              <a:gd name="connsiteX4" fmla="*/ 3912920 w 5433376"/>
              <a:gd name="connsiteY4" fmla="*/ 1127051 h 1158502"/>
              <a:gd name="connsiteX5" fmla="*/ 5433376 w 5433376"/>
              <a:gd name="connsiteY5" fmla="*/ 786810 h 1158502"/>
              <a:gd name="connsiteX0" fmla="*/ 0 w 5433376"/>
              <a:gd name="connsiteY0" fmla="*/ 451401 h 1130228"/>
              <a:gd name="connsiteX1" fmla="*/ 1465084 w 5433376"/>
              <a:gd name="connsiteY1" fmla="*/ 11186 h 1130228"/>
              <a:gd name="connsiteX2" fmla="*/ 2988716 w 5433376"/>
              <a:gd name="connsiteY2" fmla="*/ 214170 h 1130228"/>
              <a:gd name="connsiteX3" fmla="*/ 2147225 w 5433376"/>
              <a:gd name="connsiteY3" fmla="*/ 1078031 h 1130228"/>
              <a:gd name="connsiteX4" fmla="*/ 3912920 w 5433376"/>
              <a:gd name="connsiteY4" fmla="*/ 1043924 h 1130228"/>
              <a:gd name="connsiteX5" fmla="*/ 5433376 w 5433376"/>
              <a:gd name="connsiteY5" fmla="*/ 786810 h 1130228"/>
              <a:gd name="connsiteX0" fmla="*/ 0 w 4530851"/>
              <a:gd name="connsiteY0" fmla="*/ 451401 h 1130228"/>
              <a:gd name="connsiteX1" fmla="*/ 1465084 w 4530851"/>
              <a:gd name="connsiteY1" fmla="*/ 11186 h 1130228"/>
              <a:gd name="connsiteX2" fmla="*/ 2988716 w 4530851"/>
              <a:gd name="connsiteY2" fmla="*/ 214170 h 1130228"/>
              <a:gd name="connsiteX3" fmla="*/ 2147225 w 4530851"/>
              <a:gd name="connsiteY3" fmla="*/ 1078031 h 1130228"/>
              <a:gd name="connsiteX4" fmla="*/ 3912920 w 4530851"/>
              <a:gd name="connsiteY4" fmla="*/ 1043924 h 1130228"/>
              <a:gd name="connsiteX5" fmla="*/ 4530851 w 4530851"/>
              <a:gd name="connsiteY5" fmla="*/ 917439 h 1130228"/>
              <a:gd name="connsiteX0" fmla="*/ 0 w 4530851"/>
              <a:gd name="connsiteY0" fmla="*/ 451401 h 1163944"/>
              <a:gd name="connsiteX1" fmla="*/ 1465084 w 4530851"/>
              <a:gd name="connsiteY1" fmla="*/ 11186 h 1163944"/>
              <a:gd name="connsiteX2" fmla="*/ 2988716 w 4530851"/>
              <a:gd name="connsiteY2" fmla="*/ 214170 h 1163944"/>
              <a:gd name="connsiteX3" fmla="*/ 2147225 w 4530851"/>
              <a:gd name="connsiteY3" fmla="*/ 1078031 h 1163944"/>
              <a:gd name="connsiteX4" fmla="*/ 3010395 w 4530851"/>
              <a:gd name="connsiteY4" fmla="*/ 1138927 h 1163944"/>
              <a:gd name="connsiteX5" fmla="*/ 4530851 w 4530851"/>
              <a:gd name="connsiteY5" fmla="*/ 917439 h 1163944"/>
              <a:gd name="connsiteX0" fmla="*/ 0 w 4530851"/>
              <a:gd name="connsiteY0" fmla="*/ 452700 h 1223959"/>
              <a:gd name="connsiteX1" fmla="*/ 1465084 w 4530851"/>
              <a:gd name="connsiteY1" fmla="*/ 12485 h 1223959"/>
              <a:gd name="connsiteX2" fmla="*/ 2988716 w 4530851"/>
              <a:gd name="connsiteY2" fmla="*/ 215469 h 1223959"/>
              <a:gd name="connsiteX3" fmla="*/ 2194726 w 4530851"/>
              <a:gd name="connsiteY3" fmla="*/ 1162457 h 1223959"/>
              <a:gd name="connsiteX4" fmla="*/ 3010395 w 4530851"/>
              <a:gd name="connsiteY4" fmla="*/ 1140226 h 1223959"/>
              <a:gd name="connsiteX5" fmla="*/ 4530851 w 4530851"/>
              <a:gd name="connsiteY5" fmla="*/ 918738 h 1223959"/>
              <a:gd name="connsiteX0" fmla="*/ 0 w 4530851"/>
              <a:gd name="connsiteY0" fmla="*/ 452700 h 1223959"/>
              <a:gd name="connsiteX1" fmla="*/ 1465084 w 4530851"/>
              <a:gd name="connsiteY1" fmla="*/ 12485 h 1223959"/>
              <a:gd name="connsiteX2" fmla="*/ 2988716 w 4530851"/>
              <a:gd name="connsiteY2" fmla="*/ 215469 h 1223959"/>
              <a:gd name="connsiteX3" fmla="*/ 2194726 w 4530851"/>
              <a:gd name="connsiteY3" fmla="*/ 1162457 h 1223959"/>
              <a:gd name="connsiteX4" fmla="*/ 3010395 w 4530851"/>
              <a:gd name="connsiteY4" fmla="*/ 1140226 h 1223959"/>
              <a:gd name="connsiteX5" fmla="*/ 4530851 w 4530851"/>
              <a:gd name="connsiteY5" fmla="*/ 918738 h 1223959"/>
              <a:gd name="connsiteX0" fmla="*/ 0 w 4530851"/>
              <a:gd name="connsiteY0" fmla="*/ 452700 h 1188718"/>
              <a:gd name="connsiteX1" fmla="*/ 1465084 w 4530851"/>
              <a:gd name="connsiteY1" fmla="*/ 12485 h 1188718"/>
              <a:gd name="connsiteX2" fmla="*/ 2988716 w 4530851"/>
              <a:gd name="connsiteY2" fmla="*/ 215469 h 1188718"/>
              <a:gd name="connsiteX3" fmla="*/ 2194726 w 4530851"/>
              <a:gd name="connsiteY3" fmla="*/ 1162457 h 1188718"/>
              <a:gd name="connsiteX4" fmla="*/ 4530851 w 4530851"/>
              <a:gd name="connsiteY4" fmla="*/ 918738 h 118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851" h="1188718">
                <a:moveTo>
                  <a:pt x="0" y="452700"/>
                </a:moveTo>
                <a:cubicBezTo>
                  <a:pt x="274674" y="346374"/>
                  <a:pt x="966965" y="52023"/>
                  <a:pt x="1465084" y="12485"/>
                </a:cubicBezTo>
                <a:cubicBezTo>
                  <a:pt x="1963203" y="-27053"/>
                  <a:pt x="2867109" y="23807"/>
                  <a:pt x="2988716" y="215469"/>
                </a:cubicBezTo>
                <a:cubicBezTo>
                  <a:pt x="3110323" y="407131"/>
                  <a:pt x="1937703" y="1045245"/>
                  <a:pt x="2194726" y="1162457"/>
                </a:cubicBezTo>
                <a:cubicBezTo>
                  <a:pt x="2451749" y="1279669"/>
                  <a:pt x="4044158" y="969513"/>
                  <a:pt x="4530851" y="918738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46478" y="2939464"/>
            <a:ext cx="4135066" cy="711417"/>
          </a:xfrm>
          <a:custGeom>
            <a:avLst/>
            <a:gdLst>
              <a:gd name="connsiteX0" fmla="*/ 0 w 5784111"/>
              <a:gd name="connsiteY0" fmla="*/ 549490 h 1474571"/>
              <a:gd name="connsiteX1" fmla="*/ 978195 w 5784111"/>
              <a:gd name="connsiteY1" fmla="*/ 251778 h 1474571"/>
              <a:gd name="connsiteX2" fmla="*/ 2573079 w 5784111"/>
              <a:gd name="connsiteY2" fmla="*/ 39127 h 1474571"/>
              <a:gd name="connsiteX3" fmla="*/ 3168502 w 5784111"/>
              <a:gd name="connsiteY3" fmla="*/ 1081118 h 1474571"/>
              <a:gd name="connsiteX4" fmla="*/ 4114800 w 5784111"/>
              <a:gd name="connsiteY4" fmla="*/ 1474522 h 1474571"/>
              <a:gd name="connsiteX5" fmla="*/ 5784111 w 5784111"/>
              <a:gd name="connsiteY5" fmla="*/ 1102383 h 1474571"/>
              <a:gd name="connsiteX0" fmla="*/ 0 w 5635256"/>
              <a:gd name="connsiteY0" fmla="*/ 549490 h 1474870"/>
              <a:gd name="connsiteX1" fmla="*/ 978195 w 5635256"/>
              <a:gd name="connsiteY1" fmla="*/ 251778 h 1474870"/>
              <a:gd name="connsiteX2" fmla="*/ 2573079 w 5635256"/>
              <a:gd name="connsiteY2" fmla="*/ 39127 h 1474870"/>
              <a:gd name="connsiteX3" fmla="*/ 3168502 w 5635256"/>
              <a:gd name="connsiteY3" fmla="*/ 1081118 h 1474870"/>
              <a:gd name="connsiteX4" fmla="*/ 4114800 w 5635256"/>
              <a:gd name="connsiteY4" fmla="*/ 1474522 h 1474870"/>
              <a:gd name="connsiteX5" fmla="*/ 5635256 w 5635256"/>
              <a:gd name="connsiteY5" fmla="*/ 1134281 h 1474870"/>
              <a:gd name="connsiteX0" fmla="*/ 0 w 5635256"/>
              <a:gd name="connsiteY0" fmla="*/ 311099 h 1236479"/>
              <a:gd name="connsiteX1" fmla="*/ 978195 w 5635256"/>
              <a:gd name="connsiteY1" fmla="*/ 13387 h 1236479"/>
              <a:gd name="connsiteX2" fmla="*/ 2905588 w 5635256"/>
              <a:gd name="connsiteY2" fmla="*/ 133245 h 1236479"/>
              <a:gd name="connsiteX3" fmla="*/ 3168502 w 5635256"/>
              <a:gd name="connsiteY3" fmla="*/ 842727 h 1236479"/>
              <a:gd name="connsiteX4" fmla="*/ 4114800 w 5635256"/>
              <a:gd name="connsiteY4" fmla="*/ 1236131 h 1236479"/>
              <a:gd name="connsiteX5" fmla="*/ 5635256 w 5635256"/>
              <a:gd name="connsiteY5" fmla="*/ 895890 h 1236479"/>
              <a:gd name="connsiteX0" fmla="*/ 0 w 5635256"/>
              <a:gd name="connsiteY0" fmla="*/ 225666 h 1151046"/>
              <a:gd name="connsiteX1" fmla="*/ 1085073 w 5635256"/>
              <a:gd name="connsiteY1" fmla="*/ 82334 h 1151046"/>
              <a:gd name="connsiteX2" fmla="*/ 2905588 w 5635256"/>
              <a:gd name="connsiteY2" fmla="*/ 47812 h 1151046"/>
              <a:gd name="connsiteX3" fmla="*/ 3168502 w 5635256"/>
              <a:gd name="connsiteY3" fmla="*/ 757294 h 1151046"/>
              <a:gd name="connsiteX4" fmla="*/ 4114800 w 5635256"/>
              <a:gd name="connsiteY4" fmla="*/ 1150698 h 1151046"/>
              <a:gd name="connsiteX5" fmla="*/ 5635256 w 5635256"/>
              <a:gd name="connsiteY5" fmla="*/ 810457 h 1151046"/>
              <a:gd name="connsiteX0" fmla="*/ 0 w 5433376"/>
              <a:gd name="connsiteY0" fmla="*/ 484540 h 1160538"/>
              <a:gd name="connsiteX1" fmla="*/ 883193 w 5433376"/>
              <a:gd name="connsiteY1" fmla="*/ 91826 h 1160538"/>
              <a:gd name="connsiteX2" fmla="*/ 2703708 w 5433376"/>
              <a:gd name="connsiteY2" fmla="*/ 57304 h 1160538"/>
              <a:gd name="connsiteX3" fmla="*/ 2966622 w 5433376"/>
              <a:gd name="connsiteY3" fmla="*/ 766786 h 1160538"/>
              <a:gd name="connsiteX4" fmla="*/ 3912920 w 5433376"/>
              <a:gd name="connsiteY4" fmla="*/ 1160190 h 1160538"/>
              <a:gd name="connsiteX5" fmla="*/ 5433376 w 5433376"/>
              <a:gd name="connsiteY5" fmla="*/ 819949 h 1160538"/>
              <a:gd name="connsiteX0" fmla="*/ 0 w 5433376"/>
              <a:gd name="connsiteY0" fmla="*/ 505842 h 1181840"/>
              <a:gd name="connsiteX1" fmla="*/ 1465084 w 5433376"/>
              <a:gd name="connsiteY1" fmla="*/ 65627 h 1181840"/>
              <a:gd name="connsiteX2" fmla="*/ 2703708 w 5433376"/>
              <a:gd name="connsiteY2" fmla="*/ 78606 h 1181840"/>
              <a:gd name="connsiteX3" fmla="*/ 2966622 w 5433376"/>
              <a:gd name="connsiteY3" fmla="*/ 788088 h 1181840"/>
              <a:gd name="connsiteX4" fmla="*/ 3912920 w 5433376"/>
              <a:gd name="connsiteY4" fmla="*/ 1181492 h 1181840"/>
              <a:gd name="connsiteX5" fmla="*/ 5433376 w 5433376"/>
              <a:gd name="connsiteY5" fmla="*/ 841251 h 1181840"/>
              <a:gd name="connsiteX0" fmla="*/ 0 w 5433376"/>
              <a:gd name="connsiteY0" fmla="*/ 526090 h 1219087"/>
              <a:gd name="connsiteX1" fmla="*/ 1465084 w 5433376"/>
              <a:gd name="connsiteY1" fmla="*/ 85875 h 1219087"/>
              <a:gd name="connsiteX2" fmla="*/ 2703708 w 5433376"/>
              <a:gd name="connsiteY2" fmla="*/ 98854 h 1219087"/>
              <a:gd name="connsiteX3" fmla="*/ 2242227 w 5433376"/>
              <a:gd name="connsiteY3" fmla="*/ 1105219 h 1219087"/>
              <a:gd name="connsiteX4" fmla="*/ 3912920 w 5433376"/>
              <a:gd name="connsiteY4" fmla="*/ 1201740 h 1219087"/>
              <a:gd name="connsiteX5" fmla="*/ 5433376 w 5433376"/>
              <a:gd name="connsiteY5" fmla="*/ 861499 h 1219087"/>
              <a:gd name="connsiteX0" fmla="*/ 0 w 5433376"/>
              <a:gd name="connsiteY0" fmla="*/ 450751 h 1132606"/>
              <a:gd name="connsiteX1" fmla="*/ 1465084 w 5433376"/>
              <a:gd name="connsiteY1" fmla="*/ 10536 h 1132606"/>
              <a:gd name="connsiteX2" fmla="*/ 2988716 w 5433376"/>
              <a:gd name="connsiteY2" fmla="*/ 213520 h 1132606"/>
              <a:gd name="connsiteX3" fmla="*/ 2242227 w 5433376"/>
              <a:gd name="connsiteY3" fmla="*/ 1029880 h 1132606"/>
              <a:gd name="connsiteX4" fmla="*/ 3912920 w 5433376"/>
              <a:gd name="connsiteY4" fmla="*/ 1126401 h 1132606"/>
              <a:gd name="connsiteX5" fmla="*/ 5433376 w 5433376"/>
              <a:gd name="connsiteY5" fmla="*/ 786160 h 1132606"/>
              <a:gd name="connsiteX0" fmla="*/ 0 w 5433376"/>
              <a:gd name="connsiteY0" fmla="*/ 451401 h 1158502"/>
              <a:gd name="connsiteX1" fmla="*/ 1465084 w 5433376"/>
              <a:gd name="connsiteY1" fmla="*/ 11186 h 1158502"/>
              <a:gd name="connsiteX2" fmla="*/ 2988716 w 5433376"/>
              <a:gd name="connsiteY2" fmla="*/ 214170 h 1158502"/>
              <a:gd name="connsiteX3" fmla="*/ 2147225 w 5433376"/>
              <a:gd name="connsiteY3" fmla="*/ 1078031 h 1158502"/>
              <a:gd name="connsiteX4" fmla="*/ 3912920 w 5433376"/>
              <a:gd name="connsiteY4" fmla="*/ 1127051 h 1158502"/>
              <a:gd name="connsiteX5" fmla="*/ 5433376 w 5433376"/>
              <a:gd name="connsiteY5" fmla="*/ 786810 h 1158502"/>
              <a:gd name="connsiteX0" fmla="*/ 0 w 5433376"/>
              <a:gd name="connsiteY0" fmla="*/ 451401 h 1130228"/>
              <a:gd name="connsiteX1" fmla="*/ 1465084 w 5433376"/>
              <a:gd name="connsiteY1" fmla="*/ 11186 h 1130228"/>
              <a:gd name="connsiteX2" fmla="*/ 2988716 w 5433376"/>
              <a:gd name="connsiteY2" fmla="*/ 214170 h 1130228"/>
              <a:gd name="connsiteX3" fmla="*/ 2147225 w 5433376"/>
              <a:gd name="connsiteY3" fmla="*/ 1078031 h 1130228"/>
              <a:gd name="connsiteX4" fmla="*/ 3912920 w 5433376"/>
              <a:gd name="connsiteY4" fmla="*/ 1043924 h 1130228"/>
              <a:gd name="connsiteX5" fmla="*/ 5433376 w 5433376"/>
              <a:gd name="connsiteY5" fmla="*/ 786810 h 1130228"/>
              <a:gd name="connsiteX0" fmla="*/ 0 w 4530851"/>
              <a:gd name="connsiteY0" fmla="*/ 451401 h 1130228"/>
              <a:gd name="connsiteX1" fmla="*/ 1465084 w 4530851"/>
              <a:gd name="connsiteY1" fmla="*/ 11186 h 1130228"/>
              <a:gd name="connsiteX2" fmla="*/ 2988716 w 4530851"/>
              <a:gd name="connsiteY2" fmla="*/ 214170 h 1130228"/>
              <a:gd name="connsiteX3" fmla="*/ 2147225 w 4530851"/>
              <a:gd name="connsiteY3" fmla="*/ 1078031 h 1130228"/>
              <a:gd name="connsiteX4" fmla="*/ 3912920 w 4530851"/>
              <a:gd name="connsiteY4" fmla="*/ 1043924 h 1130228"/>
              <a:gd name="connsiteX5" fmla="*/ 4530851 w 4530851"/>
              <a:gd name="connsiteY5" fmla="*/ 917439 h 1130228"/>
              <a:gd name="connsiteX0" fmla="*/ 0 w 4530851"/>
              <a:gd name="connsiteY0" fmla="*/ 451401 h 1163944"/>
              <a:gd name="connsiteX1" fmla="*/ 1465084 w 4530851"/>
              <a:gd name="connsiteY1" fmla="*/ 11186 h 1163944"/>
              <a:gd name="connsiteX2" fmla="*/ 2988716 w 4530851"/>
              <a:gd name="connsiteY2" fmla="*/ 214170 h 1163944"/>
              <a:gd name="connsiteX3" fmla="*/ 2147225 w 4530851"/>
              <a:gd name="connsiteY3" fmla="*/ 1078031 h 1163944"/>
              <a:gd name="connsiteX4" fmla="*/ 3010395 w 4530851"/>
              <a:gd name="connsiteY4" fmla="*/ 1138927 h 1163944"/>
              <a:gd name="connsiteX5" fmla="*/ 4530851 w 4530851"/>
              <a:gd name="connsiteY5" fmla="*/ 917439 h 1163944"/>
              <a:gd name="connsiteX0" fmla="*/ 0 w 4530851"/>
              <a:gd name="connsiteY0" fmla="*/ 452700 h 1223959"/>
              <a:gd name="connsiteX1" fmla="*/ 1465084 w 4530851"/>
              <a:gd name="connsiteY1" fmla="*/ 12485 h 1223959"/>
              <a:gd name="connsiteX2" fmla="*/ 2988716 w 4530851"/>
              <a:gd name="connsiteY2" fmla="*/ 215469 h 1223959"/>
              <a:gd name="connsiteX3" fmla="*/ 2194726 w 4530851"/>
              <a:gd name="connsiteY3" fmla="*/ 1162457 h 1223959"/>
              <a:gd name="connsiteX4" fmla="*/ 3010395 w 4530851"/>
              <a:gd name="connsiteY4" fmla="*/ 1140226 h 1223959"/>
              <a:gd name="connsiteX5" fmla="*/ 4530851 w 4530851"/>
              <a:gd name="connsiteY5" fmla="*/ 918738 h 1223959"/>
              <a:gd name="connsiteX0" fmla="*/ 0 w 4530851"/>
              <a:gd name="connsiteY0" fmla="*/ 452700 h 1223959"/>
              <a:gd name="connsiteX1" fmla="*/ 1465084 w 4530851"/>
              <a:gd name="connsiteY1" fmla="*/ 12485 h 1223959"/>
              <a:gd name="connsiteX2" fmla="*/ 2988716 w 4530851"/>
              <a:gd name="connsiteY2" fmla="*/ 215469 h 1223959"/>
              <a:gd name="connsiteX3" fmla="*/ 2194726 w 4530851"/>
              <a:gd name="connsiteY3" fmla="*/ 1162457 h 1223959"/>
              <a:gd name="connsiteX4" fmla="*/ 3010395 w 4530851"/>
              <a:gd name="connsiteY4" fmla="*/ 1140226 h 1223959"/>
              <a:gd name="connsiteX5" fmla="*/ 4530851 w 4530851"/>
              <a:gd name="connsiteY5" fmla="*/ 918738 h 1223959"/>
              <a:gd name="connsiteX0" fmla="*/ 0 w 4530851"/>
              <a:gd name="connsiteY0" fmla="*/ 452700 h 1188718"/>
              <a:gd name="connsiteX1" fmla="*/ 1465084 w 4530851"/>
              <a:gd name="connsiteY1" fmla="*/ 12485 h 1188718"/>
              <a:gd name="connsiteX2" fmla="*/ 2988716 w 4530851"/>
              <a:gd name="connsiteY2" fmla="*/ 215469 h 1188718"/>
              <a:gd name="connsiteX3" fmla="*/ 2194726 w 4530851"/>
              <a:gd name="connsiteY3" fmla="*/ 1162457 h 1188718"/>
              <a:gd name="connsiteX4" fmla="*/ 4530851 w 4530851"/>
              <a:gd name="connsiteY4" fmla="*/ 918738 h 1188718"/>
              <a:gd name="connsiteX0" fmla="*/ 0 w 3479974"/>
              <a:gd name="connsiteY0" fmla="*/ 10250 h 2001862"/>
              <a:gd name="connsiteX1" fmla="*/ 414207 w 3479974"/>
              <a:gd name="connsiteY1" fmla="*/ 825629 h 2001862"/>
              <a:gd name="connsiteX2" fmla="*/ 1937839 w 3479974"/>
              <a:gd name="connsiteY2" fmla="*/ 1028613 h 2001862"/>
              <a:gd name="connsiteX3" fmla="*/ 1143849 w 3479974"/>
              <a:gd name="connsiteY3" fmla="*/ 1975601 h 2001862"/>
              <a:gd name="connsiteX4" fmla="*/ 3479974 w 3479974"/>
              <a:gd name="connsiteY4" fmla="*/ 1731882 h 2001862"/>
              <a:gd name="connsiteX0" fmla="*/ 0 w 3479974"/>
              <a:gd name="connsiteY0" fmla="*/ 50525 h 2042137"/>
              <a:gd name="connsiteX1" fmla="*/ 1342254 w 3479974"/>
              <a:gd name="connsiteY1" fmla="*/ 183516 h 2042137"/>
              <a:gd name="connsiteX2" fmla="*/ 1937839 w 3479974"/>
              <a:gd name="connsiteY2" fmla="*/ 1068888 h 2042137"/>
              <a:gd name="connsiteX3" fmla="*/ 1143849 w 3479974"/>
              <a:gd name="connsiteY3" fmla="*/ 2015876 h 2042137"/>
              <a:gd name="connsiteX4" fmla="*/ 3479974 w 3479974"/>
              <a:gd name="connsiteY4" fmla="*/ 1772157 h 2042137"/>
              <a:gd name="connsiteX0" fmla="*/ 0 w 3479974"/>
              <a:gd name="connsiteY0" fmla="*/ 562335 h 2553947"/>
              <a:gd name="connsiteX1" fmla="*/ 1342254 w 3479974"/>
              <a:gd name="connsiteY1" fmla="*/ 695326 h 2553947"/>
              <a:gd name="connsiteX2" fmla="*/ 2538341 w 3479974"/>
              <a:gd name="connsiteY2" fmla="*/ 65796 h 2553947"/>
              <a:gd name="connsiteX3" fmla="*/ 1143849 w 3479974"/>
              <a:gd name="connsiteY3" fmla="*/ 2527686 h 2553947"/>
              <a:gd name="connsiteX4" fmla="*/ 3479974 w 3479974"/>
              <a:gd name="connsiteY4" fmla="*/ 2283967 h 2553947"/>
              <a:gd name="connsiteX0" fmla="*/ 0 w 3479974"/>
              <a:gd name="connsiteY0" fmla="*/ 531890 h 2254455"/>
              <a:gd name="connsiteX1" fmla="*/ 1342254 w 3479974"/>
              <a:gd name="connsiteY1" fmla="*/ 664881 h 2254455"/>
              <a:gd name="connsiteX2" fmla="*/ 2538341 w 3479974"/>
              <a:gd name="connsiteY2" fmla="*/ 35351 h 2254455"/>
              <a:gd name="connsiteX3" fmla="*/ 3286547 w 3479974"/>
              <a:gd name="connsiteY3" fmla="*/ 149826 h 2254455"/>
              <a:gd name="connsiteX4" fmla="*/ 3479974 w 3479974"/>
              <a:gd name="connsiteY4" fmla="*/ 2253522 h 2254455"/>
              <a:gd name="connsiteX0" fmla="*/ 0 w 4135066"/>
              <a:gd name="connsiteY0" fmla="*/ 531890 h 678638"/>
              <a:gd name="connsiteX1" fmla="*/ 1342254 w 4135066"/>
              <a:gd name="connsiteY1" fmla="*/ 664881 h 678638"/>
              <a:gd name="connsiteX2" fmla="*/ 2538341 w 4135066"/>
              <a:gd name="connsiteY2" fmla="*/ 35351 h 678638"/>
              <a:gd name="connsiteX3" fmla="*/ 3286547 w 4135066"/>
              <a:gd name="connsiteY3" fmla="*/ 149826 h 678638"/>
              <a:gd name="connsiteX4" fmla="*/ 4135066 w 4135066"/>
              <a:gd name="connsiteY4" fmla="*/ 260948 h 678638"/>
              <a:gd name="connsiteX0" fmla="*/ 0 w 4135066"/>
              <a:gd name="connsiteY0" fmla="*/ 496539 h 643287"/>
              <a:gd name="connsiteX1" fmla="*/ 1342254 w 4135066"/>
              <a:gd name="connsiteY1" fmla="*/ 629530 h 643287"/>
              <a:gd name="connsiteX2" fmla="*/ 2538341 w 4135066"/>
              <a:gd name="connsiteY2" fmla="*/ 0 h 643287"/>
              <a:gd name="connsiteX3" fmla="*/ 4135066 w 4135066"/>
              <a:gd name="connsiteY3" fmla="*/ 225597 h 643287"/>
              <a:gd name="connsiteX0" fmla="*/ 0 w 4135066"/>
              <a:gd name="connsiteY0" fmla="*/ 578426 h 729029"/>
              <a:gd name="connsiteX1" fmla="*/ 1342254 w 4135066"/>
              <a:gd name="connsiteY1" fmla="*/ 711417 h 729029"/>
              <a:gd name="connsiteX2" fmla="*/ 2633875 w 4135066"/>
              <a:gd name="connsiteY2" fmla="*/ 0 h 729029"/>
              <a:gd name="connsiteX3" fmla="*/ 4135066 w 4135066"/>
              <a:gd name="connsiteY3" fmla="*/ 307484 h 729029"/>
              <a:gd name="connsiteX0" fmla="*/ 0 w 4135066"/>
              <a:gd name="connsiteY0" fmla="*/ 578426 h 711417"/>
              <a:gd name="connsiteX1" fmla="*/ 1342254 w 4135066"/>
              <a:gd name="connsiteY1" fmla="*/ 711417 h 711417"/>
              <a:gd name="connsiteX2" fmla="*/ 2633875 w 4135066"/>
              <a:gd name="connsiteY2" fmla="*/ 0 h 711417"/>
              <a:gd name="connsiteX3" fmla="*/ 4135066 w 4135066"/>
              <a:gd name="connsiteY3" fmla="*/ 307484 h 71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066" h="711417">
                <a:moveTo>
                  <a:pt x="0" y="578426"/>
                </a:moveTo>
                <a:lnTo>
                  <a:pt x="1342254" y="711417"/>
                </a:lnTo>
                <a:cubicBezTo>
                  <a:pt x="1781233" y="615013"/>
                  <a:pt x="2168407" y="67322"/>
                  <a:pt x="2633875" y="0"/>
                </a:cubicBezTo>
                <a:lnTo>
                  <a:pt x="4135066" y="307484"/>
                </a:ln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545080" y="2514600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831080" y="4038600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642178" y="1676400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458200" y="2514600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688080" y="1752600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51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Working with limited switch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40073"/>
            <a:ext cx="10972800" cy="1567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/>
              <a:t>only the “working set” of </a:t>
            </a:r>
            <a:r>
              <a:rPr lang="en-US" dirty="0" smtClean="0"/>
              <a:t>paths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scratch capacity to enable disruption-free updates to the set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4494" y="2086566"/>
            <a:ext cx="5350135" cy="2333034"/>
            <a:chOff x="2055375" y="4191000"/>
            <a:chExt cx="5350135" cy="2333034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89954">
              <a:off x="6786942" y="5029531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942" y="4256762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5458" y="5598865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6222" y="4191000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375" y="5016204"/>
              <a:ext cx="618568" cy="92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2265946" y="4783456"/>
              <a:ext cx="1015796" cy="3327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673946" y="5774059"/>
              <a:ext cx="1441512" cy="7619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586544" y="4653585"/>
              <a:ext cx="159303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24742" y="5029531"/>
              <a:ext cx="990600" cy="7445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734026" y="5850256"/>
              <a:ext cx="2214284" cy="4572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654790" y="4879229"/>
              <a:ext cx="1293520" cy="320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3459680" y="2395880"/>
            <a:ext cx="4798275" cy="626335"/>
          </a:xfrm>
          <a:custGeom>
            <a:avLst/>
            <a:gdLst>
              <a:gd name="connsiteX0" fmla="*/ 0 w 5858539"/>
              <a:gd name="connsiteY0" fmla="*/ 415242 h 840544"/>
              <a:gd name="connsiteX1" fmla="*/ 999460 w 5858539"/>
              <a:gd name="connsiteY1" fmla="*/ 308916 h 840544"/>
              <a:gd name="connsiteX2" fmla="*/ 2509284 w 5858539"/>
              <a:gd name="connsiteY2" fmla="*/ 572 h 840544"/>
              <a:gd name="connsiteX3" fmla="*/ 4465674 w 5858539"/>
              <a:gd name="connsiteY3" fmla="*/ 393977 h 840544"/>
              <a:gd name="connsiteX4" fmla="*/ 5858539 w 5858539"/>
              <a:gd name="connsiteY4" fmla="*/ 840544 h 840544"/>
              <a:gd name="connsiteX0" fmla="*/ 0 w 5858539"/>
              <a:gd name="connsiteY0" fmla="*/ 564155 h 840602"/>
              <a:gd name="connsiteX1" fmla="*/ 999460 w 5858539"/>
              <a:gd name="connsiteY1" fmla="*/ 308974 h 840602"/>
              <a:gd name="connsiteX2" fmla="*/ 2509284 w 5858539"/>
              <a:gd name="connsiteY2" fmla="*/ 630 h 840602"/>
              <a:gd name="connsiteX3" fmla="*/ 4465674 w 5858539"/>
              <a:gd name="connsiteY3" fmla="*/ 394035 h 840602"/>
              <a:gd name="connsiteX4" fmla="*/ 5858539 w 5858539"/>
              <a:gd name="connsiteY4" fmla="*/ 840602 h 840602"/>
              <a:gd name="connsiteX0" fmla="*/ 0 w 5858539"/>
              <a:gd name="connsiteY0" fmla="*/ 553548 h 829995"/>
              <a:gd name="connsiteX1" fmla="*/ 999460 w 5858539"/>
              <a:gd name="connsiteY1" fmla="*/ 298367 h 829995"/>
              <a:gd name="connsiteX2" fmla="*/ 2456121 w 5858539"/>
              <a:gd name="connsiteY2" fmla="*/ 655 h 829995"/>
              <a:gd name="connsiteX3" fmla="*/ 4465674 w 5858539"/>
              <a:gd name="connsiteY3" fmla="*/ 383428 h 829995"/>
              <a:gd name="connsiteX4" fmla="*/ 5858539 w 5858539"/>
              <a:gd name="connsiteY4" fmla="*/ 829995 h 829995"/>
              <a:gd name="connsiteX0" fmla="*/ 0 w 5858539"/>
              <a:gd name="connsiteY0" fmla="*/ 552938 h 829385"/>
              <a:gd name="connsiteX1" fmla="*/ 999460 w 5858539"/>
              <a:gd name="connsiteY1" fmla="*/ 297757 h 829385"/>
              <a:gd name="connsiteX2" fmla="*/ 2456121 w 5858539"/>
              <a:gd name="connsiteY2" fmla="*/ 45 h 829385"/>
              <a:gd name="connsiteX3" fmla="*/ 4391246 w 5858539"/>
              <a:gd name="connsiteY3" fmla="*/ 319023 h 829385"/>
              <a:gd name="connsiteX4" fmla="*/ 5858539 w 5858539"/>
              <a:gd name="connsiteY4" fmla="*/ 829385 h 829385"/>
              <a:gd name="connsiteX0" fmla="*/ 0 w 5858539"/>
              <a:gd name="connsiteY0" fmla="*/ 553796 h 830243"/>
              <a:gd name="connsiteX1" fmla="*/ 797442 w 5858539"/>
              <a:gd name="connsiteY1" fmla="*/ 234819 h 830243"/>
              <a:gd name="connsiteX2" fmla="*/ 2456121 w 5858539"/>
              <a:gd name="connsiteY2" fmla="*/ 903 h 830243"/>
              <a:gd name="connsiteX3" fmla="*/ 4391246 w 5858539"/>
              <a:gd name="connsiteY3" fmla="*/ 319881 h 830243"/>
              <a:gd name="connsiteX4" fmla="*/ 5858539 w 5858539"/>
              <a:gd name="connsiteY4" fmla="*/ 830243 h 830243"/>
              <a:gd name="connsiteX0" fmla="*/ 0 w 5954232"/>
              <a:gd name="connsiteY0" fmla="*/ 532514 h 830226"/>
              <a:gd name="connsiteX1" fmla="*/ 893135 w 5954232"/>
              <a:gd name="connsiteY1" fmla="*/ 234802 h 830226"/>
              <a:gd name="connsiteX2" fmla="*/ 2551814 w 5954232"/>
              <a:gd name="connsiteY2" fmla="*/ 886 h 830226"/>
              <a:gd name="connsiteX3" fmla="*/ 4486939 w 5954232"/>
              <a:gd name="connsiteY3" fmla="*/ 319864 h 830226"/>
              <a:gd name="connsiteX4" fmla="*/ 5954232 w 5954232"/>
              <a:gd name="connsiteY4" fmla="*/ 830226 h 830226"/>
              <a:gd name="connsiteX0" fmla="*/ 0 w 5667153"/>
              <a:gd name="connsiteY0" fmla="*/ 532514 h 702636"/>
              <a:gd name="connsiteX1" fmla="*/ 893135 w 5667153"/>
              <a:gd name="connsiteY1" fmla="*/ 234802 h 702636"/>
              <a:gd name="connsiteX2" fmla="*/ 2551814 w 5667153"/>
              <a:gd name="connsiteY2" fmla="*/ 886 h 702636"/>
              <a:gd name="connsiteX3" fmla="*/ 4486939 w 5667153"/>
              <a:gd name="connsiteY3" fmla="*/ 319864 h 702636"/>
              <a:gd name="connsiteX4" fmla="*/ 5667153 w 5667153"/>
              <a:gd name="connsiteY4" fmla="*/ 702636 h 702636"/>
              <a:gd name="connsiteX0" fmla="*/ 0 w 4752753"/>
              <a:gd name="connsiteY0" fmla="*/ 532514 h 532514"/>
              <a:gd name="connsiteX1" fmla="*/ 893135 w 4752753"/>
              <a:gd name="connsiteY1" fmla="*/ 234802 h 532514"/>
              <a:gd name="connsiteX2" fmla="*/ 2551814 w 4752753"/>
              <a:gd name="connsiteY2" fmla="*/ 886 h 532514"/>
              <a:gd name="connsiteX3" fmla="*/ 4486939 w 4752753"/>
              <a:gd name="connsiteY3" fmla="*/ 319864 h 532514"/>
              <a:gd name="connsiteX4" fmla="*/ 4752753 w 4752753"/>
              <a:gd name="connsiteY4" fmla="*/ 477004 h 532514"/>
              <a:gd name="connsiteX0" fmla="*/ 0 w 4752753"/>
              <a:gd name="connsiteY0" fmla="*/ 537289 h 537289"/>
              <a:gd name="connsiteX1" fmla="*/ 893135 w 4752753"/>
              <a:gd name="connsiteY1" fmla="*/ 239577 h 537289"/>
              <a:gd name="connsiteX2" fmla="*/ 2551814 w 4752753"/>
              <a:gd name="connsiteY2" fmla="*/ 5661 h 537289"/>
              <a:gd name="connsiteX3" fmla="*/ 4752753 w 4752753"/>
              <a:gd name="connsiteY3" fmla="*/ 481779 h 537289"/>
              <a:gd name="connsiteX0" fmla="*/ 0 w 4752753"/>
              <a:gd name="connsiteY0" fmla="*/ 666027 h 666027"/>
              <a:gd name="connsiteX1" fmla="*/ 893135 w 4752753"/>
              <a:gd name="connsiteY1" fmla="*/ 368315 h 666027"/>
              <a:gd name="connsiteX2" fmla="*/ 2872447 w 4752753"/>
              <a:gd name="connsiteY2" fmla="*/ 3771 h 666027"/>
              <a:gd name="connsiteX3" fmla="*/ 4752753 w 4752753"/>
              <a:gd name="connsiteY3" fmla="*/ 610517 h 666027"/>
              <a:gd name="connsiteX0" fmla="*/ 140656 w 4893409"/>
              <a:gd name="connsiteY0" fmla="*/ 665613 h 665613"/>
              <a:gd name="connsiteX1" fmla="*/ 47633 w 4893409"/>
              <a:gd name="connsiteY1" fmla="*/ 418289 h 665613"/>
              <a:gd name="connsiteX2" fmla="*/ 1033791 w 4893409"/>
              <a:gd name="connsiteY2" fmla="*/ 367901 h 665613"/>
              <a:gd name="connsiteX3" fmla="*/ 3013103 w 4893409"/>
              <a:gd name="connsiteY3" fmla="*/ 3357 h 665613"/>
              <a:gd name="connsiteX4" fmla="*/ 4893409 w 4893409"/>
              <a:gd name="connsiteY4" fmla="*/ 610103 h 665613"/>
              <a:gd name="connsiteX0" fmla="*/ 140656 w 4893409"/>
              <a:gd name="connsiteY0" fmla="*/ 680743 h 680743"/>
              <a:gd name="connsiteX1" fmla="*/ 47633 w 4893409"/>
              <a:gd name="connsiteY1" fmla="*/ 433419 h 680743"/>
              <a:gd name="connsiteX2" fmla="*/ 1057542 w 4893409"/>
              <a:gd name="connsiteY2" fmla="*/ 181150 h 680743"/>
              <a:gd name="connsiteX3" fmla="*/ 3013103 w 4893409"/>
              <a:gd name="connsiteY3" fmla="*/ 18487 h 680743"/>
              <a:gd name="connsiteX4" fmla="*/ 4893409 w 4893409"/>
              <a:gd name="connsiteY4" fmla="*/ 625233 h 680743"/>
              <a:gd name="connsiteX0" fmla="*/ 0 w 4845776"/>
              <a:gd name="connsiteY0" fmla="*/ 433419 h 625233"/>
              <a:gd name="connsiteX1" fmla="*/ 1009909 w 4845776"/>
              <a:gd name="connsiteY1" fmla="*/ 181150 h 625233"/>
              <a:gd name="connsiteX2" fmla="*/ 2965470 w 4845776"/>
              <a:gd name="connsiteY2" fmla="*/ 18487 h 625233"/>
              <a:gd name="connsiteX3" fmla="*/ 4845776 w 4845776"/>
              <a:gd name="connsiteY3" fmla="*/ 625233 h 625233"/>
              <a:gd name="connsiteX0" fmla="*/ 0 w 4798275"/>
              <a:gd name="connsiteY0" fmla="*/ 517649 h 626335"/>
              <a:gd name="connsiteX1" fmla="*/ 962408 w 4798275"/>
              <a:gd name="connsiteY1" fmla="*/ 182252 h 626335"/>
              <a:gd name="connsiteX2" fmla="*/ 2917969 w 4798275"/>
              <a:gd name="connsiteY2" fmla="*/ 19589 h 626335"/>
              <a:gd name="connsiteX3" fmla="*/ 4798275 w 4798275"/>
              <a:gd name="connsiteY3" fmla="*/ 626335 h 62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8275" h="626335">
                <a:moveTo>
                  <a:pt x="0" y="517649"/>
                </a:moveTo>
                <a:cubicBezTo>
                  <a:pt x="148856" y="468030"/>
                  <a:pt x="476080" y="265262"/>
                  <a:pt x="962408" y="182252"/>
                </a:cubicBezTo>
                <a:cubicBezTo>
                  <a:pt x="1448736" y="99242"/>
                  <a:pt x="2278658" y="-54425"/>
                  <a:pt x="2917969" y="19589"/>
                </a:cubicBezTo>
                <a:cubicBezTo>
                  <a:pt x="3557280" y="93603"/>
                  <a:pt x="4339746" y="527144"/>
                  <a:pt x="4798275" y="626335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46478" y="2939464"/>
            <a:ext cx="4135066" cy="711417"/>
          </a:xfrm>
          <a:custGeom>
            <a:avLst/>
            <a:gdLst>
              <a:gd name="connsiteX0" fmla="*/ 0 w 5784111"/>
              <a:gd name="connsiteY0" fmla="*/ 549490 h 1474571"/>
              <a:gd name="connsiteX1" fmla="*/ 978195 w 5784111"/>
              <a:gd name="connsiteY1" fmla="*/ 251778 h 1474571"/>
              <a:gd name="connsiteX2" fmla="*/ 2573079 w 5784111"/>
              <a:gd name="connsiteY2" fmla="*/ 39127 h 1474571"/>
              <a:gd name="connsiteX3" fmla="*/ 3168502 w 5784111"/>
              <a:gd name="connsiteY3" fmla="*/ 1081118 h 1474571"/>
              <a:gd name="connsiteX4" fmla="*/ 4114800 w 5784111"/>
              <a:gd name="connsiteY4" fmla="*/ 1474522 h 1474571"/>
              <a:gd name="connsiteX5" fmla="*/ 5784111 w 5784111"/>
              <a:gd name="connsiteY5" fmla="*/ 1102383 h 1474571"/>
              <a:gd name="connsiteX0" fmla="*/ 0 w 5635256"/>
              <a:gd name="connsiteY0" fmla="*/ 549490 h 1474870"/>
              <a:gd name="connsiteX1" fmla="*/ 978195 w 5635256"/>
              <a:gd name="connsiteY1" fmla="*/ 251778 h 1474870"/>
              <a:gd name="connsiteX2" fmla="*/ 2573079 w 5635256"/>
              <a:gd name="connsiteY2" fmla="*/ 39127 h 1474870"/>
              <a:gd name="connsiteX3" fmla="*/ 3168502 w 5635256"/>
              <a:gd name="connsiteY3" fmla="*/ 1081118 h 1474870"/>
              <a:gd name="connsiteX4" fmla="*/ 4114800 w 5635256"/>
              <a:gd name="connsiteY4" fmla="*/ 1474522 h 1474870"/>
              <a:gd name="connsiteX5" fmla="*/ 5635256 w 5635256"/>
              <a:gd name="connsiteY5" fmla="*/ 1134281 h 1474870"/>
              <a:gd name="connsiteX0" fmla="*/ 0 w 5635256"/>
              <a:gd name="connsiteY0" fmla="*/ 311099 h 1236479"/>
              <a:gd name="connsiteX1" fmla="*/ 978195 w 5635256"/>
              <a:gd name="connsiteY1" fmla="*/ 13387 h 1236479"/>
              <a:gd name="connsiteX2" fmla="*/ 2905588 w 5635256"/>
              <a:gd name="connsiteY2" fmla="*/ 133245 h 1236479"/>
              <a:gd name="connsiteX3" fmla="*/ 3168502 w 5635256"/>
              <a:gd name="connsiteY3" fmla="*/ 842727 h 1236479"/>
              <a:gd name="connsiteX4" fmla="*/ 4114800 w 5635256"/>
              <a:gd name="connsiteY4" fmla="*/ 1236131 h 1236479"/>
              <a:gd name="connsiteX5" fmla="*/ 5635256 w 5635256"/>
              <a:gd name="connsiteY5" fmla="*/ 895890 h 1236479"/>
              <a:gd name="connsiteX0" fmla="*/ 0 w 5635256"/>
              <a:gd name="connsiteY0" fmla="*/ 225666 h 1151046"/>
              <a:gd name="connsiteX1" fmla="*/ 1085073 w 5635256"/>
              <a:gd name="connsiteY1" fmla="*/ 82334 h 1151046"/>
              <a:gd name="connsiteX2" fmla="*/ 2905588 w 5635256"/>
              <a:gd name="connsiteY2" fmla="*/ 47812 h 1151046"/>
              <a:gd name="connsiteX3" fmla="*/ 3168502 w 5635256"/>
              <a:gd name="connsiteY3" fmla="*/ 757294 h 1151046"/>
              <a:gd name="connsiteX4" fmla="*/ 4114800 w 5635256"/>
              <a:gd name="connsiteY4" fmla="*/ 1150698 h 1151046"/>
              <a:gd name="connsiteX5" fmla="*/ 5635256 w 5635256"/>
              <a:gd name="connsiteY5" fmla="*/ 810457 h 1151046"/>
              <a:gd name="connsiteX0" fmla="*/ 0 w 5433376"/>
              <a:gd name="connsiteY0" fmla="*/ 484540 h 1160538"/>
              <a:gd name="connsiteX1" fmla="*/ 883193 w 5433376"/>
              <a:gd name="connsiteY1" fmla="*/ 91826 h 1160538"/>
              <a:gd name="connsiteX2" fmla="*/ 2703708 w 5433376"/>
              <a:gd name="connsiteY2" fmla="*/ 57304 h 1160538"/>
              <a:gd name="connsiteX3" fmla="*/ 2966622 w 5433376"/>
              <a:gd name="connsiteY3" fmla="*/ 766786 h 1160538"/>
              <a:gd name="connsiteX4" fmla="*/ 3912920 w 5433376"/>
              <a:gd name="connsiteY4" fmla="*/ 1160190 h 1160538"/>
              <a:gd name="connsiteX5" fmla="*/ 5433376 w 5433376"/>
              <a:gd name="connsiteY5" fmla="*/ 819949 h 1160538"/>
              <a:gd name="connsiteX0" fmla="*/ 0 w 5433376"/>
              <a:gd name="connsiteY0" fmla="*/ 505842 h 1181840"/>
              <a:gd name="connsiteX1" fmla="*/ 1465084 w 5433376"/>
              <a:gd name="connsiteY1" fmla="*/ 65627 h 1181840"/>
              <a:gd name="connsiteX2" fmla="*/ 2703708 w 5433376"/>
              <a:gd name="connsiteY2" fmla="*/ 78606 h 1181840"/>
              <a:gd name="connsiteX3" fmla="*/ 2966622 w 5433376"/>
              <a:gd name="connsiteY3" fmla="*/ 788088 h 1181840"/>
              <a:gd name="connsiteX4" fmla="*/ 3912920 w 5433376"/>
              <a:gd name="connsiteY4" fmla="*/ 1181492 h 1181840"/>
              <a:gd name="connsiteX5" fmla="*/ 5433376 w 5433376"/>
              <a:gd name="connsiteY5" fmla="*/ 841251 h 1181840"/>
              <a:gd name="connsiteX0" fmla="*/ 0 w 5433376"/>
              <a:gd name="connsiteY0" fmla="*/ 526090 h 1219087"/>
              <a:gd name="connsiteX1" fmla="*/ 1465084 w 5433376"/>
              <a:gd name="connsiteY1" fmla="*/ 85875 h 1219087"/>
              <a:gd name="connsiteX2" fmla="*/ 2703708 w 5433376"/>
              <a:gd name="connsiteY2" fmla="*/ 98854 h 1219087"/>
              <a:gd name="connsiteX3" fmla="*/ 2242227 w 5433376"/>
              <a:gd name="connsiteY3" fmla="*/ 1105219 h 1219087"/>
              <a:gd name="connsiteX4" fmla="*/ 3912920 w 5433376"/>
              <a:gd name="connsiteY4" fmla="*/ 1201740 h 1219087"/>
              <a:gd name="connsiteX5" fmla="*/ 5433376 w 5433376"/>
              <a:gd name="connsiteY5" fmla="*/ 861499 h 1219087"/>
              <a:gd name="connsiteX0" fmla="*/ 0 w 5433376"/>
              <a:gd name="connsiteY0" fmla="*/ 450751 h 1132606"/>
              <a:gd name="connsiteX1" fmla="*/ 1465084 w 5433376"/>
              <a:gd name="connsiteY1" fmla="*/ 10536 h 1132606"/>
              <a:gd name="connsiteX2" fmla="*/ 2988716 w 5433376"/>
              <a:gd name="connsiteY2" fmla="*/ 213520 h 1132606"/>
              <a:gd name="connsiteX3" fmla="*/ 2242227 w 5433376"/>
              <a:gd name="connsiteY3" fmla="*/ 1029880 h 1132606"/>
              <a:gd name="connsiteX4" fmla="*/ 3912920 w 5433376"/>
              <a:gd name="connsiteY4" fmla="*/ 1126401 h 1132606"/>
              <a:gd name="connsiteX5" fmla="*/ 5433376 w 5433376"/>
              <a:gd name="connsiteY5" fmla="*/ 786160 h 1132606"/>
              <a:gd name="connsiteX0" fmla="*/ 0 w 5433376"/>
              <a:gd name="connsiteY0" fmla="*/ 451401 h 1158502"/>
              <a:gd name="connsiteX1" fmla="*/ 1465084 w 5433376"/>
              <a:gd name="connsiteY1" fmla="*/ 11186 h 1158502"/>
              <a:gd name="connsiteX2" fmla="*/ 2988716 w 5433376"/>
              <a:gd name="connsiteY2" fmla="*/ 214170 h 1158502"/>
              <a:gd name="connsiteX3" fmla="*/ 2147225 w 5433376"/>
              <a:gd name="connsiteY3" fmla="*/ 1078031 h 1158502"/>
              <a:gd name="connsiteX4" fmla="*/ 3912920 w 5433376"/>
              <a:gd name="connsiteY4" fmla="*/ 1127051 h 1158502"/>
              <a:gd name="connsiteX5" fmla="*/ 5433376 w 5433376"/>
              <a:gd name="connsiteY5" fmla="*/ 786810 h 1158502"/>
              <a:gd name="connsiteX0" fmla="*/ 0 w 5433376"/>
              <a:gd name="connsiteY0" fmla="*/ 451401 h 1130228"/>
              <a:gd name="connsiteX1" fmla="*/ 1465084 w 5433376"/>
              <a:gd name="connsiteY1" fmla="*/ 11186 h 1130228"/>
              <a:gd name="connsiteX2" fmla="*/ 2988716 w 5433376"/>
              <a:gd name="connsiteY2" fmla="*/ 214170 h 1130228"/>
              <a:gd name="connsiteX3" fmla="*/ 2147225 w 5433376"/>
              <a:gd name="connsiteY3" fmla="*/ 1078031 h 1130228"/>
              <a:gd name="connsiteX4" fmla="*/ 3912920 w 5433376"/>
              <a:gd name="connsiteY4" fmla="*/ 1043924 h 1130228"/>
              <a:gd name="connsiteX5" fmla="*/ 5433376 w 5433376"/>
              <a:gd name="connsiteY5" fmla="*/ 786810 h 1130228"/>
              <a:gd name="connsiteX0" fmla="*/ 0 w 4530851"/>
              <a:gd name="connsiteY0" fmla="*/ 451401 h 1130228"/>
              <a:gd name="connsiteX1" fmla="*/ 1465084 w 4530851"/>
              <a:gd name="connsiteY1" fmla="*/ 11186 h 1130228"/>
              <a:gd name="connsiteX2" fmla="*/ 2988716 w 4530851"/>
              <a:gd name="connsiteY2" fmla="*/ 214170 h 1130228"/>
              <a:gd name="connsiteX3" fmla="*/ 2147225 w 4530851"/>
              <a:gd name="connsiteY3" fmla="*/ 1078031 h 1130228"/>
              <a:gd name="connsiteX4" fmla="*/ 3912920 w 4530851"/>
              <a:gd name="connsiteY4" fmla="*/ 1043924 h 1130228"/>
              <a:gd name="connsiteX5" fmla="*/ 4530851 w 4530851"/>
              <a:gd name="connsiteY5" fmla="*/ 917439 h 1130228"/>
              <a:gd name="connsiteX0" fmla="*/ 0 w 4530851"/>
              <a:gd name="connsiteY0" fmla="*/ 451401 h 1163944"/>
              <a:gd name="connsiteX1" fmla="*/ 1465084 w 4530851"/>
              <a:gd name="connsiteY1" fmla="*/ 11186 h 1163944"/>
              <a:gd name="connsiteX2" fmla="*/ 2988716 w 4530851"/>
              <a:gd name="connsiteY2" fmla="*/ 214170 h 1163944"/>
              <a:gd name="connsiteX3" fmla="*/ 2147225 w 4530851"/>
              <a:gd name="connsiteY3" fmla="*/ 1078031 h 1163944"/>
              <a:gd name="connsiteX4" fmla="*/ 3010395 w 4530851"/>
              <a:gd name="connsiteY4" fmla="*/ 1138927 h 1163944"/>
              <a:gd name="connsiteX5" fmla="*/ 4530851 w 4530851"/>
              <a:gd name="connsiteY5" fmla="*/ 917439 h 1163944"/>
              <a:gd name="connsiteX0" fmla="*/ 0 w 4530851"/>
              <a:gd name="connsiteY0" fmla="*/ 452700 h 1223959"/>
              <a:gd name="connsiteX1" fmla="*/ 1465084 w 4530851"/>
              <a:gd name="connsiteY1" fmla="*/ 12485 h 1223959"/>
              <a:gd name="connsiteX2" fmla="*/ 2988716 w 4530851"/>
              <a:gd name="connsiteY2" fmla="*/ 215469 h 1223959"/>
              <a:gd name="connsiteX3" fmla="*/ 2194726 w 4530851"/>
              <a:gd name="connsiteY3" fmla="*/ 1162457 h 1223959"/>
              <a:gd name="connsiteX4" fmla="*/ 3010395 w 4530851"/>
              <a:gd name="connsiteY4" fmla="*/ 1140226 h 1223959"/>
              <a:gd name="connsiteX5" fmla="*/ 4530851 w 4530851"/>
              <a:gd name="connsiteY5" fmla="*/ 918738 h 1223959"/>
              <a:gd name="connsiteX0" fmla="*/ 0 w 4530851"/>
              <a:gd name="connsiteY0" fmla="*/ 452700 h 1223959"/>
              <a:gd name="connsiteX1" fmla="*/ 1465084 w 4530851"/>
              <a:gd name="connsiteY1" fmla="*/ 12485 h 1223959"/>
              <a:gd name="connsiteX2" fmla="*/ 2988716 w 4530851"/>
              <a:gd name="connsiteY2" fmla="*/ 215469 h 1223959"/>
              <a:gd name="connsiteX3" fmla="*/ 2194726 w 4530851"/>
              <a:gd name="connsiteY3" fmla="*/ 1162457 h 1223959"/>
              <a:gd name="connsiteX4" fmla="*/ 3010395 w 4530851"/>
              <a:gd name="connsiteY4" fmla="*/ 1140226 h 1223959"/>
              <a:gd name="connsiteX5" fmla="*/ 4530851 w 4530851"/>
              <a:gd name="connsiteY5" fmla="*/ 918738 h 1223959"/>
              <a:gd name="connsiteX0" fmla="*/ 0 w 4530851"/>
              <a:gd name="connsiteY0" fmla="*/ 452700 h 1188718"/>
              <a:gd name="connsiteX1" fmla="*/ 1465084 w 4530851"/>
              <a:gd name="connsiteY1" fmla="*/ 12485 h 1188718"/>
              <a:gd name="connsiteX2" fmla="*/ 2988716 w 4530851"/>
              <a:gd name="connsiteY2" fmla="*/ 215469 h 1188718"/>
              <a:gd name="connsiteX3" fmla="*/ 2194726 w 4530851"/>
              <a:gd name="connsiteY3" fmla="*/ 1162457 h 1188718"/>
              <a:gd name="connsiteX4" fmla="*/ 4530851 w 4530851"/>
              <a:gd name="connsiteY4" fmla="*/ 918738 h 1188718"/>
              <a:gd name="connsiteX0" fmla="*/ 0 w 3479974"/>
              <a:gd name="connsiteY0" fmla="*/ 10250 h 2001862"/>
              <a:gd name="connsiteX1" fmla="*/ 414207 w 3479974"/>
              <a:gd name="connsiteY1" fmla="*/ 825629 h 2001862"/>
              <a:gd name="connsiteX2" fmla="*/ 1937839 w 3479974"/>
              <a:gd name="connsiteY2" fmla="*/ 1028613 h 2001862"/>
              <a:gd name="connsiteX3" fmla="*/ 1143849 w 3479974"/>
              <a:gd name="connsiteY3" fmla="*/ 1975601 h 2001862"/>
              <a:gd name="connsiteX4" fmla="*/ 3479974 w 3479974"/>
              <a:gd name="connsiteY4" fmla="*/ 1731882 h 2001862"/>
              <a:gd name="connsiteX0" fmla="*/ 0 w 3479974"/>
              <a:gd name="connsiteY0" fmla="*/ 50525 h 2042137"/>
              <a:gd name="connsiteX1" fmla="*/ 1342254 w 3479974"/>
              <a:gd name="connsiteY1" fmla="*/ 183516 h 2042137"/>
              <a:gd name="connsiteX2" fmla="*/ 1937839 w 3479974"/>
              <a:gd name="connsiteY2" fmla="*/ 1068888 h 2042137"/>
              <a:gd name="connsiteX3" fmla="*/ 1143849 w 3479974"/>
              <a:gd name="connsiteY3" fmla="*/ 2015876 h 2042137"/>
              <a:gd name="connsiteX4" fmla="*/ 3479974 w 3479974"/>
              <a:gd name="connsiteY4" fmla="*/ 1772157 h 2042137"/>
              <a:gd name="connsiteX0" fmla="*/ 0 w 3479974"/>
              <a:gd name="connsiteY0" fmla="*/ 562335 h 2553947"/>
              <a:gd name="connsiteX1" fmla="*/ 1342254 w 3479974"/>
              <a:gd name="connsiteY1" fmla="*/ 695326 h 2553947"/>
              <a:gd name="connsiteX2" fmla="*/ 2538341 w 3479974"/>
              <a:gd name="connsiteY2" fmla="*/ 65796 h 2553947"/>
              <a:gd name="connsiteX3" fmla="*/ 1143849 w 3479974"/>
              <a:gd name="connsiteY3" fmla="*/ 2527686 h 2553947"/>
              <a:gd name="connsiteX4" fmla="*/ 3479974 w 3479974"/>
              <a:gd name="connsiteY4" fmla="*/ 2283967 h 2553947"/>
              <a:gd name="connsiteX0" fmla="*/ 0 w 3479974"/>
              <a:gd name="connsiteY0" fmla="*/ 531890 h 2254455"/>
              <a:gd name="connsiteX1" fmla="*/ 1342254 w 3479974"/>
              <a:gd name="connsiteY1" fmla="*/ 664881 h 2254455"/>
              <a:gd name="connsiteX2" fmla="*/ 2538341 w 3479974"/>
              <a:gd name="connsiteY2" fmla="*/ 35351 h 2254455"/>
              <a:gd name="connsiteX3" fmla="*/ 3286547 w 3479974"/>
              <a:gd name="connsiteY3" fmla="*/ 149826 h 2254455"/>
              <a:gd name="connsiteX4" fmla="*/ 3479974 w 3479974"/>
              <a:gd name="connsiteY4" fmla="*/ 2253522 h 2254455"/>
              <a:gd name="connsiteX0" fmla="*/ 0 w 4135066"/>
              <a:gd name="connsiteY0" fmla="*/ 531890 h 678638"/>
              <a:gd name="connsiteX1" fmla="*/ 1342254 w 4135066"/>
              <a:gd name="connsiteY1" fmla="*/ 664881 h 678638"/>
              <a:gd name="connsiteX2" fmla="*/ 2538341 w 4135066"/>
              <a:gd name="connsiteY2" fmla="*/ 35351 h 678638"/>
              <a:gd name="connsiteX3" fmla="*/ 3286547 w 4135066"/>
              <a:gd name="connsiteY3" fmla="*/ 149826 h 678638"/>
              <a:gd name="connsiteX4" fmla="*/ 4135066 w 4135066"/>
              <a:gd name="connsiteY4" fmla="*/ 260948 h 678638"/>
              <a:gd name="connsiteX0" fmla="*/ 0 w 4135066"/>
              <a:gd name="connsiteY0" fmla="*/ 496539 h 643287"/>
              <a:gd name="connsiteX1" fmla="*/ 1342254 w 4135066"/>
              <a:gd name="connsiteY1" fmla="*/ 629530 h 643287"/>
              <a:gd name="connsiteX2" fmla="*/ 2538341 w 4135066"/>
              <a:gd name="connsiteY2" fmla="*/ 0 h 643287"/>
              <a:gd name="connsiteX3" fmla="*/ 4135066 w 4135066"/>
              <a:gd name="connsiteY3" fmla="*/ 225597 h 643287"/>
              <a:gd name="connsiteX0" fmla="*/ 0 w 4135066"/>
              <a:gd name="connsiteY0" fmla="*/ 578426 h 729029"/>
              <a:gd name="connsiteX1" fmla="*/ 1342254 w 4135066"/>
              <a:gd name="connsiteY1" fmla="*/ 711417 h 729029"/>
              <a:gd name="connsiteX2" fmla="*/ 2633875 w 4135066"/>
              <a:gd name="connsiteY2" fmla="*/ 0 h 729029"/>
              <a:gd name="connsiteX3" fmla="*/ 4135066 w 4135066"/>
              <a:gd name="connsiteY3" fmla="*/ 307484 h 729029"/>
              <a:gd name="connsiteX0" fmla="*/ 0 w 4135066"/>
              <a:gd name="connsiteY0" fmla="*/ 578426 h 711417"/>
              <a:gd name="connsiteX1" fmla="*/ 1342254 w 4135066"/>
              <a:gd name="connsiteY1" fmla="*/ 711417 h 711417"/>
              <a:gd name="connsiteX2" fmla="*/ 2633875 w 4135066"/>
              <a:gd name="connsiteY2" fmla="*/ 0 h 711417"/>
              <a:gd name="connsiteX3" fmla="*/ 4135066 w 4135066"/>
              <a:gd name="connsiteY3" fmla="*/ 307484 h 71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066" h="711417">
                <a:moveTo>
                  <a:pt x="0" y="578426"/>
                </a:moveTo>
                <a:lnTo>
                  <a:pt x="1342254" y="711417"/>
                </a:lnTo>
                <a:cubicBezTo>
                  <a:pt x="1781233" y="615013"/>
                  <a:pt x="2168407" y="67322"/>
                  <a:pt x="2633875" y="0"/>
                </a:cubicBezTo>
                <a:lnTo>
                  <a:pt x="4135066" y="307484"/>
                </a:ln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48368"/>
              </p:ext>
            </p:extLst>
          </p:nvPr>
        </p:nvGraphicFramePr>
        <p:xfrm>
          <a:off x="8458200" y="2694219"/>
          <a:ext cx="731520" cy="1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10544"/>
              </p:ext>
            </p:extLst>
          </p:nvPr>
        </p:nvGraphicFramePr>
        <p:xfrm>
          <a:off x="5589815" y="1948548"/>
          <a:ext cx="731520" cy="1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09294"/>
              </p:ext>
            </p:extLst>
          </p:nvPr>
        </p:nvGraphicFramePr>
        <p:xfrm>
          <a:off x="3630386" y="1981202"/>
          <a:ext cx="731520" cy="1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92415"/>
              </p:ext>
            </p:extLst>
          </p:nvPr>
        </p:nvGraphicFramePr>
        <p:xfrm>
          <a:off x="2487374" y="2846619"/>
          <a:ext cx="731520" cy="1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36425"/>
              </p:ext>
            </p:extLst>
          </p:nvPr>
        </p:nvGraphicFramePr>
        <p:xfrm>
          <a:off x="5018311" y="4316187"/>
          <a:ext cx="731520" cy="1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Freeform 29"/>
          <p:cNvSpPr/>
          <p:nvPr/>
        </p:nvSpPr>
        <p:spPr>
          <a:xfrm>
            <a:off x="3877662" y="3706112"/>
            <a:ext cx="4355896" cy="610906"/>
          </a:xfrm>
          <a:custGeom>
            <a:avLst/>
            <a:gdLst>
              <a:gd name="connsiteX0" fmla="*/ 0 w 5975498"/>
              <a:gd name="connsiteY0" fmla="*/ 0 h 619367"/>
              <a:gd name="connsiteX1" fmla="*/ 1488558 w 5975498"/>
              <a:gd name="connsiteY1" fmla="*/ 223284 h 619367"/>
              <a:gd name="connsiteX2" fmla="*/ 3934046 w 5975498"/>
              <a:gd name="connsiteY2" fmla="*/ 616688 h 619367"/>
              <a:gd name="connsiteX3" fmla="*/ 5975498 w 5975498"/>
              <a:gd name="connsiteY3" fmla="*/ 10633 h 619367"/>
              <a:gd name="connsiteX0" fmla="*/ 0 w 6103089"/>
              <a:gd name="connsiteY0" fmla="*/ 116958 h 608584"/>
              <a:gd name="connsiteX1" fmla="*/ 1616149 w 6103089"/>
              <a:gd name="connsiteY1" fmla="*/ 212651 h 608584"/>
              <a:gd name="connsiteX2" fmla="*/ 4061637 w 6103089"/>
              <a:gd name="connsiteY2" fmla="*/ 606055 h 608584"/>
              <a:gd name="connsiteX3" fmla="*/ 6103089 w 6103089"/>
              <a:gd name="connsiteY3" fmla="*/ 0 h 608584"/>
              <a:gd name="connsiteX0" fmla="*/ 0 w 6103089"/>
              <a:gd name="connsiteY0" fmla="*/ 116958 h 611426"/>
              <a:gd name="connsiteX1" fmla="*/ 1605516 w 6103089"/>
              <a:gd name="connsiteY1" fmla="*/ 287079 h 611426"/>
              <a:gd name="connsiteX2" fmla="*/ 4061637 w 6103089"/>
              <a:gd name="connsiteY2" fmla="*/ 606055 h 611426"/>
              <a:gd name="connsiteX3" fmla="*/ 6103089 w 6103089"/>
              <a:gd name="connsiteY3" fmla="*/ 0 h 611426"/>
              <a:gd name="connsiteX0" fmla="*/ 0 w 6103089"/>
              <a:gd name="connsiteY0" fmla="*/ 116958 h 527890"/>
              <a:gd name="connsiteX1" fmla="*/ 1605516 w 6103089"/>
              <a:gd name="connsiteY1" fmla="*/ 287079 h 527890"/>
              <a:gd name="connsiteX2" fmla="*/ 4061637 w 6103089"/>
              <a:gd name="connsiteY2" fmla="*/ 520994 h 527890"/>
              <a:gd name="connsiteX3" fmla="*/ 6103089 w 6103089"/>
              <a:gd name="connsiteY3" fmla="*/ 0 h 527890"/>
              <a:gd name="connsiteX0" fmla="*/ 0 w 5730949"/>
              <a:gd name="connsiteY0" fmla="*/ 0 h 405964"/>
              <a:gd name="connsiteX1" fmla="*/ 1605516 w 5730949"/>
              <a:gd name="connsiteY1" fmla="*/ 170121 h 405964"/>
              <a:gd name="connsiteX2" fmla="*/ 4061637 w 5730949"/>
              <a:gd name="connsiteY2" fmla="*/ 404036 h 405964"/>
              <a:gd name="connsiteX3" fmla="*/ 5730949 w 5730949"/>
              <a:gd name="connsiteY3" fmla="*/ 31898 h 405964"/>
              <a:gd name="connsiteX0" fmla="*/ 0 w 5730949"/>
              <a:gd name="connsiteY0" fmla="*/ 0 h 490533"/>
              <a:gd name="connsiteX1" fmla="*/ 1605516 w 5730949"/>
              <a:gd name="connsiteY1" fmla="*/ 170121 h 490533"/>
              <a:gd name="connsiteX2" fmla="*/ 4061637 w 5730949"/>
              <a:gd name="connsiteY2" fmla="*/ 489097 h 490533"/>
              <a:gd name="connsiteX3" fmla="*/ 5730949 w 5730949"/>
              <a:gd name="connsiteY3" fmla="*/ 31898 h 490533"/>
              <a:gd name="connsiteX0" fmla="*/ 0 w 5730949"/>
              <a:gd name="connsiteY0" fmla="*/ 0 h 532900"/>
              <a:gd name="connsiteX1" fmla="*/ 1605516 w 5730949"/>
              <a:gd name="connsiteY1" fmla="*/ 170121 h 532900"/>
              <a:gd name="connsiteX2" fmla="*/ 4061637 w 5730949"/>
              <a:gd name="connsiteY2" fmla="*/ 531627 h 532900"/>
              <a:gd name="connsiteX3" fmla="*/ 5730949 w 5730949"/>
              <a:gd name="connsiteY3" fmla="*/ 31898 h 532900"/>
              <a:gd name="connsiteX0" fmla="*/ 0 w 5486400"/>
              <a:gd name="connsiteY0" fmla="*/ 0 h 531660"/>
              <a:gd name="connsiteX1" fmla="*/ 1605516 w 5486400"/>
              <a:gd name="connsiteY1" fmla="*/ 170121 h 531660"/>
              <a:gd name="connsiteX2" fmla="*/ 4061637 w 5486400"/>
              <a:gd name="connsiteY2" fmla="*/ 531627 h 531660"/>
              <a:gd name="connsiteX3" fmla="*/ 5486400 w 5486400"/>
              <a:gd name="connsiteY3" fmla="*/ 148856 h 531660"/>
              <a:gd name="connsiteX0" fmla="*/ 0 w 4880758"/>
              <a:gd name="connsiteY0" fmla="*/ 0 h 531660"/>
              <a:gd name="connsiteX1" fmla="*/ 1605516 w 4880758"/>
              <a:gd name="connsiteY1" fmla="*/ 170121 h 531660"/>
              <a:gd name="connsiteX2" fmla="*/ 4061637 w 4880758"/>
              <a:gd name="connsiteY2" fmla="*/ 531627 h 531660"/>
              <a:gd name="connsiteX3" fmla="*/ 4880758 w 4880758"/>
              <a:gd name="connsiteY3" fmla="*/ 148856 h 531660"/>
              <a:gd name="connsiteX0" fmla="*/ 0 w 4880758"/>
              <a:gd name="connsiteY0" fmla="*/ 0 h 638530"/>
              <a:gd name="connsiteX1" fmla="*/ 1605516 w 4880758"/>
              <a:gd name="connsiteY1" fmla="*/ 170121 h 638530"/>
              <a:gd name="connsiteX2" fmla="*/ 2565346 w 4880758"/>
              <a:gd name="connsiteY2" fmla="*/ 638505 h 638530"/>
              <a:gd name="connsiteX3" fmla="*/ 4880758 w 4880758"/>
              <a:gd name="connsiteY3" fmla="*/ 148856 h 638530"/>
              <a:gd name="connsiteX0" fmla="*/ 0 w 4880758"/>
              <a:gd name="connsiteY0" fmla="*/ 19771 h 658294"/>
              <a:gd name="connsiteX1" fmla="*/ 524862 w 4880758"/>
              <a:gd name="connsiteY1" fmla="*/ 47388 h 658294"/>
              <a:gd name="connsiteX2" fmla="*/ 2565346 w 4880758"/>
              <a:gd name="connsiteY2" fmla="*/ 658276 h 658294"/>
              <a:gd name="connsiteX3" fmla="*/ 4880758 w 4880758"/>
              <a:gd name="connsiteY3" fmla="*/ 168627 h 658294"/>
              <a:gd name="connsiteX0" fmla="*/ 0 w 4355896"/>
              <a:gd name="connsiteY0" fmla="*/ 0 h 610906"/>
              <a:gd name="connsiteX1" fmla="*/ 2040484 w 4355896"/>
              <a:gd name="connsiteY1" fmla="*/ 610888 h 610906"/>
              <a:gd name="connsiteX2" fmla="*/ 4355896 w 4355896"/>
              <a:gd name="connsiteY2" fmla="*/ 121239 h 61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5896" h="610906">
                <a:moveTo>
                  <a:pt x="0" y="0"/>
                </a:moveTo>
                <a:cubicBezTo>
                  <a:pt x="427558" y="106417"/>
                  <a:pt x="1393670" y="614432"/>
                  <a:pt x="2040484" y="610888"/>
                </a:cubicBezTo>
                <a:cubicBezTo>
                  <a:pt x="2687298" y="607344"/>
                  <a:pt x="3709081" y="406545"/>
                  <a:pt x="4355896" y="121239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9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SWAN comes close to optimal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131729" y="4520879"/>
            <a:ext cx="1437394" cy="683264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SWAN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3874" y="1548245"/>
            <a:ext cx="6886499" cy="4546153"/>
            <a:chOff x="1952701" y="1527463"/>
            <a:chExt cx="6886499" cy="454615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0" t="21781" r="30946" b="19167"/>
            <a:stretch/>
          </p:blipFill>
          <p:spPr bwMode="auto">
            <a:xfrm>
              <a:off x="2103438" y="1527463"/>
              <a:ext cx="6735762" cy="3769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658393" y="2857503"/>
              <a:ext cx="3736624" cy="11480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Throughput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(relative to optimal)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7501" y="4537811"/>
              <a:ext cx="1710276" cy="1535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SWAN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w/o rate control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23956" y="4513939"/>
            <a:ext cx="1710276" cy="1071062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MPLS </a:t>
            </a:r>
            <a:b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TE</a:t>
            </a:r>
          </a:p>
        </p:txBody>
      </p:sp>
    </p:spTree>
    <p:extLst>
      <p:ext uri="{BB962C8B-B14F-4D97-AF65-F5344CB8AC3E}">
        <p14:creationId xmlns:p14="http://schemas.microsoft.com/office/powerpoint/2010/main" val="2465349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SWAN in production</a:t>
            </a:r>
            <a:endParaRPr lang="en-US" dirty="0"/>
          </a:p>
        </p:txBody>
      </p:sp>
      <p:pic>
        <p:nvPicPr>
          <p:cNvPr id="4" name="Picture 2" descr="E:\public\swan\testbed-pictures\01. DSC_00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62" y="1898927"/>
            <a:ext cx="1952343" cy="271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53" y="2696083"/>
            <a:ext cx="1173035" cy="13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E:\public\swan\testbed-pictures\01. DSC_007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09" y="2731005"/>
            <a:ext cx="866694" cy="11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621711" y="3814159"/>
            <a:ext cx="932045" cy="309829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" idx="3"/>
          </p:cNvCxnSpPr>
          <p:nvPr/>
        </p:nvCxnSpPr>
        <p:spPr>
          <a:xfrm>
            <a:off x="5822583" y="2391824"/>
            <a:ext cx="730635" cy="609059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1"/>
          </p:cNvCxnSpPr>
          <p:nvPr/>
        </p:nvCxnSpPr>
        <p:spPr>
          <a:xfrm flipV="1">
            <a:off x="4621711" y="2391824"/>
            <a:ext cx="663219" cy="693198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3"/>
          </p:cNvCxnSpPr>
          <p:nvPr/>
        </p:nvCxnSpPr>
        <p:spPr>
          <a:xfrm>
            <a:off x="5840928" y="2961012"/>
            <a:ext cx="588325" cy="20418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www.clker.com/cliparts/N/I/X/g/k/F/network-image-clipart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30" y="2163764"/>
            <a:ext cx="537653" cy="45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lker.com/cliparts/N/I/X/g/k/F/network-image-clipart-m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67" y="2730996"/>
            <a:ext cx="568661" cy="4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55509" y="3000883"/>
            <a:ext cx="119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WAN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3373" y="3755928"/>
            <a:ext cx="1287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Data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/>
            </a:r>
            <a:br>
              <a:rPr lang="en-US" sz="2800" b="1" dirty="0" smtClean="0">
                <a:solidFill>
                  <a:schemeClr val="tx2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</a:rPr>
              <a:t>center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/>
          <p:cNvCxnSpPr>
            <a:stCxn id="6" idx="3"/>
            <a:endCxn id="12" idx="1"/>
          </p:cNvCxnSpPr>
          <p:nvPr/>
        </p:nvCxnSpPr>
        <p:spPr>
          <a:xfrm flipV="1">
            <a:off x="4679003" y="2961012"/>
            <a:ext cx="593264" cy="321445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16" y="3382964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08" y="3876009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5737076" y="3667306"/>
            <a:ext cx="816142" cy="456682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1"/>
          </p:cNvCxnSpPr>
          <p:nvPr/>
        </p:nvCxnSpPr>
        <p:spPr>
          <a:xfrm flipV="1">
            <a:off x="5737076" y="3369372"/>
            <a:ext cx="692177" cy="297932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1"/>
          </p:cNvCxnSpPr>
          <p:nvPr/>
        </p:nvCxnSpPr>
        <p:spPr>
          <a:xfrm>
            <a:off x="4679003" y="3630943"/>
            <a:ext cx="706113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466" y="2696083"/>
            <a:ext cx="1173035" cy="13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 descr="E:\public\swan\testbed-pictures\01. DSC_007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22" y="2731005"/>
            <a:ext cx="866694" cy="11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8998924" y="3814159"/>
            <a:ext cx="932045" cy="309829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146849" y="2467967"/>
            <a:ext cx="783582" cy="532916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8" idx="1"/>
          </p:cNvCxnSpPr>
          <p:nvPr/>
        </p:nvCxnSpPr>
        <p:spPr>
          <a:xfrm flipV="1">
            <a:off x="8998924" y="2411743"/>
            <a:ext cx="712605" cy="673279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9" idx="3"/>
          </p:cNvCxnSpPr>
          <p:nvPr/>
        </p:nvCxnSpPr>
        <p:spPr>
          <a:xfrm>
            <a:off x="10167341" y="2904788"/>
            <a:ext cx="639125" cy="260404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32722" y="3000883"/>
            <a:ext cx="119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WAN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40586" y="3755928"/>
            <a:ext cx="1287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Data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/>
            </a:r>
            <a:br>
              <a:rPr lang="en-US" sz="2800" b="1" dirty="0" smtClean="0">
                <a:solidFill>
                  <a:schemeClr val="tx2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</a:rPr>
              <a:t>center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32" name="Straight Connector 31"/>
          <p:cNvCxnSpPr>
            <a:stCxn id="23" idx="3"/>
          </p:cNvCxnSpPr>
          <p:nvPr/>
        </p:nvCxnSpPr>
        <p:spPr>
          <a:xfrm flipV="1">
            <a:off x="9056216" y="2961012"/>
            <a:ext cx="593264" cy="321445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29" y="3382964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821" y="3876009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V="1">
            <a:off x="10114289" y="3667306"/>
            <a:ext cx="816142" cy="456682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2" idx="1"/>
          </p:cNvCxnSpPr>
          <p:nvPr/>
        </p:nvCxnSpPr>
        <p:spPr>
          <a:xfrm flipV="1">
            <a:off x="10114289" y="3369372"/>
            <a:ext cx="692177" cy="297932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3" idx="1"/>
          </p:cNvCxnSpPr>
          <p:nvPr/>
        </p:nvCxnSpPr>
        <p:spPr>
          <a:xfrm>
            <a:off x="9056216" y="3630943"/>
            <a:ext cx="706113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529" y="2163764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21" y="2656809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16980" y="5320725"/>
            <a:ext cx="252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Lab prototype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3479" y="5346125"/>
            <a:ext cx="352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Partial deployment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92579" y="5333425"/>
            <a:ext cx="352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Full deployment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4812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8" y="1578741"/>
            <a:ext cx="3100989" cy="496778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lesson from using SDNs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8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Inter-DC WAN: A critical, expensive resource</a:t>
            </a:r>
            <a:endParaRPr lang="en-US" sz="4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7624" y="1934034"/>
            <a:ext cx="11256887" cy="3845896"/>
            <a:chOff x="562885" y="1438274"/>
            <a:chExt cx="4737778" cy="1365265"/>
          </a:xfrm>
        </p:grpSpPr>
        <p:pic>
          <p:nvPicPr>
            <p:cNvPr id="10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" t="22100" r="11845"/>
            <a:stretch/>
          </p:blipFill>
          <p:spPr bwMode="auto">
            <a:xfrm>
              <a:off x="642938" y="1438274"/>
              <a:ext cx="4657725" cy="136526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" name="Group 111"/>
            <p:cNvGrpSpPr/>
            <p:nvPr/>
          </p:nvGrpSpPr>
          <p:grpSpPr>
            <a:xfrm>
              <a:off x="938213" y="1743075"/>
              <a:ext cx="3805237" cy="633413"/>
              <a:chOff x="938213" y="1743075"/>
              <a:chExt cx="3805237" cy="633413"/>
            </a:xfrm>
            <a:effectLst>
              <a:outerShdw blurRad="114300" dist="50800" dir="528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938213" y="2078045"/>
                <a:ext cx="279782" cy="279393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3471863" y="2038350"/>
                <a:ext cx="1271587" cy="266700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871788" y="1871663"/>
                <a:ext cx="695325" cy="66675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176338" y="2066926"/>
                <a:ext cx="1766887" cy="147637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2943225" y="2224088"/>
                <a:ext cx="557675" cy="101445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3548064" y="1743075"/>
                <a:ext cx="1004886" cy="223838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3476625" y="1938338"/>
                <a:ext cx="95250" cy="376237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2871788" y="1875177"/>
                <a:ext cx="90487" cy="358436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867025" y="1885950"/>
                <a:ext cx="623888" cy="404813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2947988" y="1952625"/>
                <a:ext cx="590550" cy="261938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4533900" y="1747839"/>
                <a:ext cx="185738" cy="300036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947738" y="1900238"/>
                <a:ext cx="1919287" cy="476250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/>
            <p:nvPr/>
          </p:nvSpPr>
          <p:spPr>
            <a:xfrm>
              <a:off x="1086126" y="1962150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433932" y="1628578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777322" y="1769823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371850" y="2190750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859394" y="2101911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3444026" y="1843536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619669" y="1934129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833437" y="2243692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62885" y="2465841"/>
              <a:ext cx="1008384" cy="96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Hong Kong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52260" y="1875192"/>
              <a:ext cx="533866" cy="96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Seoul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69246" y="1658851"/>
              <a:ext cx="623888" cy="96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Seattle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288009" y="2306347"/>
              <a:ext cx="881061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Los Angeles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221989" y="1706819"/>
              <a:ext cx="835911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New York</a:t>
              </a:r>
              <a:endParaRPr lang="en-US" sz="2800" b="1" i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183859" y="2394190"/>
              <a:ext cx="682680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Miami</a:t>
              </a:r>
              <a:endParaRPr lang="en-US" sz="2800" b="1" i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43388" y="1490076"/>
              <a:ext cx="682680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Dublin</a:t>
              </a:r>
              <a:endParaRPr lang="en-US" sz="2800" b="1" i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441915" y="2138521"/>
              <a:ext cx="847726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Barcelona</a:t>
              </a:r>
              <a:endParaRPr lang="en-US" sz="2800" b="1" i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140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61"/>
          <a:stretch/>
        </p:blipFill>
        <p:spPr bwMode="auto">
          <a:xfrm>
            <a:off x="1691937" y="1495724"/>
            <a:ext cx="3030188" cy="28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15170" y="3987667"/>
            <a:ext cx="2916000" cy="2880000"/>
            <a:chOff x="4969768" y="3443202"/>
            <a:chExt cx="2916000" cy="28800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044" b="404"/>
            <a:stretch/>
          </p:blipFill>
          <p:spPr bwMode="auto">
            <a:xfrm>
              <a:off x="4969768" y="3443202"/>
              <a:ext cx="2916000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>
              <a:off x="6664626" y="4086225"/>
              <a:ext cx="380874" cy="14843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 rot="18683130">
              <a:off x="7049749" y="3975478"/>
              <a:ext cx="380874" cy="10093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6526740" y="4013282"/>
              <a:ext cx="574430" cy="1606184"/>
            </a:xfrm>
            <a:prstGeom prst="arc">
              <a:avLst>
                <a:gd name="adj1" fmla="val 16600405"/>
                <a:gd name="adj2" fmla="val 4974710"/>
              </a:avLst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4" name="Arc 13"/>
            <p:cNvSpPr/>
            <p:nvPr/>
          </p:nvSpPr>
          <p:spPr bwMode="auto">
            <a:xfrm rot="10800000">
              <a:off x="6643421" y="4033983"/>
              <a:ext cx="574430" cy="1606184"/>
            </a:xfrm>
            <a:prstGeom prst="arc">
              <a:avLst>
                <a:gd name="adj1" fmla="val 16600405"/>
                <a:gd name="adj2" fmla="val 4974710"/>
              </a:avLst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SDNs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79772" y="2540391"/>
            <a:ext cx="1066800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8"/>
          <a:stretch/>
        </p:blipFill>
        <p:spPr bwMode="auto">
          <a:xfrm>
            <a:off x="7724632" y="1417638"/>
            <a:ext cx="3064342" cy="28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020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 are worse than you might think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62" y="1417638"/>
            <a:ext cx="6817105" cy="51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0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Ongoing work: Robust, fast network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24635"/>
            <a:ext cx="10972800" cy="4001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</a:t>
            </a:r>
            <a:r>
              <a:rPr lang="en-US" sz="3600" dirty="0" smtClean="0"/>
              <a:t>nderstand fundamental limits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Develop practical solutions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8251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71829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are the minimal dependencies for a desired consistency property?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02" y="1992936"/>
            <a:ext cx="9285028" cy="410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27347" y="6469038"/>
            <a:ext cx="68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[On consistent updates in software-defined networks, </a:t>
            </a:r>
            <a:r>
              <a:rPr lang="en-US" dirty="0" err="1" smtClean="0"/>
              <a:t>HotNets</a:t>
            </a:r>
            <a:r>
              <a:rPr lang="en-US" dirty="0" smtClean="0"/>
              <a:t> 2013]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411117"/>
          </a:xfrm>
        </p:spPr>
        <p:txBody>
          <a:bodyPr>
            <a:normAutofit/>
          </a:bodyPr>
          <a:lstStyle/>
          <a:p>
            <a:r>
              <a:rPr lang="en-US" dirty="0" smtClean="0"/>
              <a:t>Network update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2382" y="3470329"/>
            <a:ext cx="2312782" cy="1325864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Robust rule </a:t>
            </a:r>
            <a:b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generation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9385" y="3472964"/>
            <a:ext cx="2730721" cy="1340177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ependency graph generation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405164" y="4133261"/>
            <a:ext cx="1414221" cy="9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7550106" y="4143053"/>
            <a:ext cx="989416" cy="7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39522" y="3487277"/>
            <a:ext cx="2569758" cy="1325864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Update</a:t>
            </a:r>
            <a:b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execution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2" idx="4"/>
            <a:endCxn id="4" idx="0"/>
          </p:cNvCxnSpPr>
          <p:nvPr/>
        </p:nvCxnSpPr>
        <p:spPr>
          <a:xfrm>
            <a:off x="2247623" y="3051684"/>
            <a:ext cx="1150" cy="418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4"/>
            <a:endCxn id="5" idx="0"/>
          </p:cNvCxnSpPr>
          <p:nvPr/>
        </p:nvCxnSpPr>
        <p:spPr>
          <a:xfrm>
            <a:off x="6184488" y="3051684"/>
            <a:ext cx="258" cy="421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4"/>
            <a:endCxn id="8" idx="0"/>
          </p:cNvCxnSpPr>
          <p:nvPr/>
        </p:nvCxnSpPr>
        <p:spPr>
          <a:xfrm>
            <a:off x="9824401" y="3068632"/>
            <a:ext cx="0" cy="418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6988" y="2132847"/>
            <a:ext cx="2441270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Routing policy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10511" y="2132847"/>
            <a:ext cx="3147954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Consistency property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61326" y="2149795"/>
            <a:ext cx="3726149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Network characteristics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4579" y="3259704"/>
            <a:ext cx="7028597" cy="174450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16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Robust rule generation: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6189" r="71726" b="21450"/>
          <a:stretch/>
        </p:blipFill>
        <p:spPr>
          <a:xfrm>
            <a:off x="149611" y="1564390"/>
            <a:ext cx="3671473" cy="2557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027" t="16189" r="37503" b="21450"/>
          <a:stretch/>
        </p:blipFill>
        <p:spPr>
          <a:xfrm>
            <a:off x="4312456" y="1564390"/>
            <a:ext cx="3567088" cy="2557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877" t="16189" r="2277" b="21450"/>
          <a:stretch/>
        </p:blipFill>
        <p:spPr>
          <a:xfrm>
            <a:off x="8370624" y="1564390"/>
            <a:ext cx="3615954" cy="2557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0924" r="56500" b="23335"/>
          <a:stretch/>
        </p:blipFill>
        <p:spPr>
          <a:xfrm>
            <a:off x="4189096" y="4219309"/>
            <a:ext cx="3808490" cy="26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7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rule generation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D2A000"/>
                    </a:solidFill>
                  </a:rPr>
                  <a:t>Goal:</a:t>
                </a:r>
                <a:r>
                  <a:rPr lang="en-US" dirty="0" smtClean="0"/>
                  <a:t> No congestion if any k or fewer switches fail to update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D2A000"/>
                    </a:solidFill>
                  </a:rPr>
                  <a:t>Challenge:</a:t>
                </a:r>
                <a:r>
                  <a:rPr lang="en-US" dirty="0" smtClean="0"/>
                  <a:t> </a:t>
                </a:r>
                <a:r>
                  <a:rPr lang="en-US" dirty="0"/>
                  <a:t>Too many failure combinations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… 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D2A000"/>
                    </a:solidFill>
                  </a:rPr>
                  <a:t>Approach:</a:t>
                </a:r>
                <a:r>
                  <a:rPr lang="en-US" dirty="0" smtClean="0"/>
                  <a:t> Use a sorting network to identify worst k failures </a:t>
                </a:r>
              </a:p>
              <a:p>
                <a:pPr lvl="1"/>
                <a:r>
                  <a:rPr lang="en-US" dirty="0" smtClean="0"/>
                  <a:t>O(</a:t>
                </a:r>
                <a:r>
                  <a:rPr lang="en-US" dirty="0" err="1" smtClean="0"/>
                  <a:t>kn</a:t>
                </a:r>
                <a:r>
                  <a:rPr lang="en-US" dirty="0" smtClean="0"/>
                  <a:t>) constraints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390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rule generation: Preliminary </a:t>
            </a:r>
            <a:r>
              <a:rPr lang="en-US" dirty="0"/>
              <a:t>r</a:t>
            </a:r>
            <a:r>
              <a:rPr lang="en-US" dirty="0" smtClean="0"/>
              <a:t>esults 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183790"/>
              </p:ext>
            </p:extLst>
          </p:nvPr>
        </p:nvGraphicFramePr>
        <p:xfrm>
          <a:off x="2562225" y="1883568"/>
          <a:ext cx="6422231" cy="4174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9354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411117"/>
          </a:xfrm>
        </p:spPr>
        <p:txBody>
          <a:bodyPr>
            <a:normAutofit/>
          </a:bodyPr>
          <a:lstStyle/>
          <a:p>
            <a:r>
              <a:rPr lang="en-US" dirty="0"/>
              <a:t>Network update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382" y="3456882"/>
            <a:ext cx="2312782" cy="13258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Robust rule </a:t>
            </a:r>
            <a:b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generation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9385" y="3459517"/>
            <a:ext cx="2730721" cy="1340177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ependency graph generation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405164" y="4119814"/>
            <a:ext cx="1414221" cy="9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7550106" y="4129606"/>
            <a:ext cx="989416" cy="7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39522" y="3473830"/>
            <a:ext cx="2569758" cy="1325864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Update</a:t>
            </a:r>
            <a:b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execution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12" idx="4"/>
            <a:endCxn id="4" idx="0"/>
          </p:cNvCxnSpPr>
          <p:nvPr/>
        </p:nvCxnSpPr>
        <p:spPr>
          <a:xfrm>
            <a:off x="2247623" y="3038237"/>
            <a:ext cx="1150" cy="418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4"/>
            <a:endCxn id="5" idx="0"/>
          </p:cNvCxnSpPr>
          <p:nvPr/>
        </p:nvCxnSpPr>
        <p:spPr>
          <a:xfrm>
            <a:off x="6184488" y="3038237"/>
            <a:ext cx="258" cy="421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4"/>
            <a:endCxn id="8" idx="0"/>
          </p:cNvCxnSpPr>
          <p:nvPr/>
        </p:nvCxnSpPr>
        <p:spPr>
          <a:xfrm>
            <a:off x="9824401" y="3055185"/>
            <a:ext cx="0" cy="418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6988" y="2119400"/>
            <a:ext cx="2441270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Routing policy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10511" y="2119400"/>
            <a:ext cx="3147954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Consistency property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61326" y="2136348"/>
            <a:ext cx="3726149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Network characteristics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4579" y="3246257"/>
            <a:ext cx="7028597" cy="174450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11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 generation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50242" y="4365523"/>
                <a:ext cx="1379441" cy="85733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dd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@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b="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𝑤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42" y="4365523"/>
                <a:ext cx="1379441" cy="857332"/>
              </a:xfrm>
              <a:prstGeom prst="rect">
                <a:avLst/>
              </a:prstGeom>
              <a:blipFill rotWithShape="0">
                <a:blip r:embed="rId2"/>
                <a:stretch>
                  <a:fillRect l="-2597" t="-20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6898" y="4365523"/>
                <a:ext cx="1379441" cy="8573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Del @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b="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98" y="4365523"/>
                <a:ext cx="1379441" cy="857332"/>
              </a:xfrm>
              <a:prstGeom prst="rect">
                <a:avLst/>
              </a:prstGeom>
              <a:blipFill rotWithShape="0">
                <a:blip r:embed="rId3"/>
                <a:stretch>
                  <a:fillRect t="-20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4429683" y="4794189"/>
            <a:ext cx="100721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79307" y="4365523"/>
                <a:ext cx="1379441" cy="85733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dd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@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r>
                  <a:rPr lang="en-US" sz="2400" i="1" dirty="0" smtClean="0">
                    <a:solidFill>
                      <a:schemeClr val="bg1"/>
                    </a:solidFill>
                    <a:latin typeface="Cambria Math"/>
                    <a:cs typeface="Times New Roman" pitchFamily="18" charset="0"/>
                  </a:rPr>
                  <a:t/>
                </a:r>
                <a:br>
                  <a:rPr lang="en-US" sz="2400" i="1" dirty="0" smtClean="0">
                    <a:solidFill>
                      <a:schemeClr val="bg1"/>
                    </a:solidFill>
                    <a:latin typeface="Cambria Math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307" y="4365523"/>
                <a:ext cx="1379441" cy="857332"/>
              </a:xfrm>
              <a:prstGeom prst="rect">
                <a:avLst/>
              </a:prstGeom>
              <a:blipFill rotWithShape="0">
                <a:blip r:embed="rId4"/>
                <a:stretch>
                  <a:fillRect t="-20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34837" y="5617206"/>
                <a:ext cx="1379441" cy="85733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Add @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𝑤</m:t>
                    </m:r>
                  </m:oMath>
                </a14:m>
                <a:r>
                  <a:rPr lang="en-US" sz="2400" i="1" dirty="0" smtClean="0">
                    <a:solidFill>
                      <a:schemeClr val="bg1"/>
                    </a:solidFill>
                    <a:latin typeface="Cambria Math"/>
                    <a:cs typeface="Times New Roman" pitchFamily="18" charset="0"/>
                  </a:rPr>
                  <a:t/>
                </a:r>
                <a:br>
                  <a:rPr lang="en-US" sz="2400" i="1" dirty="0" smtClean="0">
                    <a:solidFill>
                      <a:schemeClr val="bg1"/>
                    </a:solidFill>
                    <a:latin typeface="Cambria Math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37" y="5617206"/>
                <a:ext cx="1379441" cy="857332"/>
              </a:xfrm>
              <a:prstGeom prst="rect">
                <a:avLst/>
              </a:prstGeom>
              <a:blipFill rotWithShape="0">
                <a:blip r:embed="rId5"/>
                <a:stretch>
                  <a:fillRect l="-1299" t="-20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779307" y="5617206"/>
                <a:ext cx="1379441" cy="8573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Del @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r>
                  <a:rPr lang="en-US" sz="2400" i="1" dirty="0" smtClean="0">
                    <a:solidFill>
                      <a:schemeClr val="bg1"/>
                    </a:solidFill>
                    <a:latin typeface="Cambria Math"/>
                    <a:cs typeface="Times New Roman" pitchFamily="18" charset="0"/>
                  </a:rPr>
                  <a:t/>
                </a:r>
                <a:br>
                  <a:rPr lang="en-US" sz="2400" i="1" dirty="0" smtClean="0">
                    <a:solidFill>
                      <a:schemeClr val="bg1"/>
                    </a:solidFill>
                    <a:latin typeface="Cambria Math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𝑤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307" y="5617206"/>
                <a:ext cx="1379441" cy="857332"/>
              </a:xfrm>
              <a:prstGeom prst="rect">
                <a:avLst/>
              </a:prstGeom>
              <a:blipFill rotWithShape="0">
                <a:blip r:embed="rId6"/>
                <a:stretch>
                  <a:fillRect t="-20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50242" y="5617206"/>
                <a:ext cx="1379441" cy="8573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Del @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𝑤</m:t>
                    </m:r>
                  </m:oMath>
                </a14:m>
                <a:r>
                  <a:rPr lang="en-US" sz="2400" i="1" dirty="0" smtClean="0">
                    <a:solidFill>
                      <a:schemeClr val="bg1"/>
                    </a:solidFill>
                    <a:latin typeface="Cambria Math"/>
                    <a:cs typeface="Times New Roman" pitchFamily="18" charset="0"/>
                  </a:rPr>
                  <a:t/>
                </a:r>
                <a:br>
                  <a:rPr lang="en-US" sz="2400" i="1" dirty="0" smtClean="0">
                    <a:solidFill>
                      <a:schemeClr val="bg1"/>
                    </a:solidFill>
                    <a:latin typeface="Cambria Math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42" y="5617206"/>
                <a:ext cx="1379441" cy="857332"/>
              </a:xfrm>
              <a:prstGeom prst="rect">
                <a:avLst/>
              </a:prstGeom>
              <a:blipFill rotWithShape="0">
                <a:blip r:embed="rId7"/>
                <a:stretch>
                  <a:fillRect t="-20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 bwMode="auto">
          <a:xfrm>
            <a:off x="6816339" y="4794189"/>
            <a:ext cx="96296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 bwMode="auto">
          <a:xfrm>
            <a:off x="8469028" y="5222855"/>
            <a:ext cx="0" cy="3943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9" idx="1"/>
            <a:endCxn id="8" idx="3"/>
          </p:cNvCxnSpPr>
          <p:nvPr/>
        </p:nvCxnSpPr>
        <p:spPr bwMode="auto">
          <a:xfrm flipH="1">
            <a:off x="6814278" y="6045872"/>
            <a:ext cx="965029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1"/>
            <a:endCxn id="10" idx="3"/>
          </p:cNvCxnSpPr>
          <p:nvPr/>
        </p:nvCxnSpPr>
        <p:spPr bwMode="auto">
          <a:xfrm flipH="1">
            <a:off x="4429683" y="6045872"/>
            <a:ext cx="1005154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369" y="1334907"/>
            <a:ext cx="6285261" cy="2922538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0"/>
            <a:endCxn id="4" idx="2"/>
          </p:cNvCxnSpPr>
          <p:nvPr/>
        </p:nvCxnSpPr>
        <p:spPr bwMode="auto">
          <a:xfrm flipV="1">
            <a:off x="3739963" y="5222855"/>
            <a:ext cx="0" cy="39435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07855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590800"/>
            <a:ext cx="8229600" cy="1143000"/>
          </a:xfrm>
        </p:spPr>
        <p:txBody>
          <a:bodyPr/>
          <a:lstStyle/>
          <a:p>
            <a:r>
              <a:rPr lang="en-US" sz="6000" dirty="0" smtClean="0"/>
              <a:t>But it is highly inefficient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4196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33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pdates without parents can be applied right away</a:t>
            </a:r>
          </a:p>
          <a:p>
            <a:pPr marL="0" indent="0">
              <a:buNone/>
            </a:pPr>
            <a:r>
              <a:rPr lang="en-US" dirty="0" smtClean="0"/>
              <a:t>Break any cycles and shorten long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44499" y="3421632"/>
                <a:ext cx="1349547" cy="97286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dd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@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𝑢</m:t>
                    </m:r>
                  </m:oMath>
                </a14:m>
                <a:endParaRPr lang="en-US" sz="2400" i="1" dirty="0" smtClean="0">
                  <a:solidFill>
                    <a:schemeClr val="bg1"/>
                  </a:solidFill>
                  <a:latin typeface="Cambria Math"/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𝑤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499" y="3421632"/>
                <a:ext cx="1349547" cy="972867"/>
              </a:xfrm>
              <a:prstGeom prst="rect">
                <a:avLst/>
              </a:prstGeom>
              <a:blipFill rotWithShape="0">
                <a:blip r:embed="rId2"/>
                <a:stretch>
                  <a:fillRect l="-13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659206" y="3421632"/>
                <a:ext cx="1349547" cy="9728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el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@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206" y="3421632"/>
                <a:ext cx="1349547" cy="972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8094046" y="3908066"/>
            <a:ext cx="56516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573912" y="3421632"/>
                <a:ext cx="1349547" cy="97286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dd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@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912" y="3421632"/>
                <a:ext cx="1349547" cy="972867"/>
              </a:xfrm>
              <a:prstGeom prst="rect">
                <a:avLst/>
              </a:prstGeom>
              <a:blipFill rotWithShape="0">
                <a:blip r:embed="rId4"/>
                <a:stretch>
                  <a:fillRect l="-30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657145" y="4924036"/>
                <a:ext cx="1349547" cy="97286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dd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@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𝑤</m:t>
                    </m:r>
                  </m:oMath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145" y="4924036"/>
                <a:ext cx="1349547" cy="972867"/>
              </a:xfrm>
              <a:prstGeom prst="rect">
                <a:avLst/>
              </a:prstGeom>
              <a:blipFill rotWithShape="0">
                <a:blip r:embed="rId5"/>
                <a:stretch>
                  <a:fillRect l="-30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573912" y="4924036"/>
                <a:ext cx="1349547" cy="9728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el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@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2400" i="1" dirty="0" smtClean="0">
                  <a:solidFill>
                    <a:schemeClr val="bg1"/>
                  </a:solidFill>
                  <a:latin typeface="Cambria Math"/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𝑤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912" y="4924036"/>
                <a:ext cx="1349547" cy="9728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44499" y="4924036"/>
                <a:ext cx="1349547" cy="9728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el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@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𝑤</m:t>
                    </m:r>
                  </m:oMath>
                </a14:m>
                <a:endParaRPr lang="en-US" sz="2400" i="1" dirty="0" smtClean="0">
                  <a:solidFill>
                    <a:schemeClr val="bg1"/>
                  </a:solidFill>
                  <a:latin typeface="Cambria Math"/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𝑢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499" y="4924036"/>
                <a:ext cx="1349547" cy="9728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 bwMode="auto">
          <a:xfrm>
            <a:off x="10008753" y="3908066"/>
            <a:ext cx="565159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 bwMode="auto">
          <a:xfrm>
            <a:off x="11248686" y="4394499"/>
            <a:ext cx="0" cy="5295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9" idx="1"/>
            <a:endCxn id="8" idx="3"/>
          </p:cNvCxnSpPr>
          <p:nvPr/>
        </p:nvCxnSpPr>
        <p:spPr bwMode="auto">
          <a:xfrm flipH="1">
            <a:off x="10006692" y="5410470"/>
            <a:ext cx="56722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1"/>
            <a:endCxn id="10" idx="3"/>
          </p:cNvCxnSpPr>
          <p:nvPr/>
        </p:nvCxnSpPr>
        <p:spPr bwMode="auto">
          <a:xfrm flipH="1">
            <a:off x="8094046" y="5410470"/>
            <a:ext cx="563099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0"/>
            <a:endCxn id="4" idx="2"/>
          </p:cNvCxnSpPr>
          <p:nvPr/>
        </p:nvCxnSpPr>
        <p:spPr bwMode="auto">
          <a:xfrm flipV="1">
            <a:off x="7419273" y="4394499"/>
            <a:ext cx="0" cy="5295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81708" y="3423832"/>
                <a:ext cx="1349547" cy="97286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Add @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/>
                        <a:cs typeface="Times New Roman" pitchFamily="18" charset="0"/>
                      </a:rPr>
                      <m:t>𝑤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  <a:t> </a:t>
                </a:r>
                <a:b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</a:rPr>
                        <m:t>𝑣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400" i="1" dirty="0" err="1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de-CH" sz="2400" b="0" i="1" dirty="0" smtClean="0">
                          <a:solidFill>
                            <a:schemeClr val="bg1"/>
                          </a:solidFill>
                          <a:latin typeface="Cambria Math"/>
                          <a:cs typeface="Times New Roman" pitchFamily="18" charset="0"/>
                          <a:sym typeface="Wingdings" pitchFamily="2" charset="2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08" y="3423832"/>
                <a:ext cx="1349547" cy="972867"/>
              </a:xfrm>
              <a:prstGeom prst="rect">
                <a:avLst/>
              </a:prstGeom>
              <a:blipFill rotWithShape="0">
                <a:blip r:embed="rId8"/>
                <a:stretch>
                  <a:fillRect l="-2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6" idx="3"/>
            <a:endCxn id="4" idx="1"/>
          </p:cNvCxnSpPr>
          <p:nvPr/>
        </p:nvCxnSpPr>
        <p:spPr bwMode="auto">
          <a:xfrm flipV="1">
            <a:off x="6231255" y="3908066"/>
            <a:ext cx="513244" cy="2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117764"/>
            <a:ext cx="4931783" cy="22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33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smtClean="0"/>
              <a:t>execution: Preliminary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2" y="1457325"/>
            <a:ext cx="6560856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8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SWAN yields a highly efficient and flexible WAN</a:t>
            </a:r>
          </a:p>
          <a:p>
            <a:pPr lvl="1"/>
            <a:r>
              <a:rPr lang="en-US" sz="2800" dirty="0" smtClean="0">
                <a:latin typeface="+mj-lt"/>
              </a:rPr>
              <a:t>Coordinated service transmissions and centralized resource allocation</a:t>
            </a:r>
          </a:p>
          <a:p>
            <a:pPr lvl="1"/>
            <a:r>
              <a:rPr lang="en-US" sz="2800" dirty="0" smtClean="0">
                <a:latin typeface="+mj-lt"/>
              </a:rPr>
              <a:t>Bounded fairness for scalable computation</a:t>
            </a:r>
          </a:p>
          <a:p>
            <a:pPr lvl="1"/>
            <a:r>
              <a:rPr lang="en-US" dirty="0" smtClean="0">
                <a:latin typeface="+mj-lt"/>
              </a:rPr>
              <a:t>Scratch capacities for “safe” transitions</a:t>
            </a:r>
            <a:endParaRPr lang="en-US" sz="2800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Change is hard for SDNs</a:t>
            </a:r>
          </a:p>
          <a:p>
            <a:pPr lvl="1"/>
            <a:r>
              <a:rPr lang="en-US" sz="2800" dirty="0" smtClean="0">
                <a:latin typeface="+mj-lt"/>
              </a:rPr>
              <a:t>Need to understand fundamental limits, </a:t>
            </a:r>
            <a:r>
              <a:rPr lang="en-US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evelop practical solutions</a:t>
            </a:r>
          </a:p>
        </p:txBody>
      </p:sp>
    </p:spTree>
    <p:extLst>
      <p:ext uri="{BB962C8B-B14F-4D97-AF65-F5344CB8AC3E}">
        <p14:creationId xmlns:p14="http://schemas.microsoft.com/office/powerpoint/2010/main" val="2847916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2" t="19556" r="7011" b="57518"/>
          <a:stretch/>
        </p:blipFill>
        <p:spPr bwMode="auto">
          <a:xfrm>
            <a:off x="1905001" y="1311214"/>
            <a:ext cx="853075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2" t="42253" r="7011" b="36540"/>
          <a:stretch/>
        </p:blipFill>
        <p:spPr bwMode="auto">
          <a:xfrm>
            <a:off x="1905001" y="3172673"/>
            <a:ext cx="8530759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2" t="63116" r="7011" b="15333"/>
          <a:stretch/>
        </p:blipFill>
        <p:spPr bwMode="auto">
          <a:xfrm>
            <a:off x="1984842" y="4898059"/>
            <a:ext cx="8530759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c</a:t>
            </a:r>
            <a:r>
              <a:rPr lang="en-US" dirty="0" smtClean="0"/>
              <a:t>ause </a:t>
            </a:r>
            <a:r>
              <a:rPr lang="en-US" dirty="0"/>
              <a:t>of </a:t>
            </a:r>
            <a:r>
              <a:rPr lang="en-US" dirty="0" smtClean="0"/>
              <a:t>inefficiency: Lack of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78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64111"/>
          </a:xfrm>
        </p:spPr>
        <p:txBody>
          <a:bodyPr>
            <a:noAutofit/>
          </a:bodyPr>
          <a:lstStyle/>
          <a:p>
            <a:r>
              <a:rPr lang="en-US" dirty="0" smtClean="0"/>
              <a:t>Another cause </a:t>
            </a:r>
            <a:r>
              <a:rPr lang="en-US" dirty="0"/>
              <a:t>of </a:t>
            </a:r>
            <a:r>
              <a:rPr lang="en-US" dirty="0" smtClean="0"/>
              <a:t>inefficiency: </a:t>
            </a:r>
            <a:br>
              <a:rPr lang="en-US" dirty="0" smtClean="0"/>
            </a:br>
            <a:r>
              <a:rPr lang="en-US" dirty="0" smtClean="0"/>
              <a:t>Local</a:t>
            </a:r>
            <a:r>
              <a:rPr lang="en-US" dirty="0"/>
              <a:t>, greedy resource allocation </a:t>
            </a:r>
          </a:p>
        </p:txBody>
      </p:sp>
      <p:sp>
        <p:nvSpPr>
          <p:cNvPr id="79" name="Content Placeholder 2"/>
          <p:cNvSpPr>
            <a:spLocks noGrp="1"/>
          </p:cNvSpPr>
          <p:nvPr>
            <p:ph idx="1"/>
          </p:nvPr>
        </p:nvSpPr>
        <p:spPr>
          <a:xfrm>
            <a:off x="1390031" y="5727484"/>
            <a:ext cx="5002071" cy="6412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+mn-lt"/>
              </a:rPr>
              <a:t>Local, greedy allocation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864095" y="3062999"/>
            <a:ext cx="12103" cy="16687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42313" y="3057403"/>
            <a:ext cx="655185" cy="850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807026" y="3073783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142313" y="3927893"/>
            <a:ext cx="675821" cy="8201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16545" y="4748091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76197" y="3073783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85716" y="4748091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35850" y="3057403"/>
            <a:ext cx="675821" cy="8201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45383" y="3907580"/>
            <a:ext cx="690508" cy="827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120244" y="2350436"/>
            <a:ext cx="3506666" cy="1383892"/>
          </a:xfrm>
          <a:custGeom>
            <a:avLst/>
            <a:gdLst>
              <a:gd name="connsiteX0" fmla="*/ 0 w 3868616"/>
              <a:gd name="connsiteY0" fmla="*/ 1153645 h 1193838"/>
              <a:gd name="connsiteX1" fmla="*/ 190919 w 3868616"/>
              <a:gd name="connsiteY1" fmla="*/ 972775 h 1193838"/>
              <a:gd name="connsiteX2" fmla="*/ 1004835 w 3868616"/>
              <a:gd name="connsiteY2" fmla="*/ 168907 h 1193838"/>
              <a:gd name="connsiteX3" fmla="*/ 3074796 w 3868616"/>
              <a:gd name="connsiteY3" fmla="*/ 88520 h 1193838"/>
              <a:gd name="connsiteX4" fmla="*/ 3868616 w 3868616"/>
              <a:gd name="connsiteY4" fmla="*/ 1193838 h 1193838"/>
              <a:gd name="connsiteX0" fmla="*/ 84898 w 3724914"/>
              <a:gd name="connsiteY0" fmla="*/ 1382245 h 1382245"/>
              <a:gd name="connsiteX1" fmla="*/ 47217 w 3724914"/>
              <a:gd name="connsiteY1" fmla="*/ 972775 h 1382245"/>
              <a:gd name="connsiteX2" fmla="*/ 861133 w 3724914"/>
              <a:gd name="connsiteY2" fmla="*/ 168907 h 1382245"/>
              <a:gd name="connsiteX3" fmla="*/ 2931094 w 3724914"/>
              <a:gd name="connsiteY3" fmla="*/ 88520 h 1382245"/>
              <a:gd name="connsiteX4" fmla="*/ 3724914 w 3724914"/>
              <a:gd name="connsiteY4" fmla="*/ 1193838 h 1382245"/>
              <a:gd name="connsiteX0" fmla="*/ 0 w 3640016"/>
              <a:gd name="connsiteY0" fmla="*/ 1383892 h 1383892"/>
              <a:gd name="connsiteX1" fmla="*/ 248069 w 3640016"/>
              <a:gd name="connsiteY1" fmla="*/ 1012522 h 1383892"/>
              <a:gd name="connsiteX2" fmla="*/ 776235 w 3640016"/>
              <a:gd name="connsiteY2" fmla="*/ 170554 h 1383892"/>
              <a:gd name="connsiteX3" fmla="*/ 2846196 w 3640016"/>
              <a:gd name="connsiteY3" fmla="*/ 90167 h 1383892"/>
              <a:gd name="connsiteX4" fmla="*/ 3640016 w 3640016"/>
              <a:gd name="connsiteY4" fmla="*/ 1195485 h 1383892"/>
              <a:gd name="connsiteX0" fmla="*/ 0 w 3506666"/>
              <a:gd name="connsiteY0" fmla="*/ 1383892 h 1383892"/>
              <a:gd name="connsiteX1" fmla="*/ 248069 w 3506666"/>
              <a:gd name="connsiteY1" fmla="*/ 1012522 h 1383892"/>
              <a:gd name="connsiteX2" fmla="*/ 776235 w 3506666"/>
              <a:gd name="connsiteY2" fmla="*/ 170554 h 1383892"/>
              <a:gd name="connsiteX3" fmla="*/ 2846196 w 3506666"/>
              <a:gd name="connsiteY3" fmla="*/ 90167 h 1383892"/>
              <a:gd name="connsiteX4" fmla="*/ 3506666 w 3506666"/>
              <a:gd name="connsiteY4" fmla="*/ 1309785 h 1383892"/>
              <a:gd name="connsiteX0" fmla="*/ 0 w 3506666"/>
              <a:gd name="connsiteY0" fmla="*/ 1383892 h 1383892"/>
              <a:gd name="connsiteX1" fmla="*/ 776235 w 3506666"/>
              <a:gd name="connsiteY1" fmla="*/ 170554 h 1383892"/>
              <a:gd name="connsiteX2" fmla="*/ 2846196 w 3506666"/>
              <a:gd name="connsiteY2" fmla="*/ 90167 h 1383892"/>
              <a:gd name="connsiteX3" fmla="*/ 3506666 w 3506666"/>
              <a:gd name="connsiteY3" fmla="*/ 1309785 h 138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666" h="1383892">
                <a:moveTo>
                  <a:pt x="0" y="1383892"/>
                </a:moveTo>
                <a:cubicBezTo>
                  <a:pt x="161716" y="1131113"/>
                  <a:pt x="301869" y="386175"/>
                  <a:pt x="776235" y="170554"/>
                </a:cubicBezTo>
                <a:cubicBezTo>
                  <a:pt x="1209256" y="16828"/>
                  <a:pt x="2368899" y="-80655"/>
                  <a:pt x="2846196" y="90167"/>
                </a:cubicBezTo>
                <a:cubicBezTo>
                  <a:pt x="3323493" y="260989"/>
                  <a:pt x="3348404" y="842537"/>
                  <a:pt x="3506666" y="1309785"/>
                </a:cubicBezTo>
              </a:path>
            </a:pathLst>
          </a:custGeom>
          <a:noFill/>
          <a:ln w="69850">
            <a:solidFill>
              <a:srgbClr val="5060D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7570" y="3648286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21208" y="2943104"/>
            <a:ext cx="3714750" cy="1919287"/>
            <a:chOff x="923925" y="2652713"/>
            <a:chExt cx="3714750" cy="1919287"/>
          </a:xfrm>
        </p:grpSpPr>
        <p:sp>
          <p:nvSpPr>
            <p:cNvPr id="20" name="Oval 19"/>
            <p:cNvSpPr/>
            <p:nvPr/>
          </p:nvSpPr>
          <p:spPr>
            <a:xfrm>
              <a:off x="1609725" y="26670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09724" y="43434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23925" y="35052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59858" y="2652713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669377" y="4327021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729029" y="2652713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38548" y="4327021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35052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574750" y="2514949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43931" y="2503405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13102" y="2503405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0770" y="3800686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36906" y="4752528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53450" y="4731711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5386" y="4752528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sp>
        <p:nvSpPr>
          <p:cNvPr id="37" name="Freeform 36"/>
          <p:cNvSpPr/>
          <p:nvPr/>
        </p:nvSpPr>
        <p:spPr>
          <a:xfrm>
            <a:off x="4038505" y="3037124"/>
            <a:ext cx="1584785" cy="2420110"/>
          </a:xfrm>
          <a:custGeom>
            <a:avLst/>
            <a:gdLst>
              <a:gd name="connsiteX0" fmla="*/ 13536 w 1584785"/>
              <a:gd name="connsiteY0" fmla="*/ 157105 h 2420110"/>
              <a:gd name="connsiteX1" fmla="*/ 13536 w 1584785"/>
              <a:gd name="connsiteY1" fmla="*/ 227444 h 2420110"/>
              <a:gd name="connsiteX2" fmla="*/ 154213 w 1584785"/>
              <a:gd name="connsiteY2" fmla="*/ 2337597 h 2420110"/>
              <a:gd name="connsiteX3" fmla="*/ 1349967 w 1584785"/>
              <a:gd name="connsiteY3" fmla="*/ 1905518 h 2420110"/>
              <a:gd name="connsiteX4" fmla="*/ 1550934 w 1584785"/>
              <a:gd name="connsiteY4" fmla="*/ 1091602 h 2420110"/>
              <a:gd name="connsiteX5" fmla="*/ 897791 w 1584785"/>
              <a:gd name="connsiteY5" fmla="*/ 287734 h 24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785" h="2420110">
                <a:moveTo>
                  <a:pt x="13536" y="157105"/>
                </a:moveTo>
                <a:cubicBezTo>
                  <a:pt x="1813" y="10567"/>
                  <a:pt x="-9910" y="-135971"/>
                  <a:pt x="13536" y="227444"/>
                </a:cubicBezTo>
                <a:cubicBezTo>
                  <a:pt x="36982" y="590859"/>
                  <a:pt x="-68526" y="2057918"/>
                  <a:pt x="154213" y="2337597"/>
                </a:cubicBezTo>
                <a:cubicBezTo>
                  <a:pt x="376952" y="2617276"/>
                  <a:pt x="1117180" y="2113184"/>
                  <a:pt x="1349967" y="1905518"/>
                </a:cubicBezTo>
                <a:cubicBezTo>
                  <a:pt x="1582754" y="1697852"/>
                  <a:pt x="1626297" y="1361233"/>
                  <a:pt x="1550934" y="1091602"/>
                </a:cubicBezTo>
                <a:cubicBezTo>
                  <a:pt x="1475571" y="821971"/>
                  <a:pt x="1186681" y="554852"/>
                  <a:pt x="897791" y="287734"/>
                </a:cubicBezTo>
              </a:path>
            </a:pathLst>
          </a:custGeom>
          <a:noFill/>
          <a:ln w="698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905001" y="2070256"/>
            <a:ext cx="1956121" cy="3349239"/>
          </a:xfrm>
          <a:custGeom>
            <a:avLst/>
            <a:gdLst>
              <a:gd name="connsiteX0" fmla="*/ 2373457 w 2373457"/>
              <a:gd name="connsiteY0" fmla="*/ 10178 h 3350810"/>
              <a:gd name="connsiteX1" fmla="*/ 1067171 w 2373457"/>
              <a:gd name="connsiteY1" fmla="*/ 301580 h 3350810"/>
              <a:gd name="connsiteX2" fmla="*/ 2046 w 2373457"/>
              <a:gd name="connsiteY2" fmla="*/ 2009800 h 3350810"/>
              <a:gd name="connsiteX3" fmla="*/ 1338477 w 2373457"/>
              <a:gd name="connsiteY3" fmla="*/ 3275892 h 3350810"/>
              <a:gd name="connsiteX4" fmla="*/ 2162442 w 2373457"/>
              <a:gd name="connsiteY4" fmla="*/ 3095022 h 3350810"/>
              <a:gd name="connsiteX0" fmla="*/ 1956121 w 1956121"/>
              <a:gd name="connsiteY0" fmla="*/ 8607 h 3349239"/>
              <a:gd name="connsiteX1" fmla="*/ 649835 w 1956121"/>
              <a:gd name="connsiteY1" fmla="*/ 300009 h 3349239"/>
              <a:gd name="connsiteX2" fmla="*/ 3810 w 1956121"/>
              <a:gd name="connsiteY2" fmla="*/ 1932029 h 3349239"/>
              <a:gd name="connsiteX3" fmla="*/ 921141 w 1956121"/>
              <a:gd name="connsiteY3" fmla="*/ 3274321 h 3349239"/>
              <a:gd name="connsiteX4" fmla="*/ 1745106 w 1956121"/>
              <a:gd name="connsiteY4" fmla="*/ 3093451 h 334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121" h="3349239">
                <a:moveTo>
                  <a:pt x="1956121" y="8607"/>
                </a:moveTo>
                <a:cubicBezTo>
                  <a:pt x="1500595" y="-12327"/>
                  <a:pt x="975220" y="-20561"/>
                  <a:pt x="649835" y="300009"/>
                </a:cubicBezTo>
                <a:cubicBezTo>
                  <a:pt x="324450" y="620579"/>
                  <a:pt x="-41408" y="1436310"/>
                  <a:pt x="3810" y="1932029"/>
                </a:cubicBezTo>
                <a:cubicBezTo>
                  <a:pt x="49028" y="2427748"/>
                  <a:pt x="561075" y="3093451"/>
                  <a:pt x="921141" y="3274321"/>
                </a:cubicBezTo>
                <a:cubicBezTo>
                  <a:pt x="1281207" y="3455191"/>
                  <a:pt x="1513156" y="3274321"/>
                  <a:pt x="1745106" y="3093451"/>
                </a:cubicBezTo>
              </a:path>
            </a:pathLst>
          </a:custGeom>
          <a:noFill/>
          <a:ln w="69850">
            <a:solidFill>
              <a:srgbClr val="00A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65" idx="0"/>
          </p:cNvCxnSpPr>
          <p:nvPr/>
        </p:nvCxnSpPr>
        <p:spPr>
          <a:xfrm flipH="1" flipV="1">
            <a:off x="8405432" y="3059937"/>
            <a:ext cx="12103" cy="16687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683650" y="3054341"/>
            <a:ext cx="655185" cy="850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48363" y="3070721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683650" y="3924831"/>
            <a:ext cx="675821" cy="8201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357882" y="4745029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417534" y="3070721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427053" y="4745029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9477187" y="3054341"/>
            <a:ext cx="675821" cy="8201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486720" y="3904518"/>
            <a:ext cx="690508" cy="827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562545" y="2940042"/>
            <a:ext cx="3714750" cy="1919287"/>
            <a:chOff x="923925" y="2652713"/>
            <a:chExt cx="3714750" cy="1919287"/>
          </a:xfrm>
        </p:grpSpPr>
        <p:sp>
          <p:nvSpPr>
            <p:cNvPr id="53" name="Oval 52"/>
            <p:cNvSpPr/>
            <p:nvPr/>
          </p:nvSpPr>
          <p:spPr>
            <a:xfrm>
              <a:off x="1609725" y="26670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09724" y="43434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23925" y="35052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659858" y="2652713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669377" y="4327021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729029" y="2652713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38548" y="4327021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419600" y="35052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7304587" y="2511887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73768" y="2500343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42939" y="2500343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278243" y="4749466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194787" y="4728649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136723" y="4749466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sp>
        <p:nvSpPr>
          <p:cNvPr id="67" name="Freeform 66"/>
          <p:cNvSpPr/>
          <p:nvPr/>
        </p:nvSpPr>
        <p:spPr>
          <a:xfrm>
            <a:off x="6500304" y="4116206"/>
            <a:ext cx="3786696" cy="1457679"/>
          </a:xfrm>
          <a:custGeom>
            <a:avLst/>
            <a:gdLst>
              <a:gd name="connsiteX0" fmla="*/ 38660 w 3786696"/>
              <a:gd name="connsiteY0" fmla="*/ 79668 h 1457679"/>
              <a:gd name="connsiteX1" fmla="*/ 68805 w 3786696"/>
              <a:gd name="connsiteY1" fmla="*/ 129909 h 1457679"/>
              <a:gd name="connsiteX2" fmla="*/ 671707 w 3786696"/>
              <a:gd name="connsiteY2" fmla="*/ 1295518 h 1457679"/>
              <a:gd name="connsiteX3" fmla="*/ 3083311 w 3786696"/>
              <a:gd name="connsiteY3" fmla="*/ 1335712 h 1457679"/>
              <a:gd name="connsiteX4" fmla="*/ 3786696 w 3786696"/>
              <a:gd name="connsiteY4" fmla="*/ 240441 h 1457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6696" h="1457679">
                <a:moveTo>
                  <a:pt x="38660" y="79668"/>
                </a:moveTo>
                <a:cubicBezTo>
                  <a:pt x="978" y="3467"/>
                  <a:pt x="-36703" y="-72733"/>
                  <a:pt x="68805" y="129909"/>
                </a:cubicBezTo>
                <a:cubicBezTo>
                  <a:pt x="174313" y="332551"/>
                  <a:pt x="169289" y="1094551"/>
                  <a:pt x="671707" y="1295518"/>
                </a:cubicBezTo>
                <a:cubicBezTo>
                  <a:pt x="1174125" y="1496485"/>
                  <a:pt x="2564146" y="1511558"/>
                  <a:pt x="3083311" y="1335712"/>
                </a:cubicBezTo>
                <a:cubicBezTo>
                  <a:pt x="3602476" y="1159866"/>
                  <a:pt x="3694586" y="700153"/>
                  <a:pt x="3786696" y="240441"/>
                </a:cubicBezTo>
              </a:path>
            </a:pathLst>
          </a:custGeom>
          <a:noFill/>
          <a:ln w="69850">
            <a:solidFill>
              <a:srgbClr val="5060D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8617283" y="2696645"/>
            <a:ext cx="683288" cy="10048"/>
          </a:xfrm>
          <a:custGeom>
            <a:avLst/>
            <a:gdLst>
              <a:gd name="connsiteX0" fmla="*/ 0 w 683288"/>
              <a:gd name="connsiteY0" fmla="*/ 10048 h 10048"/>
              <a:gd name="connsiteX1" fmla="*/ 231113 w 683288"/>
              <a:gd name="connsiteY1" fmla="*/ 0 h 10048"/>
              <a:gd name="connsiteX2" fmla="*/ 683288 w 683288"/>
              <a:gd name="connsiteY2" fmla="*/ 10048 h 1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288" h="10048">
                <a:moveTo>
                  <a:pt x="0" y="10048"/>
                </a:moveTo>
                <a:cubicBezTo>
                  <a:pt x="58616" y="5024"/>
                  <a:pt x="117232" y="0"/>
                  <a:pt x="231113" y="0"/>
                </a:cubicBezTo>
                <a:cubicBezTo>
                  <a:pt x="344994" y="0"/>
                  <a:pt x="514141" y="5024"/>
                  <a:pt x="683288" y="10048"/>
                </a:cubicBezTo>
              </a:path>
            </a:pathLst>
          </a:custGeom>
          <a:noFill/>
          <a:ln w="698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8216150" y="3291521"/>
            <a:ext cx="31035" cy="1266092"/>
          </a:xfrm>
          <a:custGeom>
            <a:avLst/>
            <a:gdLst>
              <a:gd name="connsiteX0" fmla="*/ 10938 w 31035"/>
              <a:gd name="connsiteY0" fmla="*/ 0 h 1266092"/>
              <a:gd name="connsiteX1" fmla="*/ 890 w 31035"/>
              <a:gd name="connsiteY1" fmla="*/ 301450 h 1266092"/>
              <a:gd name="connsiteX2" fmla="*/ 31035 w 31035"/>
              <a:gd name="connsiteY2" fmla="*/ 1266092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35" h="1266092">
                <a:moveTo>
                  <a:pt x="10938" y="0"/>
                </a:moveTo>
                <a:cubicBezTo>
                  <a:pt x="4239" y="45217"/>
                  <a:pt x="-2459" y="90435"/>
                  <a:pt x="890" y="301450"/>
                </a:cubicBezTo>
                <a:cubicBezTo>
                  <a:pt x="4239" y="512465"/>
                  <a:pt x="17637" y="889278"/>
                  <a:pt x="31035" y="1266092"/>
                </a:cubicBezTo>
              </a:path>
            </a:pathLst>
          </a:custGeom>
          <a:noFill/>
          <a:ln w="69850">
            <a:solidFill>
              <a:srgbClr val="00A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833606" y="3592684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565101" y="3668884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6096000" y="5727855"/>
            <a:ext cx="457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Globally optimal allocation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8368" y="6341598"/>
            <a:ext cx="86026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[Latency inflation with MPLS-based traffic engineering, IMC 2011]</a:t>
            </a:r>
          </a:p>
        </p:txBody>
      </p:sp>
    </p:spTree>
    <p:extLst>
      <p:ext uri="{BB962C8B-B14F-4D97-AF65-F5344CB8AC3E}">
        <p14:creationId xmlns:p14="http://schemas.microsoft.com/office/powerpoint/2010/main" val="1396230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7" grpId="0" animBg="1"/>
      <p:bldP spid="39" grpId="0" animBg="1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7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SWAN: Software-driven WAN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70" y="2971803"/>
            <a:ext cx="5268686" cy="1551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+mj-lt"/>
              </a:rPr>
              <a:t>Highly efficient WAN</a:t>
            </a:r>
          </a:p>
          <a:p>
            <a:pPr marL="0" indent="0" algn="ctr">
              <a:buNone/>
            </a:pPr>
            <a:r>
              <a:rPr lang="en-US" sz="3600" dirty="0" smtClean="0">
                <a:latin typeface="+mj-lt"/>
              </a:rPr>
              <a:t>Flexible sharing policies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0171" y="2971803"/>
            <a:ext cx="5666016" cy="1551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600" dirty="0" smtClean="0">
                <a:latin typeface="+mj-lt"/>
              </a:rPr>
              <a:t>Coordinate across services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3600" dirty="0" smtClean="0">
                <a:latin typeface="+mj-lt"/>
              </a:rPr>
              <a:t>Centralize resource allocation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670" y="2139043"/>
            <a:ext cx="5268686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Goals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70171" y="2139043"/>
            <a:ext cx="5666016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000" dirty="0" smtClean="0">
                <a:latin typeface="+mj-lt"/>
              </a:rPr>
              <a:t>Key design elements</a:t>
            </a:r>
            <a:endParaRPr lang="en-US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8368" y="6341598"/>
            <a:ext cx="86026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[Achieving high utilization with software-driven WAN, SIGCOMM 2013]</a:t>
            </a:r>
          </a:p>
        </p:txBody>
      </p:sp>
    </p:spTree>
    <p:extLst>
      <p:ext uri="{BB962C8B-B14F-4D97-AF65-F5344CB8AC3E}">
        <p14:creationId xmlns:p14="http://schemas.microsoft.com/office/powerpoint/2010/main" val="2577160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Software-defined networking: Primer</a:t>
            </a:r>
            <a:endParaRPr lang="en-US" sz="4800" dirty="0"/>
          </a:p>
        </p:txBody>
      </p:sp>
      <p:sp>
        <p:nvSpPr>
          <p:cNvPr id="32" name="Content Placeholder 31"/>
          <p:cNvSpPr>
            <a:spLocks noGrp="1"/>
          </p:cNvSpPr>
          <p:nvPr>
            <p:ph type="body" sz="quarter" idx="10"/>
          </p:nvPr>
        </p:nvSpPr>
        <p:spPr>
          <a:xfrm>
            <a:off x="643814" y="4646977"/>
            <a:ext cx="5491799" cy="2052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Networks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Beefy routers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Control plane: distributed, </a:t>
            </a:r>
            <a:r>
              <a:rPr lang="en-US" sz="2400" dirty="0" smtClean="0"/>
              <a:t>on-board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plane: indirect configuration</a:t>
            </a:r>
            <a:endParaRPr lang="en-US" sz="2400" dirty="0"/>
          </a:p>
        </p:txBody>
      </p:sp>
      <p:sp>
        <p:nvSpPr>
          <p:cNvPr id="33" name="Content Placeholder 32"/>
          <p:cNvSpPr>
            <a:spLocks noGrp="1"/>
          </p:cNvSpPr>
          <p:nvPr>
            <p:ph sz="half" idx="4294967295"/>
          </p:nvPr>
        </p:nvSpPr>
        <p:spPr>
          <a:xfrm>
            <a:off x="6757988" y="4646470"/>
            <a:ext cx="5434012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SDNs</a:t>
            </a:r>
          </a:p>
          <a:p>
            <a:r>
              <a:rPr lang="en-US" sz="2400" dirty="0"/>
              <a:t>Streamlined switches</a:t>
            </a:r>
          </a:p>
          <a:p>
            <a:r>
              <a:rPr lang="en-US" sz="2400" dirty="0"/>
              <a:t>Control plane: centralized, off-board</a:t>
            </a:r>
          </a:p>
          <a:p>
            <a:r>
              <a:rPr lang="en-US" sz="2400" dirty="0" smtClean="0"/>
              <a:t>Data plane: direct configuration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412618" y="2549227"/>
            <a:ext cx="526264" cy="100202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587943" y="3102270"/>
            <a:ext cx="1020601" cy="296757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284661" y="2443376"/>
            <a:ext cx="808688" cy="2492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9228" y="2574546"/>
            <a:ext cx="254741" cy="676105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49827" y="3250649"/>
            <a:ext cx="1098658" cy="18452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506414" y="2574555"/>
            <a:ext cx="413280" cy="17020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345847" y="2608240"/>
            <a:ext cx="3351133" cy="1784402"/>
            <a:chOff x="6465774" y="5327631"/>
            <a:chExt cx="3681248" cy="956879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774" y="5555985"/>
              <a:ext cx="579365" cy="41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126" y="5870679"/>
              <a:ext cx="579365" cy="41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758" y="5430466"/>
              <a:ext cx="579365" cy="41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4484" y="5327631"/>
              <a:ext cx="579365" cy="41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7657" y="5686946"/>
              <a:ext cx="579365" cy="41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>
            <a:xfrm flipH="1">
              <a:off x="6823797" y="5617288"/>
              <a:ext cx="578105" cy="5373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7016392" y="5913855"/>
              <a:ext cx="1121139" cy="15913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781743" y="5560526"/>
              <a:ext cx="888351" cy="1336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500790" y="5630865"/>
              <a:ext cx="279835" cy="3625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8622284" y="5993423"/>
              <a:ext cx="1206885" cy="9894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9123849" y="5630870"/>
              <a:ext cx="453992" cy="9126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530" y="1475912"/>
            <a:ext cx="678752" cy="96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 descr="http://www.clker.com/cliparts/N/I/X/g/k/F/network-image-clipart-m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611" y="1840768"/>
            <a:ext cx="743831" cy="9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www.clker.com/cliparts/N/I/X/g/k/F/network-image-clipart-m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95" y="2540702"/>
            <a:ext cx="743831" cy="9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www.clker.com/cliparts/N/I/X/g/k/F/network-image-clipart-m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38" y="3064985"/>
            <a:ext cx="743831" cy="9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www.clker.com/cliparts/N/I/X/g/k/F/network-image-clipart-m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73" y="1993168"/>
            <a:ext cx="743831" cy="9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clker.com/cliparts/N/I/X/g/k/F/network-image-clipart-m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2" y="2380805"/>
            <a:ext cx="743831" cy="9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99345"/>
              </p:ext>
            </p:extLst>
          </p:nvPr>
        </p:nvGraphicFramePr>
        <p:xfrm>
          <a:off x="7047810" y="2563842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93928"/>
              </p:ext>
            </p:extLst>
          </p:nvPr>
        </p:nvGraphicFramePr>
        <p:xfrm>
          <a:off x="7931730" y="2335242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05596"/>
              </p:ext>
            </p:extLst>
          </p:nvPr>
        </p:nvGraphicFramePr>
        <p:xfrm>
          <a:off x="8998530" y="2182842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32954"/>
              </p:ext>
            </p:extLst>
          </p:nvPr>
        </p:nvGraphicFramePr>
        <p:xfrm>
          <a:off x="8876610" y="4316442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52507"/>
              </p:ext>
            </p:extLst>
          </p:nvPr>
        </p:nvGraphicFramePr>
        <p:xfrm>
          <a:off x="10217730" y="4011642"/>
          <a:ext cx="731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</a:tblGrid>
              <a:tr h="9144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Freeform 51"/>
          <p:cNvSpPr/>
          <p:nvPr/>
        </p:nvSpPr>
        <p:spPr>
          <a:xfrm>
            <a:off x="7385193" y="1558760"/>
            <a:ext cx="3247697" cy="978807"/>
          </a:xfrm>
          <a:custGeom>
            <a:avLst/>
            <a:gdLst>
              <a:gd name="connsiteX0" fmla="*/ 3247697 w 3247697"/>
              <a:gd name="connsiteY0" fmla="*/ 64407 h 978807"/>
              <a:gd name="connsiteX1" fmla="*/ 1008993 w 3247697"/>
              <a:gd name="connsiteY1" fmla="*/ 95938 h 978807"/>
              <a:gd name="connsiteX2" fmla="*/ 0 w 3247697"/>
              <a:gd name="connsiteY2" fmla="*/ 978807 h 97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7697" h="978807">
                <a:moveTo>
                  <a:pt x="3247697" y="64407"/>
                </a:moveTo>
                <a:cubicBezTo>
                  <a:pt x="2398986" y="3972"/>
                  <a:pt x="1550276" y="-56462"/>
                  <a:pt x="1008993" y="95938"/>
                </a:cubicBezTo>
                <a:cubicBezTo>
                  <a:pt x="467710" y="248338"/>
                  <a:pt x="233855" y="613572"/>
                  <a:pt x="0" y="978807"/>
                </a:cubicBezTo>
              </a:path>
            </a:pathLst>
          </a:custGeom>
          <a:noFill/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8299593" y="1812021"/>
            <a:ext cx="2191407" cy="489062"/>
          </a:xfrm>
          <a:custGeom>
            <a:avLst/>
            <a:gdLst>
              <a:gd name="connsiteX0" fmla="*/ 2191407 w 2191407"/>
              <a:gd name="connsiteY0" fmla="*/ 331 h 489062"/>
              <a:gd name="connsiteX1" fmla="*/ 788276 w 2191407"/>
              <a:gd name="connsiteY1" fmla="*/ 79159 h 489062"/>
              <a:gd name="connsiteX2" fmla="*/ 0 w 2191407"/>
              <a:gd name="connsiteY2" fmla="*/ 489062 h 48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07" h="489062">
                <a:moveTo>
                  <a:pt x="2191407" y="331"/>
                </a:moveTo>
                <a:cubicBezTo>
                  <a:pt x="1672458" y="-983"/>
                  <a:pt x="1153510" y="-2296"/>
                  <a:pt x="788276" y="79159"/>
                </a:cubicBezTo>
                <a:cubicBezTo>
                  <a:pt x="423042" y="160614"/>
                  <a:pt x="211521" y="324838"/>
                  <a:pt x="0" y="489062"/>
                </a:cubicBezTo>
              </a:path>
            </a:pathLst>
          </a:custGeom>
          <a:noFill/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734254" y="1985773"/>
            <a:ext cx="772510" cy="252248"/>
          </a:xfrm>
          <a:custGeom>
            <a:avLst/>
            <a:gdLst>
              <a:gd name="connsiteX0" fmla="*/ 772510 w 772510"/>
              <a:gd name="connsiteY0" fmla="*/ 0 h 252248"/>
              <a:gd name="connsiteX1" fmla="*/ 0 w 772510"/>
              <a:gd name="connsiteY1" fmla="*/ 252248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510" h="252248">
                <a:moveTo>
                  <a:pt x="772510" y="0"/>
                </a:moveTo>
                <a:lnTo>
                  <a:pt x="0" y="252248"/>
                </a:lnTo>
              </a:path>
            </a:pathLst>
          </a:custGeom>
          <a:noFill/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450476" y="2222256"/>
            <a:ext cx="1072055" cy="2081048"/>
          </a:xfrm>
          <a:custGeom>
            <a:avLst/>
            <a:gdLst>
              <a:gd name="connsiteX0" fmla="*/ 1072055 w 1072055"/>
              <a:gd name="connsiteY0" fmla="*/ 0 h 2081048"/>
              <a:gd name="connsiteX1" fmla="*/ 0 w 1072055"/>
              <a:gd name="connsiteY1" fmla="*/ 2081048 h 2081048"/>
              <a:gd name="connsiteX2" fmla="*/ 0 w 1072055"/>
              <a:gd name="connsiteY2" fmla="*/ 2081048 h 20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2055" h="2081048">
                <a:moveTo>
                  <a:pt x="1072055" y="0"/>
                </a:moveTo>
                <a:lnTo>
                  <a:pt x="0" y="2081048"/>
                </a:lnTo>
                <a:lnTo>
                  <a:pt x="0" y="2081048"/>
                </a:lnTo>
              </a:path>
            </a:pathLst>
          </a:custGeom>
          <a:noFill/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806310" y="2458740"/>
            <a:ext cx="284859" cy="1576551"/>
          </a:xfrm>
          <a:custGeom>
            <a:avLst/>
            <a:gdLst>
              <a:gd name="connsiteX0" fmla="*/ 0 w 284859"/>
              <a:gd name="connsiteY0" fmla="*/ 0 h 1576551"/>
              <a:gd name="connsiteX1" fmla="*/ 283780 w 284859"/>
              <a:gd name="connsiteY1" fmla="*/ 536027 h 1576551"/>
              <a:gd name="connsiteX2" fmla="*/ 78828 w 284859"/>
              <a:gd name="connsiteY2" fmla="*/ 1576551 h 15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59" h="1576551">
                <a:moveTo>
                  <a:pt x="0" y="0"/>
                </a:moveTo>
                <a:cubicBezTo>
                  <a:pt x="135321" y="136634"/>
                  <a:pt x="270642" y="273269"/>
                  <a:pt x="283780" y="536027"/>
                </a:cubicBezTo>
                <a:cubicBezTo>
                  <a:pt x="296918" y="798786"/>
                  <a:pt x="187873" y="1187668"/>
                  <a:pt x="78828" y="1576551"/>
                </a:cubicBezTo>
              </a:path>
            </a:pathLst>
          </a:custGeom>
          <a:noFill/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4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52" grpId="0" animBg="1"/>
      <p:bldP spid="53" grpId="0" animBg="1"/>
      <p:bldP spid="55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57" y="3763832"/>
            <a:ext cx="441557" cy="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Down Arrow 83"/>
          <p:cNvSpPr/>
          <p:nvPr/>
        </p:nvSpPr>
        <p:spPr>
          <a:xfrm>
            <a:off x="1979056" y="2615047"/>
            <a:ext cx="162004" cy="11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2" y="1991067"/>
            <a:ext cx="1435449" cy="130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4577550" y="1558427"/>
            <a:ext cx="3191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/>
                </a:solidFill>
              </a:rPr>
              <a:t>SWAN controller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SWAN overview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76448" y="4672447"/>
            <a:ext cx="4290556" cy="1450576"/>
            <a:chOff x="6250775" y="5140197"/>
            <a:chExt cx="4290556" cy="1450576"/>
          </a:xfrm>
        </p:grpSpPr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75" y="5140197"/>
              <a:ext cx="4290556" cy="1450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774" y="5555994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126" y="5870688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758" y="5430475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4484" y="5327639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7658" y="5686955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Connector 52"/>
            <p:cNvCxnSpPr/>
            <p:nvPr/>
          </p:nvCxnSpPr>
          <p:spPr>
            <a:xfrm flipH="1">
              <a:off x="6823798" y="5617295"/>
              <a:ext cx="578105" cy="5373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016393" y="5913863"/>
              <a:ext cx="1121139" cy="15913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781744" y="5560532"/>
              <a:ext cx="888351" cy="1336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8500792" y="5630870"/>
              <a:ext cx="279835" cy="3625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622288" y="5993430"/>
              <a:ext cx="1206886" cy="9894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9123849" y="5630870"/>
              <a:ext cx="453992" cy="9126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1" name="Picture 7" descr="http://www.clker.com/cliparts/0/5/0/5/119543691225081364ajith_stacked_servers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56" y="5033014"/>
            <a:ext cx="985832" cy="83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http://www.clker.com/cliparts/0/5/0/5/119543691225081364ajith_stacked_servers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24" y="5021862"/>
            <a:ext cx="985832" cy="83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http://www.clker.com/cliparts/0/5/0/5/119543691225081364ajith_stacked_servers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9" y="4980323"/>
            <a:ext cx="1024404" cy="86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8074808" y="5520346"/>
            <a:ext cx="1342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/>
                </a:solidFill>
              </a:rPr>
              <a:t>WAN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45704" y="6123023"/>
            <a:ext cx="2857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/>
                </a:solidFill>
              </a:rPr>
              <a:t>Service hosts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641" y="3681848"/>
            <a:ext cx="472201" cy="6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7" y="3758047"/>
            <a:ext cx="441557" cy="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7" y="3681847"/>
            <a:ext cx="441557" cy="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449" y="3693330"/>
            <a:ext cx="472201" cy="6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stCxn id="61" idx="0"/>
            <a:endCxn id="34" idx="2"/>
          </p:cNvCxnSpPr>
          <p:nvPr/>
        </p:nvCxnSpPr>
        <p:spPr>
          <a:xfrm flipH="1" flipV="1">
            <a:off x="904435" y="4366582"/>
            <a:ext cx="55246" cy="61374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31" idx="0"/>
            <a:endCxn id="33" idx="2"/>
          </p:cNvCxnSpPr>
          <p:nvPr/>
        </p:nvCxnSpPr>
        <p:spPr>
          <a:xfrm flipH="1" flipV="1">
            <a:off x="2047436" y="4448567"/>
            <a:ext cx="43537" cy="58444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0" idx="0"/>
            <a:endCxn id="32" idx="2"/>
          </p:cNvCxnSpPr>
          <p:nvPr/>
        </p:nvCxnSpPr>
        <p:spPr>
          <a:xfrm flipH="1" flipV="1">
            <a:off x="3190436" y="4442781"/>
            <a:ext cx="48305" cy="57908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77" idx="2"/>
          </p:cNvCxnSpPr>
          <p:nvPr/>
        </p:nvCxnSpPr>
        <p:spPr>
          <a:xfrm flipH="1" flipV="1">
            <a:off x="8957741" y="4352511"/>
            <a:ext cx="28822" cy="50737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5" idx="2"/>
          </p:cNvCxnSpPr>
          <p:nvPr/>
        </p:nvCxnSpPr>
        <p:spPr>
          <a:xfrm flipH="1" flipV="1">
            <a:off x="10579550" y="4363993"/>
            <a:ext cx="31667" cy="53174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836056" y="2919847"/>
            <a:ext cx="14630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>
            <a:off x="3112452" y="2645957"/>
            <a:ext cx="162004" cy="11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Bent Arrow 68"/>
          <p:cNvSpPr/>
          <p:nvPr/>
        </p:nvSpPr>
        <p:spPr>
          <a:xfrm>
            <a:off x="874155" y="2512535"/>
            <a:ext cx="4468449" cy="1245513"/>
          </a:xfrm>
          <a:prstGeom prst="bentArrow">
            <a:avLst>
              <a:gd name="adj1" fmla="val 5742"/>
              <a:gd name="adj2" fmla="val 7301"/>
              <a:gd name="adj3" fmla="val 12884"/>
              <a:gd name="adj4" fmla="val 19578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Down Arrow 85"/>
          <p:cNvSpPr/>
          <p:nvPr/>
        </p:nvSpPr>
        <p:spPr>
          <a:xfrm>
            <a:off x="8886044" y="2569757"/>
            <a:ext cx="162004" cy="11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93089" y="2473933"/>
            <a:ext cx="3847027" cy="1360314"/>
            <a:chOff x="5272229" y="2297286"/>
            <a:chExt cx="2495895" cy="1360314"/>
          </a:xfrm>
        </p:grpSpPr>
        <p:sp>
          <p:nvSpPr>
            <p:cNvPr id="87" name="Down Arrow 86"/>
            <p:cNvSpPr/>
            <p:nvPr/>
          </p:nvSpPr>
          <p:spPr>
            <a:xfrm>
              <a:off x="7653103" y="2743200"/>
              <a:ext cx="115021" cy="914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Bent Arrow 84"/>
            <p:cNvSpPr/>
            <p:nvPr/>
          </p:nvSpPr>
          <p:spPr>
            <a:xfrm flipH="1">
              <a:off x="5272229" y="2297286"/>
              <a:ext cx="2468880" cy="1295400"/>
            </a:xfrm>
            <a:prstGeom prst="bentArrow">
              <a:avLst>
                <a:gd name="adj1" fmla="val 6023"/>
                <a:gd name="adj2" fmla="val 8229"/>
                <a:gd name="adj3" fmla="val 11345"/>
                <a:gd name="adj4" fmla="val 19578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6171201" y="3915754"/>
            <a:ext cx="2538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1F497D"/>
                </a:solidFill>
              </a:rPr>
              <a:t>Network </a:t>
            </a:r>
            <a:r>
              <a:rPr lang="en-US" sz="2400" dirty="0" smtClean="0">
                <a:solidFill>
                  <a:srgbClr val="1F497D"/>
                </a:solidFill>
              </a:rPr>
              <a:t>agent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287836" y="3986651"/>
            <a:ext cx="2275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F497D"/>
                </a:solidFill>
              </a:rPr>
              <a:t>Service broker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26151" y="2015628"/>
            <a:ext cx="2552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Traffic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demand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09580" y="2615048"/>
            <a:ext cx="19351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BW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allocation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279355" y="2627567"/>
            <a:ext cx="1576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b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config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19964" y="2005447"/>
            <a:ext cx="2990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Topology,  traffic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778703" y="291984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824135" y="2310247"/>
            <a:ext cx="56418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8703" y="231024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35422" y="291984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90007" y="5372163"/>
            <a:ext cx="228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Rate limiting</a:t>
            </a:r>
          </a:p>
        </p:txBody>
      </p:sp>
    </p:spTree>
    <p:extLst>
      <p:ext uri="{BB962C8B-B14F-4D97-AF65-F5344CB8AC3E}">
        <p14:creationId xmlns:p14="http://schemas.microsoft.com/office/powerpoint/2010/main" val="1022328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8" grpId="0"/>
      <p:bldP spid="79" grpId="0"/>
      <p:bldP spid="93" grpId="0"/>
    </p:bldLst>
  </p:timing>
</p:sld>
</file>

<file path=ppt/theme/theme1.xml><?xml version="1.0" encoding="utf-8"?>
<a:theme xmlns:a="http://schemas.openxmlformats.org/drawingml/2006/main" name="MS_Faculty_Summit_2013_16x9_July-2013">
  <a:themeElements>
    <a:clrScheme name="Faculty Summit 13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00BCF2"/>
      </a:accent2>
      <a:accent3>
        <a:srgbClr val="0072C6"/>
      </a:accent3>
      <a:accent4>
        <a:srgbClr val="68217A"/>
      </a:accent4>
      <a:accent5>
        <a:srgbClr val="EC008C"/>
      </a:accent5>
      <a:accent6>
        <a:srgbClr val="FCD116"/>
      </a:accent6>
      <a:hlink>
        <a:srgbClr val="FFFFFF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_Research_Faculty_Summit_2013_r03 [Read-Only]" id="{6D59476F-115B-4C0E-9A83-454AF7165470}" vid="{BDD0E3B8-014B-44F0-A77B-514ED19FFD76}"/>
    </a:ext>
  </a:extLst>
</a:theme>
</file>

<file path=ppt/theme/theme2.xml><?xml version="1.0" encoding="utf-8"?>
<a:theme xmlns:a="http://schemas.openxmlformats.org/drawingml/2006/main" name="homeos-nsdi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  <a:headEnd type="none" w="med" len="med"/>
          <a:tailEnd type="arrow" w="med" len="med"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USCMG_template">
  <a:themeElements>
    <a:clrScheme name="8-00267_Jenna O'Connell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C00"/>
      </a:accent1>
      <a:accent2>
        <a:srgbClr val="1E4986"/>
      </a:accent2>
      <a:accent3>
        <a:srgbClr val="DF8045"/>
      </a:accent3>
      <a:accent4>
        <a:srgbClr val="0F729D"/>
      </a:accent4>
      <a:accent5>
        <a:srgbClr val="FF9929"/>
      </a:accent5>
      <a:accent6>
        <a:srgbClr val="66CC33"/>
      </a:accent6>
      <a:hlink>
        <a:srgbClr val="3F8AEB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USCMG_template">
  <a:themeElements>
    <a:clrScheme name="8-00267_Jenna O'Connell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C00"/>
      </a:accent1>
      <a:accent2>
        <a:srgbClr val="1E4986"/>
      </a:accent2>
      <a:accent3>
        <a:srgbClr val="DF8045"/>
      </a:accent3>
      <a:accent4>
        <a:srgbClr val="0F729D"/>
      </a:accent4>
      <a:accent5>
        <a:srgbClr val="FF9929"/>
      </a:accent5>
      <a:accent6>
        <a:srgbClr val="66CC33"/>
      </a:accent6>
      <a:hlink>
        <a:srgbClr val="3F8AEB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1_homeos-nsdi2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MS_Faculty_Summit_2013_16x9_July-2013">
  <a:themeElements>
    <a:clrScheme name="Faculty Summit 13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00BCF2"/>
      </a:accent2>
      <a:accent3>
        <a:srgbClr val="0072C6"/>
      </a:accent3>
      <a:accent4>
        <a:srgbClr val="68217A"/>
      </a:accent4>
      <a:accent5>
        <a:srgbClr val="EC008C"/>
      </a:accent5>
      <a:accent6>
        <a:srgbClr val="FCD116"/>
      </a:accent6>
      <a:hlink>
        <a:srgbClr val="FFFFFF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_Research_Faculty_Summit_2013_r02.potx" id="{CEA2FF14-159A-4D94-8F33-18E5AE538622}" vid="{2681BD7B-6D05-495B-8CF7-6BC150A0F06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MS_Research_Faculty_Summit_2013_r03</Template>
  <TotalTime>9956</TotalTime>
  <Words>1460</Words>
  <Application>Microsoft Office PowerPoint</Application>
  <PresentationFormat>Widescreen</PresentationFormat>
  <Paragraphs>378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42</vt:i4>
      </vt:variant>
    </vt:vector>
  </HeadingPairs>
  <TitlesOfParts>
    <vt:vector size="66" baseType="lpstr">
      <vt:lpstr>ＭＳ Ｐゴシック</vt:lpstr>
      <vt:lpstr>ＭＳ Ｐゴシック</vt:lpstr>
      <vt:lpstr>Arial</vt:lpstr>
      <vt:lpstr>Calibri</vt:lpstr>
      <vt:lpstr>Cambria Italic</vt:lpstr>
      <vt:lpstr>Cambria Math</vt:lpstr>
      <vt:lpstr>Consolas</vt:lpstr>
      <vt:lpstr>Courier New</vt:lpstr>
      <vt:lpstr>Gill Sans</vt:lpstr>
      <vt:lpstr>Lucida Grande</vt:lpstr>
      <vt:lpstr>Segoe</vt:lpstr>
      <vt:lpstr>Segoe Light</vt:lpstr>
      <vt:lpstr>Segoe Semibold</vt:lpstr>
      <vt:lpstr>Segoe UI</vt:lpstr>
      <vt:lpstr>Segoe UI Light</vt:lpstr>
      <vt:lpstr>Times New Roman</vt:lpstr>
      <vt:lpstr>Wingdings</vt:lpstr>
      <vt:lpstr>MS_Faculty_Summit_2013_16x9_July-2013</vt:lpstr>
      <vt:lpstr>homeos-nsdi2012</vt:lpstr>
      <vt:lpstr>Metro Template Colored Titles Segoe UI 16x9</vt:lpstr>
      <vt:lpstr>USCMG_template</vt:lpstr>
      <vt:lpstr>1_USCMG_template</vt:lpstr>
      <vt:lpstr>1_homeos-nsdi2012</vt:lpstr>
      <vt:lpstr>1_MS_Faculty_Summit_2013_16x9_July-2013</vt:lpstr>
      <vt:lpstr>SWAN: Software-driven wide area network</vt:lpstr>
      <vt:lpstr>Partners in crime</vt:lpstr>
      <vt:lpstr>Inter-DC WAN: A critical, expensive resource</vt:lpstr>
      <vt:lpstr>But it is highly inefficient</vt:lpstr>
      <vt:lpstr>One cause of inefficiency: Lack of coordination</vt:lpstr>
      <vt:lpstr>Another cause of inefficiency:  Local, greedy resource allocation </vt:lpstr>
      <vt:lpstr>SWAN: Software-driven WAN</vt:lpstr>
      <vt:lpstr>Software-defined networking: Primer</vt:lpstr>
      <vt:lpstr>SWAN overview</vt:lpstr>
      <vt:lpstr>Key design challenges</vt:lpstr>
      <vt:lpstr>Scalably computing allocation</vt:lpstr>
      <vt:lpstr>Bounded max-min fairness</vt:lpstr>
      <vt:lpstr>Bounded max-min fairness</vt:lpstr>
      <vt:lpstr>Bounded max-min fairness</vt:lpstr>
      <vt:lpstr>Bounded max-min fairness</vt:lpstr>
      <vt:lpstr>Bounded max-min fairness</vt:lpstr>
      <vt:lpstr>Bounded max-min fairness</vt:lpstr>
      <vt:lpstr>SWAN computes fair allocations</vt:lpstr>
      <vt:lpstr>Key design challenges</vt:lpstr>
      <vt:lpstr>Congestion during network updates</vt:lpstr>
      <vt:lpstr>Congestion-free network updates</vt:lpstr>
      <vt:lpstr>Computing congestion-free update plan</vt:lpstr>
      <vt:lpstr>SWAN provides congestion-free updates</vt:lpstr>
      <vt:lpstr>Key design challenges</vt:lpstr>
      <vt:lpstr>Working with limited switch memory</vt:lpstr>
      <vt:lpstr>Working with limited switch memory</vt:lpstr>
      <vt:lpstr>SWAN comes close to optimal</vt:lpstr>
      <vt:lpstr>Deploying SWAN in production</vt:lpstr>
      <vt:lpstr>Key lesson from using SDNs</vt:lpstr>
      <vt:lpstr>Loops in SDNs</vt:lpstr>
      <vt:lpstr>Dependencies are worse than you might think</vt:lpstr>
      <vt:lpstr>Ongoing work: Robust, fast network updates</vt:lpstr>
      <vt:lpstr>What are the minimal dependencies for a desired consistency property?</vt:lpstr>
      <vt:lpstr>Network update pipeline</vt:lpstr>
      <vt:lpstr>Robust rule generation: Example</vt:lpstr>
      <vt:lpstr>Robust rule generation</vt:lpstr>
      <vt:lpstr>Robust rule generation: Preliminary results </vt:lpstr>
      <vt:lpstr>Network update pipeline</vt:lpstr>
      <vt:lpstr>Dependency graph generation</vt:lpstr>
      <vt:lpstr>Update execution</vt:lpstr>
      <vt:lpstr>Update execution: Preliminary results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Mahajan</dc:creator>
  <cp:lastModifiedBy>Ratul Mahajan</cp:lastModifiedBy>
  <cp:revision>218</cp:revision>
  <dcterms:created xsi:type="dcterms:W3CDTF">2013-07-11T05:25:42Z</dcterms:created>
  <dcterms:modified xsi:type="dcterms:W3CDTF">2014-06-19T06:28:20Z</dcterms:modified>
</cp:coreProperties>
</file>