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331" r:id="rId4"/>
    <p:sldId id="258" r:id="rId5"/>
    <p:sldId id="281" r:id="rId6"/>
    <p:sldId id="283" r:id="rId7"/>
    <p:sldId id="284" r:id="rId8"/>
    <p:sldId id="310" r:id="rId9"/>
    <p:sldId id="312" r:id="rId10"/>
    <p:sldId id="329" r:id="rId11"/>
    <p:sldId id="311" r:id="rId12"/>
    <p:sldId id="328" r:id="rId13"/>
    <p:sldId id="325" r:id="rId14"/>
    <p:sldId id="314" r:id="rId15"/>
    <p:sldId id="315" r:id="rId16"/>
    <p:sldId id="316" r:id="rId17"/>
    <p:sldId id="317" r:id="rId18"/>
    <p:sldId id="319" r:id="rId19"/>
    <p:sldId id="320" r:id="rId20"/>
    <p:sldId id="321" r:id="rId21"/>
    <p:sldId id="322" r:id="rId22"/>
    <p:sldId id="327" r:id="rId23"/>
    <p:sldId id="323" r:id="rId24"/>
    <p:sldId id="330" r:id="rId25"/>
    <p:sldId id="333" r:id="rId26"/>
    <p:sldId id="292" r:id="rId27"/>
    <p:sldId id="294" r:id="rId28"/>
    <p:sldId id="297" r:id="rId29"/>
    <p:sldId id="300" r:id="rId30"/>
    <p:sldId id="302" r:id="rId31"/>
    <p:sldId id="303" r:id="rId32"/>
    <p:sldId id="332" r:id="rId33"/>
    <p:sldId id="28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F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78632" autoAdjust="0"/>
  </p:normalViewPr>
  <p:slideViewPr>
    <p:cSldViewPr>
      <p:cViewPr>
        <p:scale>
          <a:sx n="80" d="100"/>
          <a:sy n="80" d="100"/>
        </p:scale>
        <p:origin x="-1170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-arunab\Documents\research\vifi-talk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-arunab\Documents\research\vifi-talk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-arunab\Documents\research\vifi-tal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8471080003888404"/>
          <c:y val="6.270815106445031E-2"/>
          <c:w val="0.75296660834062412"/>
          <c:h val="0.71335924781554205"/>
        </c:manualLayout>
      </c:layout>
      <c:scatterChart>
        <c:scatterStyle val="smoothMarker"/>
        <c:ser>
          <c:idx val="2"/>
          <c:order val="0"/>
          <c:tx>
            <c:strRef>
              <c:f>smartphones!$B$4</c:f>
              <c:strCache>
                <c:ptCount val="1"/>
                <c:pt idx="0">
                  <c:v>Western Europe</c:v>
                </c:pt>
              </c:strCache>
            </c:strRef>
          </c:tx>
          <c:xVal>
            <c:numRef>
              <c:f>smartphones!$C$2:$I$2</c:f>
              <c:numCache>
                <c:formatCode>General</c:formatCode>
                <c:ptCount val="7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</c:numCache>
            </c:numRef>
          </c:xVal>
          <c:yVal>
            <c:numRef>
              <c:f>smartphones!$C$4:$I$4</c:f>
              <c:numCache>
                <c:formatCode>General</c:formatCode>
                <c:ptCount val="7"/>
                <c:pt idx="0">
                  <c:v>24.7</c:v>
                </c:pt>
                <c:pt idx="1">
                  <c:v>85</c:v>
                </c:pt>
                <c:pt idx="2">
                  <c:v>126</c:v>
                </c:pt>
                <c:pt idx="3">
                  <c:v>173</c:v>
                </c:pt>
                <c:pt idx="4">
                  <c:v>226</c:v>
                </c:pt>
                <c:pt idx="5">
                  <c:v>287</c:v>
                </c:pt>
                <c:pt idx="6">
                  <c:v>356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smartphones!$B$3</c:f>
              <c:strCache>
                <c:ptCount val="1"/>
                <c:pt idx="0">
                  <c:v>Asia &amp; Pacific</c:v>
                </c:pt>
              </c:strCache>
            </c:strRef>
          </c:tx>
          <c:xVal>
            <c:numRef>
              <c:f>smartphones!$C$2:$I$2</c:f>
              <c:numCache>
                <c:formatCode>General</c:formatCode>
                <c:ptCount val="7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</c:numCache>
            </c:numRef>
          </c:xVal>
          <c:yVal>
            <c:numRef>
              <c:f>smartphones!$C$3:$I$3</c:f>
              <c:numCache>
                <c:formatCode>General</c:formatCode>
                <c:ptCount val="7"/>
                <c:pt idx="0">
                  <c:v>26.4</c:v>
                </c:pt>
                <c:pt idx="1">
                  <c:v>84</c:v>
                </c:pt>
                <c:pt idx="2">
                  <c:v>118</c:v>
                </c:pt>
                <c:pt idx="3">
                  <c:v>155</c:v>
                </c:pt>
                <c:pt idx="4">
                  <c:v>198</c:v>
                </c:pt>
                <c:pt idx="5">
                  <c:v>254</c:v>
                </c:pt>
                <c:pt idx="6">
                  <c:v>329</c:v>
                </c:pt>
              </c:numCache>
            </c:numRef>
          </c:yVal>
          <c:smooth val="1"/>
        </c:ser>
        <c:ser>
          <c:idx val="0"/>
          <c:order val="2"/>
          <c:tx>
            <c:strRef>
              <c:f>smartphones!$B$5</c:f>
              <c:strCache>
                <c:ptCount val="1"/>
                <c:pt idx="0">
                  <c:v>North America</c:v>
                </c:pt>
              </c:strCache>
            </c:strRef>
          </c:tx>
          <c:xVal>
            <c:numRef>
              <c:f>smartphones!$C$2:$I$2</c:f>
              <c:numCache>
                <c:formatCode>General</c:formatCode>
                <c:ptCount val="7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</c:numCache>
            </c:numRef>
          </c:xVal>
          <c:yVal>
            <c:numRef>
              <c:f>smartphones!$C$5:$I$5</c:f>
              <c:numCache>
                <c:formatCode>General</c:formatCode>
                <c:ptCount val="7"/>
                <c:pt idx="0">
                  <c:v>20.399999999999999</c:v>
                </c:pt>
                <c:pt idx="1">
                  <c:v>62</c:v>
                </c:pt>
                <c:pt idx="2">
                  <c:v>92</c:v>
                </c:pt>
                <c:pt idx="3">
                  <c:v>125</c:v>
                </c:pt>
                <c:pt idx="4">
                  <c:v>161</c:v>
                </c:pt>
                <c:pt idx="5">
                  <c:v>200</c:v>
                </c:pt>
                <c:pt idx="6">
                  <c:v>239</c:v>
                </c:pt>
              </c:numCache>
            </c:numRef>
          </c:yVal>
          <c:smooth val="1"/>
        </c:ser>
        <c:axId val="53168000"/>
        <c:axId val="53202944"/>
      </c:scatterChart>
      <c:valAx>
        <c:axId val="531680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(Source: Park Associates, 2009)</a:t>
                </a:r>
              </a:p>
            </c:rich>
          </c:tx>
          <c:layout>
            <c:manualLayout>
              <c:xMode val="edge"/>
              <c:yMode val="edge"/>
              <c:x val="0.66975037135383209"/>
              <c:y val="0.92407687963055263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53202944"/>
        <c:crosses val="autoZero"/>
        <c:crossBetween val="midCat"/>
      </c:valAx>
      <c:valAx>
        <c:axId val="5320294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Smartphone</a:t>
                </a:r>
                <a:r>
                  <a:rPr lang="en-US" sz="1400" baseline="0"/>
                  <a:t> users (millions)</a:t>
                </a:r>
                <a:endParaRPr lang="en-US" sz="140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53168000"/>
        <c:crosses val="autoZero"/>
        <c:crossBetween val="midCat"/>
        <c:majorUnit val="50"/>
      </c:valAx>
    </c:plotArea>
    <c:legend>
      <c:legendPos val="r"/>
      <c:layout>
        <c:manualLayout>
          <c:xMode val="edge"/>
          <c:yMode val="edge"/>
          <c:x val="0.21758651696315737"/>
          <c:y val="7.3244626067311275E-2"/>
          <c:w val="0.4121345059353837"/>
          <c:h val="0.28705526392534303"/>
        </c:manualLayout>
      </c:layout>
      <c:txPr>
        <a:bodyPr/>
        <a:lstStyle/>
        <a:p>
          <a:pPr>
            <a:defRPr sz="1600"/>
          </a:pPr>
          <a:endParaRPr lang="en-US"/>
        </a:p>
      </c:txPr>
    </c:legend>
    <c:plotVisOnly val="1"/>
  </c:chart>
  <c:spPr>
    <a:solidFill>
      <a:schemeClr val="bg1"/>
    </a:solidFill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27182852143482122"/>
          <c:y val="6.2708151064450282E-2"/>
          <c:w val="0.63892435320584984"/>
          <c:h val="0.72957072800110512"/>
        </c:manualLayout>
      </c:layout>
      <c:scatterChart>
        <c:scatterStyle val="smoothMarker"/>
        <c:ser>
          <c:idx val="1"/>
          <c:order val="0"/>
          <c:tx>
            <c:strRef>
              <c:f>'GPS navigation'!$B$26</c:f>
              <c:strCache>
                <c:ptCount val="1"/>
                <c:pt idx="0">
                  <c:v>EMEA</c:v>
                </c:pt>
              </c:strCache>
            </c:strRef>
          </c:tx>
          <c:xVal>
            <c:numRef>
              <c:f>'GPS navigation'!$C$24:$G$24</c:f>
              <c:numCache>
                <c:formatCode>General</c:formatCod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numCache>
            </c:numRef>
          </c:xVal>
          <c:yVal>
            <c:numRef>
              <c:f>'GPS navigation'!$C$26:$G$26</c:f>
              <c:numCache>
                <c:formatCode>_(* #,##0.00_);_(* \(#,##0.00\);_(* "-"??_);_(@_)</c:formatCode>
                <c:ptCount val="5"/>
                <c:pt idx="0">
                  <c:v>34.764570000000013</c:v>
                </c:pt>
                <c:pt idx="1">
                  <c:v>50.46649</c:v>
                </c:pt>
                <c:pt idx="2">
                  <c:v>68.277479999999983</c:v>
                </c:pt>
                <c:pt idx="3">
                  <c:v>83.54974</c:v>
                </c:pt>
                <c:pt idx="4">
                  <c:v>96.262720000000002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'GPS navigation'!$B$27</c:f>
              <c:strCache>
                <c:ptCount val="1"/>
                <c:pt idx="0">
                  <c:v>North America</c:v>
                </c:pt>
              </c:strCache>
            </c:strRef>
          </c:tx>
          <c:xVal>
            <c:numRef>
              <c:f>'GPS navigation'!$C$24:$G$24</c:f>
              <c:numCache>
                <c:formatCode>General</c:formatCod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numCache>
            </c:numRef>
          </c:xVal>
          <c:yVal>
            <c:numRef>
              <c:f>'GPS navigation'!$C$27:$G$27</c:f>
              <c:numCache>
                <c:formatCode>_(* #,##0.00_);_(* \(#,##0.00\);_(* "-"??_);_(@_)</c:formatCode>
                <c:ptCount val="5"/>
                <c:pt idx="0">
                  <c:v>15.196710000000001</c:v>
                </c:pt>
                <c:pt idx="1">
                  <c:v>34.639220000000002</c:v>
                </c:pt>
                <c:pt idx="2">
                  <c:v>50.900560000000006</c:v>
                </c:pt>
                <c:pt idx="3">
                  <c:v>67.339650000000006</c:v>
                </c:pt>
                <c:pt idx="4">
                  <c:v>83.103200000000001</c:v>
                </c:pt>
              </c:numCache>
            </c:numRef>
          </c:yVal>
          <c:smooth val="1"/>
        </c:ser>
        <c:ser>
          <c:idx val="0"/>
          <c:order val="2"/>
          <c:tx>
            <c:strRef>
              <c:f>'GPS navigation'!$B$25</c:f>
              <c:strCache>
                <c:ptCount val="1"/>
                <c:pt idx="0">
                  <c:v>Asia &amp; Pacific</c:v>
                </c:pt>
              </c:strCache>
            </c:strRef>
          </c:tx>
          <c:xVal>
            <c:numRef>
              <c:f>'GPS navigation'!$C$24:$G$24</c:f>
              <c:numCache>
                <c:formatCode>General</c:formatCod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numCache>
            </c:numRef>
          </c:xVal>
          <c:yVal>
            <c:numRef>
              <c:f>'GPS navigation'!$C$25:$G$25</c:f>
              <c:numCache>
                <c:formatCode>_(* #,##0.00_);_(* \(#,##0.00\);_(* "-"??_);_(@_)</c:formatCode>
                <c:ptCount val="5"/>
                <c:pt idx="0">
                  <c:v>5.0803799999999999</c:v>
                </c:pt>
                <c:pt idx="1">
                  <c:v>10.37438</c:v>
                </c:pt>
                <c:pt idx="2">
                  <c:v>15.75971</c:v>
                </c:pt>
                <c:pt idx="3">
                  <c:v>22.536829999999988</c:v>
                </c:pt>
                <c:pt idx="4">
                  <c:v>32.650770000000001</c:v>
                </c:pt>
              </c:numCache>
            </c:numRef>
          </c:yVal>
          <c:smooth val="1"/>
        </c:ser>
        <c:axId val="53748864"/>
        <c:axId val="53750784"/>
      </c:scatterChart>
      <c:valAx>
        <c:axId val="537488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(Source: Canalys, 2009)</a:t>
                </a:r>
              </a:p>
            </c:rich>
          </c:tx>
          <c:layout>
            <c:manualLayout>
              <c:xMode val="edge"/>
              <c:yMode val="edge"/>
              <c:x val="0.68052865266841756"/>
              <c:y val="0.92960629921259863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53750784"/>
        <c:crosses val="autoZero"/>
        <c:crossBetween val="midCat"/>
      </c:valAx>
      <c:valAx>
        <c:axId val="5375078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Installed base (millions)</a:t>
                </a:r>
              </a:p>
            </c:rich>
          </c:tx>
          <c:layout/>
        </c:title>
        <c:numFmt formatCode="_(* #,##0.00_);_(* \(#,##0.00\);_(* &quot;-&quot;??_);_(@_)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5374886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27092575292495241"/>
          <c:y val="9.6858923884514447E-2"/>
          <c:w val="0.38834912585079417"/>
          <c:h val="0.28591170895304791"/>
        </c:manualLayout>
      </c:layout>
      <c:txPr>
        <a:bodyPr/>
        <a:lstStyle/>
        <a:p>
          <a:pPr>
            <a:defRPr sz="1600"/>
          </a:pPr>
          <a:endParaRPr lang="en-US"/>
        </a:p>
      </c:txPr>
    </c:legend>
    <c:plotVisOnly val="1"/>
  </c:chart>
  <c:spPr>
    <a:solidFill>
      <a:schemeClr val="bg1"/>
    </a:solidFill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1922815898012785"/>
          <c:y val="2.9973081556097441E-2"/>
          <c:w val="0.74452287214098378"/>
          <c:h val="0.79744665714683394"/>
        </c:manualLayout>
      </c:layout>
      <c:barChart>
        <c:barDir val="col"/>
        <c:grouping val="clustered"/>
        <c:ser>
          <c:idx val="1"/>
          <c:order val="0"/>
          <c:tx>
            <c:v>ViFi</c:v>
          </c:tx>
          <c:cat>
            <c:numLit>
              <c:formatCode>General</c:formatCode>
              <c:ptCount val="1"/>
              <c:pt idx="0">
                <c:v>0.5</c:v>
              </c:pt>
            </c:numLit>
          </c:cat>
          <c:val>
            <c:numRef>
              <c:f>Sheet1!$A$6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</c:ser>
        <c:ser>
          <c:idx val="0"/>
          <c:order val="1"/>
          <c:tx>
            <c:v>802.11</c:v>
          </c:tx>
          <c:spPr>
            <a:solidFill>
              <a:srgbClr val="0070C0"/>
            </a:solidFill>
          </c:spPr>
          <c:cat>
            <c:numLit>
              <c:formatCode>General</c:formatCode>
              <c:ptCount val="1"/>
              <c:pt idx="0">
                <c:v>0.5</c:v>
              </c:pt>
            </c:numLit>
          </c:cat>
          <c:val>
            <c:numRef>
              <c:f>Sheet1!$A$5</c:f>
              <c:numCache>
                <c:formatCode>General</c:formatCode>
                <c:ptCount val="1"/>
                <c:pt idx="0">
                  <c:v>33</c:v>
                </c:pt>
              </c:numCache>
            </c:numRef>
          </c:val>
        </c:ser>
        <c:gapWidth val="379"/>
        <c:overlap val="-28"/>
        <c:axId val="53796864"/>
        <c:axId val="53798400"/>
      </c:barChart>
      <c:catAx>
        <c:axId val="53796864"/>
        <c:scaling>
          <c:orientation val="minMax"/>
        </c:scaling>
        <c:axPos val="b"/>
        <c:numFmt formatCode="General" sourceLinked="1"/>
        <c:tickLblPos val="nextTo"/>
        <c:spPr>
          <a:solidFill>
            <a:schemeClr val="bg1"/>
          </a:solidFill>
          <a:ln>
            <a:solidFill>
              <a:schemeClr val="accent1"/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53798400"/>
        <c:crosses val="autoZero"/>
        <c:auto val="1"/>
        <c:lblAlgn val="ctr"/>
        <c:lblOffset val="100"/>
      </c:catAx>
      <c:valAx>
        <c:axId val="53798400"/>
        <c:scaling>
          <c:orientation val="minMax"/>
        </c:scaling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53796864"/>
        <c:crosses val="autoZero"/>
        <c:crossBetween val="between"/>
        <c:majorUnit val="20"/>
      </c:valAx>
      <c:spPr>
        <a:scene3d>
          <a:camera prst="orthographicFront"/>
          <a:lightRig rig="threePt" dir="t"/>
        </a:scene3d>
        <a:sp3d/>
      </c:spPr>
    </c:plotArea>
    <c:plotVisOnly val="1"/>
  </c:chart>
  <c:spPr>
    <a:solidFill>
      <a:schemeClr val="bg1"/>
    </a:solidFill>
    <a:ln>
      <a:noFill/>
    </a:ln>
  </c:spPr>
  <c:txPr>
    <a:bodyPr/>
    <a:lstStyle/>
    <a:p>
      <a:pPr>
        <a:defRPr sz="2200" baseline="0">
          <a:latin typeface="Calibri" pitchFamily="34" charset="0"/>
        </a:defRPr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barChart>
        <c:barDir val="col"/>
        <c:grouping val="clustered"/>
        <c:ser>
          <c:idx val="1"/>
          <c:order val="0"/>
          <c:tx>
            <c:v>ViFi</c:v>
          </c:tx>
          <c:cat>
            <c:numLit>
              <c:formatCode>General</c:formatCode>
              <c:ptCount val="1"/>
              <c:pt idx="0">
                <c:v>0.5</c:v>
              </c:pt>
            </c:numLit>
          </c:cat>
          <c:val>
            <c:numRef>
              <c:f>Sheet1!$A$40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</c:ser>
        <c:ser>
          <c:idx val="0"/>
          <c:order val="1"/>
          <c:tx>
            <c:v>802.11</c:v>
          </c:tx>
          <c:spPr>
            <a:solidFill>
              <a:srgbClr val="0070C0"/>
            </a:solidFill>
          </c:spPr>
          <c:cat>
            <c:numLit>
              <c:formatCode>General</c:formatCode>
              <c:ptCount val="1"/>
              <c:pt idx="0">
                <c:v>0.5</c:v>
              </c:pt>
            </c:numLit>
          </c:cat>
          <c:val>
            <c:numRef>
              <c:f>Sheet1!$A$39</c:f>
              <c:numCache>
                <c:formatCode>General</c:formatCode>
                <c:ptCount val="1"/>
                <c:pt idx="0">
                  <c:v>36</c:v>
                </c:pt>
              </c:numCache>
            </c:numRef>
          </c:val>
        </c:ser>
        <c:gapWidth val="379"/>
        <c:overlap val="-28"/>
        <c:axId val="53855744"/>
        <c:axId val="53857280"/>
      </c:barChart>
      <c:catAx>
        <c:axId val="53855744"/>
        <c:scaling>
          <c:orientation val="minMax"/>
        </c:scaling>
        <c:axPos val="b"/>
        <c:numFmt formatCode="General" sourceLinked="1"/>
        <c:tickLblPos val="nextTo"/>
        <c:spPr>
          <a:solidFill>
            <a:schemeClr val="bg1"/>
          </a:solidFill>
          <a:ln>
            <a:solidFill>
              <a:schemeClr val="accent1"/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53857280"/>
        <c:crosses val="autoZero"/>
        <c:auto val="1"/>
        <c:lblAlgn val="ctr"/>
        <c:lblOffset val="100"/>
      </c:catAx>
      <c:valAx>
        <c:axId val="53857280"/>
        <c:scaling>
          <c:orientation val="minMax"/>
          <c:max val="100"/>
        </c:scaling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53855744"/>
        <c:crosses val="autoZero"/>
        <c:crossBetween val="between"/>
        <c:majorUnit val="20"/>
      </c:valAx>
      <c:spPr>
        <a:scene3d>
          <a:camera prst="orthographicFront"/>
          <a:lightRig rig="threePt" dir="t"/>
        </a:scene3d>
        <a:sp3d/>
      </c:spPr>
    </c:plotArea>
    <c:plotVisOnly val="1"/>
  </c:chart>
  <c:spPr>
    <a:solidFill>
      <a:schemeClr val="bg1"/>
    </a:solidFill>
    <a:ln>
      <a:noFill/>
    </a:ln>
  </c:spPr>
  <c:txPr>
    <a:bodyPr/>
    <a:lstStyle/>
    <a:p>
      <a:pPr>
        <a:defRPr sz="2200" baseline="0">
          <a:latin typeface="Calibri" pitchFamily="34" charset="0"/>
        </a:defRPr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21556458975236875"/>
          <c:y val="5.6384499821709566E-2"/>
          <c:w val="0.77718903343604273"/>
          <c:h val="0.7795051119723615"/>
        </c:manualLayout>
      </c:layout>
      <c:barChart>
        <c:barDir val="col"/>
        <c:grouping val="clustered"/>
        <c:ser>
          <c:idx val="1"/>
          <c:order val="0"/>
          <c:tx>
            <c:v>ViFi</c:v>
          </c:tx>
          <c:cat>
            <c:numLit>
              <c:formatCode>General</c:formatCode>
              <c:ptCount val="1"/>
              <c:pt idx="0">
                <c:v>0.5</c:v>
              </c:pt>
            </c:numLit>
          </c:cat>
          <c:val>
            <c:numRef>
              <c:f>Sheet1!$B$113</c:f>
              <c:numCache>
                <c:formatCode>General</c:formatCode>
                <c:ptCount val="1"/>
                <c:pt idx="0">
                  <c:v>0.59</c:v>
                </c:pt>
              </c:numCache>
            </c:numRef>
          </c:val>
        </c:ser>
        <c:ser>
          <c:idx val="0"/>
          <c:order val="1"/>
          <c:tx>
            <c:v>802.11</c:v>
          </c:tx>
          <c:spPr>
            <a:solidFill>
              <a:srgbClr val="0070C0"/>
            </a:solidFill>
          </c:spPr>
          <c:cat>
            <c:numLit>
              <c:formatCode>General</c:formatCode>
              <c:ptCount val="1"/>
              <c:pt idx="0">
                <c:v>0.5</c:v>
              </c:pt>
            </c:numLit>
          </c:cat>
          <c:val>
            <c:numRef>
              <c:f>Sheet1!$B$112</c:f>
              <c:numCache>
                <c:formatCode>General</c:formatCode>
                <c:ptCount val="1"/>
                <c:pt idx="0">
                  <c:v>0.9</c:v>
                </c:pt>
              </c:numCache>
            </c:numRef>
          </c:val>
        </c:ser>
        <c:gapWidth val="379"/>
        <c:overlap val="-28"/>
        <c:axId val="53885568"/>
        <c:axId val="53891456"/>
      </c:barChart>
      <c:catAx>
        <c:axId val="53885568"/>
        <c:scaling>
          <c:orientation val="minMax"/>
        </c:scaling>
        <c:axPos val="b"/>
        <c:numFmt formatCode="General" sourceLinked="1"/>
        <c:tickLblPos val="nextTo"/>
        <c:spPr>
          <a:solidFill>
            <a:schemeClr val="bg1"/>
          </a:solidFill>
          <a:ln>
            <a:solidFill>
              <a:schemeClr val="accent1"/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53891456"/>
        <c:crosses val="autoZero"/>
        <c:auto val="1"/>
        <c:lblAlgn val="ctr"/>
        <c:lblOffset val="100"/>
      </c:catAx>
      <c:valAx>
        <c:axId val="53891456"/>
        <c:scaling>
          <c:orientation val="minMax"/>
          <c:max val="1"/>
          <c:min val="0"/>
        </c:scaling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53885568"/>
        <c:crosses val="autoZero"/>
        <c:crossBetween val="between"/>
        <c:majorUnit val="0.2"/>
      </c:valAx>
      <c:spPr>
        <a:scene3d>
          <a:camera prst="orthographicFront"/>
          <a:lightRig rig="threePt" dir="t"/>
        </a:scene3d>
        <a:sp3d/>
      </c:spPr>
    </c:plotArea>
    <c:plotVisOnly val="1"/>
  </c:chart>
  <c:spPr>
    <a:solidFill>
      <a:schemeClr val="bg1"/>
    </a:solidFill>
    <a:ln>
      <a:noFill/>
    </a:ln>
  </c:spPr>
  <c:txPr>
    <a:bodyPr/>
    <a:lstStyle/>
    <a:p>
      <a:pPr>
        <a:defRPr sz="2200" baseline="0">
          <a:latin typeface="Calibri" pitchFamily="34" charset="0"/>
        </a:defRPr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19057-F8A5-4280-B79D-85FE94D966B1}" type="datetimeFigureOut">
              <a:rPr lang="en-US" smtClean="0"/>
              <a:pPr/>
              <a:t>7/9/2009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32022-7F19-4123-8DF4-B75B502F42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32022-7F19-4123-8DF4-B75B502F425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32022-7F19-4123-8DF4-B75B502F425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32022-7F19-4123-8DF4-B75B502F425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ratul | kaist | jun '09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D81-BDF2-47E1-ABD6-151A17B695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kaist | jun '09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D81-BDF2-47E1-ABD6-151A17B695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kaist | jun '09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D81-BDF2-47E1-ABD6-151A17B695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838" y="6245225"/>
            <a:ext cx="3681412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ratul | kaist | jun '09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59563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B5F8D81-BDF2-47E1-ABD6-151A17B695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Font typeface="Courier New" pitchFamily="49" charset="0"/>
              <a:buChar char="o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kaist | jun '09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D81-BDF2-47E1-ABD6-151A17B695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kaist | jun '09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D81-BDF2-47E1-ABD6-151A17B695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kaist | jun '09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D81-BDF2-47E1-ABD6-151A17B695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kaist | jun '09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D81-BDF2-47E1-ABD6-151A17B695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kaist | jun '09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D81-BDF2-47E1-ABD6-151A17B695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kaist | jun '09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D81-BDF2-47E1-ABD6-151A17B695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kaist | jun '09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D81-BDF2-47E1-ABD6-151A17B695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kaist | jun '09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D81-BDF2-47E1-ABD6-151A17B695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ratul | kaist | jun '09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8D81-BDF2-47E1-ABD6-151A17B695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5.gif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7.wmf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chart" Target="../charts/char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68375"/>
            <a:ext cx="91440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Using redundancy to enable interactive connectivity for moving vehicles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00400"/>
            <a:ext cx="9144000" cy="32766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Ratul Mahajan </a:t>
            </a:r>
          </a:p>
          <a:p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</a:rPr>
              <a:t>Microsoft Research</a:t>
            </a:r>
            <a:endParaRPr lang="en-US" sz="2800" i="1" dirty="0" smtClean="0"/>
          </a:p>
          <a:p>
            <a:endParaRPr lang="en-US" sz="3600" i="1" dirty="0" smtClean="0"/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Collaborators:</a:t>
            </a:r>
            <a:r>
              <a:rPr lang="en-US" sz="2800" dirty="0" smtClean="0"/>
              <a:t> Aruna Balasubramanian, Jitu Padhye,</a:t>
            </a:r>
          </a:p>
          <a:p>
            <a:r>
              <a:rPr lang="en-US" sz="2800" dirty="0" smtClean="0"/>
              <a:t> Sharad Agarwal, Abhinav Jain, Brian Levine, </a:t>
            </a:r>
            <a:br>
              <a:rPr lang="en-US" sz="2800" dirty="0" smtClean="0"/>
            </a:br>
            <a:r>
              <a:rPr lang="en-US" sz="2800" dirty="0" smtClean="0"/>
              <a:t>Arun Venkataramani, John Zahorjan, Brian Zill</a:t>
            </a:r>
            <a:br>
              <a:rPr lang="en-US" sz="2800" dirty="0" smtClean="0"/>
            </a:br>
            <a:endParaRPr lang="en-US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reduce disruptions?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Traditional mechanisms have limited effectiveness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Prioritization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Over provisioning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Retransmissions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Use redundant </a:t>
            </a:r>
            <a:r>
              <a:rPr lang="en-US" dirty="0" err="1" smtClean="0"/>
              <a:t>BSes</a:t>
            </a:r>
            <a:r>
              <a:rPr lang="en-US" dirty="0" smtClean="0"/>
              <a:t> in the vicinity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kaist | jun '09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D81-BDF2-47E1-ABD6-151A17B695E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3200400" cy="452596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Calibri" pitchFamily="34" charset="0"/>
              </a:rPr>
              <a:t>Hard handoff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Clients talk to 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>exactly one BS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Current 802.11</a:t>
            </a:r>
          </a:p>
          <a:p>
            <a:pPr lvl="1"/>
            <a:endParaRPr lang="en-US" sz="2800" dirty="0" smtClean="0">
              <a:latin typeface="Calibri" pitchFamily="34" charset="0"/>
            </a:endParaRPr>
          </a:p>
          <a:p>
            <a:r>
              <a:rPr lang="en-US" sz="2800" dirty="0" smtClean="0">
                <a:solidFill>
                  <a:srgbClr val="FFFF00"/>
                </a:solidFill>
                <a:latin typeface="Calibri" pitchFamily="34" charset="0"/>
              </a:rPr>
              <a:t>Soft handoff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Clients talk to multiple </a:t>
            </a:r>
            <a:r>
              <a:rPr lang="en-US" dirty="0" err="1" smtClean="0">
                <a:latin typeface="Calibri" pitchFamily="34" charset="0"/>
              </a:rPr>
              <a:t>BSes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kaist | jun '09</a:t>
            </a:r>
            <a:endParaRPr lang="en-US"/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handoffs</a:t>
            </a:r>
            <a:endParaRPr lang="en-US" dirty="0"/>
          </a:p>
        </p:txBody>
      </p:sp>
      <p:grpSp>
        <p:nvGrpSpPr>
          <p:cNvPr id="2" name="Group 63"/>
          <p:cNvGrpSpPr/>
          <p:nvPr/>
        </p:nvGrpSpPr>
        <p:grpSpPr>
          <a:xfrm>
            <a:off x="4039878" y="1676400"/>
            <a:ext cx="4875522" cy="1981200"/>
            <a:chOff x="152400" y="1066800"/>
            <a:chExt cx="4875522" cy="1981200"/>
          </a:xfrm>
        </p:grpSpPr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00" y="1371601"/>
              <a:ext cx="4875522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1" descr="C:\Documents and Settings\rohan\My Documents\My Pictures\Microsoft Clip Organizer\j039849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95401" y="2133600"/>
              <a:ext cx="427548" cy="392945"/>
            </a:xfrm>
            <a:prstGeom prst="rect">
              <a:avLst/>
            </a:prstGeom>
            <a:noFill/>
          </p:spPr>
        </p:pic>
        <p:pic>
          <p:nvPicPr>
            <p:cNvPr id="67" name="Picture 1" descr="C:\Documents and Settings\rohan\My Documents\My Pictures\Microsoft Clip Organizer\j039849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62400" y="2133600"/>
              <a:ext cx="427548" cy="392945"/>
            </a:xfrm>
            <a:prstGeom prst="rect">
              <a:avLst/>
            </a:prstGeom>
            <a:noFill/>
          </p:spPr>
        </p:pic>
        <p:pic>
          <p:nvPicPr>
            <p:cNvPr id="68" name="Picture 1" descr="C:\Documents and Settings\rohan\My Documents\My Pictures\Microsoft Clip Organizer\j039849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48000" y="2133600"/>
              <a:ext cx="427548" cy="392945"/>
            </a:xfrm>
            <a:prstGeom prst="rect">
              <a:avLst/>
            </a:prstGeom>
            <a:noFill/>
          </p:spPr>
        </p:pic>
        <p:pic>
          <p:nvPicPr>
            <p:cNvPr id="69" name="Picture 1" descr="C:\Documents and Settings\rohan\My Documents\My Pictures\Microsoft Clip Organizer\j039849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86001" y="2133600"/>
              <a:ext cx="427548" cy="392945"/>
            </a:xfrm>
            <a:prstGeom prst="rect">
              <a:avLst/>
            </a:prstGeom>
            <a:noFill/>
          </p:spPr>
        </p:pic>
        <p:pic>
          <p:nvPicPr>
            <p:cNvPr id="70" name="Picture 1" descr="C:\Documents and Settings\rohan\My Documents\My Pictures\Microsoft Clip Organizer\j039849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81400" y="2438400"/>
              <a:ext cx="427548" cy="392945"/>
            </a:xfrm>
            <a:prstGeom prst="rect">
              <a:avLst/>
            </a:prstGeom>
            <a:noFill/>
          </p:spPr>
        </p:pic>
        <p:pic>
          <p:nvPicPr>
            <p:cNvPr id="71" name="Picture 10" descr="cartoon cars full color illustration art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24002" y="1447800"/>
              <a:ext cx="589936" cy="457200"/>
            </a:xfrm>
            <a:prstGeom prst="rect">
              <a:avLst/>
            </a:prstGeom>
            <a:noFill/>
          </p:spPr>
        </p:pic>
        <p:cxnSp>
          <p:nvCxnSpPr>
            <p:cNvPr id="72" name="Straight Arrow Connector 71"/>
            <p:cNvCxnSpPr>
              <a:stCxn id="71" idx="2"/>
            </p:cNvCxnSpPr>
            <p:nvPr/>
          </p:nvCxnSpPr>
          <p:spPr>
            <a:xfrm rot="5400000">
              <a:off x="1519087" y="1986117"/>
              <a:ext cx="381001" cy="218767"/>
            </a:xfrm>
            <a:prstGeom prst="straightConnector1">
              <a:avLst/>
            </a:prstGeom>
            <a:noFill/>
            <a:ln w="38100" cap="flat" cmpd="sng" algn="ctr">
              <a:solidFill>
                <a:srgbClr val="D34817">
                  <a:shade val="60000"/>
                  <a:satMod val="110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pic>
          <p:nvPicPr>
            <p:cNvPr id="73" name="Picture 1" descr="C:\Documents and Settings\rohan\My Documents\My Pictures\Microsoft Clip Organizer\j039849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52601" y="2590800"/>
              <a:ext cx="427548" cy="392945"/>
            </a:xfrm>
            <a:prstGeom prst="rect">
              <a:avLst/>
            </a:prstGeom>
            <a:noFill/>
          </p:spPr>
        </p:pic>
        <p:sp>
          <p:nvSpPr>
            <p:cNvPr id="74" name="Oval 73"/>
            <p:cNvSpPr/>
            <p:nvPr/>
          </p:nvSpPr>
          <p:spPr>
            <a:xfrm>
              <a:off x="762000" y="1066800"/>
              <a:ext cx="2133600" cy="1981200"/>
            </a:xfrm>
            <a:prstGeom prst="ellipse">
              <a:avLst/>
            </a:prstGeom>
            <a:noFill/>
            <a:ln w="25400" cap="flat" cmpd="sng" algn="ctr">
              <a:solidFill>
                <a:srgbClr val="D3481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erpetua"/>
                <a:ea typeface="+mn-ea"/>
                <a:cs typeface="+mn-cs"/>
              </a:endParaRPr>
            </a:p>
          </p:txBody>
        </p:sp>
      </p:grpSp>
      <p:grpSp>
        <p:nvGrpSpPr>
          <p:cNvPr id="3" name="Group 74"/>
          <p:cNvGrpSpPr/>
          <p:nvPr/>
        </p:nvGrpSpPr>
        <p:grpSpPr>
          <a:xfrm>
            <a:off x="4039878" y="1828800"/>
            <a:ext cx="4875522" cy="1828800"/>
            <a:chOff x="76200" y="4800600"/>
            <a:chExt cx="4875522" cy="1828800"/>
          </a:xfrm>
        </p:grpSpPr>
        <p:pic>
          <p:nvPicPr>
            <p:cNvPr id="7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" y="4953001"/>
              <a:ext cx="4875522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1" descr="C:\Documents and Settings\rohan\My Documents\My Pictures\Microsoft Clip Organizer\j039849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9201" y="5715000"/>
              <a:ext cx="427548" cy="392945"/>
            </a:xfrm>
            <a:prstGeom prst="rect">
              <a:avLst/>
            </a:prstGeom>
            <a:noFill/>
          </p:spPr>
        </p:pic>
        <p:pic>
          <p:nvPicPr>
            <p:cNvPr id="78" name="Picture 1" descr="C:\Documents and Settings\rohan\My Documents\My Pictures\Microsoft Clip Organizer\j039849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86200" y="5715000"/>
              <a:ext cx="427548" cy="392945"/>
            </a:xfrm>
            <a:prstGeom prst="rect">
              <a:avLst/>
            </a:prstGeom>
            <a:noFill/>
          </p:spPr>
        </p:pic>
        <p:pic>
          <p:nvPicPr>
            <p:cNvPr id="79" name="Picture 1" descr="C:\Documents and Settings\rohan\My Documents\My Pictures\Microsoft Clip Organizer\j039849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71800" y="5715000"/>
              <a:ext cx="427548" cy="392945"/>
            </a:xfrm>
            <a:prstGeom prst="rect">
              <a:avLst/>
            </a:prstGeom>
            <a:noFill/>
          </p:spPr>
        </p:pic>
        <p:pic>
          <p:nvPicPr>
            <p:cNvPr id="80" name="Picture 1" descr="C:\Documents and Settings\rohan\My Documents\My Pictures\Microsoft Clip Organizer\j039849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09801" y="5715000"/>
              <a:ext cx="427548" cy="392945"/>
            </a:xfrm>
            <a:prstGeom prst="rect">
              <a:avLst/>
            </a:prstGeom>
            <a:noFill/>
          </p:spPr>
        </p:pic>
        <p:pic>
          <p:nvPicPr>
            <p:cNvPr id="81" name="Picture 1" descr="C:\Documents and Settings\rohan\My Documents\My Pictures\Microsoft Clip Organizer\j039849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05200" y="6019800"/>
              <a:ext cx="427548" cy="392945"/>
            </a:xfrm>
            <a:prstGeom prst="rect">
              <a:avLst/>
            </a:prstGeom>
            <a:noFill/>
          </p:spPr>
        </p:pic>
        <p:pic>
          <p:nvPicPr>
            <p:cNvPr id="82" name="Picture 1" descr="C:\Documents and Settings\rohan\My Documents\My Pictures\Microsoft Clip Organizer\j039849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76401" y="6172200"/>
              <a:ext cx="427548" cy="392945"/>
            </a:xfrm>
            <a:prstGeom prst="rect">
              <a:avLst/>
            </a:prstGeom>
            <a:noFill/>
          </p:spPr>
        </p:pic>
        <p:pic>
          <p:nvPicPr>
            <p:cNvPr id="83" name="Picture 10" descr="cartoon cars full color illustration art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66654" y="5096436"/>
              <a:ext cx="553657" cy="389966"/>
            </a:xfrm>
            <a:prstGeom prst="rect">
              <a:avLst/>
            </a:prstGeom>
            <a:noFill/>
          </p:spPr>
        </p:pic>
        <p:sp>
          <p:nvSpPr>
            <p:cNvPr id="84" name="Oval 83"/>
            <p:cNvSpPr/>
            <p:nvPr/>
          </p:nvSpPr>
          <p:spPr>
            <a:xfrm>
              <a:off x="2590800" y="4800600"/>
              <a:ext cx="2057400" cy="1828800"/>
            </a:xfrm>
            <a:prstGeom prst="ellipse">
              <a:avLst/>
            </a:prstGeom>
            <a:noFill/>
            <a:ln w="25400" cap="flat" cmpd="sng" algn="ctr">
              <a:solidFill>
                <a:srgbClr val="D3481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erpetua"/>
                <a:ea typeface="+mn-ea"/>
                <a:cs typeface="+mn-cs"/>
              </a:endParaRP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rot="5400000">
              <a:off x="3200403" y="5562601"/>
              <a:ext cx="457197" cy="152399"/>
            </a:xfrm>
            <a:prstGeom prst="straightConnector1">
              <a:avLst/>
            </a:prstGeom>
            <a:noFill/>
            <a:ln w="38100" cap="flat" cmpd="sng" algn="ctr">
              <a:solidFill>
                <a:srgbClr val="D34817">
                  <a:shade val="60000"/>
                  <a:satMod val="110000"/>
                </a:srgbClr>
              </a:solidFill>
              <a:prstDash val="solid"/>
              <a:headEnd type="arrow"/>
              <a:tailEnd type="arrow"/>
            </a:ln>
            <a:effectLst/>
          </p:spPr>
        </p:cxnSp>
      </p:grpSp>
      <p:grpSp>
        <p:nvGrpSpPr>
          <p:cNvPr id="4" name="Group 85"/>
          <p:cNvGrpSpPr/>
          <p:nvPr/>
        </p:nvGrpSpPr>
        <p:grpSpPr>
          <a:xfrm>
            <a:off x="4038600" y="1828800"/>
            <a:ext cx="4875522" cy="1764545"/>
            <a:chOff x="76200" y="2971800"/>
            <a:chExt cx="4875522" cy="1764545"/>
          </a:xfrm>
        </p:grpSpPr>
        <p:pic>
          <p:nvPicPr>
            <p:cNvPr id="8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" y="3124201"/>
              <a:ext cx="4875522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1" descr="C:\Documents and Settings\rohan\My Documents\My Pictures\Microsoft Clip Organizer\j039849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9201" y="3886200"/>
              <a:ext cx="427548" cy="392945"/>
            </a:xfrm>
            <a:prstGeom prst="rect">
              <a:avLst/>
            </a:prstGeom>
            <a:noFill/>
          </p:spPr>
        </p:pic>
        <p:pic>
          <p:nvPicPr>
            <p:cNvPr id="89" name="Picture 1" descr="C:\Documents and Settings\rohan\My Documents\My Pictures\Microsoft Clip Organizer\j039849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86200" y="3886200"/>
              <a:ext cx="427548" cy="392945"/>
            </a:xfrm>
            <a:prstGeom prst="rect">
              <a:avLst/>
            </a:prstGeom>
            <a:noFill/>
          </p:spPr>
        </p:pic>
        <p:pic>
          <p:nvPicPr>
            <p:cNvPr id="90" name="Picture 1" descr="C:\Documents and Settings\rohan\My Documents\My Pictures\Microsoft Clip Organizer\j039849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71800" y="3886200"/>
              <a:ext cx="427548" cy="392945"/>
            </a:xfrm>
            <a:prstGeom prst="rect">
              <a:avLst/>
            </a:prstGeom>
            <a:noFill/>
          </p:spPr>
        </p:pic>
        <p:pic>
          <p:nvPicPr>
            <p:cNvPr id="91" name="Picture 1" descr="C:\Documents and Settings\rohan\My Documents\My Pictures\Microsoft Clip Organizer\j039849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09801" y="3886200"/>
              <a:ext cx="427548" cy="392945"/>
            </a:xfrm>
            <a:prstGeom prst="rect">
              <a:avLst/>
            </a:prstGeom>
            <a:noFill/>
          </p:spPr>
        </p:pic>
        <p:pic>
          <p:nvPicPr>
            <p:cNvPr id="92" name="Picture 1" descr="C:\Documents and Settings\rohan\My Documents\My Pictures\Microsoft Clip Organizer\j039849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05200" y="4191000"/>
              <a:ext cx="427548" cy="392945"/>
            </a:xfrm>
            <a:prstGeom prst="rect">
              <a:avLst/>
            </a:prstGeom>
            <a:noFill/>
          </p:spPr>
        </p:pic>
        <p:pic>
          <p:nvPicPr>
            <p:cNvPr id="93" name="Picture 1" descr="C:\Documents and Settings\rohan\My Documents\My Pictures\Microsoft Clip Organizer\j039849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76401" y="4343400"/>
              <a:ext cx="427548" cy="392945"/>
            </a:xfrm>
            <a:prstGeom prst="rect">
              <a:avLst/>
            </a:prstGeom>
            <a:noFill/>
          </p:spPr>
        </p:pic>
        <p:grpSp>
          <p:nvGrpSpPr>
            <p:cNvPr id="5" name="Group 30"/>
            <p:cNvGrpSpPr/>
            <p:nvPr/>
          </p:nvGrpSpPr>
          <p:grpSpPr>
            <a:xfrm>
              <a:off x="2498526" y="3187130"/>
              <a:ext cx="549474" cy="851476"/>
              <a:chOff x="1140287" y="4473849"/>
              <a:chExt cx="671579" cy="976692"/>
            </a:xfrm>
          </p:grpSpPr>
          <p:pic>
            <p:nvPicPr>
              <p:cNvPr id="96" name="Picture 10" descr="cartoon cars full color illustration art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140287" y="4473849"/>
                <a:ext cx="671579" cy="520473"/>
              </a:xfrm>
              <a:prstGeom prst="rect">
                <a:avLst/>
              </a:prstGeom>
              <a:noFill/>
            </p:spPr>
          </p:pic>
          <p:cxnSp>
            <p:nvCxnSpPr>
              <p:cNvPr id="97" name="Straight Arrow Connector 96"/>
              <p:cNvCxnSpPr/>
              <p:nvPr/>
            </p:nvCxnSpPr>
            <p:spPr>
              <a:xfrm rot="5400000">
                <a:off x="1037169" y="5116108"/>
                <a:ext cx="457198" cy="211668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D34817">
                    <a:shade val="60000"/>
                    <a:satMod val="110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</p:grpSp>
        <p:sp>
          <p:nvSpPr>
            <p:cNvPr id="95" name="Oval 94"/>
            <p:cNvSpPr/>
            <p:nvPr/>
          </p:nvSpPr>
          <p:spPr>
            <a:xfrm>
              <a:off x="1905000" y="2971800"/>
              <a:ext cx="1752600" cy="1752600"/>
            </a:xfrm>
            <a:prstGeom prst="ellipse">
              <a:avLst/>
            </a:prstGeom>
            <a:noFill/>
            <a:ln w="25400" cap="flat" cmpd="sng" algn="ctr">
              <a:solidFill>
                <a:srgbClr val="D3481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erpetua"/>
                <a:ea typeface="+mn-ea"/>
                <a:cs typeface="+mn-cs"/>
              </a:endParaRPr>
            </a:p>
          </p:txBody>
        </p:sp>
      </p:grpSp>
      <p:grpSp>
        <p:nvGrpSpPr>
          <p:cNvPr id="6" name="Group 97"/>
          <p:cNvGrpSpPr/>
          <p:nvPr/>
        </p:nvGrpSpPr>
        <p:grpSpPr>
          <a:xfrm>
            <a:off x="4114800" y="4114800"/>
            <a:ext cx="4875522" cy="1981200"/>
            <a:chOff x="152400" y="1066800"/>
            <a:chExt cx="4875522" cy="1981200"/>
          </a:xfrm>
        </p:grpSpPr>
        <p:pic>
          <p:nvPicPr>
            <p:cNvPr id="9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00" y="1371601"/>
              <a:ext cx="4875522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0" name="Picture 1" descr="C:\Documents and Settings\rohan\My Documents\My Pictures\Microsoft Clip Organizer\j039849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95401" y="2133600"/>
              <a:ext cx="427548" cy="392945"/>
            </a:xfrm>
            <a:prstGeom prst="rect">
              <a:avLst/>
            </a:prstGeom>
            <a:noFill/>
          </p:spPr>
        </p:pic>
        <p:pic>
          <p:nvPicPr>
            <p:cNvPr id="101" name="Picture 1" descr="C:\Documents and Settings\rohan\My Documents\My Pictures\Microsoft Clip Organizer\j039849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62400" y="2133600"/>
              <a:ext cx="427548" cy="392945"/>
            </a:xfrm>
            <a:prstGeom prst="rect">
              <a:avLst/>
            </a:prstGeom>
            <a:noFill/>
          </p:spPr>
        </p:pic>
        <p:pic>
          <p:nvPicPr>
            <p:cNvPr id="102" name="Picture 1" descr="C:\Documents and Settings\rohan\My Documents\My Pictures\Microsoft Clip Organizer\j039849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48000" y="2133600"/>
              <a:ext cx="427548" cy="392945"/>
            </a:xfrm>
            <a:prstGeom prst="rect">
              <a:avLst/>
            </a:prstGeom>
            <a:noFill/>
          </p:spPr>
        </p:pic>
        <p:pic>
          <p:nvPicPr>
            <p:cNvPr id="103" name="Picture 1" descr="C:\Documents and Settings\rohan\My Documents\My Pictures\Microsoft Clip Organizer\j039849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86001" y="2133600"/>
              <a:ext cx="427548" cy="392945"/>
            </a:xfrm>
            <a:prstGeom prst="rect">
              <a:avLst/>
            </a:prstGeom>
            <a:noFill/>
          </p:spPr>
        </p:pic>
        <p:pic>
          <p:nvPicPr>
            <p:cNvPr id="104" name="Picture 1" descr="C:\Documents and Settings\rohan\My Documents\My Pictures\Microsoft Clip Organizer\j039849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81400" y="2438400"/>
              <a:ext cx="427548" cy="392945"/>
            </a:xfrm>
            <a:prstGeom prst="rect">
              <a:avLst/>
            </a:prstGeom>
            <a:noFill/>
          </p:spPr>
        </p:pic>
        <p:pic>
          <p:nvPicPr>
            <p:cNvPr id="105" name="Picture 10" descr="cartoon cars full color illustration art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24002" y="1447800"/>
              <a:ext cx="589936" cy="457200"/>
            </a:xfrm>
            <a:prstGeom prst="rect">
              <a:avLst/>
            </a:prstGeom>
            <a:noFill/>
          </p:spPr>
        </p:pic>
        <p:cxnSp>
          <p:nvCxnSpPr>
            <p:cNvPr id="106" name="Straight Arrow Connector 105"/>
            <p:cNvCxnSpPr>
              <a:stCxn id="105" idx="2"/>
            </p:cNvCxnSpPr>
            <p:nvPr/>
          </p:nvCxnSpPr>
          <p:spPr>
            <a:xfrm rot="5400000">
              <a:off x="1519087" y="1986117"/>
              <a:ext cx="381001" cy="218767"/>
            </a:xfrm>
            <a:prstGeom prst="straightConnector1">
              <a:avLst/>
            </a:prstGeom>
            <a:noFill/>
            <a:ln w="38100" cap="flat" cmpd="sng" algn="ctr">
              <a:solidFill>
                <a:srgbClr val="D34817">
                  <a:shade val="60000"/>
                  <a:satMod val="110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pic>
          <p:nvPicPr>
            <p:cNvPr id="107" name="Picture 1" descr="C:\Documents and Settings\rohan\My Documents\My Pictures\Microsoft Clip Organizer\j039849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52601" y="2590800"/>
              <a:ext cx="427548" cy="392945"/>
            </a:xfrm>
            <a:prstGeom prst="rect">
              <a:avLst/>
            </a:prstGeom>
            <a:noFill/>
          </p:spPr>
        </p:pic>
        <p:sp>
          <p:nvSpPr>
            <p:cNvPr id="108" name="Oval 107"/>
            <p:cNvSpPr/>
            <p:nvPr/>
          </p:nvSpPr>
          <p:spPr>
            <a:xfrm>
              <a:off x="762000" y="1066800"/>
              <a:ext cx="2133600" cy="1981200"/>
            </a:xfrm>
            <a:prstGeom prst="ellipse">
              <a:avLst/>
            </a:prstGeom>
            <a:noFill/>
            <a:ln w="25400" cap="flat" cmpd="sng" algn="ctr">
              <a:solidFill>
                <a:srgbClr val="D3481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erpetua"/>
                <a:ea typeface="+mn-ea"/>
                <a:cs typeface="+mn-cs"/>
              </a:endParaRPr>
            </a:p>
          </p:txBody>
        </p:sp>
        <p:cxnSp>
          <p:nvCxnSpPr>
            <p:cNvPr id="109" name="Straight Arrow Connector 108"/>
            <p:cNvCxnSpPr>
              <a:endCxn id="107" idx="0"/>
            </p:cNvCxnSpPr>
            <p:nvPr/>
          </p:nvCxnSpPr>
          <p:spPr>
            <a:xfrm rot="16200000" flipH="1">
              <a:off x="1592789" y="2217214"/>
              <a:ext cx="685798" cy="61373"/>
            </a:xfrm>
            <a:prstGeom prst="straightConnector1">
              <a:avLst/>
            </a:prstGeom>
            <a:noFill/>
            <a:ln w="38100" cap="flat" cmpd="sng" algn="ctr">
              <a:solidFill>
                <a:srgbClr val="D34817">
                  <a:shade val="60000"/>
                  <a:satMod val="110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10" name="Straight Arrow Connector 109"/>
            <p:cNvCxnSpPr>
              <a:endCxn id="103" idx="0"/>
            </p:cNvCxnSpPr>
            <p:nvPr/>
          </p:nvCxnSpPr>
          <p:spPr>
            <a:xfrm>
              <a:off x="2057402" y="1828802"/>
              <a:ext cx="442373" cy="304798"/>
            </a:xfrm>
            <a:prstGeom prst="straightConnector1">
              <a:avLst/>
            </a:prstGeom>
            <a:noFill/>
            <a:ln w="38100" cap="flat" cmpd="sng" algn="ctr">
              <a:solidFill>
                <a:srgbClr val="D34817">
                  <a:shade val="60000"/>
                  <a:satMod val="110000"/>
                </a:srgbClr>
              </a:solidFill>
              <a:prstDash val="solid"/>
              <a:headEnd type="arrow"/>
              <a:tailEnd type="arrow"/>
            </a:ln>
            <a:effectLst/>
          </p:spPr>
        </p:cxnSp>
      </p:grpSp>
      <p:grpSp>
        <p:nvGrpSpPr>
          <p:cNvPr id="7" name="Group 110"/>
          <p:cNvGrpSpPr/>
          <p:nvPr/>
        </p:nvGrpSpPr>
        <p:grpSpPr>
          <a:xfrm>
            <a:off x="4116078" y="4267200"/>
            <a:ext cx="4875522" cy="1764545"/>
            <a:chOff x="76200" y="2971800"/>
            <a:chExt cx="4875522" cy="1764545"/>
          </a:xfrm>
        </p:grpSpPr>
        <p:pic>
          <p:nvPicPr>
            <p:cNvPr id="11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" y="3124201"/>
              <a:ext cx="4875522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3" name="Picture 1" descr="C:\Documents and Settings\rohan\My Documents\My Pictures\Microsoft Clip Organizer\j039849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9201" y="3886200"/>
              <a:ext cx="427548" cy="392945"/>
            </a:xfrm>
            <a:prstGeom prst="rect">
              <a:avLst/>
            </a:prstGeom>
            <a:noFill/>
          </p:spPr>
        </p:pic>
        <p:pic>
          <p:nvPicPr>
            <p:cNvPr id="114" name="Picture 1" descr="C:\Documents and Settings\rohan\My Documents\My Pictures\Microsoft Clip Organizer\j039849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86200" y="3886200"/>
              <a:ext cx="427548" cy="392945"/>
            </a:xfrm>
            <a:prstGeom prst="rect">
              <a:avLst/>
            </a:prstGeom>
            <a:noFill/>
          </p:spPr>
        </p:pic>
        <p:pic>
          <p:nvPicPr>
            <p:cNvPr id="115" name="Picture 1" descr="C:\Documents and Settings\rohan\My Documents\My Pictures\Microsoft Clip Organizer\j039849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71800" y="3886200"/>
              <a:ext cx="427548" cy="392945"/>
            </a:xfrm>
            <a:prstGeom prst="rect">
              <a:avLst/>
            </a:prstGeom>
            <a:noFill/>
          </p:spPr>
        </p:pic>
        <p:pic>
          <p:nvPicPr>
            <p:cNvPr id="116" name="Picture 1" descr="C:\Documents and Settings\rohan\My Documents\My Pictures\Microsoft Clip Organizer\j039849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09801" y="3886200"/>
              <a:ext cx="427548" cy="392945"/>
            </a:xfrm>
            <a:prstGeom prst="rect">
              <a:avLst/>
            </a:prstGeom>
            <a:noFill/>
          </p:spPr>
        </p:pic>
        <p:pic>
          <p:nvPicPr>
            <p:cNvPr id="117" name="Picture 1" descr="C:\Documents and Settings\rohan\My Documents\My Pictures\Microsoft Clip Organizer\j039849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05200" y="4191000"/>
              <a:ext cx="427548" cy="392945"/>
            </a:xfrm>
            <a:prstGeom prst="rect">
              <a:avLst/>
            </a:prstGeom>
            <a:noFill/>
          </p:spPr>
        </p:pic>
        <p:pic>
          <p:nvPicPr>
            <p:cNvPr id="118" name="Picture 1" descr="C:\Documents and Settings\rohan\My Documents\My Pictures\Microsoft Clip Organizer\j039849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76401" y="4343400"/>
              <a:ext cx="427548" cy="392945"/>
            </a:xfrm>
            <a:prstGeom prst="rect">
              <a:avLst/>
            </a:prstGeom>
            <a:noFill/>
          </p:spPr>
        </p:pic>
        <p:grpSp>
          <p:nvGrpSpPr>
            <p:cNvPr id="8" name="Group 30"/>
            <p:cNvGrpSpPr/>
            <p:nvPr/>
          </p:nvGrpSpPr>
          <p:grpSpPr>
            <a:xfrm>
              <a:off x="2498526" y="3187130"/>
              <a:ext cx="549474" cy="851476"/>
              <a:chOff x="1140287" y="4473849"/>
              <a:chExt cx="671579" cy="976692"/>
            </a:xfrm>
          </p:grpSpPr>
          <p:pic>
            <p:nvPicPr>
              <p:cNvPr id="122" name="Picture 10" descr="cartoon cars full color illustration art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140287" y="4473849"/>
                <a:ext cx="671579" cy="520473"/>
              </a:xfrm>
              <a:prstGeom prst="rect">
                <a:avLst/>
              </a:prstGeom>
              <a:noFill/>
            </p:spPr>
          </p:pic>
          <p:cxnSp>
            <p:nvCxnSpPr>
              <p:cNvPr id="123" name="Straight Arrow Connector 122"/>
              <p:cNvCxnSpPr/>
              <p:nvPr/>
            </p:nvCxnSpPr>
            <p:spPr>
              <a:xfrm rot="5400000">
                <a:off x="1037169" y="5116108"/>
                <a:ext cx="457198" cy="211668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D34817">
                    <a:shade val="60000"/>
                    <a:satMod val="110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</p:grpSp>
        <p:sp>
          <p:nvSpPr>
            <p:cNvPr id="120" name="Oval 119"/>
            <p:cNvSpPr/>
            <p:nvPr/>
          </p:nvSpPr>
          <p:spPr>
            <a:xfrm>
              <a:off x="1905000" y="2971800"/>
              <a:ext cx="1752600" cy="1752600"/>
            </a:xfrm>
            <a:prstGeom prst="ellipse">
              <a:avLst/>
            </a:prstGeom>
            <a:noFill/>
            <a:ln w="25400" cap="flat" cmpd="sng" algn="ctr">
              <a:solidFill>
                <a:srgbClr val="D3481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erpetua"/>
                <a:ea typeface="+mn-ea"/>
                <a:cs typeface="+mn-cs"/>
              </a:endParaRPr>
            </a:p>
          </p:txBody>
        </p:sp>
        <p:cxnSp>
          <p:nvCxnSpPr>
            <p:cNvPr id="121" name="Straight Arrow Connector 120"/>
            <p:cNvCxnSpPr>
              <a:endCxn id="115" idx="0"/>
            </p:cNvCxnSpPr>
            <p:nvPr/>
          </p:nvCxnSpPr>
          <p:spPr>
            <a:xfrm>
              <a:off x="2819400" y="3657600"/>
              <a:ext cx="366174" cy="228600"/>
            </a:xfrm>
            <a:prstGeom prst="straightConnector1">
              <a:avLst/>
            </a:prstGeom>
            <a:noFill/>
            <a:ln w="38100" cap="flat" cmpd="sng" algn="ctr">
              <a:solidFill>
                <a:srgbClr val="D34817">
                  <a:shade val="60000"/>
                  <a:satMod val="110000"/>
                </a:srgbClr>
              </a:solidFill>
              <a:prstDash val="solid"/>
              <a:headEnd type="arrow"/>
              <a:tailEnd type="arrow"/>
            </a:ln>
            <a:effectLst/>
          </p:spPr>
        </p:cxnSp>
      </p:grpSp>
      <p:grpSp>
        <p:nvGrpSpPr>
          <p:cNvPr id="9" name="Group 123"/>
          <p:cNvGrpSpPr/>
          <p:nvPr/>
        </p:nvGrpSpPr>
        <p:grpSpPr>
          <a:xfrm>
            <a:off x="4116078" y="4267200"/>
            <a:ext cx="4875522" cy="1828800"/>
            <a:chOff x="76200" y="4800600"/>
            <a:chExt cx="4875522" cy="1828800"/>
          </a:xfrm>
        </p:grpSpPr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" y="4953001"/>
              <a:ext cx="4875522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6" name="Picture 1" descr="C:\Documents and Settings\rohan\My Documents\My Pictures\Microsoft Clip Organizer\j039849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9201" y="5715000"/>
              <a:ext cx="427548" cy="392945"/>
            </a:xfrm>
            <a:prstGeom prst="rect">
              <a:avLst/>
            </a:prstGeom>
            <a:noFill/>
          </p:spPr>
        </p:pic>
        <p:pic>
          <p:nvPicPr>
            <p:cNvPr id="127" name="Picture 1" descr="C:\Documents and Settings\rohan\My Documents\My Pictures\Microsoft Clip Organizer\j039849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86200" y="5715000"/>
              <a:ext cx="427548" cy="392945"/>
            </a:xfrm>
            <a:prstGeom prst="rect">
              <a:avLst/>
            </a:prstGeom>
            <a:noFill/>
          </p:spPr>
        </p:pic>
        <p:pic>
          <p:nvPicPr>
            <p:cNvPr id="128" name="Picture 1" descr="C:\Documents and Settings\rohan\My Documents\My Pictures\Microsoft Clip Organizer\j039849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71800" y="5715000"/>
              <a:ext cx="427548" cy="392945"/>
            </a:xfrm>
            <a:prstGeom prst="rect">
              <a:avLst/>
            </a:prstGeom>
            <a:noFill/>
          </p:spPr>
        </p:pic>
        <p:pic>
          <p:nvPicPr>
            <p:cNvPr id="129" name="Picture 1" descr="C:\Documents and Settings\rohan\My Documents\My Pictures\Microsoft Clip Organizer\j039849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09801" y="5715000"/>
              <a:ext cx="427548" cy="392945"/>
            </a:xfrm>
            <a:prstGeom prst="rect">
              <a:avLst/>
            </a:prstGeom>
            <a:noFill/>
          </p:spPr>
        </p:pic>
        <p:pic>
          <p:nvPicPr>
            <p:cNvPr id="130" name="Picture 1" descr="C:\Documents and Settings\rohan\My Documents\My Pictures\Microsoft Clip Organizer\j039849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05200" y="6019800"/>
              <a:ext cx="427548" cy="392945"/>
            </a:xfrm>
            <a:prstGeom prst="rect">
              <a:avLst/>
            </a:prstGeom>
            <a:noFill/>
          </p:spPr>
        </p:pic>
        <p:pic>
          <p:nvPicPr>
            <p:cNvPr id="131" name="Picture 1" descr="C:\Documents and Settings\rohan\My Documents\My Pictures\Microsoft Clip Organizer\j039849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76401" y="6172200"/>
              <a:ext cx="427548" cy="392945"/>
            </a:xfrm>
            <a:prstGeom prst="rect">
              <a:avLst/>
            </a:prstGeom>
            <a:noFill/>
          </p:spPr>
        </p:pic>
        <p:pic>
          <p:nvPicPr>
            <p:cNvPr id="132" name="Picture 10" descr="cartoon cars full color illustration art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66654" y="5096436"/>
              <a:ext cx="553657" cy="389966"/>
            </a:xfrm>
            <a:prstGeom prst="rect">
              <a:avLst/>
            </a:prstGeom>
            <a:noFill/>
          </p:spPr>
        </p:pic>
        <p:sp>
          <p:nvSpPr>
            <p:cNvPr id="133" name="Oval 132"/>
            <p:cNvSpPr/>
            <p:nvPr/>
          </p:nvSpPr>
          <p:spPr>
            <a:xfrm>
              <a:off x="2590800" y="4800600"/>
              <a:ext cx="2057400" cy="1828800"/>
            </a:xfrm>
            <a:prstGeom prst="ellipse">
              <a:avLst/>
            </a:prstGeom>
            <a:noFill/>
            <a:ln w="25400" cap="flat" cmpd="sng" algn="ctr">
              <a:solidFill>
                <a:srgbClr val="D3481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erpetua"/>
                <a:ea typeface="+mn-ea"/>
                <a:cs typeface="+mn-cs"/>
              </a:endParaRPr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 rot="5400000">
              <a:off x="3200403" y="5562601"/>
              <a:ext cx="457197" cy="152399"/>
            </a:xfrm>
            <a:prstGeom prst="straightConnector1">
              <a:avLst/>
            </a:prstGeom>
            <a:noFill/>
            <a:ln w="38100" cap="flat" cmpd="sng" algn="ctr">
              <a:solidFill>
                <a:srgbClr val="D34817">
                  <a:shade val="60000"/>
                  <a:satMod val="110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35" name="Straight Arrow Connector 134"/>
            <p:cNvCxnSpPr>
              <a:stCxn id="132" idx="2"/>
              <a:endCxn id="130" idx="0"/>
            </p:cNvCxnSpPr>
            <p:nvPr/>
          </p:nvCxnSpPr>
          <p:spPr>
            <a:xfrm rot="16200000" flipH="1">
              <a:off x="3414529" y="5715355"/>
              <a:ext cx="533398" cy="75491"/>
            </a:xfrm>
            <a:prstGeom prst="straightConnector1">
              <a:avLst/>
            </a:prstGeom>
            <a:noFill/>
            <a:ln w="38100" cap="flat" cmpd="sng" algn="ctr">
              <a:solidFill>
                <a:srgbClr val="D34817">
                  <a:shade val="60000"/>
                  <a:satMod val="110000"/>
                </a:srgbClr>
              </a:solidFill>
              <a:prstDash val="solid"/>
              <a:headEnd type="arrow"/>
              <a:tailEnd type="arrow"/>
            </a:ln>
            <a:effectLst/>
          </p:spPr>
        </p:cxnSp>
        <p:cxnSp>
          <p:nvCxnSpPr>
            <p:cNvPr id="136" name="Straight Arrow Connector 135"/>
            <p:cNvCxnSpPr/>
            <p:nvPr/>
          </p:nvCxnSpPr>
          <p:spPr>
            <a:xfrm rot="16200000" flipH="1">
              <a:off x="3771901" y="5524501"/>
              <a:ext cx="304800" cy="228598"/>
            </a:xfrm>
            <a:prstGeom prst="straightConnector1">
              <a:avLst/>
            </a:prstGeom>
            <a:noFill/>
            <a:ln w="38100" cap="flat" cmpd="sng" algn="ctr">
              <a:solidFill>
                <a:srgbClr val="D34817">
                  <a:shade val="60000"/>
                  <a:satMod val="110000"/>
                </a:srgbClr>
              </a:solidFill>
              <a:prstDash val="solid"/>
              <a:headEnd type="arrow"/>
              <a:tailEnd type="arrow"/>
            </a:ln>
            <a:effectLst/>
          </p:spPr>
        </p:cxnSp>
      </p:grpSp>
      <p:sp>
        <p:nvSpPr>
          <p:cNvPr id="137" name="Slide Number Placeholder 1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D81-BDF2-47E1-ABD6-151A17B695E6}" type="slidenum">
              <a:rPr lang="en-US" smtClean="0"/>
              <a:pPr/>
              <a:t>11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advTm="5606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1626513"/>
            <a:ext cx="2311401" cy="396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4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1830" y="1626513"/>
            <a:ext cx="2286000" cy="4011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TextBox 5"/>
          <p:cNvSpPr txBox="1">
            <a:spLocks noChangeArrowheads="1"/>
          </p:cNvSpPr>
          <p:nvPr/>
        </p:nvSpPr>
        <p:spPr bwMode="auto">
          <a:xfrm>
            <a:off x="1502691" y="5588913"/>
            <a:ext cx="18397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Calibri" pitchFamily="34" charset="0"/>
              </a:rPr>
              <a:t>Hard handoff</a:t>
            </a:r>
          </a:p>
        </p:txBody>
      </p: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5257800" y="5520154"/>
            <a:ext cx="29949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FFFF00"/>
                </a:solidFill>
                <a:latin typeface="Calibri" pitchFamily="34" charset="0"/>
              </a:rPr>
              <a:t>Soft handoff (ideal)</a:t>
            </a:r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5400000" flipH="1" flipV="1">
            <a:off x="3194930" y="2655213"/>
            <a:ext cx="685800" cy="457200"/>
          </a:xfrm>
          <a:prstGeom prst="straightConnector1">
            <a:avLst/>
          </a:prstGeom>
          <a:noFill/>
          <a:ln w="44450">
            <a:solidFill>
              <a:srgbClr val="C00000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1514" name="TextBox 14"/>
          <p:cNvSpPr txBox="1">
            <a:spLocks noChangeArrowheads="1"/>
          </p:cNvSpPr>
          <p:nvPr/>
        </p:nvSpPr>
        <p:spPr bwMode="auto">
          <a:xfrm>
            <a:off x="3657600" y="2091154"/>
            <a:ext cx="14913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Disruption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kaist | jun '09</a:t>
            </a:r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Comparing the two handoff policies</a:t>
            </a:r>
            <a:endParaRPr lang="en-US" sz="40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D81-BDF2-47E1-ABD6-151A17B695E6}" type="slidenum">
              <a:rPr lang="en-US" smtClean="0"/>
              <a:pPr/>
              <a:t>12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advTm="104954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Designing a practical soft handoff policy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kaist | jun '09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D81-BDF2-47E1-ABD6-151A17B695E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419600"/>
            <a:ext cx="6324600" cy="20574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2800" dirty="0" smtClean="0">
                <a:latin typeface="Calibri" pitchFamily="34" charset="0"/>
              </a:rPr>
              <a:t>Goal: Leverage multiple </a:t>
            </a:r>
            <a:r>
              <a:rPr lang="en-US" sz="2800" dirty="0" err="1" smtClean="0">
                <a:latin typeface="Calibri" pitchFamily="34" charset="0"/>
              </a:rPr>
              <a:t>BSes</a:t>
            </a:r>
            <a:r>
              <a:rPr lang="en-US" sz="2800" dirty="0" smtClean="0">
                <a:latin typeface="Calibri" pitchFamily="34" charset="0"/>
              </a:rPr>
              <a:t> in range</a:t>
            </a:r>
            <a:endParaRPr lang="en-US" sz="2400" dirty="0" smtClean="0">
              <a:latin typeface="Calibri" pitchFamily="34" charset="0"/>
            </a:endParaRP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Inter-BS backplane is bandwidth-constrained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Ensure timely delivery of packets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Cannot do fine-grained scheduling of packets</a:t>
            </a:r>
            <a:endParaRPr lang="en-US" sz="2400" b="1" i="1" dirty="0" smtClean="0">
              <a:latin typeface="Arial" pitchFamily="34" charset="0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676399"/>
            <a:ext cx="2216246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1" descr="C:\Documents and Settings\rohan\My Documents\My Pictures\Microsoft Clip Organizer\j0398499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2640" y="2590801"/>
            <a:ext cx="505560" cy="464644"/>
          </a:xfrm>
          <a:prstGeom prst="rect">
            <a:avLst/>
          </a:prstGeom>
          <a:noFill/>
        </p:spPr>
      </p:pic>
      <p:sp>
        <p:nvSpPr>
          <p:cNvPr id="30" name="Cloud Callout 29"/>
          <p:cNvSpPr/>
          <p:nvPr/>
        </p:nvSpPr>
        <p:spPr>
          <a:xfrm>
            <a:off x="3505200" y="3429001"/>
            <a:ext cx="1878718" cy="761999"/>
          </a:xfrm>
          <a:prstGeom prst="cloudCallout">
            <a:avLst>
              <a:gd name="adj1" fmla="val 4618"/>
              <a:gd name="adj2" fmla="val 288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itchFamily="34" charset="0"/>
              </a:rPr>
              <a:t>Internet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31" name="Picture 1" descr="C:\Documents and Settings\rohan\My Documents\My Pictures\Microsoft Clip Organizer\j0398499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8754" y="2514601"/>
            <a:ext cx="561072" cy="515664"/>
          </a:xfrm>
          <a:prstGeom prst="rect">
            <a:avLst/>
          </a:prstGeom>
          <a:noFill/>
        </p:spPr>
      </p:pic>
      <p:pic>
        <p:nvPicPr>
          <p:cNvPr id="32" name="Picture 10" descr="cartoon cars full color illustration ar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1754503"/>
            <a:ext cx="685800" cy="531497"/>
          </a:xfrm>
          <a:prstGeom prst="rect">
            <a:avLst/>
          </a:prstGeom>
          <a:noFill/>
        </p:spPr>
      </p:pic>
      <p:pic>
        <p:nvPicPr>
          <p:cNvPr id="33" name="Picture 1" descr="C:\Documents and Settings\rohan\My Documents\My Pictures\Microsoft Clip Organizer\j0398499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28438" y="2514601"/>
            <a:ext cx="505562" cy="464645"/>
          </a:xfrm>
          <a:prstGeom prst="rect">
            <a:avLst/>
          </a:prstGeom>
          <a:noFill/>
        </p:spPr>
      </p:pic>
      <p:cxnSp>
        <p:nvCxnSpPr>
          <p:cNvPr id="34" name="Straight Arrow Connector 33"/>
          <p:cNvCxnSpPr>
            <a:stCxn id="32" idx="2"/>
          </p:cNvCxnSpPr>
          <p:nvPr/>
        </p:nvCxnSpPr>
        <p:spPr>
          <a:xfrm rot="5400000">
            <a:off x="3934973" y="2313427"/>
            <a:ext cx="473954" cy="419100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2"/>
            <a:endCxn id="29" idx="0"/>
          </p:cNvCxnSpPr>
          <p:nvPr/>
        </p:nvCxnSpPr>
        <p:spPr>
          <a:xfrm rot="16200000" flipH="1">
            <a:off x="4236060" y="2431440"/>
            <a:ext cx="304801" cy="13920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2"/>
            <a:endCxn id="33" idx="0"/>
          </p:cNvCxnSpPr>
          <p:nvPr/>
        </p:nvCxnSpPr>
        <p:spPr>
          <a:xfrm rot="16200000" flipH="1">
            <a:off x="4617059" y="2050440"/>
            <a:ext cx="228601" cy="699719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2"/>
          </p:cNvCxnSpPr>
          <p:nvPr/>
        </p:nvCxnSpPr>
        <p:spPr>
          <a:xfrm rot="16200000" flipH="1">
            <a:off x="3709578" y="3099977"/>
            <a:ext cx="398737" cy="259312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2"/>
          </p:cNvCxnSpPr>
          <p:nvPr/>
        </p:nvCxnSpPr>
        <p:spPr>
          <a:xfrm rot="16200000" flipH="1">
            <a:off x="4258831" y="3192033"/>
            <a:ext cx="373558" cy="100381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2"/>
          </p:cNvCxnSpPr>
          <p:nvPr/>
        </p:nvCxnSpPr>
        <p:spPr>
          <a:xfrm rot="5400000">
            <a:off x="4792231" y="3063816"/>
            <a:ext cx="373558" cy="204418"/>
          </a:xfrm>
          <a:prstGeom prst="straightConnector1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/>
          <p:cNvSpPr/>
          <p:nvPr/>
        </p:nvSpPr>
        <p:spPr>
          <a:xfrm>
            <a:off x="6400800" y="4953000"/>
            <a:ext cx="457200" cy="1371600"/>
          </a:xfrm>
          <a:prstGeom prst="rightBrace">
            <a:avLst/>
          </a:prstGeom>
          <a:ln w="38100">
            <a:solidFill>
              <a:srgbClr val="FFFF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58000" y="5105400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These constraints rule out known diversity solutions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10" descr="cartoon cars full color illustration 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895600"/>
            <a:ext cx="862781" cy="668655"/>
          </a:xfrm>
          <a:prstGeom prst="rect">
            <a:avLst/>
          </a:prstGeom>
          <a:noFill/>
        </p:spPr>
      </p:pic>
      <p:sp>
        <p:nvSpPr>
          <p:cNvPr id="26" name="Cloud Callout 25"/>
          <p:cNvSpPr/>
          <p:nvPr/>
        </p:nvSpPr>
        <p:spPr>
          <a:xfrm>
            <a:off x="381000" y="4724400"/>
            <a:ext cx="1828800" cy="990600"/>
          </a:xfrm>
          <a:prstGeom prst="cloudCallout">
            <a:avLst>
              <a:gd name="adj1" fmla="val -2540"/>
              <a:gd name="adj2" fmla="val 17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Calibri" pitchFamily="34" charset="0"/>
              </a:rPr>
              <a:t>Internet</a:t>
            </a:r>
            <a:endParaRPr lang="en-US" sz="2200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>
            <a:off x="1104902" y="4000502"/>
            <a:ext cx="990599" cy="457199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56"/>
          <p:cNvGrpSpPr/>
          <p:nvPr/>
        </p:nvGrpSpPr>
        <p:grpSpPr>
          <a:xfrm>
            <a:off x="1676400" y="2743200"/>
            <a:ext cx="609600" cy="712662"/>
            <a:chOff x="2362200" y="3733800"/>
            <a:chExt cx="609600" cy="712662"/>
          </a:xfrm>
        </p:grpSpPr>
        <p:pic>
          <p:nvPicPr>
            <p:cNvPr id="36" name="Picture 1" descr="C:\Documents and Settings\rohan\My Documents\My Pictures\Microsoft Clip Organizer\j039849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62200" y="3886199"/>
              <a:ext cx="609600" cy="560263"/>
            </a:xfrm>
            <a:prstGeom prst="rect">
              <a:avLst/>
            </a:prstGeom>
            <a:noFill/>
          </p:spPr>
        </p:pic>
        <p:sp>
          <p:nvSpPr>
            <p:cNvPr id="49" name="TextBox 48"/>
            <p:cNvSpPr txBox="1"/>
            <p:nvPr/>
          </p:nvSpPr>
          <p:spPr>
            <a:xfrm>
              <a:off x="2362200" y="3733800"/>
              <a:ext cx="35137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chemeClr val="bg1"/>
                  </a:solidFill>
                  <a:latin typeface="Calibri"/>
                </a:rPr>
                <a:t>A</a:t>
              </a:r>
              <a:endParaRPr lang="en-US" sz="2200" dirty="0">
                <a:solidFill>
                  <a:schemeClr val="bg1"/>
                </a:solidFill>
                <a:latin typeface="Calibri"/>
              </a:endParaRPr>
            </a:p>
          </p:txBody>
        </p:sp>
      </p:grpSp>
      <p:grpSp>
        <p:nvGrpSpPr>
          <p:cNvPr id="3" name="Group 61"/>
          <p:cNvGrpSpPr/>
          <p:nvPr/>
        </p:nvGrpSpPr>
        <p:grpSpPr>
          <a:xfrm>
            <a:off x="2743200" y="2895600"/>
            <a:ext cx="609600" cy="712663"/>
            <a:chOff x="5943600" y="4648200"/>
            <a:chExt cx="609600" cy="712663"/>
          </a:xfrm>
        </p:grpSpPr>
        <p:sp>
          <p:nvSpPr>
            <p:cNvPr id="53" name="TextBox 52"/>
            <p:cNvSpPr txBox="1"/>
            <p:nvPr/>
          </p:nvSpPr>
          <p:spPr>
            <a:xfrm>
              <a:off x="5943600" y="4648200"/>
              <a:ext cx="3381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chemeClr val="bg1"/>
                  </a:solidFill>
                  <a:latin typeface="Calibri"/>
                </a:rPr>
                <a:t>B</a:t>
              </a:r>
              <a:endParaRPr lang="en-US" sz="2200" dirty="0">
                <a:solidFill>
                  <a:schemeClr val="bg1"/>
                </a:solidFill>
                <a:latin typeface="Calibri"/>
              </a:endParaRPr>
            </a:p>
          </p:txBody>
        </p:sp>
        <p:pic>
          <p:nvPicPr>
            <p:cNvPr id="54" name="Picture 1" descr="C:\Documents and Settings\rohan\My Documents\My Pictures\Microsoft Clip Organizer\j039849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43600" y="4800600"/>
              <a:ext cx="609600" cy="560263"/>
            </a:xfrm>
            <a:prstGeom prst="rect">
              <a:avLst/>
            </a:prstGeom>
            <a:noFill/>
          </p:spPr>
        </p:pic>
      </p:grpSp>
      <p:grpSp>
        <p:nvGrpSpPr>
          <p:cNvPr id="4" name="Group 59"/>
          <p:cNvGrpSpPr/>
          <p:nvPr/>
        </p:nvGrpSpPr>
        <p:grpSpPr>
          <a:xfrm>
            <a:off x="1981200" y="3962400"/>
            <a:ext cx="609600" cy="686350"/>
            <a:chOff x="4343400" y="5284113"/>
            <a:chExt cx="609600" cy="686350"/>
          </a:xfrm>
        </p:grpSpPr>
        <p:sp>
          <p:nvSpPr>
            <p:cNvPr id="51" name="TextBox 50"/>
            <p:cNvSpPr txBox="1"/>
            <p:nvPr/>
          </p:nvSpPr>
          <p:spPr>
            <a:xfrm>
              <a:off x="4366159" y="5284113"/>
              <a:ext cx="35824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chemeClr val="bg1"/>
                  </a:solidFill>
                  <a:latin typeface="Calibri"/>
                </a:rPr>
                <a:t>D</a:t>
              </a:r>
              <a:endParaRPr lang="en-US" sz="2200" dirty="0">
                <a:solidFill>
                  <a:schemeClr val="bg1"/>
                </a:solidFill>
                <a:latin typeface="Calibri"/>
              </a:endParaRPr>
            </a:p>
          </p:txBody>
        </p:sp>
        <p:pic>
          <p:nvPicPr>
            <p:cNvPr id="55" name="Picture 1" descr="C:\Documents and Settings\rohan\My Documents\My Pictures\Microsoft Clip Organizer\j039849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43400" y="5410200"/>
              <a:ext cx="609600" cy="560263"/>
            </a:xfrm>
            <a:prstGeom prst="rect">
              <a:avLst/>
            </a:prstGeom>
            <a:noFill/>
          </p:spPr>
        </p:pic>
      </p:grpSp>
      <p:grpSp>
        <p:nvGrpSpPr>
          <p:cNvPr id="5" name="Group 57"/>
          <p:cNvGrpSpPr/>
          <p:nvPr/>
        </p:nvGrpSpPr>
        <p:grpSpPr>
          <a:xfrm>
            <a:off x="1905000" y="1676400"/>
            <a:ext cx="685800" cy="712663"/>
            <a:chOff x="2743200" y="5257800"/>
            <a:chExt cx="685800" cy="712663"/>
          </a:xfrm>
        </p:grpSpPr>
        <p:sp>
          <p:nvSpPr>
            <p:cNvPr id="52" name="TextBox 51"/>
            <p:cNvSpPr txBox="1"/>
            <p:nvPr/>
          </p:nvSpPr>
          <p:spPr>
            <a:xfrm>
              <a:off x="2743200" y="5257800"/>
              <a:ext cx="33509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chemeClr val="bg1"/>
                  </a:solidFill>
                  <a:latin typeface="Calibri"/>
                </a:rPr>
                <a:t>C</a:t>
              </a:r>
              <a:endParaRPr lang="en-US" sz="2200" dirty="0">
                <a:solidFill>
                  <a:schemeClr val="bg1"/>
                </a:solidFill>
                <a:latin typeface="Calibri"/>
              </a:endParaRPr>
            </a:p>
          </p:txBody>
        </p:sp>
        <p:pic>
          <p:nvPicPr>
            <p:cNvPr id="56" name="Picture 1" descr="C:\Documents and Settings\rohan\My Documents\My Pictures\Microsoft Clip Organizer\j039849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19400" y="5410200"/>
              <a:ext cx="609600" cy="560263"/>
            </a:xfrm>
            <a:prstGeom prst="rect">
              <a:avLst/>
            </a:prstGeom>
            <a:noFill/>
          </p:spPr>
        </p:pic>
      </p:grpSp>
      <p:sp>
        <p:nvSpPr>
          <p:cNvPr id="68" name="Flowchart: Connector 47"/>
          <p:cNvSpPr/>
          <p:nvPr/>
        </p:nvSpPr>
        <p:spPr>
          <a:xfrm>
            <a:off x="1600200" y="2743200"/>
            <a:ext cx="914400" cy="990600"/>
          </a:xfrm>
          <a:prstGeom prst="flowChartConnector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10000" y="1752600"/>
            <a:ext cx="4953000" cy="40386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6213" indent="-176213">
              <a:buClr>
                <a:schemeClr val="accent1"/>
              </a:buClr>
            </a:pP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Vehicle chooses </a:t>
            </a:r>
            <a:r>
              <a:rPr lang="en-US" sz="2800" i="1" dirty="0" smtClean="0">
                <a:solidFill>
                  <a:schemeClr val="bg1"/>
                </a:solidFill>
                <a:latin typeface="Calibri" pitchFamily="34" charset="0"/>
              </a:rPr>
              <a:t>anchor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 BS</a:t>
            </a:r>
          </a:p>
          <a:p>
            <a:pPr marL="633413" lvl="1" indent="-176213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</a:rPr>
              <a:t>Anchor responsible for vehicle’s packets</a:t>
            </a:r>
          </a:p>
          <a:p>
            <a:pPr marL="633413" lvl="1" indent="-176213">
              <a:buClr>
                <a:schemeClr val="accent1"/>
              </a:buClr>
            </a:pPr>
            <a:endParaRPr lang="en-US" sz="2400" dirty="0" smtClean="0">
              <a:solidFill>
                <a:schemeClr val="bg1"/>
              </a:solidFill>
              <a:latin typeface="Calibri" pitchFamily="34" charset="0"/>
            </a:endParaRPr>
          </a:p>
          <a:p>
            <a:pPr marL="176213" indent="-176213">
              <a:buClr>
                <a:schemeClr val="accent1"/>
              </a:buClr>
            </a:pP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Vehicle chooses a set of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</a:rPr>
              <a:t>BSes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 in range to be </a:t>
            </a:r>
            <a:r>
              <a:rPr lang="en-US" sz="2800" i="1" dirty="0" smtClean="0">
                <a:solidFill>
                  <a:schemeClr val="bg1"/>
                </a:solidFill>
                <a:latin typeface="Calibri" pitchFamily="34" charset="0"/>
              </a:rPr>
              <a:t>auxiliaries</a:t>
            </a:r>
          </a:p>
          <a:p>
            <a:pPr marL="633413" lvl="1" indent="-176213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</a:rPr>
              <a:t>Leverage packets overheard by auxiliaries</a:t>
            </a:r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ViFi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kaist | jun '09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D81-BDF2-47E1-ABD6-151A17B695E6}" type="slidenum">
              <a:rPr lang="en-US" smtClean="0"/>
              <a:pPr/>
              <a:t>14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advTm="698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52400" y="1524000"/>
            <a:ext cx="4876800" cy="45720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Clr>
                <a:schemeClr val="bg1"/>
              </a:buClr>
              <a:buAutoNum type="arabicParenBoth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</a:rPr>
              <a:t>Source transmits a packet</a:t>
            </a:r>
          </a:p>
          <a:p>
            <a:pPr marL="914400" lvl="1" indent="-457200">
              <a:buClr>
                <a:schemeClr val="bg1"/>
              </a:buClr>
              <a:buAutoNum type="arabicParenBoth"/>
            </a:pPr>
            <a:endParaRPr lang="en-US" sz="1000" dirty="0" smtClean="0">
              <a:solidFill>
                <a:schemeClr val="bg1"/>
              </a:solidFill>
              <a:latin typeface="Calibri" pitchFamily="34" charset="0"/>
            </a:endParaRPr>
          </a:p>
          <a:p>
            <a:pPr marL="457200" indent="-457200">
              <a:buClr>
                <a:schemeClr val="bg1"/>
              </a:buClr>
              <a:buAutoNum type="arabicParenBoth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</a:rPr>
              <a:t>If destination receives, it transmits an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</a:rPr>
              <a:t>ack</a:t>
            </a:r>
            <a:endParaRPr lang="en-US" sz="2400" dirty="0" smtClean="0">
              <a:solidFill>
                <a:schemeClr val="bg1"/>
              </a:solidFill>
              <a:latin typeface="Calibri" pitchFamily="34" charset="0"/>
            </a:endParaRPr>
          </a:p>
          <a:p>
            <a:pPr marL="1371600" lvl="2" indent="-457200">
              <a:buClr>
                <a:schemeClr val="bg1"/>
              </a:buClr>
              <a:buAutoNum type="arabicParenBoth"/>
            </a:pPr>
            <a:endParaRPr lang="en-US" sz="1000" dirty="0" smtClean="0">
              <a:solidFill>
                <a:schemeClr val="bg1"/>
              </a:solidFill>
              <a:latin typeface="Calibri" pitchFamily="34" charset="0"/>
            </a:endParaRPr>
          </a:p>
          <a:p>
            <a:pPr marL="457200" indent="-457200">
              <a:buClr>
                <a:schemeClr val="bg1"/>
              </a:buClr>
              <a:buAutoNum type="arabicParenBoth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</a:rPr>
              <a:t>If auxiliary overhears packet but not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</a:rPr>
              <a:t>ack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</a:rPr>
              <a:t>, it </a:t>
            </a:r>
            <a:r>
              <a:rPr lang="en-US" sz="2400" i="1" dirty="0" smtClean="0">
                <a:solidFill>
                  <a:schemeClr val="bg1"/>
                </a:solidFill>
                <a:latin typeface="Calibri" pitchFamily="34" charset="0"/>
              </a:rPr>
              <a:t>probabilistically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</a:rPr>
              <a:t> relays to destination</a:t>
            </a:r>
          </a:p>
          <a:p>
            <a:pPr marL="914400" lvl="1" indent="-457200">
              <a:buClr>
                <a:schemeClr val="bg1"/>
              </a:buClr>
              <a:buAutoNum type="arabicParenBoth"/>
            </a:pPr>
            <a:endParaRPr lang="en-US" sz="1000" dirty="0" smtClean="0">
              <a:solidFill>
                <a:schemeClr val="bg1"/>
              </a:solidFill>
              <a:latin typeface="Calibri" pitchFamily="34" charset="0"/>
            </a:endParaRPr>
          </a:p>
          <a:p>
            <a:pPr marL="457200" indent="-457200">
              <a:buClr>
                <a:schemeClr val="bg1"/>
              </a:buClr>
              <a:buAutoNum type="arabicParenBoth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</a:rPr>
              <a:t>If destination received relay, it transmits an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</a:rPr>
              <a:t>ack</a:t>
            </a:r>
            <a:endParaRPr lang="en-US" sz="2400" dirty="0" smtClean="0">
              <a:solidFill>
                <a:schemeClr val="bg1"/>
              </a:solidFill>
              <a:latin typeface="Calibri" pitchFamily="34" charset="0"/>
            </a:endParaRPr>
          </a:p>
          <a:p>
            <a:pPr marL="914400" lvl="1" indent="-457200">
              <a:buClr>
                <a:schemeClr val="bg1"/>
              </a:buClr>
              <a:buAutoNum type="arabicParenBoth"/>
            </a:pPr>
            <a:endParaRPr lang="en-US" sz="1000" dirty="0" smtClean="0">
              <a:solidFill>
                <a:schemeClr val="bg1"/>
              </a:solidFill>
              <a:latin typeface="Calibri" pitchFamily="34" charset="0"/>
            </a:endParaRPr>
          </a:p>
          <a:p>
            <a:pPr marL="457200" indent="-457200">
              <a:buClr>
                <a:schemeClr val="bg1"/>
              </a:buClr>
              <a:buAutoNum type="arabicParenBoth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</a:rPr>
              <a:t>If no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</a:rPr>
              <a:t>ack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</a:rPr>
              <a:t> within retransmission interval, source retransmits</a:t>
            </a:r>
          </a:p>
        </p:txBody>
      </p:sp>
      <p:grpSp>
        <p:nvGrpSpPr>
          <p:cNvPr id="2" name="Group 110"/>
          <p:cNvGrpSpPr/>
          <p:nvPr/>
        </p:nvGrpSpPr>
        <p:grpSpPr>
          <a:xfrm>
            <a:off x="5181600" y="533400"/>
            <a:ext cx="2819400" cy="2506804"/>
            <a:chOff x="5410200" y="762006"/>
            <a:chExt cx="2819400" cy="2506804"/>
          </a:xfrm>
        </p:grpSpPr>
        <p:pic>
          <p:nvPicPr>
            <p:cNvPr id="31" name="Picture 10" descr="cartoon cars full color illustration ar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10200" y="1811655"/>
              <a:ext cx="688258" cy="533400"/>
            </a:xfrm>
            <a:prstGeom prst="rect">
              <a:avLst/>
            </a:prstGeom>
            <a:noFill/>
          </p:spPr>
        </p:pic>
        <p:grpSp>
          <p:nvGrpSpPr>
            <p:cNvPr id="3" name="Group 56"/>
            <p:cNvGrpSpPr/>
            <p:nvPr/>
          </p:nvGrpSpPr>
          <p:grpSpPr>
            <a:xfrm>
              <a:off x="6781800" y="1752600"/>
              <a:ext cx="457200" cy="609600"/>
              <a:chOff x="2362200" y="3733800"/>
              <a:chExt cx="609600" cy="712662"/>
            </a:xfrm>
          </p:grpSpPr>
          <p:pic>
            <p:nvPicPr>
              <p:cNvPr id="33" name="Picture 1" descr="C:\Documents and Settings\rohan\My Documents\My Pictures\Microsoft Clip Organizer\j0398499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362200" y="3886199"/>
                <a:ext cx="609600" cy="560263"/>
              </a:xfrm>
              <a:prstGeom prst="rect">
                <a:avLst/>
              </a:prstGeom>
              <a:noFill/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2362200" y="3733800"/>
                <a:ext cx="464229" cy="503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chemeClr val="bg1"/>
                    </a:solidFill>
                    <a:latin typeface="Calibri"/>
                  </a:rPr>
                  <a:t>A</a:t>
                </a:r>
                <a:endParaRPr lang="en-US" sz="2200" dirty="0">
                  <a:solidFill>
                    <a:schemeClr val="bg1"/>
                  </a:solidFill>
                  <a:latin typeface="Calibri"/>
                </a:endParaRPr>
              </a:p>
            </p:txBody>
          </p:sp>
        </p:grpSp>
        <p:grpSp>
          <p:nvGrpSpPr>
            <p:cNvPr id="4" name="Group 61"/>
            <p:cNvGrpSpPr/>
            <p:nvPr/>
          </p:nvGrpSpPr>
          <p:grpSpPr>
            <a:xfrm>
              <a:off x="7772400" y="1676404"/>
              <a:ext cx="457200" cy="609599"/>
              <a:chOff x="5943600" y="4648200"/>
              <a:chExt cx="609600" cy="81447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5943600" y="4648200"/>
                <a:ext cx="451405" cy="575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chemeClr val="bg1"/>
                    </a:solidFill>
                    <a:latin typeface="Calibri"/>
                  </a:rPr>
                  <a:t>B</a:t>
                </a:r>
                <a:endParaRPr lang="en-US" sz="2200" dirty="0">
                  <a:solidFill>
                    <a:schemeClr val="bg1"/>
                  </a:solidFill>
                  <a:latin typeface="Calibri"/>
                </a:endParaRPr>
              </a:p>
            </p:txBody>
          </p:sp>
          <p:pic>
            <p:nvPicPr>
              <p:cNvPr id="38" name="Picture 1" descr="C:\Documents and Settings\rohan\My Documents\My Pictures\Microsoft Clip Organizer\j0398499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43600" y="4902407"/>
                <a:ext cx="609600" cy="560263"/>
              </a:xfrm>
              <a:prstGeom prst="rect">
                <a:avLst/>
              </a:prstGeom>
              <a:noFill/>
            </p:spPr>
          </p:pic>
        </p:grpSp>
        <p:grpSp>
          <p:nvGrpSpPr>
            <p:cNvPr id="5" name="Group 59"/>
            <p:cNvGrpSpPr/>
            <p:nvPr/>
          </p:nvGrpSpPr>
          <p:grpSpPr>
            <a:xfrm>
              <a:off x="6858005" y="2743199"/>
              <a:ext cx="609596" cy="525611"/>
              <a:chOff x="4366157" y="5055345"/>
              <a:chExt cx="812793" cy="789052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4366157" y="5055345"/>
                <a:ext cx="477052" cy="646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chemeClr val="bg1"/>
                    </a:solidFill>
                    <a:latin typeface="Calibri"/>
                  </a:rPr>
                  <a:t>D</a:t>
                </a:r>
                <a:endParaRPr lang="en-US" sz="2200" dirty="0">
                  <a:solidFill>
                    <a:schemeClr val="bg1"/>
                  </a:solidFill>
                  <a:latin typeface="Calibri"/>
                </a:endParaRPr>
              </a:p>
            </p:txBody>
          </p:sp>
          <p:pic>
            <p:nvPicPr>
              <p:cNvPr id="41" name="Picture 1" descr="C:\Documents and Settings\rohan\My Documents\My Pictures\Microsoft Clip Organizer\j0398499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569351" y="5284132"/>
                <a:ext cx="609599" cy="560265"/>
              </a:xfrm>
              <a:prstGeom prst="rect">
                <a:avLst/>
              </a:prstGeom>
              <a:noFill/>
            </p:spPr>
          </p:pic>
        </p:grpSp>
        <p:grpSp>
          <p:nvGrpSpPr>
            <p:cNvPr id="6" name="Group 57"/>
            <p:cNvGrpSpPr/>
            <p:nvPr/>
          </p:nvGrpSpPr>
          <p:grpSpPr>
            <a:xfrm>
              <a:off x="6858000" y="762006"/>
              <a:ext cx="618067" cy="533395"/>
              <a:chOff x="2743199" y="5054184"/>
              <a:chExt cx="695325" cy="712657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2743199" y="5054184"/>
                <a:ext cx="377266" cy="575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chemeClr val="bg1"/>
                    </a:solidFill>
                    <a:latin typeface="Calibri"/>
                  </a:rPr>
                  <a:t>C</a:t>
                </a:r>
                <a:endParaRPr lang="en-US" sz="2200" dirty="0">
                  <a:solidFill>
                    <a:schemeClr val="bg1"/>
                  </a:solidFill>
                  <a:latin typeface="Calibri"/>
                </a:endParaRPr>
              </a:p>
            </p:txBody>
          </p:sp>
          <p:pic>
            <p:nvPicPr>
              <p:cNvPr id="44" name="Picture 1" descr="C:\Documents and Settings\rohan\My Documents\My Pictures\Microsoft Clip Organizer\j0398499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28924" y="5206578"/>
                <a:ext cx="609600" cy="560263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45" name="Flowchart: Connector 47"/>
          <p:cNvSpPr/>
          <p:nvPr/>
        </p:nvSpPr>
        <p:spPr>
          <a:xfrm>
            <a:off x="6400800" y="1447794"/>
            <a:ext cx="762000" cy="914400"/>
          </a:xfrm>
          <a:prstGeom prst="flowChartConnector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91200" y="1904994"/>
            <a:ext cx="585019" cy="8572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5" idx="7"/>
          </p:cNvCxnSpPr>
          <p:nvPr/>
        </p:nvCxnSpPr>
        <p:spPr>
          <a:xfrm rot="10800000" flipV="1">
            <a:off x="7051208" y="1066791"/>
            <a:ext cx="568800" cy="514914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>
            <a:off x="7086602" y="2267506"/>
            <a:ext cx="609599" cy="475689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715000" y="990594"/>
            <a:ext cx="914400" cy="685800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467600" y="1447794"/>
            <a:ext cx="609600" cy="762000"/>
          </a:xfrm>
          <a:prstGeom prst="ellipse">
            <a:avLst/>
          </a:prstGeom>
          <a:solidFill>
            <a:schemeClr val="bg2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6705600" y="2438400"/>
            <a:ext cx="609600" cy="762000"/>
          </a:xfrm>
          <a:prstGeom prst="ellipse">
            <a:avLst/>
          </a:prstGeom>
          <a:solidFill>
            <a:schemeClr val="bg2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63" name="Picture 2" descr="C:\Users\t-arunab\AppData\Local\Microsoft\Windows\Temporary Internet Files\Content.IE5\Z0QCL21P\MCj0424466000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228594"/>
            <a:ext cx="531548" cy="457200"/>
          </a:xfrm>
          <a:prstGeom prst="rect">
            <a:avLst/>
          </a:prstGeom>
          <a:noFill/>
        </p:spPr>
      </p:pic>
      <p:grpSp>
        <p:nvGrpSpPr>
          <p:cNvPr id="7" name="Group 111"/>
          <p:cNvGrpSpPr/>
          <p:nvPr/>
        </p:nvGrpSpPr>
        <p:grpSpPr>
          <a:xfrm>
            <a:off x="5334000" y="3517328"/>
            <a:ext cx="2590800" cy="2624582"/>
            <a:chOff x="5638800" y="3745927"/>
            <a:chExt cx="2590800" cy="2624582"/>
          </a:xfrm>
        </p:grpSpPr>
        <p:pic>
          <p:nvPicPr>
            <p:cNvPr id="64" name="Picture 10" descr="cartoon cars full color illustration ar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4953000"/>
              <a:ext cx="666136" cy="516255"/>
            </a:xfrm>
            <a:prstGeom prst="rect">
              <a:avLst/>
            </a:prstGeom>
            <a:noFill/>
          </p:spPr>
        </p:pic>
        <p:grpSp>
          <p:nvGrpSpPr>
            <p:cNvPr id="8" name="Group 56"/>
            <p:cNvGrpSpPr/>
            <p:nvPr/>
          </p:nvGrpSpPr>
          <p:grpSpPr>
            <a:xfrm>
              <a:off x="6934200" y="4800599"/>
              <a:ext cx="457200" cy="609600"/>
              <a:chOff x="2362200" y="3631991"/>
              <a:chExt cx="609600" cy="814471"/>
            </a:xfrm>
          </p:grpSpPr>
          <p:pic>
            <p:nvPicPr>
              <p:cNvPr id="66" name="Picture 1" descr="C:\Documents and Settings\rohan\My Documents\My Pictures\Microsoft Clip Organizer\j0398499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362200" y="3886199"/>
                <a:ext cx="609600" cy="560263"/>
              </a:xfrm>
              <a:prstGeom prst="rect">
                <a:avLst/>
              </a:prstGeom>
              <a:noFill/>
            </p:spPr>
          </p:pic>
          <p:sp>
            <p:nvSpPr>
              <p:cNvPr id="69" name="TextBox 68"/>
              <p:cNvSpPr txBox="1"/>
              <p:nvPr/>
            </p:nvSpPr>
            <p:spPr>
              <a:xfrm>
                <a:off x="2362200" y="3631991"/>
                <a:ext cx="464229" cy="575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chemeClr val="bg1"/>
                    </a:solidFill>
                    <a:latin typeface="Calibri"/>
                  </a:rPr>
                  <a:t>A</a:t>
                </a:r>
                <a:endParaRPr lang="en-US" sz="2200" dirty="0">
                  <a:solidFill>
                    <a:schemeClr val="bg1"/>
                  </a:solidFill>
                  <a:latin typeface="Calibri"/>
                </a:endParaRPr>
              </a:p>
            </p:txBody>
          </p:sp>
        </p:grpSp>
        <p:grpSp>
          <p:nvGrpSpPr>
            <p:cNvPr id="9" name="Group 61"/>
            <p:cNvGrpSpPr/>
            <p:nvPr/>
          </p:nvGrpSpPr>
          <p:grpSpPr>
            <a:xfrm>
              <a:off x="7772400" y="4876800"/>
              <a:ext cx="457200" cy="609600"/>
              <a:chOff x="5943600" y="4648200"/>
              <a:chExt cx="609600" cy="712663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5943600" y="4648200"/>
                <a:ext cx="451405" cy="503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chemeClr val="bg1"/>
                    </a:solidFill>
                    <a:latin typeface="Calibri"/>
                  </a:rPr>
                  <a:t>B</a:t>
                </a:r>
                <a:endParaRPr lang="en-US" sz="2200" dirty="0">
                  <a:solidFill>
                    <a:schemeClr val="bg1"/>
                  </a:solidFill>
                  <a:latin typeface="Calibri"/>
                </a:endParaRPr>
              </a:p>
            </p:txBody>
          </p:sp>
          <p:pic>
            <p:nvPicPr>
              <p:cNvPr id="72" name="Picture 1" descr="C:\Documents and Settings\rohan\My Documents\My Pictures\Microsoft Clip Organizer\j0398499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43600" y="4800600"/>
                <a:ext cx="609600" cy="560263"/>
              </a:xfrm>
              <a:prstGeom prst="rect">
                <a:avLst/>
              </a:prstGeom>
              <a:noFill/>
            </p:spPr>
          </p:pic>
        </p:grpSp>
        <p:grpSp>
          <p:nvGrpSpPr>
            <p:cNvPr id="10" name="Group 59"/>
            <p:cNvGrpSpPr/>
            <p:nvPr/>
          </p:nvGrpSpPr>
          <p:grpSpPr>
            <a:xfrm>
              <a:off x="6857996" y="5714998"/>
              <a:ext cx="533404" cy="655511"/>
              <a:chOff x="4256314" y="5026975"/>
              <a:chExt cx="609605" cy="737378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4256314" y="5026975"/>
                <a:ext cx="408903" cy="484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chemeClr val="bg1"/>
                    </a:solidFill>
                    <a:latin typeface="Calibri"/>
                  </a:rPr>
                  <a:t>D</a:t>
                </a:r>
                <a:endParaRPr lang="en-US" sz="2200" dirty="0">
                  <a:solidFill>
                    <a:schemeClr val="bg1"/>
                  </a:solidFill>
                  <a:latin typeface="Calibri"/>
                </a:endParaRPr>
              </a:p>
            </p:txBody>
          </p:sp>
          <p:pic>
            <p:nvPicPr>
              <p:cNvPr id="76" name="Picture 1" descr="C:\Documents and Settings\rohan\My Documents\My Pictures\Microsoft Clip Organizer\j0398499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343404" y="5284127"/>
                <a:ext cx="522515" cy="480226"/>
              </a:xfrm>
              <a:prstGeom prst="rect">
                <a:avLst/>
              </a:prstGeom>
              <a:noFill/>
            </p:spPr>
          </p:pic>
        </p:grpSp>
        <p:grpSp>
          <p:nvGrpSpPr>
            <p:cNvPr id="11" name="Group 57"/>
            <p:cNvGrpSpPr/>
            <p:nvPr/>
          </p:nvGrpSpPr>
          <p:grpSpPr>
            <a:xfrm>
              <a:off x="7093536" y="3745927"/>
              <a:ext cx="450271" cy="597473"/>
              <a:chOff x="2922445" y="5163479"/>
              <a:chExt cx="506554" cy="879631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2922445" y="5163479"/>
                <a:ext cx="377266" cy="634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chemeClr val="bg1"/>
                    </a:solidFill>
                    <a:latin typeface="Calibri"/>
                  </a:rPr>
                  <a:t>C</a:t>
                </a:r>
                <a:endParaRPr lang="en-US" sz="2200" dirty="0">
                  <a:solidFill>
                    <a:schemeClr val="bg1"/>
                  </a:solidFill>
                  <a:latin typeface="Calibri"/>
                </a:endParaRPr>
              </a:p>
            </p:txBody>
          </p:sp>
          <p:pic>
            <p:nvPicPr>
              <p:cNvPr id="80" name="Picture 1" descr="C:\Documents and Settings\rohan\My Documents\My Pictures\Microsoft Clip Organizer\j0398499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940739" y="5482182"/>
                <a:ext cx="488260" cy="560928"/>
              </a:xfrm>
              <a:prstGeom prst="rect">
                <a:avLst/>
              </a:prstGeom>
              <a:noFill/>
            </p:spPr>
          </p:pic>
        </p:grpSp>
        <p:sp>
          <p:nvSpPr>
            <p:cNvPr id="81" name="Flowchart: Connector 47"/>
            <p:cNvSpPr/>
            <p:nvPr/>
          </p:nvSpPr>
          <p:spPr>
            <a:xfrm>
              <a:off x="6781800" y="4724400"/>
              <a:ext cx="762000" cy="914400"/>
            </a:xfrm>
            <a:prstGeom prst="flowChartConnector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Straight Arrow Connector 81"/>
          <p:cNvCxnSpPr/>
          <p:nvPr/>
        </p:nvCxnSpPr>
        <p:spPr>
          <a:xfrm rot="10800000">
            <a:off x="5867400" y="5105400"/>
            <a:ext cx="629264" cy="1588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10800000" flipV="1">
            <a:off x="5715000" y="4114800"/>
            <a:ext cx="990599" cy="678472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</p:cNvCxnSpPr>
          <p:nvPr/>
        </p:nvCxnSpPr>
        <p:spPr>
          <a:xfrm rot="10800000">
            <a:off x="5715002" y="5410201"/>
            <a:ext cx="914399" cy="518254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>
            <a:off x="6668294" y="5599906"/>
            <a:ext cx="381000" cy="1588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7391400" y="4648200"/>
            <a:ext cx="609600" cy="762000"/>
          </a:xfrm>
          <a:prstGeom prst="ellipse">
            <a:avLst/>
          </a:prstGeom>
          <a:solidFill>
            <a:schemeClr val="bg2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6705600" y="3505200"/>
            <a:ext cx="609600" cy="762000"/>
          </a:xfrm>
          <a:prstGeom prst="ellipse">
            <a:avLst/>
          </a:prstGeom>
          <a:solidFill>
            <a:schemeClr val="bg2">
              <a:lumMod val="7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90" name="Picture 2" descr="C:\Users\t-arunab\AppData\Local\Microsoft\Windows\Temporary Internet Files\Content.IE5\Z0QCL21P\MCj0424466000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5943600"/>
            <a:ext cx="533400" cy="458792"/>
          </a:xfrm>
          <a:prstGeom prst="rect">
            <a:avLst/>
          </a:prstGeom>
          <a:noFill/>
        </p:spPr>
      </p:pic>
      <p:sp>
        <p:nvSpPr>
          <p:cNvPr id="54" name="TextBox 53"/>
          <p:cNvSpPr txBox="1"/>
          <p:nvPr/>
        </p:nvSpPr>
        <p:spPr>
          <a:xfrm>
            <a:off x="4800600" y="762000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C000"/>
                </a:solidFill>
                <a:latin typeface="Calibri" pitchFamily="34" charset="0"/>
              </a:rPr>
              <a:t>Downstream (to vehicle)</a:t>
            </a:r>
            <a:endParaRPr lang="en-US" sz="2000" i="1" dirty="0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76800" y="3711714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FFC000"/>
                </a:solidFill>
                <a:latin typeface="Calibri" pitchFamily="34" charset="0"/>
              </a:rPr>
              <a:t>Upstream (from vehicle)</a:t>
            </a:r>
            <a:endParaRPr lang="en-US" sz="2000" i="1" dirty="0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73" name="Title 72"/>
          <p:cNvSpPr>
            <a:spLocks noGrp="1"/>
          </p:cNvSpPr>
          <p:nvPr>
            <p:ph type="title"/>
          </p:nvPr>
        </p:nvSpPr>
        <p:spPr>
          <a:xfrm>
            <a:off x="381000" y="274638"/>
            <a:ext cx="3886200" cy="1143000"/>
          </a:xfrm>
        </p:spPr>
        <p:txBody>
          <a:bodyPr/>
          <a:lstStyle/>
          <a:p>
            <a:r>
              <a:rPr lang="en-US" dirty="0" err="1" smtClean="0"/>
              <a:t>ViFi</a:t>
            </a:r>
            <a:r>
              <a:rPr lang="en-US" dirty="0" smtClean="0"/>
              <a:t> protocol</a:t>
            </a:r>
            <a:endParaRPr lang="en-US" dirty="0"/>
          </a:p>
        </p:txBody>
      </p:sp>
      <p:sp>
        <p:nvSpPr>
          <p:cNvPr id="65" name="Date Placeholder 6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kaist | jun '09</a:t>
            </a: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181600" y="1981200"/>
            <a:ext cx="646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solidFill>
                  <a:schemeClr val="bg1"/>
                </a:solidFill>
                <a:latin typeface="Calibri" pitchFamily="34" charset="0"/>
              </a:rPr>
              <a:t>Dest</a:t>
            </a:r>
            <a:endParaRPr lang="en-US" sz="2000" i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00800" y="1143000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bg1"/>
                </a:solidFill>
                <a:latin typeface="Calibri" pitchFamily="34" charset="0"/>
              </a:rPr>
              <a:t>Source</a:t>
            </a:r>
            <a:endParaRPr lang="en-US" sz="2000" i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53200" y="4191000"/>
            <a:ext cx="646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solidFill>
                  <a:schemeClr val="bg1"/>
                </a:solidFill>
                <a:latin typeface="Calibri" pitchFamily="34" charset="0"/>
              </a:rPr>
              <a:t>Dest</a:t>
            </a:r>
            <a:endParaRPr lang="en-US" sz="2000" i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181600" y="5105400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bg1"/>
                </a:solidFill>
                <a:latin typeface="Calibri" pitchFamily="34" charset="0"/>
              </a:rPr>
              <a:t>Source</a:t>
            </a:r>
            <a:endParaRPr lang="en-US" sz="2000" i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8" name="Slide Number Placeholder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D81-BDF2-47E1-ABD6-151A17B695E6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2" name="Group 101"/>
          <p:cNvGrpSpPr/>
          <p:nvPr/>
        </p:nvGrpSpPr>
        <p:grpSpPr>
          <a:xfrm>
            <a:off x="6019800" y="1752600"/>
            <a:ext cx="228600" cy="296862"/>
            <a:chOff x="4267200" y="846138"/>
            <a:chExt cx="228600" cy="296862"/>
          </a:xfrm>
        </p:grpSpPr>
        <p:cxnSp>
          <p:nvCxnSpPr>
            <p:cNvPr id="75" name="Straight Connector 74"/>
            <p:cNvCxnSpPr>
              <a:stCxn id="73" idx="3"/>
            </p:cNvCxnSpPr>
            <p:nvPr/>
          </p:nvCxnSpPr>
          <p:spPr>
            <a:xfrm>
              <a:off x="4267200" y="846138"/>
              <a:ext cx="228600" cy="296862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0800000" flipV="1">
              <a:off x="4267200" y="914400"/>
              <a:ext cx="228600" cy="15240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02"/>
          <p:cNvGrpSpPr/>
          <p:nvPr/>
        </p:nvGrpSpPr>
        <p:grpSpPr>
          <a:xfrm>
            <a:off x="6019800" y="4953000"/>
            <a:ext cx="228600" cy="296862"/>
            <a:chOff x="4267200" y="846138"/>
            <a:chExt cx="228600" cy="296862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4267200" y="846138"/>
              <a:ext cx="228600" cy="296862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0800000" flipV="1">
              <a:off x="4267200" y="914400"/>
              <a:ext cx="228600" cy="15240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ransition advTm="9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86" grpId="0" animBg="1"/>
      <p:bldP spid="8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/>
          <p:nvPr/>
        </p:nvSpPr>
        <p:spPr>
          <a:xfrm>
            <a:off x="304800" y="1447800"/>
            <a:ext cx="8229600" cy="4953000"/>
          </a:xfrm>
          <a:prstGeom prst="rect">
            <a:avLst/>
          </a:prstGeom>
          <a:ln>
            <a:noFill/>
          </a:ln>
        </p:spPr>
        <p:txBody>
          <a:bodyPr wrap="square">
            <a:noAutofit/>
          </a:bodyPr>
          <a:lstStyle/>
          <a:p>
            <a:pPr marL="285750" indent="-285750"/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Losses are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</a:rPr>
              <a:t>bursty</a:t>
            </a:r>
            <a:endParaRPr lang="en-US" sz="2800" dirty="0" smtClean="0">
              <a:solidFill>
                <a:schemeClr val="bg1"/>
              </a:solidFill>
              <a:latin typeface="Calibri" pitchFamily="34" charset="0"/>
            </a:endParaRPr>
          </a:p>
          <a:p>
            <a:pPr marL="285750" indent="-285750"/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</a:rPr>
              <a:t>Losses are independent</a:t>
            </a:r>
          </a:p>
          <a:p>
            <a:pPr marL="742950" lvl="2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</a:rPr>
              <a:t>Different senders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sym typeface="Wingdings" pitchFamily="2" charset="2"/>
              </a:rPr>
              <a:t> receiver</a:t>
            </a:r>
            <a:endParaRPr lang="en-US" sz="2800" dirty="0" smtClean="0">
              <a:solidFill>
                <a:schemeClr val="bg1"/>
              </a:solidFill>
              <a:latin typeface="Calibri" pitchFamily="34" charset="0"/>
            </a:endParaRPr>
          </a:p>
          <a:p>
            <a:pPr marL="742950" lvl="2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</a:rPr>
              <a:t>Sender 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sym typeface="Wingdings" pitchFamily="2" charset="2"/>
              </a:rPr>
              <a:t> different receivers</a:t>
            </a:r>
            <a:endParaRPr lang="en-US" sz="2800" dirty="0" smtClean="0">
              <a:solidFill>
                <a:schemeClr val="bg1"/>
              </a:solidFill>
              <a:latin typeface="Calibri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Calibri" pitchFamily="34" charset="0"/>
            </a:endParaRPr>
          </a:p>
          <a:p>
            <a:endParaRPr lang="en-US" sz="2200" dirty="0" smtClean="0">
              <a:solidFill>
                <a:schemeClr val="bg1"/>
              </a:solidFill>
              <a:latin typeface="Calibri" pitchFamily="34" charset="0"/>
            </a:endParaRPr>
          </a:p>
          <a:p>
            <a:pPr marL="401638" indent="-401638"/>
            <a:endParaRPr lang="en-US" sz="2800" dirty="0" smtClean="0">
              <a:solidFill>
                <a:schemeClr val="bg1"/>
              </a:solidFill>
              <a:latin typeface="Calibri" pitchFamily="34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Calibri" pitchFamily="34" charset="0"/>
            </a:endParaRPr>
          </a:p>
          <a:p>
            <a:endParaRPr lang="en-US" sz="2800" b="1" i="1" dirty="0" smtClean="0">
              <a:solidFill>
                <a:schemeClr val="bg1"/>
              </a:solidFill>
              <a:latin typeface="Calibri" pitchFamily="34" charset="0"/>
            </a:endParaRPr>
          </a:p>
          <a:p>
            <a:endParaRPr lang="en-US" sz="2800" b="1" i="1" dirty="0" smtClean="0">
              <a:solidFill>
                <a:schemeClr val="bg1"/>
              </a:solidFill>
              <a:latin typeface="Calibri" pitchFamily="34" charset="0"/>
            </a:endParaRPr>
          </a:p>
          <a:p>
            <a:endParaRPr lang="en-US" sz="2400" b="1" i="1" dirty="0" smtClean="0">
              <a:solidFill>
                <a:schemeClr val="bg1"/>
              </a:solidFill>
              <a:latin typeface="Arial" pitchFamily="34" charset="0"/>
            </a:endParaRPr>
          </a:p>
          <a:p>
            <a:endParaRPr lang="en-US" sz="2400" b="1" i="1" dirty="0" smtClean="0">
              <a:solidFill>
                <a:schemeClr val="bg1"/>
              </a:solidFill>
              <a:latin typeface="Arial" pitchFamily="34" charset="0"/>
            </a:endParaRPr>
          </a:p>
          <a:p>
            <a:endParaRPr lang="en-US" sz="2400" b="1" i="1" dirty="0" smtClean="0">
              <a:solidFill>
                <a:schemeClr val="bg1"/>
              </a:solidFill>
              <a:latin typeface="Arial" pitchFamily="34" charset="0"/>
            </a:endParaRPr>
          </a:p>
          <a:p>
            <a:endParaRPr lang="en-US" sz="2400" b="1" i="1" dirty="0" smtClean="0">
              <a:solidFill>
                <a:schemeClr val="bg1"/>
              </a:solidFill>
              <a:latin typeface="Arial" pitchFamily="34" charset="0"/>
            </a:endParaRPr>
          </a:p>
          <a:p>
            <a:endParaRPr lang="en-US" sz="2400" b="1" i="1" dirty="0" smtClean="0">
              <a:solidFill>
                <a:schemeClr val="bg1"/>
              </a:solidFill>
              <a:latin typeface="Arial" pitchFamily="34" charset="0"/>
            </a:endParaRPr>
          </a:p>
        </p:txBody>
      </p:sp>
      <p:grpSp>
        <p:nvGrpSpPr>
          <p:cNvPr id="2" name="Group 89"/>
          <p:cNvGrpSpPr/>
          <p:nvPr/>
        </p:nvGrpSpPr>
        <p:grpSpPr>
          <a:xfrm>
            <a:off x="4708114" y="2971800"/>
            <a:ext cx="2988090" cy="3020764"/>
            <a:chOff x="4628989" y="1981199"/>
            <a:chExt cx="3524414" cy="3717865"/>
          </a:xfrm>
        </p:grpSpPr>
        <p:pic>
          <p:nvPicPr>
            <p:cNvPr id="47" name="Picture 10" descr="cartoon cars full color illustration ar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48200" y="3276600"/>
              <a:ext cx="842239" cy="577475"/>
            </a:xfrm>
            <a:prstGeom prst="rect">
              <a:avLst/>
            </a:prstGeom>
            <a:noFill/>
          </p:spPr>
        </p:pic>
        <p:grpSp>
          <p:nvGrpSpPr>
            <p:cNvPr id="3" name="Group 83"/>
            <p:cNvGrpSpPr/>
            <p:nvPr/>
          </p:nvGrpSpPr>
          <p:grpSpPr>
            <a:xfrm>
              <a:off x="4628989" y="1981199"/>
              <a:ext cx="3524414" cy="3717865"/>
              <a:chOff x="4681329" y="1981199"/>
              <a:chExt cx="3167271" cy="2943310"/>
            </a:xfrm>
          </p:grpSpPr>
          <p:grpSp>
            <p:nvGrpSpPr>
              <p:cNvPr id="4" name="Group 100"/>
              <p:cNvGrpSpPr/>
              <p:nvPr/>
            </p:nvGrpSpPr>
            <p:grpSpPr>
              <a:xfrm>
                <a:off x="5077041" y="1981199"/>
                <a:ext cx="2771559" cy="2388865"/>
                <a:chOff x="666042" y="3429000"/>
                <a:chExt cx="2839158" cy="2766055"/>
              </a:xfrm>
            </p:grpSpPr>
            <p:grpSp>
              <p:nvGrpSpPr>
                <p:cNvPr id="5" name="Group 56"/>
                <p:cNvGrpSpPr/>
                <p:nvPr/>
              </p:nvGrpSpPr>
              <p:grpSpPr>
                <a:xfrm>
                  <a:off x="1828800" y="4343400"/>
                  <a:ext cx="609600" cy="712662"/>
                  <a:chOff x="2362200" y="3733800"/>
                  <a:chExt cx="609600" cy="712662"/>
                </a:xfrm>
              </p:grpSpPr>
              <p:pic>
                <p:nvPicPr>
                  <p:cNvPr id="36" name="Picture 1" descr="C:\Documents and Settings\rohan\My Documents\My Pictures\Microsoft Clip Organizer\j0398499.wmf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2362200" y="3886199"/>
                    <a:ext cx="609600" cy="560263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2362200" y="3733800"/>
                    <a:ext cx="378051" cy="48612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200" dirty="0" smtClean="0">
                        <a:solidFill>
                          <a:schemeClr val="bg1"/>
                        </a:solidFill>
                        <a:latin typeface="Calibri"/>
                      </a:rPr>
                      <a:t>A</a:t>
                    </a:r>
                    <a:endParaRPr lang="en-US" sz="2200" dirty="0">
                      <a:solidFill>
                        <a:schemeClr val="bg1"/>
                      </a:solidFill>
                      <a:latin typeface="Calibri"/>
                    </a:endParaRPr>
                  </a:p>
                </p:txBody>
              </p:sp>
            </p:grpSp>
            <p:grpSp>
              <p:nvGrpSpPr>
                <p:cNvPr id="6" name="Group 61"/>
                <p:cNvGrpSpPr/>
                <p:nvPr/>
              </p:nvGrpSpPr>
              <p:grpSpPr>
                <a:xfrm>
                  <a:off x="2895600" y="4343400"/>
                  <a:ext cx="609600" cy="712663"/>
                  <a:chOff x="5943600" y="4648200"/>
                  <a:chExt cx="609600" cy="712663"/>
                </a:xfrm>
              </p:grpSpPr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5943600" y="4648200"/>
                    <a:ext cx="367608" cy="48612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200" dirty="0" smtClean="0">
                        <a:solidFill>
                          <a:schemeClr val="bg1"/>
                        </a:solidFill>
                        <a:latin typeface="Calibri"/>
                      </a:rPr>
                      <a:t>B</a:t>
                    </a:r>
                    <a:endParaRPr lang="en-US" sz="2200" dirty="0">
                      <a:solidFill>
                        <a:schemeClr val="bg1"/>
                      </a:solidFill>
                      <a:latin typeface="Calibri"/>
                    </a:endParaRPr>
                  </a:p>
                </p:txBody>
              </p:sp>
              <p:pic>
                <p:nvPicPr>
                  <p:cNvPr id="54" name="Picture 1" descr="C:\Documents and Settings\rohan\My Documents\My Pictures\Microsoft Clip Organizer\j0398499.wmf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5943600" y="4800600"/>
                    <a:ext cx="609600" cy="560263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7" name="Group 59"/>
                <p:cNvGrpSpPr/>
                <p:nvPr/>
              </p:nvGrpSpPr>
              <p:grpSpPr>
                <a:xfrm>
                  <a:off x="1709853" y="5458328"/>
                  <a:ext cx="609600" cy="736727"/>
                  <a:chOff x="4148253" y="5179841"/>
                  <a:chExt cx="609600" cy="736727"/>
                </a:xfrm>
              </p:grpSpPr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4148254" y="5179841"/>
                    <a:ext cx="388495" cy="48612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200" dirty="0" smtClean="0">
                        <a:solidFill>
                          <a:schemeClr val="bg1"/>
                        </a:solidFill>
                        <a:latin typeface="Calibri"/>
                      </a:rPr>
                      <a:t>D</a:t>
                    </a:r>
                    <a:endParaRPr lang="en-US" sz="2200" dirty="0">
                      <a:solidFill>
                        <a:schemeClr val="bg1"/>
                      </a:solidFill>
                      <a:latin typeface="Calibri"/>
                    </a:endParaRPr>
                  </a:p>
                </p:txBody>
              </p:sp>
              <p:pic>
                <p:nvPicPr>
                  <p:cNvPr id="55" name="Picture 1" descr="C:\Documents and Settings\rohan\My Documents\My Pictures\Microsoft Clip Organizer\j0398499.wmf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4148253" y="5356304"/>
                    <a:ext cx="609600" cy="560264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8" name="Group 57"/>
                <p:cNvGrpSpPr/>
                <p:nvPr/>
              </p:nvGrpSpPr>
              <p:grpSpPr>
                <a:xfrm>
                  <a:off x="1631796" y="3429000"/>
                  <a:ext cx="687657" cy="736727"/>
                  <a:chOff x="2393796" y="5257800"/>
                  <a:chExt cx="687657" cy="736727"/>
                </a:xfrm>
              </p:grpSpPr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393796" y="5257800"/>
                    <a:ext cx="364127" cy="48612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200" dirty="0" smtClean="0">
                        <a:solidFill>
                          <a:schemeClr val="bg1"/>
                        </a:solidFill>
                        <a:latin typeface="Calibri"/>
                      </a:rPr>
                      <a:t>C</a:t>
                    </a:r>
                    <a:endParaRPr lang="en-US" sz="2200" dirty="0">
                      <a:solidFill>
                        <a:schemeClr val="bg1"/>
                      </a:solidFill>
                      <a:latin typeface="Calibri"/>
                    </a:endParaRPr>
                  </a:p>
                </p:txBody>
              </p:sp>
              <p:pic>
                <p:nvPicPr>
                  <p:cNvPr id="56" name="Picture 1" descr="C:\Documents and Settings\rohan\My Documents\My Pictures\Microsoft Clip Organizer\j0398499.wmf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2471854" y="5434263"/>
                    <a:ext cx="609599" cy="560264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68" name="Flowchart: Connector 47"/>
                <p:cNvSpPr/>
                <p:nvPr/>
              </p:nvSpPr>
              <p:spPr>
                <a:xfrm>
                  <a:off x="1676400" y="4343400"/>
                  <a:ext cx="914400" cy="990600"/>
                </a:xfrm>
                <a:prstGeom prst="flowChartConnector">
                  <a:avLst/>
                </a:prstGeom>
                <a:noFill/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78" name="Straight Arrow Connector 77"/>
                <p:cNvCxnSpPr/>
                <p:nvPr/>
              </p:nvCxnSpPr>
              <p:spPr>
                <a:xfrm rot="10800000" flipV="1">
                  <a:off x="909702" y="4895852"/>
                  <a:ext cx="762000" cy="38100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>
                  <a:endCxn id="47" idx="0"/>
                </p:cNvCxnSpPr>
                <p:nvPr/>
              </p:nvCxnSpPr>
              <p:spPr>
                <a:xfrm rot="10800000" flipV="1">
                  <a:off x="666042" y="3931919"/>
                  <a:ext cx="687936" cy="684531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prstDash val="dash"/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/>
                <p:nvPr/>
              </p:nvCxnSpPr>
              <p:spPr>
                <a:xfrm rot="16200000" flipV="1">
                  <a:off x="653021" y="5118422"/>
                  <a:ext cx="713977" cy="687936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prstDash val="dash"/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TextBox 101"/>
              <p:cNvSpPr txBox="1"/>
              <p:nvPr/>
            </p:nvSpPr>
            <p:spPr>
              <a:xfrm>
                <a:off x="4681329" y="4504670"/>
                <a:ext cx="3086499" cy="419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rgbClr val="FFC000"/>
                    </a:solidFill>
                    <a:latin typeface="Calibri"/>
                  </a:rPr>
                  <a:t>Upstream: From vehicle</a:t>
                </a:r>
                <a:endParaRPr lang="en-US" sz="2200" dirty="0">
                  <a:solidFill>
                    <a:srgbClr val="FFC000"/>
                  </a:solidFill>
                  <a:latin typeface="Calibri"/>
                </a:endParaRPr>
              </a:p>
            </p:txBody>
          </p:sp>
        </p:grpSp>
      </p:grpSp>
      <p:sp>
        <p:nvSpPr>
          <p:cNvPr id="58" name="Title 5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relaying effective?</a:t>
            </a:r>
            <a:endParaRPr lang="en-US" dirty="0"/>
          </a:p>
        </p:txBody>
      </p:sp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kaist | jun '09</a:t>
            </a:r>
            <a:endParaRPr lang="en-US"/>
          </a:p>
        </p:txBody>
      </p:sp>
      <p:grpSp>
        <p:nvGrpSpPr>
          <p:cNvPr id="9" name="Group 56"/>
          <p:cNvGrpSpPr/>
          <p:nvPr/>
        </p:nvGrpSpPr>
        <p:grpSpPr>
          <a:xfrm>
            <a:off x="1043524" y="3276600"/>
            <a:ext cx="2918876" cy="2693611"/>
            <a:chOff x="4848350" y="1828800"/>
            <a:chExt cx="3567518" cy="3644297"/>
          </a:xfrm>
        </p:grpSpPr>
        <p:grpSp>
          <p:nvGrpSpPr>
            <p:cNvPr id="10" name="Group 103"/>
            <p:cNvGrpSpPr/>
            <p:nvPr/>
          </p:nvGrpSpPr>
          <p:grpSpPr>
            <a:xfrm>
              <a:off x="4876805" y="1828800"/>
              <a:ext cx="3352803" cy="2904907"/>
              <a:chOff x="4648200" y="3429000"/>
              <a:chExt cx="3276600" cy="2819950"/>
            </a:xfrm>
          </p:grpSpPr>
          <p:pic>
            <p:nvPicPr>
              <p:cNvPr id="62" name="Picture 10" descr="cartoon cars full color illustration art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48200" y="4495800"/>
                <a:ext cx="862781" cy="668655"/>
              </a:xfrm>
              <a:prstGeom prst="rect">
                <a:avLst/>
              </a:prstGeom>
              <a:noFill/>
            </p:spPr>
          </p:pic>
          <p:grpSp>
            <p:nvGrpSpPr>
              <p:cNvPr id="11" name="Group 56"/>
              <p:cNvGrpSpPr/>
              <p:nvPr/>
            </p:nvGrpSpPr>
            <p:grpSpPr>
              <a:xfrm>
                <a:off x="6248400" y="4343400"/>
                <a:ext cx="609600" cy="712662"/>
                <a:chOff x="2362200" y="3733800"/>
                <a:chExt cx="609600" cy="712662"/>
              </a:xfrm>
            </p:grpSpPr>
            <p:pic>
              <p:nvPicPr>
                <p:cNvPr id="77" name="Picture 1" descr="C:\Documents and Settings\rohan\My Documents\My Pictures\Microsoft Clip Organizer\j0398499.wmf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2362200" y="3886199"/>
                  <a:ext cx="609600" cy="560263"/>
                </a:xfrm>
                <a:prstGeom prst="rect">
                  <a:avLst/>
                </a:prstGeom>
                <a:noFill/>
              </p:spPr>
            </p:pic>
            <p:sp>
              <p:nvSpPr>
                <p:cNvPr id="79" name="TextBox 78"/>
                <p:cNvSpPr txBox="1"/>
                <p:nvPr/>
              </p:nvSpPr>
              <p:spPr>
                <a:xfrm>
                  <a:off x="2362200" y="3733800"/>
                  <a:ext cx="415872" cy="5659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bg1"/>
                      </a:solidFill>
                      <a:latin typeface="Calibri"/>
                    </a:rPr>
                    <a:t>A</a:t>
                  </a:r>
                  <a:endParaRPr lang="en-US" sz="2200" dirty="0">
                    <a:solidFill>
                      <a:schemeClr val="bg1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12" name="Group 61"/>
              <p:cNvGrpSpPr/>
              <p:nvPr/>
            </p:nvGrpSpPr>
            <p:grpSpPr>
              <a:xfrm>
                <a:off x="7315200" y="4343400"/>
                <a:ext cx="609600" cy="712663"/>
                <a:chOff x="5943600" y="4648200"/>
                <a:chExt cx="609600" cy="712663"/>
              </a:xfrm>
            </p:grpSpPr>
            <p:sp>
              <p:nvSpPr>
                <p:cNvPr id="75" name="TextBox 74"/>
                <p:cNvSpPr txBox="1"/>
                <p:nvPr/>
              </p:nvSpPr>
              <p:spPr>
                <a:xfrm>
                  <a:off x="5943600" y="4648200"/>
                  <a:ext cx="404384" cy="565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bg1"/>
                      </a:solidFill>
                      <a:latin typeface="Calibri"/>
                    </a:rPr>
                    <a:t>B</a:t>
                  </a:r>
                  <a:endParaRPr lang="en-US" sz="2200" dirty="0">
                    <a:solidFill>
                      <a:schemeClr val="bg1"/>
                    </a:solidFill>
                    <a:latin typeface="Calibri"/>
                  </a:endParaRPr>
                </a:p>
              </p:txBody>
            </p:sp>
            <p:pic>
              <p:nvPicPr>
                <p:cNvPr id="76" name="Picture 1" descr="C:\Documents and Settings\rohan\My Documents\My Pictures\Microsoft Clip Organizer\j0398499.wmf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5943600" y="4800600"/>
                  <a:ext cx="609600" cy="560263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3" name="Group 59"/>
              <p:cNvGrpSpPr/>
              <p:nvPr/>
            </p:nvGrpSpPr>
            <p:grpSpPr>
              <a:xfrm>
                <a:off x="6324600" y="5562600"/>
                <a:ext cx="609600" cy="686350"/>
                <a:chOff x="4343400" y="5284113"/>
                <a:chExt cx="609600" cy="686350"/>
              </a:xfrm>
            </p:grpSpPr>
            <p:sp>
              <p:nvSpPr>
                <p:cNvPr id="73" name="TextBox 72"/>
                <p:cNvSpPr txBox="1"/>
                <p:nvPr/>
              </p:nvSpPr>
              <p:spPr>
                <a:xfrm>
                  <a:off x="4366159" y="5284113"/>
                  <a:ext cx="427360" cy="5659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bg1"/>
                      </a:solidFill>
                      <a:latin typeface="Calibri"/>
                    </a:rPr>
                    <a:t>D</a:t>
                  </a:r>
                  <a:endParaRPr lang="en-US" sz="2200" dirty="0">
                    <a:solidFill>
                      <a:schemeClr val="bg1"/>
                    </a:solidFill>
                    <a:latin typeface="Calibri"/>
                  </a:endParaRPr>
                </a:p>
              </p:txBody>
            </p:sp>
            <p:pic>
              <p:nvPicPr>
                <p:cNvPr id="74" name="Picture 1" descr="C:\Documents and Settings\rohan\My Documents\My Pictures\Microsoft Clip Organizer\j0398499.wmf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4343400" y="5410200"/>
                  <a:ext cx="609600" cy="560263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4" name="Group 57"/>
              <p:cNvGrpSpPr/>
              <p:nvPr/>
            </p:nvGrpSpPr>
            <p:grpSpPr>
              <a:xfrm>
                <a:off x="6400800" y="3429000"/>
                <a:ext cx="685800" cy="712663"/>
                <a:chOff x="2743200" y="5257800"/>
                <a:chExt cx="685800" cy="712663"/>
              </a:xfrm>
            </p:grpSpPr>
            <p:sp>
              <p:nvSpPr>
                <p:cNvPr id="71" name="TextBox 70"/>
                <p:cNvSpPr txBox="1"/>
                <p:nvPr/>
              </p:nvSpPr>
              <p:spPr>
                <a:xfrm>
                  <a:off x="2743200" y="5257800"/>
                  <a:ext cx="400554" cy="565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bg1"/>
                      </a:solidFill>
                      <a:latin typeface="Calibri"/>
                    </a:rPr>
                    <a:t>C</a:t>
                  </a:r>
                  <a:endParaRPr lang="en-US" sz="2200" dirty="0">
                    <a:solidFill>
                      <a:schemeClr val="bg1"/>
                    </a:solidFill>
                    <a:latin typeface="Calibri"/>
                  </a:endParaRPr>
                </a:p>
              </p:txBody>
            </p:sp>
            <p:pic>
              <p:nvPicPr>
                <p:cNvPr id="72" name="Picture 1" descr="C:\Documents and Settings\rohan\My Documents\My Pictures\Microsoft Clip Organizer\j0398499.wmf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2819400" y="5410200"/>
                  <a:ext cx="609600" cy="560263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67" name="Flowchart: Connector 47"/>
              <p:cNvSpPr/>
              <p:nvPr/>
            </p:nvSpPr>
            <p:spPr>
              <a:xfrm>
                <a:off x="6096000" y="4343400"/>
                <a:ext cx="914400" cy="990600"/>
              </a:xfrm>
              <a:prstGeom prst="flowChartConnector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>
                <a:off x="5510981" y="4800600"/>
                <a:ext cx="585019" cy="8572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4848350" y="4890132"/>
              <a:ext cx="3567518" cy="582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rgbClr val="FFC000"/>
                  </a:solidFill>
                  <a:latin typeface="Calibri"/>
                </a:rPr>
                <a:t>Downstream: To vehicle</a:t>
              </a:r>
              <a:endParaRPr lang="en-US" sz="2200" dirty="0">
                <a:solidFill>
                  <a:srgbClr val="FFC000"/>
                </a:solidFill>
                <a:latin typeface="Calibri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rot="5400000">
              <a:off x="7096921" y="2315228"/>
              <a:ext cx="500742" cy="529376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16200000" flipV="1">
              <a:off x="7011068" y="3736378"/>
              <a:ext cx="584200" cy="441158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D81-BDF2-47E1-ABD6-151A17B695E6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15" name="Group 49"/>
          <p:cNvGrpSpPr/>
          <p:nvPr/>
        </p:nvGrpSpPr>
        <p:grpSpPr>
          <a:xfrm>
            <a:off x="1981200" y="4191000"/>
            <a:ext cx="228600" cy="296862"/>
            <a:chOff x="4267200" y="846138"/>
            <a:chExt cx="228600" cy="296862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4267200" y="846138"/>
              <a:ext cx="228600" cy="296862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0800000" flipV="1">
              <a:off x="4267200" y="914400"/>
              <a:ext cx="228600" cy="15240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64"/>
          <p:cNvGrpSpPr/>
          <p:nvPr/>
        </p:nvGrpSpPr>
        <p:grpSpPr>
          <a:xfrm>
            <a:off x="5562600" y="4114800"/>
            <a:ext cx="228600" cy="304800"/>
            <a:chOff x="4267200" y="846138"/>
            <a:chExt cx="228600" cy="296862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4267200" y="846138"/>
              <a:ext cx="228600" cy="296862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0800000" flipV="1">
              <a:off x="4267200" y="914400"/>
              <a:ext cx="228600" cy="15240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ransition advTm="5470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533400" y="1447800"/>
            <a:ext cx="8229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1775" lvl="2" indent="-231775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endParaRPr lang="en-US" sz="2800" dirty="0" smtClean="0">
              <a:latin typeface="Calibri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Probability computation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90999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Based on the knowledge of available auxiliaries and their connectivity to the destination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Makes a collective decision and limit the total number of relays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Prefers auxiliaries with better connectivity to destination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No per-packet coordination</a:t>
            </a:r>
            <a:endParaRPr lang="en-US" dirty="0"/>
          </a:p>
          <a:p>
            <a:pPr marL="514350" indent="-514350"/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kaist | jun '09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D81-BDF2-47E1-ABD6-151A17B695E6}" type="slidenum">
              <a:rPr lang="en-US" smtClean="0"/>
              <a:pPr/>
              <a:t>17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advTm="92171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ViFi</a:t>
            </a:r>
            <a:r>
              <a:rPr lang="en-US" dirty="0" smtClean="0"/>
              <a:t> implementation and evaluation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r>
              <a:rPr lang="en-US" dirty="0" smtClean="0"/>
              <a:t>Implementation requires only software changes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Built on top of ad hoc mode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Uses broadcast mode transmissions</a:t>
            </a:r>
          </a:p>
          <a:p>
            <a:endParaRPr lang="en-US" dirty="0" smtClean="0"/>
          </a:p>
          <a:p>
            <a:r>
              <a:rPr lang="en-US" dirty="0" smtClean="0"/>
              <a:t>Evaluation based on deployment on </a:t>
            </a:r>
            <a:r>
              <a:rPr lang="en-US" dirty="0" err="1" smtClean="0"/>
              <a:t>VanLAN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Results verified on another </a:t>
            </a:r>
            <a:r>
              <a:rPr lang="en-US" dirty="0" err="1" smtClean="0"/>
              <a:t>testbed</a:t>
            </a:r>
            <a:endParaRPr lang="en-US" dirty="0" smtClean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kaist | jun '09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D81-BDF2-47E1-ABD6-151A17B695E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 advTm="14516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kaist | jun '09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D81-BDF2-47E1-ABD6-151A17B695E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3657600" y="1600200"/>
            <a:ext cx="99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Calibri" pitchFamily="34" charset="0"/>
              </a:rPr>
              <a:t>WiFi</a:t>
            </a:r>
            <a:endParaRPr lang="en-US" sz="3200" dirty="0">
              <a:solidFill>
                <a:srgbClr val="FFC000"/>
              </a:solidFill>
              <a:latin typeface="Calibri" pitchFamily="34" charset="0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600200"/>
            <a:ext cx="2461846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4495800" y="1600200"/>
            <a:ext cx="1143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3200" dirty="0" err="1" smtClean="0">
                <a:solidFill>
                  <a:srgbClr val="FFC000"/>
                </a:solidFill>
                <a:latin typeface="Calibri" pitchFamily="34" charset="0"/>
              </a:rPr>
              <a:t>ViFi</a:t>
            </a:r>
            <a:endParaRPr lang="en-US" sz="3200" dirty="0" smtClean="0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ViFi</a:t>
            </a:r>
            <a:r>
              <a:rPr lang="en-US" dirty="0" smtClean="0"/>
              <a:t> reduces disruptions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1600200"/>
            <a:ext cx="256032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advTm="4442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Increasing demand for connectivity from moving vehicles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72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Commuter Internet access </a:t>
            </a:r>
            <a:endParaRPr lang="en-US" sz="2400" dirty="0" smtClean="0"/>
          </a:p>
          <a:p>
            <a:r>
              <a:rPr lang="en-US" sz="2800" dirty="0" smtClean="0"/>
              <a:t>Seamless access between driving</a:t>
            </a:r>
            <a:br>
              <a:rPr lang="en-US" sz="2800" dirty="0" smtClean="0"/>
            </a:br>
            <a:r>
              <a:rPr lang="en-US" sz="2800" dirty="0" smtClean="0"/>
              <a:t> and being stationary</a:t>
            </a:r>
          </a:p>
          <a:p>
            <a:r>
              <a:rPr lang="en-US" sz="2800" dirty="0" smtClean="0"/>
              <a:t>Navigation units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E.g., current traffic conditions</a:t>
            </a:r>
          </a:p>
          <a:p>
            <a:r>
              <a:rPr lang="en-US" sz="2800" dirty="0" smtClean="0"/>
              <a:t>Many novel vehicular applications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E.g., radio guides of current regions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7497" y="1981200"/>
            <a:ext cx="1485503" cy="1973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7" descr="http://www.pmptoday.com/wp-content/uploads/2007/06/iphone_typ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4160837"/>
            <a:ext cx="1020536" cy="16002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3917173"/>
            <a:ext cx="1538357" cy="123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kaist | jun '09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D81-BDF2-47E1-ABD6-151A17B695E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981200" y="1447800"/>
            <a:ext cx="5105400" cy="381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ViFi</a:t>
            </a:r>
            <a:r>
              <a:rPr lang="en-US" dirty="0" smtClean="0"/>
              <a:t> improves VoIP performance</a:t>
            </a:r>
            <a:endParaRPr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kaist | jun '09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D81-BDF2-47E1-ABD6-151A17B695E6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21" name="Chart 20"/>
          <p:cNvGraphicFramePr/>
          <p:nvPr/>
        </p:nvGraphicFramePr>
        <p:xfrm>
          <a:off x="2812198" y="1447800"/>
          <a:ext cx="4267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4809866" y="2933303"/>
            <a:ext cx="1143000" cy="794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33369" y="2743200"/>
            <a:ext cx="101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alibri" pitchFamily="34" charset="0"/>
              </a:rPr>
              <a:t>&gt; 100%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8594" y="5265003"/>
            <a:ext cx="43732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" pitchFamily="34" charset="0"/>
                <a:cs typeface="Arial" pitchFamily="34" charset="0"/>
              </a:rPr>
              <a:t>Traffic generated per G.729 codec</a:t>
            </a:r>
          </a:p>
          <a:p>
            <a:pPr algn="ctr"/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" pitchFamily="34" charset="0"/>
                <a:cs typeface="Arial" pitchFamily="34" charset="0"/>
              </a:rPr>
              <a:t>Disruption: when </a:t>
            </a:r>
            <a:r>
              <a:rPr lang="en-US" sz="24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" pitchFamily="34" charset="0"/>
                <a:cs typeface="Arial" pitchFamily="34" charset="0"/>
              </a:rPr>
              <a:t>MoS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" pitchFamily="34" charset="0"/>
                <a:cs typeface="Arial" pitchFamily="34" charset="0"/>
              </a:rPr>
              <a:t> &lt; 2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745150" y="2912450"/>
            <a:ext cx="3455498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Calibri" pitchFamily="34" charset="0"/>
                <a:cs typeface="Arial" pitchFamily="34" charset="0"/>
              </a:rPr>
              <a:t>Length of voice call before</a:t>
            </a:r>
            <a:br>
              <a:rPr lang="en-US" sz="2400" dirty="0" smtClean="0">
                <a:latin typeface="Calibri" pitchFamily="34" charset="0"/>
                <a:cs typeface="Arial" pitchFamily="34" charset="0"/>
              </a:rPr>
            </a:br>
            <a:r>
              <a:rPr lang="en-US" sz="2400" dirty="0" smtClean="0">
                <a:latin typeface="Calibri" pitchFamily="34" charset="0"/>
                <a:cs typeface="Arial" pitchFamily="34" charset="0"/>
              </a:rPr>
              <a:t> disruption (seconds)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4409719" y="3896081"/>
            <a:ext cx="6030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Calibri" pitchFamily="34" charset="0"/>
              </a:rPr>
              <a:t>ViFi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5049833" y="3933146"/>
            <a:ext cx="6944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 pitchFamily="34" charset="0"/>
              </a:rPr>
              <a:t>WiFi</a:t>
            </a:r>
            <a:endParaRPr lang="en-US" sz="2200" dirty="0">
              <a:latin typeface="Calibri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advTm="39907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ViFi</a:t>
            </a:r>
            <a:r>
              <a:rPr lang="en-US" sz="3600" dirty="0" smtClean="0"/>
              <a:t> improves Web browsing performance</a:t>
            </a:r>
            <a:endParaRPr lang="en-US" sz="3600" dirty="0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kaist | jun '09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D81-BDF2-47E1-ABD6-151A17B695E6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12" name="Chart 11"/>
          <p:cNvGraphicFramePr/>
          <p:nvPr/>
        </p:nvGraphicFramePr>
        <p:xfrm>
          <a:off x="609600" y="1600200"/>
          <a:ext cx="37338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0" name="Straight Connector 19"/>
          <p:cNvCxnSpPr/>
          <p:nvPr/>
        </p:nvCxnSpPr>
        <p:spPr>
          <a:xfrm rot="5400000">
            <a:off x="2476500" y="3086100"/>
            <a:ext cx="1143003" cy="1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hart 15"/>
          <p:cNvGraphicFramePr/>
          <p:nvPr/>
        </p:nvGraphicFramePr>
        <p:xfrm>
          <a:off x="4953000" y="1600200"/>
          <a:ext cx="3505200" cy="4055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05400" y="4884003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itchFamily="34" charset="0"/>
              </a:rPr>
              <a:t>Median transfer time </a:t>
            </a:r>
            <a:br>
              <a:rPr lang="en-US" sz="2400" dirty="0" smtClean="0">
                <a:latin typeface="Calibri" pitchFamily="34" charset="0"/>
              </a:rPr>
            </a:br>
            <a:r>
              <a:rPr lang="en-US" sz="2400" dirty="0" smtClean="0">
                <a:latin typeface="Calibri" pitchFamily="34" charset="0"/>
              </a:rPr>
              <a:t>(seconds)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287294" y="2628106"/>
            <a:ext cx="990600" cy="1588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7"/>
          <p:cNvSpPr txBox="1"/>
          <p:nvPr/>
        </p:nvSpPr>
        <p:spPr>
          <a:xfrm>
            <a:off x="5867400" y="2514600"/>
            <a:ext cx="101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Calibri" pitchFamily="34" charset="0"/>
              </a:rPr>
              <a:t>&gt; 50%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25" name="TextBox 17"/>
          <p:cNvSpPr txBox="1"/>
          <p:nvPr/>
        </p:nvSpPr>
        <p:spPr>
          <a:xfrm>
            <a:off x="3094968" y="2921913"/>
            <a:ext cx="1019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Calibri" pitchFamily="34" charset="0"/>
              </a:rPr>
              <a:t>&gt; 100%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199" y="4884003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itchFamily="34" charset="0"/>
              </a:rPr>
              <a:t>Number of transfers </a:t>
            </a:r>
            <a:br>
              <a:rPr lang="en-US" sz="2400" dirty="0" smtClean="0">
                <a:latin typeface="Calibri" pitchFamily="34" charset="0"/>
              </a:rPr>
            </a:br>
            <a:r>
              <a:rPr lang="en-US" sz="2400" dirty="0" smtClean="0">
                <a:latin typeface="Calibri" pitchFamily="34" charset="0"/>
              </a:rPr>
              <a:t>before a stalled download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2123719" y="4322766"/>
            <a:ext cx="6030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Calibri" pitchFamily="34" charset="0"/>
              </a:rPr>
              <a:t>ViFi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2763834" y="4246567"/>
            <a:ext cx="6944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 pitchFamily="34" charset="0"/>
              </a:rPr>
              <a:t>WiFi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6467119" y="4329970"/>
            <a:ext cx="6030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Calibri" pitchFamily="34" charset="0"/>
              </a:rPr>
              <a:t>ViFi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7031033" y="4253771"/>
            <a:ext cx="6944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 pitchFamily="34" charset="0"/>
              </a:rPr>
              <a:t>WiFi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71600" y="5638800"/>
            <a:ext cx="647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" pitchFamily="34" charset="0"/>
                <a:cs typeface="Arial" pitchFamily="34" charset="0"/>
              </a:rPr>
              <a:t>Workload: Repeated downloads of a 10 KB file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34891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WWAN and moving vehicles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bg2"/>
              </a:buClr>
            </a:pPr>
            <a:r>
              <a:rPr lang="en-US" sz="2800" dirty="0" smtClean="0">
                <a:solidFill>
                  <a:srgbClr val="FFFF00"/>
                </a:solidFill>
                <a:latin typeface="Calibri" pitchFamily="34" charset="0"/>
              </a:rPr>
              <a:t>Motivation for using WWAN: 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Almost ubiquitous</a:t>
            </a:r>
          </a:p>
          <a:p>
            <a:pPr lvl="1" indent="-342900">
              <a:lnSpc>
                <a:spcPct val="90000"/>
              </a:lnSpc>
              <a:buClr>
                <a:schemeClr val="bg2"/>
              </a:buClr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All-you-can-eat </a:t>
            </a:r>
            <a:br>
              <a:rPr lang="en-US" sz="2400" dirty="0" smtClean="0">
                <a:latin typeface="Calibri" pitchFamily="34" charset="0"/>
              </a:rPr>
            </a:br>
            <a:r>
              <a:rPr lang="en-US" sz="2400" dirty="0" smtClean="0">
                <a:latin typeface="Calibri" pitchFamily="34" charset="0"/>
              </a:rPr>
              <a:t>plans</a:t>
            </a:r>
            <a:endParaRPr lang="en-US" sz="2000" dirty="0" smtClean="0">
              <a:latin typeface="Calibri" pitchFamily="34" charset="0"/>
            </a:endParaRPr>
          </a:p>
          <a:p>
            <a:pPr lvl="4" indent="-342900">
              <a:lnSpc>
                <a:spcPct val="90000"/>
              </a:lnSpc>
              <a:buClr>
                <a:schemeClr val="bg2"/>
              </a:buClr>
              <a:buFont typeface="Arial" pitchFamily="34" charset="0"/>
              <a:buChar char="•"/>
            </a:pPr>
            <a:endParaRPr lang="en-US" sz="1600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  <a:buClr>
                <a:schemeClr val="bg2"/>
              </a:buClr>
            </a:pPr>
            <a:endParaRPr lang="en-US" sz="2800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buClr>
                <a:schemeClr val="bg2"/>
              </a:buClr>
            </a:pPr>
            <a:endParaRPr lang="en-US" sz="2800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buClr>
                <a:schemeClr val="bg2"/>
              </a:buClr>
            </a:pPr>
            <a:r>
              <a:rPr lang="en-US" sz="2800" dirty="0" smtClean="0">
                <a:solidFill>
                  <a:srgbClr val="FFFF00"/>
                </a:solidFill>
                <a:latin typeface="Calibri" pitchFamily="34" charset="0"/>
              </a:rPr>
              <a:t>Key question: </a:t>
            </a:r>
            <a:r>
              <a:rPr lang="en-US" sz="2800" dirty="0" smtClean="0">
                <a:latin typeface="Calibri" pitchFamily="34" charset="0"/>
              </a:rPr>
              <a:t>Can applications that need a high degree of reliability be supported? </a:t>
            </a:r>
          </a:p>
          <a:p>
            <a:pPr marL="2114550" lvl="4" indent="-342900">
              <a:lnSpc>
                <a:spcPct val="90000"/>
              </a:lnSpc>
              <a:buClr>
                <a:schemeClr val="bg2"/>
              </a:buClr>
              <a:buNone/>
            </a:pPr>
            <a:endParaRPr lang="en-US" sz="1600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  <a:buClr>
                <a:schemeClr val="bg2"/>
              </a:buClr>
            </a:pPr>
            <a:r>
              <a:rPr lang="en-US" sz="2800" dirty="0" smtClean="0">
                <a:solidFill>
                  <a:srgbClr val="FFFF00"/>
                </a:solidFill>
                <a:latin typeface="Calibri" pitchFamily="34" charset="0"/>
              </a:rPr>
              <a:t>Our answer:</a:t>
            </a:r>
            <a:r>
              <a:rPr lang="en-US" sz="2800" dirty="0" smtClean="0">
                <a:latin typeface="Calibri" pitchFamily="34" charset="0"/>
              </a:rPr>
              <a:t> Yes, by leveraging redundant capacity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kaist | jun '09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D81-BDF2-47E1-ABD6-151A17B695E6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2133600"/>
            <a:ext cx="5223639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Packet loss in the WWAN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Paths can have high loss rates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kaist | jun '09</a:t>
            </a:r>
            <a:endParaRPr lang="en-US"/>
          </a:p>
        </p:txBody>
      </p:sp>
      <p:pic>
        <p:nvPicPr>
          <p:cNvPr id="6" name="Picture 5" descr="LossRateClearWireToBus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37002" y="1926201"/>
            <a:ext cx="3818423" cy="295059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D81-BDF2-47E1-ABD6-151A17B695E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3600" y="20574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WiMax</a:t>
            </a:r>
            <a:endParaRPr lang="en-US" sz="2400" dirty="0"/>
          </a:p>
        </p:txBody>
      </p:sp>
      <p:pic>
        <p:nvPicPr>
          <p:cNvPr id="13" name="Picture 12" descr="LossRateCDFtoBus2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1905000"/>
            <a:ext cx="4136571" cy="2895600"/>
          </a:xfrm>
          <a:prstGeom prst="rect">
            <a:avLst/>
          </a:prstGeom>
          <a:solidFill>
            <a:prstClr val="white"/>
          </a:solidFill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3657600"/>
            <a:ext cx="8305800" cy="2590799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Expectation setting by network operators: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“there can be lapses in the backhaul coverage or system congestion”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“cancel a failed download and re-try in approximately 5 minutes”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262266" y="2362200"/>
            <a:ext cx="3276600" cy="259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combat packet loss?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Traditional mechanisms have limited effectiveness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Prioritization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Over provisioning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Retransmissions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No control over </a:t>
            </a:r>
            <a:r>
              <a:rPr lang="en-US" dirty="0" err="1" smtClean="0"/>
              <a:t>BSes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Uses</a:t>
            </a:r>
            <a:r>
              <a:rPr lang="en-US" dirty="0" smtClean="0"/>
              <a:t> redundant path capacity through erasure coding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kaist | jun '09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D81-BDF2-47E1-ABD6-151A17B695E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 descr="rtt-cd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2896" y="2362200"/>
            <a:ext cx="3069770" cy="2362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59874" y="3517053"/>
            <a:ext cx="955040" cy="31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39098" y="3408990"/>
            <a:ext cx="99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EVDO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409330" y="2674084"/>
            <a:ext cx="1117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WiMax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485530" y="4495800"/>
            <a:ext cx="136753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RTT (ms)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4804865" y="3196136"/>
            <a:ext cx="136753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CDF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Existing erasure coding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dirty="0" smtClean="0"/>
              <a:t>Amount of overhead independent of load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dirty="0" smtClean="0"/>
              <a:t>Redundant packets can steal capacity from data packets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dirty="0" smtClean="0"/>
              <a:t>Under-protect even where additional capacity is available</a:t>
            </a:r>
          </a:p>
          <a:p>
            <a:pPr marL="1771650" lvl="3" indent="-514350">
              <a:buFont typeface="Arial" pitchFamily="34" charset="0"/>
              <a:buChar char="•"/>
            </a:pPr>
            <a:endParaRPr lang="en-US" sz="20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Rely on receiving a threshold </a:t>
            </a:r>
            <a:br>
              <a:rPr lang="en-US" sz="2800" dirty="0" smtClean="0"/>
            </a:br>
            <a:r>
              <a:rPr lang="en-US" sz="2800" dirty="0" smtClean="0"/>
              <a:t>number of packets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dirty="0" smtClean="0"/>
              <a:t>Hard to guarantee when losses </a:t>
            </a:r>
            <a:br>
              <a:rPr lang="en-US" sz="2400" dirty="0" smtClean="0"/>
            </a:br>
            <a:r>
              <a:rPr lang="en-US" sz="2400" dirty="0" smtClean="0"/>
              <a:t>and data rate are </a:t>
            </a:r>
            <a:r>
              <a:rPr lang="en-US" sz="2400" dirty="0" err="1" smtClean="0"/>
              <a:t>bursty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kaist | jun '09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D81-BDF2-47E1-ABD6-151A17B695E6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 descr="incomingBur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3429000"/>
            <a:ext cx="3451412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Opportunistic erasure coding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kaist | jun '09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334000" y="1828800"/>
            <a:ext cx="3124200" cy="1447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</a:t>
            </a:r>
            <a:r>
              <a:rPr lang="en-US" sz="2400" dirty="0" smtClean="0">
                <a:solidFill>
                  <a:schemeClr val="tx1"/>
                </a:solidFill>
              </a:rPr>
              <a:t>inimal interference and maximal protection  for data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10200" y="4038600"/>
            <a:ext cx="3124200" cy="1524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 reliance </a:t>
            </a:r>
            <a:r>
              <a:rPr lang="en-US" sz="2400" dirty="0" smtClean="0">
                <a:solidFill>
                  <a:schemeClr val="tx1"/>
                </a:solidFill>
              </a:rPr>
              <a:t>on </a:t>
            </a:r>
            <a:r>
              <a:rPr lang="en-US" sz="2400" dirty="0" smtClean="0">
                <a:solidFill>
                  <a:schemeClr val="tx1"/>
                </a:solidFill>
              </a:rPr>
              <a:t>receiving </a:t>
            </a:r>
            <a:r>
              <a:rPr lang="en-US" sz="2400" dirty="0" smtClean="0">
                <a:solidFill>
                  <a:schemeClr val="tx1"/>
                </a:solidFill>
              </a:rPr>
              <a:t>a threshold number of packets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5800" y="2209800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19600" y="4419600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9600" y="1828800"/>
            <a:ext cx="3657600" cy="1524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Send coded packets when and only when there is instantaneous spare capacity in the system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09600" y="4038600"/>
            <a:ext cx="3657600" cy="1524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Evolution codes</a:t>
            </a:r>
            <a:r>
              <a:rPr lang="en-US" sz="2400" dirty="0" smtClean="0">
                <a:solidFill>
                  <a:schemeClr val="tx1"/>
                </a:solidFill>
              </a:rPr>
              <a:t> greedily maximize the amount of data recovered by each coded packet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D81-BDF2-47E1-ABD6-151A17B695E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codes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Encode over a window of packets sent in the last round trip time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Aim for greedy, partial recovery of packets</a:t>
            </a:r>
          </a:p>
          <a:p>
            <a:pPr lvl="4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Let </a:t>
            </a:r>
            <a:r>
              <a:rPr lang="en-US" i="1" dirty="0" smtClean="0">
                <a:solidFill>
                  <a:srgbClr val="FFFF00"/>
                </a:solidFill>
              </a:rPr>
              <a:t>W</a:t>
            </a:r>
            <a:r>
              <a:rPr lang="en-US" dirty="0" smtClean="0">
                <a:solidFill>
                  <a:srgbClr val="FFFF00"/>
                </a:solidFill>
              </a:rPr>
              <a:t> = window of packets</a:t>
            </a:r>
            <a:r>
              <a:rPr lang="en-US" dirty="0" smtClean="0"/>
              <a:t>; and 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i="1" dirty="0" smtClean="0">
                <a:solidFill>
                  <a:srgbClr val="FFFF00"/>
                </a:solidFill>
              </a:rPr>
              <a:t>r</a:t>
            </a:r>
            <a:r>
              <a:rPr lang="en-US" dirty="0" smtClean="0">
                <a:solidFill>
                  <a:srgbClr val="FFFF00"/>
                </a:solidFill>
              </a:rPr>
              <a:t> = fraction of packets at the receiver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Assume all packets have the same probability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Use the XOR operator for encoding packets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kaist | jun '09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D81-BDF2-47E1-ABD6-151A17B695E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Evolution codes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should be the degree of a coded packet?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Expected </a:t>
            </a:r>
            <a:r>
              <a:rPr lang="en-US" dirty="0" smtClean="0"/>
              <a:t>yield </a:t>
            </a:r>
            <a:r>
              <a:rPr lang="en-US" dirty="0" smtClean="0"/>
              <a:t>with degree x  </a:t>
            </a:r>
            <a:r>
              <a:rPr lang="en-US" i="1" dirty="0" smtClean="0">
                <a:solidFill>
                  <a:srgbClr val="FFFF00"/>
                </a:solidFill>
              </a:rPr>
              <a:t>Y(x) = x ∙ (1 – r) ∙ r</a:t>
            </a:r>
            <a:r>
              <a:rPr lang="en-US" i="1" baseline="30000" dirty="0" smtClean="0">
                <a:solidFill>
                  <a:srgbClr val="FFFF00"/>
                </a:solidFill>
              </a:rPr>
              <a:t>x-1</a:t>
            </a:r>
            <a:endParaRPr lang="en-US" dirty="0" smtClean="0">
              <a:solidFill>
                <a:srgbClr val="FFFF00"/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yield is maximized for </a:t>
            </a:r>
            <a:r>
              <a:rPr lang="en-US" i="1" dirty="0" smtClean="0">
                <a:solidFill>
                  <a:srgbClr val="FFFF00"/>
                </a:solidFill>
              </a:rPr>
              <a:t>x = -1 / log(r)</a:t>
            </a:r>
          </a:p>
          <a:p>
            <a:pPr lvl="1"/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  <a:sym typeface="Wingdings" pitchFamily="2" charset="2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itchFamily="2" charset="2"/>
              </a:rPr>
              <a:t>Higher </a:t>
            </a:r>
            <a:r>
              <a:rPr lang="en-US" i="1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itchFamily="2" charset="2"/>
              </a:rPr>
              <a:t>r =&gt;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itchFamily="2" charset="2"/>
              </a:rPr>
              <a:t>higher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itchFamily="2" charset="2"/>
              </a:rPr>
              <a:t>degree</a:t>
            </a:r>
          </a:p>
          <a:p>
            <a:pPr lvl="1">
              <a:buFont typeface="Arial" pitchFamily="34" charset="0"/>
              <a:buChar char="•"/>
            </a:pPr>
            <a:endParaRPr lang="en-US" sz="1500" dirty="0" smtClean="0">
              <a:sym typeface="Wingdings" pitchFamily="2" charset="2"/>
            </a:endParaRPr>
          </a:p>
          <a:p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  <a:sym typeface="Wingding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kaist | jun '09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D81-BDF2-47E1-ABD6-151A17B695E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</a:t>
            </a:r>
            <a:r>
              <a:rPr lang="en-US" dirty="0" err="1" smtClean="0"/>
              <a:t>PluriBus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kaist | jun '09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D81-BDF2-47E1-ABD6-151A17B695E6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05000"/>
            <a:ext cx="7293629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devices driving the growth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kaist | jun '09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D81-BDF2-47E1-ABD6-151A17B695E6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7" name="Chart 6"/>
          <p:cNvGraphicFramePr/>
          <p:nvPr/>
        </p:nvGraphicFramePr>
        <p:xfrm>
          <a:off x="228600" y="2057400"/>
          <a:ext cx="4114800" cy="300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4495800" y="2057400"/>
          <a:ext cx="44958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47800" y="5181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Smartphones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5000" y="51816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Navigation units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</a:t>
            </a:r>
            <a:r>
              <a:rPr lang="en-US" dirty="0" err="1" smtClean="0"/>
              <a:t>PluriBus</a:t>
            </a:r>
            <a:endParaRPr lang="en-US" dirty="0"/>
          </a:p>
        </p:txBody>
      </p:sp>
      <p:pic>
        <p:nvPicPr>
          <p:cNvPr id="6" name="Content Placeholder 5" descr="onion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1676400"/>
            <a:ext cx="5009753" cy="3048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kaist | jun '09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600" y="51054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Workload mimics that observed on the MS Connector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1752600"/>
            <a:ext cx="762000" cy="266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D81-BDF2-47E1-ABD6-151A17B695E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as a function of load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kaist | jun '09</a:t>
            </a:r>
            <a:endParaRPr lang="en-US"/>
          </a:p>
        </p:txBody>
      </p:sp>
      <p:pic>
        <p:nvPicPr>
          <p:cNvPr id="6" name="Picture 5" descr="perf-lo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3864" y="1752600"/>
            <a:ext cx="4275536" cy="40386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D81-BDF2-47E1-ABD6-151A17B695E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48400" y="1554480"/>
          <a:ext cx="23622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6858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WiFi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3G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Cheap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Coverage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WiFi or 3G?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25963"/>
          </a:xfrm>
        </p:spPr>
        <p:txBody>
          <a:bodyPr>
            <a:normAutofit lnSpcReduction="10000"/>
          </a:bodyPr>
          <a:lstStyle/>
          <a:p>
            <a:endParaRPr lang="en-US" sz="1800" dirty="0" smtClean="0"/>
          </a:p>
          <a:p>
            <a:r>
              <a:rPr lang="en-US" sz="2800" dirty="0" smtClean="0"/>
              <a:t>The two have disparate features</a:t>
            </a:r>
          </a:p>
          <a:p>
            <a:endParaRPr lang="en-US" sz="2800" dirty="0" smtClean="0"/>
          </a:p>
          <a:p>
            <a:r>
              <a:rPr lang="en-US" sz="2800" dirty="0" smtClean="0"/>
              <a:t>Why not use both?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WiFi where available, 3G as </a:t>
            </a:r>
            <a:r>
              <a:rPr lang="en-US" sz="2400" dirty="0" smtClean="0"/>
              <a:t>backup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Use of redundancy in technology</a:t>
            </a:r>
            <a:endParaRPr lang="en-US" sz="2400" dirty="0" smtClean="0"/>
          </a:p>
          <a:p>
            <a:endParaRPr lang="en-US" sz="2800" dirty="0" smtClean="0"/>
          </a:p>
          <a:p>
            <a:r>
              <a:rPr lang="en-US" sz="2800" dirty="0" smtClean="0"/>
              <a:t>Early </a:t>
            </a:r>
            <a:r>
              <a:rPr lang="en-US" sz="2800" dirty="0" smtClean="0"/>
              <a:t>results on </a:t>
            </a:r>
            <a:r>
              <a:rPr lang="en-US" sz="2800" i="1" dirty="0" err="1" smtClean="0"/>
              <a:t>Wiffler</a:t>
            </a:r>
            <a:endParaRPr lang="en-US" sz="2800" i="1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Negative correlation between WiFi and 3G availability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Application patience helps immensely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kaist | jun '09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D81-BDF2-47E1-ABD6-151A17B695E6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48400" y="3124200"/>
          <a:ext cx="23622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219200"/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WiFi + 3G</a:t>
                      </a:r>
                      <a:endParaRPr lang="en-US" sz="20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Cheap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Coverage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3" descr="C:\Documents and Settings\ratul\Local Settings\Temporary Internet Files\Content.IE5\1TBIMY2S\MCj04346650000[1].wmf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8153400" y="2362200"/>
            <a:ext cx="331204" cy="304800"/>
          </a:xfrm>
          <a:prstGeom prst="rect">
            <a:avLst/>
          </a:prstGeom>
          <a:noFill/>
        </p:spPr>
      </p:pic>
      <p:pic>
        <p:nvPicPr>
          <p:cNvPr id="16" name="Picture 3" descr="C:\Documents and Settings\ratul\Local Settings\Temporary Internet Files\Content.IE5\1TBIMY2S\MCj04346650000[1].wmf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7620000" y="1981200"/>
            <a:ext cx="331204" cy="304800"/>
          </a:xfrm>
          <a:prstGeom prst="rect">
            <a:avLst/>
          </a:prstGeom>
          <a:noFill/>
        </p:spPr>
      </p:pic>
      <p:pic>
        <p:nvPicPr>
          <p:cNvPr id="17" name="Picture 3" descr="C:\Documents and Settings\ratul\Local Settings\Temporary Internet Files\Content.IE5\1TBIMY2S\MCj04346650000[1].wmf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7848600" y="3581400"/>
            <a:ext cx="331204" cy="304800"/>
          </a:xfrm>
          <a:prstGeom prst="rect">
            <a:avLst/>
          </a:prstGeom>
          <a:noFill/>
        </p:spPr>
      </p:pic>
      <p:pic>
        <p:nvPicPr>
          <p:cNvPr id="18" name="Picture 3" descr="C:\Documents and Settings\ratul\Local Settings\Temporary Internet Files\Content.IE5\1TBIMY2S\MCj04346650000[1].wmf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7848600" y="3962400"/>
            <a:ext cx="331204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267200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libri" pitchFamily="34" charset="0"/>
              </a:rPr>
              <a:t>Providing high performance connectivity aboard  moving vehicles is particularly challenging for interactive apps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latin typeface="Calibri" pitchFamily="34" charset="0"/>
              </a:rPr>
              <a:t>Traditional mechanisms to counter packet losses are not effective</a:t>
            </a:r>
          </a:p>
          <a:p>
            <a:pPr lvl="2">
              <a:buFont typeface="Arial" pitchFamily="34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r>
              <a:rPr lang="en-US" sz="2600" dirty="0" smtClean="0">
                <a:latin typeface="Calibri" pitchFamily="34" charset="0"/>
              </a:rPr>
              <a:t>Using available redundancy is a promising approach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err="1" smtClean="0">
                <a:latin typeface="Calibri" pitchFamily="34" charset="0"/>
              </a:rPr>
              <a:t>ViFi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uses redundant base stations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err="1" smtClean="0">
                <a:latin typeface="Calibri" pitchFamily="34" charset="0"/>
              </a:rPr>
              <a:t>PluriBus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uses redundant capacity</a:t>
            </a:r>
            <a:endParaRPr lang="en-US" sz="1000" dirty="0" smtClean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Both systems deployed and tested on a real vehicular testbed</a:t>
            </a:r>
          </a:p>
          <a:p>
            <a:pPr lvl="4">
              <a:buFont typeface="Arial" pitchFamily="34" charset="0"/>
              <a:buChar char="•"/>
            </a:pPr>
            <a:endParaRPr lang="en-US" sz="1000" dirty="0" smtClean="0">
              <a:latin typeface="Calibri" pitchFamily="34" charset="0"/>
            </a:endParaRPr>
          </a:p>
          <a:p>
            <a:r>
              <a:rPr lang="en-US" sz="2600" dirty="0" smtClean="0">
                <a:latin typeface="Calibri" pitchFamily="34" charset="0"/>
              </a:rPr>
              <a:t>More details at </a:t>
            </a:r>
            <a:r>
              <a:rPr lang="en-US" sz="2600" i="1" u="sng" dirty="0" smtClean="0">
                <a:latin typeface="Calibri" pitchFamily="34" charset="0"/>
              </a:rPr>
              <a:t>http://research.microsoft.com/vanlan/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kaist | jun '09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D81-BDF2-47E1-ABD6-151A17B695E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34781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1676400"/>
          <a:ext cx="7467600" cy="304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900"/>
                <a:gridCol w="2222500"/>
                <a:gridCol w="2489200"/>
              </a:tblGrid>
              <a:tr h="94593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WLAN 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(E.g., WiFi)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WWAN</a:t>
                      </a:r>
                      <a:r>
                        <a:rPr lang="en-US" sz="2400" baseline="0" dirty="0" smtClean="0"/>
                        <a:t> </a:t>
                      </a:r>
                      <a:br>
                        <a:rPr lang="en-US" sz="2400" baseline="0" dirty="0" smtClean="0"/>
                      </a:br>
                      <a:r>
                        <a:rPr lang="en-US" sz="2400" baseline="0" dirty="0" smtClean="0"/>
                        <a:t>(E.g., 3G, </a:t>
                      </a:r>
                      <a:r>
                        <a:rPr lang="en-US" sz="2400" baseline="0" dirty="0" err="1" smtClean="0"/>
                        <a:t>WiMax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</a:tr>
              <a:tr h="52551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Cheaper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52551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Higher peak </a:t>
                      </a:r>
                      <a:r>
                        <a:rPr lang="en-US" sz="2400" dirty="0" err="1" smtClean="0"/>
                        <a:t>txput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52551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Longer range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52551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More coverage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best enable such connectivity?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kaist | jun '09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D81-BDF2-47E1-ABD6-151A17B695E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7" name="Picture 3" descr="C:\Documents and Settings\ratul\Local Settings\Temporary Internet Files\Content.IE5\1TBIMY2S\MCj04346650000[1].wmf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4572000" y="2667000"/>
            <a:ext cx="457199" cy="420750"/>
          </a:xfrm>
          <a:prstGeom prst="rect">
            <a:avLst/>
          </a:prstGeom>
          <a:noFill/>
        </p:spPr>
      </p:pic>
      <p:pic>
        <p:nvPicPr>
          <p:cNvPr id="14" name="Picture 3" descr="C:\Documents and Settings\ratul\Local Settings\Temporary Internet Files\Content.IE5\1TBIMY2S\MCj04346650000[1].wmf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4572000" y="3200400"/>
            <a:ext cx="457199" cy="420750"/>
          </a:xfrm>
          <a:prstGeom prst="rect">
            <a:avLst/>
          </a:prstGeom>
          <a:noFill/>
        </p:spPr>
      </p:pic>
      <p:pic>
        <p:nvPicPr>
          <p:cNvPr id="15" name="Picture 3" descr="C:\Documents and Settings\ratul\Local Settings\Temporary Internet Files\Content.IE5\1TBIMY2S\MCj04346650000[1].wmf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6858000" y="3733800"/>
            <a:ext cx="457199" cy="420750"/>
          </a:xfrm>
          <a:prstGeom prst="rect">
            <a:avLst/>
          </a:prstGeom>
          <a:noFill/>
        </p:spPr>
      </p:pic>
      <p:pic>
        <p:nvPicPr>
          <p:cNvPr id="16" name="Picture 3" descr="C:\Documents and Settings\ratul\Local Settings\Temporary Internet Files\Content.IE5\1TBIMY2S\MCj04346650000[1].wmf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6858000" y="4267200"/>
            <a:ext cx="457199" cy="42075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14400" y="52578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Interested in  popular applications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Web browsing, VoIP, e-mail, …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Considers each possibility and shows that challenges are similar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Packet loss, </a:t>
            </a:r>
            <a:r>
              <a:rPr lang="en-US" dirty="0" smtClean="0"/>
              <a:t>inconsistent connectivity lead to poor performance for interactive </a:t>
            </a:r>
            <a:r>
              <a:rPr lang="en-US" dirty="0" smtClean="0"/>
              <a:t>applications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QoS</a:t>
            </a:r>
            <a:r>
              <a:rPr lang="en-US" dirty="0" smtClean="0"/>
              <a:t> mechanisms of wired networks do not </a:t>
            </a:r>
            <a:r>
              <a:rPr lang="en-US" dirty="0" smtClean="0"/>
              <a:t>work</a:t>
            </a:r>
          </a:p>
          <a:p>
            <a:pPr lvl="3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Advocates the use of available redundancy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i="1" dirty="0" err="1" smtClean="0"/>
              <a:t>ViFi</a:t>
            </a:r>
            <a:r>
              <a:rPr lang="en-US" dirty="0" smtClean="0"/>
              <a:t> </a:t>
            </a:r>
            <a:r>
              <a:rPr lang="en-US" dirty="0" smtClean="0"/>
              <a:t>uses redundant </a:t>
            </a:r>
            <a:r>
              <a:rPr lang="en-US" dirty="0" err="1" smtClean="0"/>
              <a:t>BSes</a:t>
            </a:r>
            <a:r>
              <a:rPr lang="en-US" dirty="0" smtClean="0"/>
              <a:t> for WLAN settings</a:t>
            </a:r>
          </a:p>
          <a:p>
            <a:pPr lvl="1">
              <a:buFont typeface="Arial" pitchFamily="34" charset="0"/>
              <a:buChar char="•"/>
            </a:pPr>
            <a:r>
              <a:rPr lang="en-US" i="1" dirty="0" err="1" smtClean="0"/>
              <a:t>PluriBus</a:t>
            </a:r>
            <a:r>
              <a:rPr lang="en-US" dirty="0" smtClean="0"/>
              <a:t> uses redundant capacity for WWAN settings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Wiffler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uses redundant technology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kaist | jun '09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D81-BDF2-47E1-ABD6-151A17B695E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VanLAN: Our vehicular testbed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MS campus shuttles as vehicular clients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WiFi, EVDO (Sprint), </a:t>
            </a:r>
            <a:br>
              <a:rPr lang="en-US" dirty="0" smtClean="0"/>
            </a:br>
            <a:r>
              <a:rPr lang="en-US" dirty="0" err="1" smtClean="0"/>
              <a:t>WiMax</a:t>
            </a:r>
            <a:r>
              <a:rPr lang="en-US" dirty="0" smtClean="0"/>
              <a:t> (</a:t>
            </a:r>
            <a:r>
              <a:rPr lang="en-US" dirty="0" err="1" smtClean="0"/>
              <a:t>Clearwire</a:t>
            </a:r>
            <a:r>
              <a:rPr lang="en-US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Zero driving overhead </a:t>
            </a:r>
            <a:br>
              <a:rPr lang="en-US" dirty="0" smtClean="0"/>
            </a:br>
            <a:r>
              <a:rPr lang="en-US" dirty="0" smtClean="0"/>
              <a:t>but limited control </a:t>
            </a:r>
          </a:p>
          <a:p>
            <a:endParaRPr lang="en-US" dirty="0" smtClean="0"/>
          </a:p>
          <a:p>
            <a:r>
              <a:rPr lang="en-US" dirty="0" smtClean="0"/>
              <a:t>11 WiFi basestations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kaist | jun '09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D81-BDF2-47E1-ABD6-151A17B695E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362200"/>
            <a:ext cx="3418276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of VanLAN</a:t>
            </a:r>
            <a:endParaRPr lang="en-US" dirty="0">
              <a:latin typeface="Bodoni MT" pitchFamily="18" charset="0"/>
            </a:endParaRPr>
          </a:p>
        </p:txBody>
      </p:sp>
      <p:pic>
        <p:nvPicPr>
          <p:cNvPr id="14340" name="Picture 4" descr="vanlan 0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5837" y="1524000"/>
            <a:ext cx="1946275" cy="259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6" descr="vanlan 0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3037" y="4191000"/>
            <a:ext cx="2595563" cy="194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7" descr="vanlan 0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86037" y="1828800"/>
            <a:ext cx="2595563" cy="194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 descr="vanlan 00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8637" y="4419600"/>
            <a:ext cx="1306513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vanlan 00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2200" y="3429000"/>
            <a:ext cx="1946275" cy="259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vanlan_007"/>
          <p:cNvPicPr preferRelativeResize="0"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15000" y="1671637"/>
            <a:ext cx="2971800" cy="197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kaist | jun '09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D81-BDF2-47E1-ABD6-151A17B695E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WiFi and moving vehicles</a:t>
            </a:r>
            <a:endParaRPr lang="en-US" dirty="0"/>
          </a:p>
        </p:txBody>
      </p:sp>
      <p:sp>
        <p:nvSpPr>
          <p:cNvPr id="6" name="Content Placeholder 2"/>
          <p:cNvSpPr txBox="1">
            <a:spLocks noGrp="1"/>
          </p:cNvSpPr>
          <p:nvPr>
            <p:ph idx="1"/>
          </p:nvPr>
        </p:nvSpPr>
        <p:spPr bwMode="auto">
          <a:xfrm>
            <a:off x="304800" y="1600200"/>
            <a:ext cx="8534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FFFF00"/>
                </a:solidFill>
                <a:latin typeface="Calibri" pitchFamily="34" charset="0"/>
              </a:rPr>
              <a:t>Motivation for using WiFi: 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Inexpensive, higher peak throughput</a:t>
            </a:r>
          </a:p>
          <a:p>
            <a:pPr lvl="1" indent="-342900">
              <a:lnSpc>
                <a:spcPct val="90000"/>
              </a:lnSpc>
              <a:buClr>
                <a:schemeClr val="bg2"/>
              </a:buClr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Increasing ubiquity can make it a useful option</a:t>
            </a:r>
          </a:p>
          <a:p>
            <a:pPr lvl="2" indent="-342900">
              <a:lnSpc>
                <a:spcPct val="90000"/>
              </a:lnSpc>
              <a:buClr>
                <a:schemeClr val="bg2"/>
              </a:buCl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City-wide meshes, enterprise campuses, hotspots and open APs</a:t>
            </a:r>
          </a:p>
          <a:p>
            <a:pPr lvl="4" indent="-342900">
              <a:lnSpc>
                <a:spcPct val="90000"/>
              </a:lnSpc>
              <a:buClr>
                <a:schemeClr val="bg2"/>
              </a:buClr>
              <a:buFont typeface="Arial" pitchFamily="34" charset="0"/>
              <a:buChar char="•"/>
            </a:pPr>
            <a:endParaRPr lang="en-US" sz="1600" dirty="0" smtClean="0">
              <a:latin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FFFF00"/>
                </a:solidFill>
                <a:latin typeface="Calibri" pitchFamily="34" charset="0"/>
              </a:rPr>
              <a:t>Key question: </a:t>
            </a:r>
            <a:r>
              <a:rPr lang="en-US" sz="2800" dirty="0" smtClean="0">
                <a:latin typeface="Calibri" pitchFamily="34" charset="0"/>
              </a:rPr>
              <a:t>Can popular applications be supported using WiFi today?</a:t>
            </a:r>
            <a:endParaRPr lang="en-US" sz="2400" dirty="0" smtClean="0">
              <a:latin typeface="Calibri" pitchFamily="34" charset="0"/>
            </a:endParaRPr>
          </a:p>
          <a:p>
            <a:pPr marL="800100" lvl="1" indent="-342900">
              <a:lnSpc>
                <a:spcPct val="90000"/>
              </a:lnSpc>
              <a:buClr>
                <a:schemeClr val="bg2"/>
              </a:buCl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E.g., VoIP, Web browsing</a:t>
            </a:r>
          </a:p>
          <a:p>
            <a:pPr marL="2114550" lvl="4" indent="-342900">
              <a:lnSpc>
                <a:spcPct val="90000"/>
              </a:lnSpc>
              <a:buClr>
                <a:schemeClr val="bg2"/>
              </a:buCl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sz="2800" dirty="0" smtClean="0">
                <a:solidFill>
                  <a:srgbClr val="FFFF00"/>
                </a:solidFill>
                <a:latin typeface="Calibri" pitchFamily="34" charset="0"/>
              </a:rPr>
              <a:t>Our answer:</a:t>
            </a:r>
            <a:r>
              <a:rPr lang="en-US" sz="2800" dirty="0" smtClean="0">
                <a:latin typeface="Calibri" pitchFamily="34" charset="0"/>
              </a:rPr>
              <a:t> Yes, by leveraging base station redundancy</a:t>
            </a:r>
            <a:endParaRPr lang="en-US" sz="2000" dirty="0" smtClean="0">
              <a:latin typeface="Calibri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kaist | jun '09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D81-BDF2-47E1-ABD6-151A17B695E6}" type="slidenum">
              <a:rPr lang="en-US" smtClean="0"/>
              <a:pPr/>
              <a:t>8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advTm="36125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9" name="Picture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931641"/>
            <a:ext cx="2286000" cy="4011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4" name="TextBox 14"/>
          <p:cNvSpPr txBox="1">
            <a:spLocks noChangeArrowheads="1"/>
          </p:cNvSpPr>
          <p:nvPr/>
        </p:nvSpPr>
        <p:spPr bwMode="auto">
          <a:xfrm>
            <a:off x="4343400" y="2438400"/>
            <a:ext cx="2895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</a:rPr>
              <a:t>Disruptions</a:t>
            </a:r>
            <a:br>
              <a:rPr lang="en-US" sz="2800" dirty="0" smtClean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</a:rPr>
              <a:t> (high packet loss)</a:t>
            </a:r>
            <a:endParaRPr lang="en-US" sz="28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ratul | kaist | jun '09</a:t>
            </a:r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Experience of a moving vehicle using WiFi</a:t>
            </a:r>
            <a:endParaRPr lang="en-US" sz="36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D81-BDF2-47E1-ABD6-151A17B695E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86200" y="3886200"/>
            <a:ext cx="4876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Disruptions have small impact on non-interactive apps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But really hurt interactive apps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048000" y="2819400"/>
            <a:ext cx="16002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104954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9.6|5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16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8.5|5.5|6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17.8|6.9|42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1.5|1.8|2.3|1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17.8|6.9|42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9|13.9|16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7.5|2.5|3.8|9.8|6.1|6.9|7.4|3.7|5.8|15.5|8.6|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2|9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"/>
</p:tagLst>
</file>

<file path=ppt/theme/theme1.xml><?xml version="1.0" encoding="utf-8"?>
<a:theme xmlns:a="http://schemas.openxmlformats.org/drawingml/2006/main" name="IMC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FFFF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hotnets2008-buffet</Template>
  <TotalTime>4149</TotalTime>
  <Words>1205</Words>
  <Application>Microsoft Office PowerPoint</Application>
  <PresentationFormat>On-screen Show (4:3)</PresentationFormat>
  <Paragraphs>331</Paragraphs>
  <Slides>33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IMC07</vt:lpstr>
      <vt:lpstr>Using redundancy to enable interactive connectivity for moving vehicles</vt:lpstr>
      <vt:lpstr>Increasing demand for connectivity from moving vehicles</vt:lpstr>
      <vt:lpstr>Example devices driving the growth</vt:lpstr>
      <vt:lpstr>How to best enable such connectivity?</vt:lpstr>
      <vt:lpstr>This talk</vt:lpstr>
      <vt:lpstr>VanLAN: Our vehicular testbed</vt:lpstr>
      <vt:lpstr>Deployment of VanLAN</vt:lpstr>
      <vt:lpstr>WiFi and moving vehicles</vt:lpstr>
      <vt:lpstr>Experience of a moving vehicle using WiFi</vt:lpstr>
      <vt:lpstr>How to reduce disruptions?</vt:lpstr>
      <vt:lpstr>Wireless handoffs</vt:lpstr>
      <vt:lpstr>Comparing the two handoff policies</vt:lpstr>
      <vt:lpstr>Designing a practical soft handoff policy</vt:lpstr>
      <vt:lpstr>ViFi overview</vt:lpstr>
      <vt:lpstr>ViFi protocol</vt:lpstr>
      <vt:lpstr>Why is relaying effective?</vt:lpstr>
      <vt:lpstr>Probability computation</vt:lpstr>
      <vt:lpstr>ViFi implementation and evaluation</vt:lpstr>
      <vt:lpstr>ViFi reduces disruptions</vt:lpstr>
      <vt:lpstr>ViFi improves VoIP performance</vt:lpstr>
      <vt:lpstr>ViFi improves Web browsing performance</vt:lpstr>
      <vt:lpstr>WWAN and moving vehicles</vt:lpstr>
      <vt:lpstr>Packet loss in the WWAN environment</vt:lpstr>
      <vt:lpstr>How to combat packet loss?</vt:lpstr>
      <vt:lpstr>Existing erasure coding systems</vt:lpstr>
      <vt:lpstr>Opportunistic erasure coding</vt:lpstr>
      <vt:lpstr>Evolution codes (1/2)</vt:lpstr>
      <vt:lpstr>Evolution codes (2/2)</vt:lpstr>
      <vt:lpstr>Implementation of PluriBus </vt:lpstr>
      <vt:lpstr>Performance of PluriBus</vt:lpstr>
      <vt:lpstr>Performance as a function of load</vt:lpstr>
      <vt:lpstr>WiFi or 3G?</vt:lpstr>
      <vt:lpstr>Conclusions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Reliable wireless connectivity  on the go</dc:title>
  <dc:creator>Ratul Mahajan</dc:creator>
  <cp:lastModifiedBy>Ratul Mahajan</cp:lastModifiedBy>
  <cp:revision>254</cp:revision>
  <dcterms:created xsi:type="dcterms:W3CDTF">2008-11-02T17:36:02Z</dcterms:created>
  <dcterms:modified xsi:type="dcterms:W3CDTF">2009-07-10T03:39:12Z</dcterms:modified>
</cp:coreProperties>
</file>