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9.jpg"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260" r:id="rId4"/>
    <p:sldId id="259" r:id="rId5"/>
    <p:sldId id="258" r:id="rId6"/>
    <p:sldId id="261" r:id="rId7"/>
    <p:sldId id="262" r:id="rId8"/>
    <p:sldId id="282" r:id="rId9"/>
    <p:sldId id="263" r:id="rId10"/>
    <p:sldId id="264" r:id="rId11"/>
    <p:sldId id="273" r:id="rId12"/>
    <p:sldId id="265" r:id="rId13"/>
    <p:sldId id="266" r:id="rId14"/>
    <p:sldId id="267" r:id="rId15"/>
    <p:sldId id="280" r:id="rId16"/>
    <p:sldId id="275" r:id="rId17"/>
    <p:sldId id="274" r:id="rId18"/>
    <p:sldId id="276" r:id="rId19"/>
    <p:sldId id="277" r:id="rId20"/>
    <p:sldId id="268" r:id="rId21"/>
    <p:sldId id="278" r:id="rId22"/>
    <p:sldId id="279" r:id="rId23"/>
    <p:sldId id="269" r:id="rId24"/>
    <p:sldId id="270" r:id="rId25"/>
    <p:sldId id="271" r:id="rId26"/>
    <p:sldId id="281" r:id="rId27"/>
    <p:sldId id="27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19CA"/>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1390" autoAdjust="0"/>
  </p:normalViewPr>
  <p:slideViewPr>
    <p:cSldViewPr>
      <p:cViewPr>
        <p:scale>
          <a:sx n="60" d="100"/>
          <a:sy n="60" d="100"/>
        </p:scale>
        <p:origin x="-1020" y="-27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36AFC-1B90-4810-B2BE-C173213AB1AD}" type="datetimeFigureOut">
              <a:rPr lang="en-US" smtClean="0"/>
              <a:t>5/25/2010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F4144D-4323-4868-A188-D805517049ED}" type="slidenum">
              <a:rPr lang="en-US" smtClean="0"/>
              <a:t>‹#›</a:t>
            </a:fld>
            <a:endParaRPr lang="en-US"/>
          </a:p>
        </p:txBody>
      </p:sp>
    </p:spTree>
    <p:extLst>
      <p:ext uri="{BB962C8B-B14F-4D97-AF65-F5344CB8AC3E}">
        <p14:creationId xmlns:p14="http://schemas.microsoft.com/office/powerpoint/2010/main" val="302804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39 times between</a:t>
            </a:r>
            <a:r>
              <a:rPr lang="en-US" baseline="0" dirty="0" smtClean="0"/>
              <a:t> 2009-2014</a:t>
            </a:r>
          </a:p>
          <a:p>
            <a:r>
              <a:rPr lang="en-US" baseline="0" dirty="0" err="1" smtClean="0"/>
              <a:t>Admob</a:t>
            </a:r>
            <a:r>
              <a:rPr lang="en-US" baseline="0" dirty="0" smtClean="0"/>
              <a:t>: Three times over the past year</a:t>
            </a:r>
          </a:p>
          <a:p>
            <a:r>
              <a:rPr lang="en-US" dirty="0" smtClean="0"/>
              <a:t>Nokia: growing ten times faster than fixed</a:t>
            </a:r>
          </a:p>
          <a:p>
            <a:endParaRPr lang="en-US" dirty="0" smtClean="0"/>
          </a:p>
          <a:p>
            <a:r>
              <a:rPr lang="en-US" dirty="0" smtClean="0"/>
              <a:t>All of this is understandable given</a:t>
            </a:r>
            <a:r>
              <a:rPr lang="en-US" baseline="0" dirty="0" smtClean="0"/>
              <a:t> the massive adoption of mobile devices such as smartphones.</a:t>
            </a:r>
            <a:endParaRPr lang="en-US" dirty="0"/>
          </a:p>
        </p:txBody>
      </p:sp>
      <p:sp>
        <p:nvSpPr>
          <p:cNvPr id="4" name="Slide Number Placeholder 3"/>
          <p:cNvSpPr>
            <a:spLocks noGrp="1"/>
          </p:cNvSpPr>
          <p:nvPr>
            <p:ph type="sldNum" sz="quarter" idx="10"/>
          </p:nvPr>
        </p:nvSpPr>
        <p:spPr/>
        <p:txBody>
          <a:bodyPr/>
          <a:lstStyle/>
          <a:p>
            <a:fld id="{FCF4144D-4323-4868-A188-D805517049ED}" type="slidenum">
              <a:rPr lang="en-US" smtClean="0"/>
              <a:t>2</a:t>
            </a:fld>
            <a:endParaRPr lang="en-US"/>
          </a:p>
        </p:txBody>
      </p:sp>
    </p:spTree>
    <p:extLst>
      <p:ext uri="{BB962C8B-B14F-4D97-AF65-F5344CB8AC3E}">
        <p14:creationId xmlns:p14="http://schemas.microsoft.com/office/powerpoint/2010/main" val="3908162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F4144D-4323-4868-A188-D805517049ED}" type="slidenum">
              <a:rPr lang="en-US" smtClean="0"/>
              <a:t>20</a:t>
            </a:fld>
            <a:endParaRPr lang="en-US"/>
          </a:p>
        </p:txBody>
      </p:sp>
    </p:spTree>
    <p:extLst>
      <p:ext uri="{BB962C8B-B14F-4D97-AF65-F5344CB8AC3E}">
        <p14:creationId xmlns:p14="http://schemas.microsoft.com/office/powerpoint/2010/main" val="339130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 person estimate by Peter </a:t>
            </a:r>
            <a:r>
              <a:rPr lang="en-US" dirty="0" err="1" smtClean="0"/>
              <a:t>Rysavy</a:t>
            </a:r>
            <a:r>
              <a:rPr lang="en-US" dirty="0" smtClean="0"/>
              <a:t>,</a:t>
            </a:r>
            <a:r>
              <a:rPr lang="en-US" baseline="0" dirty="0" smtClean="0"/>
              <a:t> based on allocated and allocated but unused capacity</a:t>
            </a:r>
          </a:p>
          <a:p>
            <a:endParaRPr lang="en-US" baseline="0" dirty="0" smtClean="0"/>
          </a:p>
          <a:p>
            <a:r>
              <a:rPr lang="en-US" baseline="0" dirty="0" smtClean="0"/>
              <a:t>In our smartphone measurements, some users are already consuming about 0.5GB a day.</a:t>
            </a:r>
            <a:endParaRPr lang="en-US" dirty="0"/>
          </a:p>
        </p:txBody>
      </p:sp>
      <p:sp>
        <p:nvSpPr>
          <p:cNvPr id="4" name="Slide Number Placeholder 3"/>
          <p:cNvSpPr>
            <a:spLocks noGrp="1"/>
          </p:cNvSpPr>
          <p:nvPr>
            <p:ph type="sldNum" sz="quarter" idx="10"/>
          </p:nvPr>
        </p:nvSpPr>
        <p:spPr/>
        <p:txBody>
          <a:bodyPr/>
          <a:lstStyle/>
          <a:p>
            <a:fld id="{FCF4144D-4323-4868-A188-D805517049ED}" type="slidenum">
              <a:rPr lang="en-US" smtClean="0"/>
              <a:t>3</a:t>
            </a:fld>
            <a:endParaRPr lang="en-US"/>
          </a:p>
        </p:txBody>
      </p:sp>
    </p:spTree>
    <p:extLst>
      <p:ext uri="{BB962C8B-B14F-4D97-AF65-F5344CB8AC3E}">
        <p14:creationId xmlns:p14="http://schemas.microsoft.com/office/powerpoint/2010/main" val="24325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Demand</a:t>
            </a:r>
            <a:r>
              <a:rPr lang="en-US" baseline="0" dirty="0" smtClean="0"/>
              <a:t> can never be met given the drawn out process of reclaiming spectrum.</a:t>
            </a:r>
          </a:p>
          <a:p>
            <a:endParaRPr lang="en-US" baseline="0" dirty="0" smtClean="0"/>
          </a:p>
          <a:p>
            <a:r>
              <a:rPr lang="en-US" baseline="0" dirty="0" smtClean="0"/>
              <a:t>Carriers understand this and are already looking for other mechanisms.</a:t>
            </a:r>
          </a:p>
          <a:p>
            <a:endParaRPr lang="en-US" baseline="0" dirty="0" smtClean="0"/>
          </a:p>
          <a:p>
            <a:r>
              <a:rPr lang="en-US" baseline="0" dirty="0" smtClean="0"/>
              <a:t>All projections are based on current networks. But actual demand may be even higher.</a:t>
            </a:r>
            <a:endParaRPr lang="en-US" dirty="0"/>
          </a:p>
        </p:txBody>
      </p:sp>
      <p:sp>
        <p:nvSpPr>
          <p:cNvPr id="4" name="Slide Number Placeholder 3"/>
          <p:cNvSpPr>
            <a:spLocks noGrp="1"/>
          </p:cNvSpPr>
          <p:nvPr>
            <p:ph type="sldNum" sz="quarter" idx="10"/>
          </p:nvPr>
        </p:nvSpPr>
        <p:spPr/>
        <p:txBody>
          <a:bodyPr/>
          <a:lstStyle/>
          <a:p>
            <a:fld id="{FCF4144D-4323-4868-A188-D805517049ED}" type="slidenum">
              <a:rPr lang="en-US" smtClean="0"/>
              <a:t>4</a:t>
            </a:fld>
            <a:endParaRPr lang="en-US"/>
          </a:p>
        </p:txBody>
      </p:sp>
    </p:spTree>
    <p:extLst>
      <p:ext uri="{BB962C8B-B14F-4D97-AF65-F5344CB8AC3E}">
        <p14:creationId xmlns:p14="http://schemas.microsoft.com/office/powerpoint/2010/main" val="333364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three are probably needed.</a:t>
            </a:r>
          </a:p>
          <a:p>
            <a:r>
              <a:rPr lang="en-US" dirty="0" smtClean="0"/>
              <a:t>Our focus is on reducing</a:t>
            </a:r>
            <a:r>
              <a:rPr lang="en-US" baseline="0" dirty="0" smtClean="0"/>
              <a:t> usage.</a:t>
            </a:r>
            <a:endParaRPr lang="en-US" dirty="0"/>
          </a:p>
        </p:txBody>
      </p:sp>
      <p:sp>
        <p:nvSpPr>
          <p:cNvPr id="4" name="Slide Number Placeholder 3"/>
          <p:cNvSpPr>
            <a:spLocks noGrp="1"/>
          </p:cNvSpPr>
          <p:nvPr>
            <p:ph type="sldNum" sz="quarter" idx="10"/>
          </p:nvPr>
        </p:nvSpPr>
        <p:spPr/>
        <p:txBody>
          <a:bodyPr/>
          <a:lstStyle/>
          <a:p>
            <a:fld id="{FCF4144D-4323-4868-A188-D805517049ED}" type="slidenum">
              <a:rPr lang="en-US" smtClean="0"/>
              <a:t>5</a:t>
            </a:fld>
            <a:endParaRPr lang="en-US"/>
          </a:p>
        </p:txBody>
      </p:sp>
    </p:spTree>
    <p:extLst>
      <p:ext uri="{BB962C8B-B14F-4D97-AF65-F5344CB8AC3E}">
        <p14:creationId xmlns:p14="http://schemas.microsoft.com/office/powerpoint/2010/main" val="381093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surrounded by </a:t>
            </a:r>
            <a:r>
              <a:rPr lang="en-US" dirty="0" smtClean="0"/>
              <a:t>WiFi and most devices have multiple interfaces.</a:t>
            </a:r>
            <a:endParaRPr lang="en-US" dirty="0" smtClean="0"/>
          </a:p>
          <a:p>
            <a:r>
              <a:rPr lang="en-US" dirty="0" smtClean="0"/>
              <a:t>Inspired by T-Mobile @ home</a:t>
            </a:r>
          </a:p>
          <a:p>
            <a:endParaRPr lang="en-US" dirty="0" smtClean="0"/>
          </a:p>
          <a:p>
            <a:r>
              <a:rPr lang="en-US" dirty="0" smtClean="0"/>
              <a:t>Particularly</a:t>
            </a:r>
            <a:r>
              <a:rPr lang="en-US" baseline="0" dirty="0" smtClean="0"/>
              <a:t> </a:t>
            </a:r>
            <a:r>
              <a:rPr lang="en-US" baseline="0" dirty="0" smtClean="0"/>
              <a:t>challenging </a:t>
            </a:r>
            <a:r>
              <a:rPr lang="en-US" baseline="0" dirty="0" smtClean="0"/>
              <a:t>case and increasing demand because of navigation-based applications. Offloading is less of a challenge when you are stationary – you can either do it or not – we wanted to see how much data can you offload when you are out and about.</a:t>
            </a:r>
            <a:endParaRPr lang="en-US" baseline="0" dirty="0" smtClean="0"/>
          </a:p>
          <a:p>
            <a:endParaRPr lang="en-US" baseline="0" dirty="0" smtClean="0"/>
          </a:p>
          <a:p>
            <a:r>
              <a:rPr lang="en-US" baseline="0" dirty="0" smtClean="0"/>
              <a:t>Agnostic to business model</a:t>
            </a:r>
            <a:endParaRPr lang="en-US" dirty="0"/>
          </a:p>
        </p:txBody>
      </p:sp>
      <p:sp>
        <p:nvSpPr>
          <p:cNvPr id="4" name="Slide Number Placeholder 3"/>
          <p:cNvSpPr>
            <a:spLocks noGrp="1"/>
          </p:cNvSpPr>
          <p:nvPr>
            <p:ph type="sldNum" sz="quarter" idx="10"/>
          </p:nvPr>
        </p:nvSpPr>
        <p:spPr/>
        <p:txBody>
          <a:bodyPr/>
          <a:lstStyle/>
          <a:p>
            <a:fld id="{FCF4144D-4323-4868-A188-D805517049ED}" type="slidenum">
              <a:rPr lang="en-US" smtClean="0"/>
              <a:t>6</a:t>
            </a:fld>
            <a:endParaRPr lang="en-US"/>
          </a:p>
        </p:txBody>
      </p:sp>
    </p:spTree>
    <p:extLst>
      <p:ext uri="{BB962C8B-B14F-4D97-AF65-F5344CB8AC3E}">
        <p14:creationId xmlns:p14="http://schemas.microsoft.com/office/powerpoint/2010/main" val="686607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WiFi APs have short range and are typically not deployed to cover roads. Quality</a:t>
            </a:r>
            <a:r>
              <a:rPr lang="en-US" baseline="0" dirty="0" smtClean="0"/>
              <a:t> might be very poor.</a:t>
            </a:r>
          </a:p>
          <a:p>
            <a:endParaRPr lang="en-US" baseline="0" dirty="0" smtClean="0"/>
          </a:p>
          <a:p>
            <a:r>
              <a:rPr lang="en-US" baseline="0" dirty="0" smtClean="0"/>
              <a:t>The study shows that WiFi availability is low and its quality is poor. </a:t>
            </a:r>
          </a:p>
          <a:p>
            <a:r>
              <a:rPr lang="en-US" baseline="0" dirty="0" smtClean="0"/>
              <a:t>A simplistic design …………..</a:t>
            </a:r>
          </a:p>
          <a:p>
            <a:endParaRPr lang="en-US" baseline="0" dirty="0" smtClean="0"/>
          </a:p>
          <a:p>
            <a:r>
              <a:rPr lang="en-US" baseline="0" dirty="0" smtClean="0"/>
              <a:t>With this in mind, we design </a:t>
            </a:r>
            <a:r>
              <a:rPr lang="en-US" baseline="0" dirty="0" err="1" smtClean="0"/>
              <a:t>Wiffler</a:t>
            </a:r>
            <a:endParaRPr lang="en-US" baseline="0" dirty="0" smtClean="0"/>
          </a:p>
        </p:txBody>
      </p:sp>
      <p:sp>
        <p:nvSpPr>
          <p:cNvPr id="4" name="Slide Number Placeholder 3"/>
          <p:cNvSpPr>
            <a:spLocks noGrp="1"/>
          </p:cNvSpPr>
          <p:nvPr>
            <p:ph type="sldNum" sz="quarter" idx="10"/>
          </p:nvPr>
        </p:nvSpPr>
        <p:spPr/>
        <p:txBody>
          <a:bodyPr/>
          <a:lstStyle/>
          <a:p>
            <a:fld id="{FCF4144D-4323-4868-A188-D805517049ED}" type="slidenum">
              <a:rPr lang="en-US" smtClean="0"/>
              <a:t>7</a:t>
            </a:fld>
            <a:endParaRPr lang="en-US"/>
          </a:p>
        </p:txBody>
      </p:sp>
    </p:spTree>
    <p:extLst>
      <p:ext uri="{BB962C8B-B14F-4D97-AF65-F5344CB8AC3E}">
        <p14:creationId xmlns:p14="http://schemas.microsoft.com/office/powerpoint/2010/main" val="2248245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worrying about energy</a:t>
            </a:r>
            <a:r>
              <a:rPr lang="en-US" baseline="0" dirty="0" smtClean="0"/>
              <a:t> for now.</a:t>
            </a:r>
          </a:p>
          <a:p>
            <a:endParaRPr lang="en-US" baseline="0" dirty="0" smtClean="0"/>
          </a:p>
          <a:p>
            <a:r>
              <a:rPr lang="en-US" baseline="0" dirty="0" smtClean="0"/>
              <a:t>These techniques are very simple and yet close to optimal for what they do. In the beginning, we played with some more complicated versions but found them to not worth it.</a:t>
            </a:r>
            <a:endParaRPr lang="en-US" dirty="0"/>
          </a:p>
        </p:txBody>
      </p:sp>
      <p:sp>
        <p:nvSpPr>
          <p:cNvPr id="4" name="Slide Number Placeholder 3"/>
          <p:cNvSpPr>
            <a:spLocks noGrp="1"/>
          </p:cNvSpPr>
          <p:nvPr>
            <p:ph type="sldNum" sz="quarter" idx="10"/>
          </p:nvPr>
        </p:nvSpPr>
        <p:spPr/>
        <p:txBody>
          <a:bodyPr/>
          <a:lstStyle/>
          <a:p>
            <a:fld id="{FCF4144D-4323-4868-A188-D805517049ED}" type="slidenum">
              <a:rPr lang="en-US" smtClean="0"/>
              <a:t>13</a:t>
            </a:fld>
            <a:endParaRPr lang="en-US"/>
          </a:p>
        </p:txBody>
      </p:sp>
    </p:spTree>
    <p:extLst>
      <p:ext uri="{BB962C8B-B14F-4D97-AF65-F5344CB8AC3E}">
        <p14:creationId xmlns:p14="http://schemas.microsoft.com/office/powerpoint/2010/main" val="262182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different</a:t>
            </a:r>
            <a:r>
              <a:rPr lang="en-US" baseline="0" dirty="0" smtClean="0"/>
              <a:t> way of bonding multiple interfaces</a:t>
            </a:r>
            <a:endParaRPr lang="en-US" dirty="0"/>
          </a:p>
        </p:txBody>
      </p:sp>
      <p:sp>
        <p:nvSpPr>
          <p:cNvPr id="4" name="Slide Number Placeholder 3"/>
          <p:cNvSpPr>
            <a:spLocks noGrp="1"/>
          </p:cNvSpPr>
          <p:nvPr>
            <p:ph type="sldNum" sz="quarter" idx="10"/>
          </p:nvPr>
        </p:nvSpPr>
        <p:spPr/>
        <p:txBody>
          <a:bodyPr/>
          <a:lstStyle/>
          <a:p>
            <a:fld id="{FCF4144D-4323-4868-A188-D805517049ED}" type="slidenum">
              <a:rPr lang="en-US" smtClean="0"/>
              <a:t>17</a:t>
            </a:fld>
            <a:endParaRPr lang="en-US"/>
          </a:p>
        </p:txBody>
      </p:sp>
    </p:spTree>
    <p:extLst>
      <p:ext uri="{BB962C8B-B14F-4D97-AF65-F5344CB8AC3E}">
        <p14:creationId xmlns:p14="http://schemas.microsoft.com/office/powerpoint/2010/main" val="289293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proxy is coming for a host of other reasons as well.</a:t>
            </a:r>
            <a:endParaRPr lang="en-US" dirty="0"/>
          </a:p>
        </p:txBody>
      </p:sp>
      <p:sp>
        <p:nvSpPr>
          <p:cNvPr id="4" name="Slide Number Placeholder 3"/>
          <p:cNvSpPr>
            <a:spLocks noGrp="1"/>
          </p:cNvSpPr>
          <p:nvPr>
            <p:ph type="sldNum" sz="quarter" idx="10"/>
          </p:nvPr>
        </p:nvSpPr>
        <p:spPr/>
        <p:txBody>
          <a:bodyPr/>
          <a:lstStyle/>
          <a:p>
            <a:fld id="{FCF4144D-4323-4868-A188-D805517049ED}" type="slidenum">
              <a:rPr lang="en-US" smtClean="0"/>
              <a:t>18</a:t>
            </a:fld>
            <a:endParaRPr lang="en-US"/>
          </a:p>
        </p:txBody>
      </p:sp>
    </p:spTree>
    <p:extLst>
      <p:ext uri="{BB962C8B-B14F-4D97-AF65-F5344CB8AC3E}">
        <p14:creationId xmlns:p14="http://schemas.microsoft.com/office/powerpoint/2010/main" val="337824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r>
              <a:rPr lang="en-US" smtClean="0"/>
              <a:t>ratul | UW | May '10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8683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341438"/>
            <a:ext cx="8229600" cy="4525962"/>
          </a:xfrm>
        </p:spPr>
        <p:txBody>
          <a:bodyPr/>
          <a:lstStyle/>
          <a:p>
            <a:r>
              <a:rPr lang="en-US" smtClean="0"/>
              <a:t>Click icon to add chart</a:t>
            </a:r>
            <a:endParaRPr lang="en-US" dirty="0"/>
          </a:p>
        </p:txBody>
      </p:sp>
      <p:sp>
        <p:nvSpPr>
          <p:cNvPr id="4" name="Date Placeholder 3"/>
          <p:cNvSpPr>
            <a:spLocks noGrp="1"/>
          </p:cNvSpPr>
          <p:nvPr>
            <p:ph type="dt" sz="half" idx="10"/>
          </p:nvPr>
        </p:nvSpPr>
        <p:spPr>
          <a:xfrm>
            <a:off x="350838" y="6245225"/>
            <a:ext cx="3681412" cy="476250"/>
          </a:xfrm>
        </p:spPr>
        <p:txBody>
          <a:bodyPr/>
          <a:lstStyle>
            <a:lvl1pPr>
              <a:defRPr/>
            </a:lvl1pPr>
          </a:lstStyle>
          <a:p>
            <a:r>
              <a:rPr lang="en-US" smtClean="0"/>
              <a:t>ratul | UW | May '10</a:t>
            </a: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659563" y="6245225"/>
            <a:ext cx="2133600" cy="476250"/>
          </a:xfrm>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a:solidFill>
                  <a:schemeClr val="bg1"/>
                </a:solidFill>
              </a:defRPr>
            </a:lvl1pPr>
            <a:lvl2pPr>
              <a:buNone/>
              <a:defRPr>
                <a:solidFill>
                  <a:schemeClr val="bg1"/>
                </a:solidFill>
              </a:defRPr>
            </a:lvl2pPr>
            <a:lvl3pPr>
              <a:buFont typeface="Courier New" pitchFamily="49" charset="0"/>
              <a:buChar char="o"/>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819400" cy="365125"/>
          </a:xfrm>
        </p:spPr>
        <p:txBody>
          <a:bodyPr/>
          <a:lstStyle/>
          <a:p>
            <a:r>
              <a:rPr lang="en-US" smtClean="0"/>
              <a:t>ratul | UW | May '10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ratul | UW | May '10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ratul | UW | May '10</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ratul | UW | May '10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ratul | UW | May '10</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UW | May '10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UW | May '10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3048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ratul | UW | May '10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92175"/>
            <a:ext cx="8229600" cy="1470025"/>
          </a:xfrm>
        </p:spPr>
        <p:txBody>
          <a:bodyPr/>
          <a:lstStyle/>
          <a:p>
            <a:r>
              <a:rPr lang="en-US" dirty="0" smtClean="0"/>
              <a:t>Augmenting Mobile 3G Using WiFi</a:t>
            </a:r>
            <a:endParaRPr lang="en-US" dirty="0"/>
          </a:p>
        </p:txBody>
      </p:sp>
      <p:sp>
        <p:nvSpPr>
          <p:cNvPr id="3" name="Subtitle 2"/>
          <p:cNvSpPr>
            <a:spLocks noGrp="1"/>
          </p:cNvSpPr>
          <p:nvPr>
            <p:ph type="subTitle" idx="1"/>
          </p:nvPr>
        </p:nvSpPr>
        <p:spPr>
          <a:xfrm>
            <a:off x="533400" y="3048000"/>
            <a:ext cx="8077200" cy="3124200"/>
          </a:xfrm>
        </p:spPr>
        <p:txBody>
          <a:bodyPr>
            <a:normAutofit/>
          </a:bodyPr>
          <a:lstStyle/>
          <a:p>
            <a:r>
              <a:rPr lang="en-US" sz="2800" dirty="0">
                <a:solidFill>
                  <a:schemeClr val="bg1"/>
                </a:solidFill>
              </a:rPr>
              <a:t>Aruna Balasubramanian </a:t>
            </a:r>
            <a:endParaRPr lang="en-US" sz="2800" dirty="0" smtClean="0">
              <a:solidFill>
                <a:schemeClr val="bg1"/>
              </a:solidFill>
            </a:endParaRPr>
          </a:p>
          <a:p>
            <a:r>
              <a:rPr lang="en-US" sz="2800" dirty="0" smtClean="0">
                <a:solidFill>
                  <a:srgbClr val="FFC000"/>
                </a:solidFill>
              </a:rPr>
              <a:t>Ratul Mahajan</a:t>
            </a:r>
            <a:r>
              <a:rPr lang="en-US" sz="2800" dirty="0" smtClean="0">
                <a:solidFill>
                  <a:schemeClr val="bg1"/>
                </a:solidFill>
              </a:rPr>
              <a:t/>
            </a:r>
            <a:br>
              <a:rPr lang="en-US" sz="2800" dirty="0" smtClean="0">
                <a:solidFill>
                  <a:schemeClr val="bg1"/>
                </a:solidFill>
              </a:rPr>
            </a:br>
            <a:r>
              <a:rPr lang="en-US" sz="2800" dirty="0">
                <a:solidFill>
                  <a:schemeClr val="bg1"/>
                </a:solidFill>
              </a:rPr>
              <a:t>Arun </a:t>
            </a:r>
            <a:r>
              <a:rPr lang="en-US" sz="2800" dirty="0" smtClean="0">
                <a:solidFill>
                  <a:schemeClr val="bg1"/>
                </a:solidFill>
              </a:rPr>
              <a:t>Venkataramani</a:t>
            </a:r>
          </a:p>
          <a:p>
            <a:r>
              <a:rPr lang="en-US" sz="2800" dirty="0" smtClean="0"/>
              <a:t/>
            </a:r>
            <a:br>
              <a:rPr lang="en-US" sz="2800" dirty="0" smtClean="0"/>
            </a:br>
            <a:r>
              <a:rPr lang="en-US" sz="2800" i="1" dirty="0" smtClean="0">
                <a:solidFill>
                  <a:schemeClr val="bg1">
                    <a:lumMod val="65000"/>
                  </a:schemeClr>
                </a:solidFill>
              </a:rPr>
              <a:t>University of Massachusetts</a:t>
            </a:r>
            <a:br>
              <a:rPr lang="en-US" sz="2800" i="1" dirty="0" smtClean="0">
                <a:solidFill>
                  <a:schemeClr val="bg1">
                    <a:lumMod val="65000"/>
                  </a:schemeClr>
                </a:solidFill>
              </a:rPr>
            </a:br>
            <a:r>
              <a:rPr lang="en-US" sz="2800" i="1" dirty="0" smtClean="0">
                <a:solidFill>
                  <a:schemeClr val="bg1">
                    <a:lumMod val="65000"/>
                  </a:schemeClr>
                </a:solidFill>
              </a:rPr>
              <a:t>Microsoft </a:t>
            </a:r>
            <a:r>
              <a:rPr lang="en-US" sz="2800" i="1" dirty="0">
                <a:solidFill>
                  <a:schemeClr val="bg1">
                    <a:lumMod val="65000"/>
                  </a:schemeClr>
                </a:solidFill>
              </a:rPr>
              <a:t>Research</a:t>
            </a:r>
            <a:endParaRPr lang="en-US" sz="2800" dirty="0"/>
          </a:p>
          <a:p>
            <a:endParaRPr lang="en-US" sz="2800" i="1" dirty="0">
              <a:solidFill>
                <a:schemeClr val="bg1">
                  <a:lumMod val="65000"/>
                </a:schemeClr>
              </a:solidFill>
            </a:endParaRPr>
          </a:p>
        </p:txBody>
      </p:sp>
    </p:spTree>
    <p:extLst>
      <p:ext uri="{BB962C8B-B14F-4D97-AF65-F5344CB8AC3E}">
        <p14:creationId xmlns:p14="http://schemas.microsoft.com/office/powerpoint/2010/main" val="2472950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795462"/>
            <a:ext cx="7315200" cy="3538538"/>
          </a:xfrm>
          <a:prstGeom prst="rect">
            <a:avLst/>
          </a:prstGeom>
          <a:solidFill>
            <a:schemeClr val="bg1"/>
          </a:solidFill>
          <a:ln w="50800">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7" y="1795462"/>
            <a:ext cx="5529263" cy="353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err="1" smtClean="0"/>
              <a:t>WiFi</a:t>
            </a:r>
            <a:r>
              <a:rPr lang="en-US" dirty="0" smtClean="0"/>
              <a:t> loss rate is higher</a:t>
            </a:r>
            <a:endParaRPr lang="en-US"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7" name="TextBox 6"/>
          <p:cNvSpPr txBox="1"/>
          <p:nvPr/>
        </p:nvSpPr>
        <p:spPr>
          <a:xfrm>
            <a:off x="914400" y="2895600"/>
            <a:ext cx="1716505" cy="830997"/>
          </a:xfrm>
          <a:prstGeom prst="rect">
            <a:avLst/>
          </a:prstGeom>
          <a:solidFill>
            <a:schemeClr val="bg1"/>
          </a:solidFill>
        </p:spPr>
        <p:txBody>
          <a:bodyPr wrap="square" rtlCol="0">
            <a:spAutoFit/>
          </a:bodyPr>
          <a:lstStyle/>
          <a:p>
            <a:pPr algn="ctr"/>
            <a:r>
              <a:rPr lang="en-US" sz="2400" dirty="0" smtClean="0">
                <a:latin typeface="Helvetica" pitchFamily="34" charset="0"/>
              </a:rPr>
              <a:t>Cumulative fraction</a:t>
            </a:r>
          </a:p>
        </p:txBody>
      </p:sp>
      <p:sp>
        <p:nvSpPr>
          <p:cNvPr id="8" name="TextBox 7"/>
          <p:cNvSpPr txBox="1"/>
          <p:nvPr/>
        </p:nvSpPr>
        <p:spPr>
          <a:xfrm>
            <a:off x="4114800" y="3276600"/>
            <a:ext cx="838200" cy="400110"/>
          </a:xfrm>
          <a:prstGeom prst="rect">
            <a:avLst/>
          </a:prstGeom>
          <a:noFill/>
        </p:spPr>
        <p:txBody>
          <a:bodyPr wrap="square" rtlCol="0">
            <a:spAutoFit/>
          </a:bodyPr>
          <a:lstStyle/>
          <a:p>
            <a:r>
              <a:rPr lang="en-US" sz="2000" dirty="0" smtClean="0">
                <a:solidFill>
                  <a:srgbClr val="FF0000"/>
                </a:solidFill>
                <a:latin typeface="Helvetica" pitchFamily="34" charset="0"/>
              </a:rPr>
              <a:t>WiFi</a:t>
            </a:r>
            <a:endParaRPr lang="en-US" sz="2000" dirty="0">
              <a:solidFill>
                <a:srgbClr val="FF0000"/>
              </a:solidFill>
              <a:latin typeface="Helvetica" pitchFamily="34" charset="0"/>
            </a:endParaRPr>
          </a:p>
        </p:txBody>
      </p:sp>
      <p:sp>
        <p:nvSpPr>
          <p:cNvPr id="9" name="TextBox 8"/>
          <p:cNvSpPr txBox="1"/>
          <p:nvPr/>
        </p:nvSpPr>
        <p:spPr>
          <a:xfrm>
            <a:off x="4191000" y="3810000"/>
            <a:ext cx="561474" cy="400110"/>
          </a:xfrm>
          <a:prstGeom prst="rect">
            <a:avLst/>
          </a:prstGeom>
          <a:noFill/>
        </p:spPr>
        <p:txBody>
          <a:bodyPr wrap="square" rtlCol="0">
            <a:spAutoFit/>
          </a:bodyPr>
          <a:lstStyle/>
          <a:p>
            <a:r>
              <a:rPr lang="en-US" sz="2000" dirty="0" smtClean="0">
                <a:solidFill>
                  <a:srgbClr val="00B050"/>
                </a:solidFill>
                <a:latin typeface="Helvetica" pitchFamily="34" charset="0"/>
              </a:rPr>
              <a:t>3G</a:t>
            </a:r>
            <a:endParaRPr lang="en-US" sz="2000" dirty="0">
              <a:solidFill>
                <a:srgbClr val="00B050"/>
              </a:solidFill>
              <a:latin typeface="Helvetica" pitchFamily="34" charset="0"/>
            </a:endParaRPr>
          </a:p>
        </p:txBody>
      </p:sp>
    </p:spTree>
    <p:extLst>
      <p:ext uri="{BB962C8B-B14F-4D97-AF65-F5344CB8AC3E}">
        <p14:creationId xmlns:p14="http://schemas.microsoft.com/office/powerpoint/2010/main" val="824920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672520"/>
            <a:ext cx="5867400" cy="4423480"/>
          </a:xfrm>
          <a:prstGeom prst="rect">
            <a:avLst/>
          </a:prstGeom>
          <a:solidFill>
            <a:schemeClr val="bg1"/>
          </a:solidFill>
          <a:ln w="50800">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WiFi (802.11b) throughput </a:t>
            </a:r>
            <a:r>
              <a:rPr lang="en-US" dirty="0" smtClean="0"/>
              <a:t>is lower</a:t>
            </a:r>
            <a:endParaRPr lang="en-US"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1672520"/>
            <a:ext cx="4648200" cy="23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3733800"/>
            <a:ext cx="4648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676400" y="1750874"/>
            <a:ext cx="1447800" cy="1754326"/>
          </a:xfrm>
          <a:prstGeom prst="rect">
            <a:avLst/>
          </a:prstGeom>
          <a:solidFill>
            <a:schemeClr val="bg1"/>
          </a:solidFill>
        </p:spPr>
        <p:txBody>
          <a:bodyPr wrap="square" rtlCol="0">
            <a:spAutoFit/>
          </a:bodyPr>
          <a:lstStyle/>
          <a:p>
            <a:pPr algn="ctr"/>
            <a:endParaRPr lang="en-US" dirty="0" smtClean="0">
              <a:latin typeface="Helvetica" pitchFamily="34" charset="0"/>
            </a:endParaRPr>
          </a:p>
          <a:p>
            <a:pPr algn="ctr"/>
            <a:endParaRPr lang="en-US" dirty="0" smtClean="0">
              <a:latin typeface="Helvetica" pitchFamily="34" charset="0"/>
            </a:endParaRPr>
          </a:p>
          <a:p>
            <a:pPr algn="ctr"/>
            <a:r>
              <a:rPr lang="en-US" dirty="0" smtClean="0">
                <a:latin typeface="Helvetica" pitchFamily="34" charset="0"/>
              </a:rPr>
              <a:t>Cumulative fraction</a:t>
            </a:r>
          </a:p>
          <a:p>
            <a:pPr algn="ctr"/>
            <a:endParaRPr lang="en-US" dirty="0">
              <a:latin typeface="Helvetica" pitchFamily="34" charset="0"/>
            </a:endParaRPr>
          </a:p>
          <a:p>
            <a:pPr algn="ctr"/>
            <a:endParaRPr lang="en-US" dirty="0">
              <a:latin typeface="Helvetica" pitchFamily="34" charset="0"/>
            </a:endParaRPr>
          </a:p>
        </p:txBody>
      </p:sp>
      <p:sp>
        <p:nvSpPr>
          <p:cNvPr id="10" name="TextBox 9"/>
          <p:cNvSpPr txBox="1"/>
          <p:nvPr/>
        </p:nvSpPr>
        <p:spPr>
          <a:xfrm>
            <a:off x="1676400" y="3810000"/>
            <a:ext cx="1447800" cy="2031325"/>
          </a:xfrm>
          <a:prstGeom prst="rect">
            <a:avLst/>
          </a:prstGeom>
          <a:solidFill>
            <a:schemeClr val="bg1"/>
          </a:solidFill>
        </p:spPr>
        <p:txBody>
          <a:bodyPr wrap="square" rtlCol="0">
            <a:spAutoFit/>
          </a:bodyPr>
          <a:lstStyle/>
          <a:p>
            <a:pPr algn="ctr"/>
            <a:endParaRPr lang="en-US" dirty="0" smtClean="0">
              <a:latin typeface="Helvetica" pitchFamily="34" charset="0"/>
            </a:endParaRPr>
          </a:p>
          <a:p>
            <a:pPr algn="ctr"/>
            <a:endParaRPr lang="en-US" dirty="0" smtClean="0">
              <a:latin typeface="Helvetica" pitchFamily="34" charset="0"/>
            </a:endParaRPr>
          </a:p>
          <a:p>
            <a:pPr algn="ctr"/>
            <a:r>
              <a:rPr lang="en-US" dirty="0" smtClean="0">
                <a:latin typeface="Helvetica" pitchFamily="34" charset="0"/>
              </a:rPr>
              <a:t>Cumulative fraction</a:t>
            </a:r>
          </a:p>
          <a:p>
            <a:pPr algn="ctr"/>
            <a:endParaRPr lang="en-US" dirty="0" smtClean="0">
              <a:latin typeface="Helvetica" pitchFamily="34" charset="0"/>
            </a:endParaRPr>
          </a:p>
          <a:p>
            <a:pPr algn="ctr"/>
            <a:endParaRPr lang="en-US" dirty="0">
              <a:latin typeface="Helvetica" pitchFamily="34" charset="0"/>
            </a:endParaRPr>
          </a:p>
          <a:p>
            <a:pPr algn="ctr"/>
            <a:endParaRPr lang="en-US" dirty="0">
              <a:latin typeface="Helvetica" pitchFamily="34" charset="0"/>
            </a:endParaRPr>
          </a:p>
        </p:txBody>
      </p:sp>
      <p:sp>
        <p:nvSpPr>
          <p:cNvPr id="7" name="TextBox 6"/>
          <p:cNvSpPr txBox="1"/>
          <p:nvPr/>
        </p:nvSpPr>
        <p:spPr>
          <a:xfrm>
            <a:off x="4648200" y="2057400"/>
            <a:ext cx="838200" cy="400110"/>
          </a:xfrm>
          <a:prstGeom prst="rect">
            <a:avLst/>
          </a:prstGeom>
          <a:noFill/>
        </p:spPr>
        <p:txBody>
          <a:bodyPr wrap="square" rtlCol="0">
            <a:spAutoFit/>
          </a:bodyPr>
          <a:lstStyle/>
          <a:p>
            <a:r>
              <a:rPr lang="en-US" sz="2000" dirty="0" smtClean="0">
                <a:solidFill>
                  <a:srgbClr val="FF0000"/>
                </a:solidFill>
                <a:latin typeface="Helvetica" pitchFamily="34" charset="0"/>
              </a:rPr>
              <a:t>WiFi</a:t>
            </a:r>
            <a:endParaRPr lang="en-US" sz="2000" dirty="0">
              <a:solidFill>
                <a:srgbClr val="FF0000"/>
              </a:solidFill>
              <a:latin typeface="Helvetica" pitchFamily="34" charset="0"/>
            </a:endParaRPr>
          </a:p>
        </p:txBody>
      </p:sp>
      <p:sp>
        <p:nvSpPr>
          <p:cNvPr id="12" name="TextBox 11"/>
          <p:cNvSpPr txBox="1"/>
          <p:nvPr/>
        </p:nvSpPr>
        <p:spPr>
          <a:xfrm>
            <a:off x="4086726" y="2743200"/>
            <a:ext cx="561474" cy="400110"/>
          </a:xfrm>
          <a:prstGeom prst="rect">
            <a:avLst/>
          </a:prstGeom>
          <a:noFill/>
        </p:spPr>
        <p:txBody>
          <a:bodyPr wrap="square" rtlCol="0">
            <a:spAutoFit/>
          </a:bodyPr>
          <a:lstStyle/>
          <a:p>
            <a:r>
              <a:rPr lang="en-US" sz="2000" dirty="0" smtClean="0">
                <a:solidFill>
                  <a:srgbClr val="00B050"/>
                </a:solidFill>
                <a:latin typeface="Helvetica" pitchFamily="34" charset="0"/>
              </a:rPr>
              <a:t>3G</a:t>
            </a:r>
            <a:endParaRPr lang="en-US" sz="2000" dirty="0">
              <a:solidFill>
                <a:srgbClr val="00B050"/>
              </a:solidFill>
              <a:latin typeface="Helvetica" pitchFamily="34" charset="0"/>
            </a:endParaRPr>
          </a:p>
        </p:txBody>
      </p:sp>
      <p:sp>
        <p:nvSpPr>
          <p:cNvPr id="13" name="TextBox 12"/>
          <p:cNvSpPr txBox="1"/>
          <p:nvPr/>
        </p:nvSpPr>
        <p:spPr>
          <a:xfrm>
            <a:off x="5029200" y="4171890"/>
            <a:ext cx="838200" cy="400110"/>
          </a:xfrm>
          <a:prstGeom prst="rect">
            <a:avLst/>
          </a:prstGeom>
          <a:noFill/>
        </p:spPr>
        <p:txBody>
          <a:bodyPr wrap="square" rtlCol="0">
            <a:spAutoFit/>
          </a:bodyPr>
          <a:lstStyle/>
          <a:p>
            <a:r>
              <a:rPr lang="en-US" sz="2000" dirty="0" smtClean="0">
                <a:solidFill>
                  <a:srgbClr val="FF0000"/>
                </a:solidFill>
                <a:latin typeface="Helvetica" pitchFamily="34" charset="0"/>
              </a:rPr>
              <a:t>WiFi</a:t>
            </a:r>
            <a:endParaRPr lang="en-US" sz="2000" dirty="0">
              <a:solidFill>
                <a:srgbClr val="FF0000"/>
              </a:solidFill>
              <a:latin typeface="Helvetica" pitchFamily="34" charset="0"/>
            </a:endParaRPr>
          </a:p>
        </p:txBody>
      </p:sp>
      <p:sp>
        <p:nvSpPr>
          <p:cNvPr id="14" name="TextBox 13"/>
          <p:cNvSpPr txBox="1"/>
          <p:nvPr/>
        </p:nvSpPr>
        <p:spPr>
          <a:xfrm>
            <a:off x="4010526" y="4857690"/>
            <a:ext cx="561474" cy="400110"/>
          </a:xfrm>
          <a:prstGeom prst="rect">
            <a:avLst/>
          </a:prstGeom>
          <a:noFill/>
        </p:spPr>
        <p:txBody>
          <a:bodyPr wrap="square" rtlCol="0">
            <a:spAutoFit/>
          </a:bodyPr>
          <a:lstStyle/>
          <a:p>
            <a:r>
              <a:rPr lang="en-US" sz="2000" dirty="0" smtClean="0">
                <a:solidFill>
                  <a:srgbClr val="00B050"/>
                </a:solidFill>
                <a:latin typeface="Helvetica" pitchFamily="34" charset="0"/>
              </a:rPr>
              <a:t>3G</a:t>
            </a:r>
            <a:endParaRPr lang="en-US" sz="2000" dirty="0">
              <a:solidFill>
                <a:srgbClr val="00B050"/>
              </a:solidFill>
              <a:latin typeface="Helvetica" pitchFamily="34" charset="0"/>
            </a:endParaRPr>
          </a:p>
        </p:txBody>
      </p:sp>
      <p:sp>
        <p:nvSpPr>
          <p:cNvPr id="9" name="TextBox 8"/>
          <p:cNvSpPr txBox="1"/>
          <p:nvPr/>
        </p:nvSpPr>
        <p:spPr>
          <a:xfrm>
            <a:off x="5562600" y="2667000"/>
            <a:ext cx="1447800" cy="461665"/>
          </a:xfrm>
          <a:prstGeom prst="rect">
            <a:avLst/>
          </a:prstGeom>
          <a:noFill/>
        </p:spPr>
        <p:txBody>
          <a:bodyPr wrap="square" rtlCol="0">
            <a:spAutoFit/>
          </a:bodyPr>
          <a:lstStyle/>
          <a:p>
            <a:r>
              <a:rPr lang="en-US" sz="2400" dirty="0" smtClean="0"/>
              <a:t>Upstream</a:t>
            </a:r>
            <a:endParaRPr lang="en-US" sz="2400" dirty="0"/>
          </a:p>
        </p:txBody>
      </p:sp>
      <p:sp>
        <p:nvSpPr>
          <p:cNvPr id="16" name="TextBox 15"/>
          <p:cNvSpPr txBox="1"/>
          <p:nvPr/>
        </p:nvSpPr>
        <p:spPr>
          <a:xfrm>
            <a:off x="5269832" y="4796135"/>
            <a:ext cx="1816768" cy="461665"/>
          </a:xfrm>
          <a:prstGeom prst="rect">
            <a:avLst/>
          </a:prstGeom>
          <a:noFill/>
        </p:spPr>
        <p:txBody>
          <a:bodyPr wrap="square" rtlCol="0">
            <a:spAutoFit/>
          </a:bodyPr>
          <a:lstStyle/>
          <a:p>
            <a:r>
              <a:rPr lang="en-US" sz="2400" dirty="0"/>
              <a:t>D</a:t>
            </a:r>
            <a:r>
              <a:rPr lang="en-US" sz="2400" dirty="0" smtClean="0"/>
              <a:t>ownstream</a:t>
            </a:r>
            <a:endParaRPr lang="en-US" sz="2400" dirty="0"/>
          </a:p>
        </p:txBody>
      </p:sp>
    </p:spTree>
    <p:extLst>
      <p:ext uri="{BB962C8B-B14F-4D97-AF65-F5344CB8AC3E}">
        <p14:creationId xmlns:p14="http://schemas.microsoft.com/office/powerpoint/2010/main" val="1785195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offloading data to WiFi</a:t>
            </a:r>
            <a:endParaRPr lang="en-US" dirty="0"/>
          </a:p>
        </p:txBody>
      </p:sp>
      <p:sp>
        <p:nvSpPr>
          <p:cNvPr id="3" name="Content Placeholder 2"/>
          <p:cNvSpPr>
            <a:spLocks noGrp="1"/>
          </p:cNvSpPr>
          <p:nvPr>
            <p:ph idx="1"/>
          </p:nvPr>
        </p:nvSpPr>
        <p:spPr/>
        <p:txBody>
          <a:bodyPr>
            <a:normAutofit/>
          </a:bodyPr>
          <a:lstStyle/>
          <a:p>
            <a:r>
              <a:rPr lang="en-US" sz="2800" dirty="0" smtClean="0"/>
              <a:t>Straightforward design: use WiFi when available</a:t>
            </a:r>
          </a:p>
          <a:p>
            <a:pPr lvl="1"/>
            <a:r>
              <a:rPr lang="en-US" sz="2400" dirty="0" smtClean="0"/>
              <a:t>Offloads only 10% of the data</a:t>
            </a:r>
          </a:p>
          <a:p>
            <a:pPr lvl="1"/>
            <a:r>
              <a:rPr lang="en-US" sz="2400" dirty="0" smtClean="0"/>
              <a:t>Hurts application performance</a:t>
            </a:r>
            <a:endParaRPr lang="en-US" sz="2400"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122914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techniques in </a:t>
            </a:r>
            <a:r>
              <a:rPr lang="en-US" dirty="0" err="1" smtClean="0"/>
              <a:t>Wiffler</a:t>
            </a:r>
            <a:endParaRPr lang="en-US" dirty="0"/>
          </a:p>
        </p:txBody>
      </p:sp>
      <p:sp>
        <p:nvSpPr>
          <p:cNvPr id="3" name="Content Placeholder 2"/>
          <p:cNvSpPr>
            <a:spLocks noGrp="1"/>
          </p:cNvSpPr>
          <p:nvPr>
            <p:ph idx="1"/>
          </p:nvPr>
        </p:nvSpPr>
        <p:spPr/>
        <p:txBody>
          <a:bodyPr>
            <a:normAutofit/>
          </a:bodyPr>
          <a:lstStyle/>
          <a:p>
            <a:r>
              <a:rPr lang="en-US" dirty="0" smtClean="0"/>
              <a:t>Prediction-based offloading</a:t>
            </a:r>
          </a:p>
          <a:p>
            <a:pPr marL="457200" indent="-457200">
              <a:buFont typeface="Arial" pitchFamily="34" charset="0"/>
              <a:buChar char="•"/>
            </a:pPr>
            <a:r>
              <a:rPr lang="en-US" dirty="0" smtClean="0"/>
              <a:t>Exploit the delay tolerance of apps to increase data offloaded to WiFi</a:t>
            </a:r>
          </a:p>
          <a:p>
            <a:endParaRPr lang="en-US" dirty="0" smtClean="0"/>
          </a:p>
          <a:p>
            <a:r>
              <a:rPr lang="en-US" dirty="0" smtClean="0"/>
              <a:t>Fast switching </a:t>
            </a:r>
          </a:p>
          <a:p>
            <a:pPr marL="457200" indent="-457200">
              <a:buFont typeface="Arial" pitchFamily="34" charset="0"/>
              <a:buChar char="•"/>
            </a:pPr>
            <a:r>
              <a:rPr lang="en-US" dirty="0" smtClean="0"/>
              <a:t>Combat poor WiFi connectivity</a:t>
            </a:r>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73235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Prediction-based offloading</a:t>
            </a:r>
            <a:endParaRPr lang="en-US" dirty="0"/>
          </a:p>
        </p:txBody>
      </p:sp>
      <p:sp>
        <p:nvSpPr>
          <p:cNvPr id="3" name="Content Placeholder 2"/>
          <p:cNvSpPr>
            <a:spLocks noGrp="1"/>
          </p:cNvSpPr>
          <p:nvPr>
            <p:ph idx="1"/>
          </p:nvPr>
        </p:nvSpPr>
        <p:spPr/>
        <p:txBody>
          <a:bodyPr>
            <a:normAutofit/>
          </a:bodyPr>
          <a:lstStyle/>
          <a:p>
            <a:r>
              <a:rPr lang="en-US" sz="2800" dirty="0"/>
              <a:t>Delay data transfers only if that reduces 3G usage</a:t>
            </a:r>
          </a:p>
          <a:p>
            <a:endParaRPr lang="en-US" sz="2800" dirty="0"/>
          </a:p>
          <a:p>
            <a:r>
              <a:rPr lang="en-US" sz="2800" dirty="0" smtClean="0"/>
              <a:t>Transfer </a:t>
            </a:r>
            <a:r>
              <a:rPr lang="en-US" sz="2800" dirty="0" smtClean="0"/>
              <a:t>requirements: </a:t>
            </a:r>
            <a:r>
              <a:rPr lang="en-US" sz="2800" dirty="0" smtClean="0">
                <a:latin typeface="Agency FB" pitchFamily="34" charset="0"/>
              </a:rPr>
              <a:t>S</a:t>
            </a:r>
            <a:r>
              <a:rPr lang="en-US" sz="2800" dirty="0" smtClean="0"/>
              <a:t> bytes </a:t>
            </a:r>
            <a:r>
              <a:rPr lang="en-US" sz="2800" dirty="0" smtClean="0"/>
              <a:t>by</a:t>
            </a:r>
            <a:r>
              <a:rPr lang="en-US" sz="2800" dirty="0" smtClean="0"/>
              <a:t> </a:t>
            </a:r>
            <a:r>
              <a:rPr lang="en-US" sz="2800" dirty="0" smtClean="0">
                <a:latin typeface="Agency FB" pitchFamily="34" charset="0"/>
              </a:rPr>
              <a:t>D</a:t>
            </a:r>
            <a:r>
              <a:rPr lang="en-US" sz="2800" dirty="0" smtClean="0"/>
              <a:t> </a:t>
            </a:r>
            <a:r>
              <a:rPr lang="en-US" sz="2800" dirty="0" smtClean="0"/>
              <a:t>seconds</a:t>
            </a:r>
          </a:p>
          <a:p>
            <a:endParaRPr lang="en-US" sz="2800" dirty="0" smtClean="0"/>
          </a:p>
          <a:p>
            <a:pPr marL="457200" indent="-457200">
              <a:buFont typeface="Arial" pitchFamily="34" charset="0"/>
              <a:buChar char="•"/>
            </a:pPr>
            <a:r>
              <a:rPr lang="en-US" sz="2800" dirty="0" smtClean="0">
                <a:latin typeface="Agency FB" pitchFamily="34" charset="0"/>
              </a:rPr>
              <a:t>W </a:t>
            </a:r>
            <a:r>
              <a:rPr lang="en-US" sz="2800" dirty="0" smtClean="0">
                <a:latin typeface="Agency FB" pitchFamily="34" charset="0"/>
              </a:rPr>
              <a:t>= </a:t>
            </a:r>
            <a:r>
              <a:rPr lang="en-US" sz="2800" dirty="0" smtClean="0"/>
              <a:t>Predicted </a:t>
            </a:r>
            <a:r>
              <a:rPr lang="en-US" sz="2800" dirty="0" smtClean="0"/>
              <a:t>WiFi </a:t>
            </a:r>
            <a:r>
              <a:rPr lang="en-US" sz="2800" dirty="0" smtClean="0"/>
              <a:t>capacity over future  </a:t>
            </a:r>
            <a:r>
              <a:rPr lang="en-US" sz="2800" dirty="0" smtClean="0">
                <a:latin typeface="Agency FB" pitchFamily="34" charset="0"/>
              </a:rPr>
              <a:t>D</a:t>
            </a:r>
            <a:r>
              <a:rPr lang="en-US" sz="2800" dirty="0" smtClean="0"/>
              <a:t> seconds</a:t>
            </a:r>
            <a:endParaRPr lang="en-US" sz="2800" dirty="0"/>
          </a:p>
          <a:p>
            <a:pPr marL="457200" indent="-457200">
              <a:buFont typeface="Arial" pitchFamily="34" charset="0"/>
              <a:buChar char="•"/>
            </a:pPr>
            <a:r>
              <a:rPr lang="en-US" sz="2800" dirty="0" smtClean="0"/>
              <a:t>Send data on 3G only when (</a:t>
            </a:r>
            <a:r>
              <a:rPr lang="en-US" sz="2800" dirty="0" smtClean="0">
                <a:latin typeface="Agency FB" pitchFamily="34" charset="0"/>
              </a:rPr>
              <a:t>W</a:t>
            </a:r>
            <a:r>
              <a:rPr lang="en-US" sz="2800" dirty="0" smtClean="0"/>
              <a:t> </a:t>
            </a:r>
            <a:r>
              <a:rPr lang="en-US" sz="2800" dirty="0"/>
              <a:t>&lt; </a:t>
            </a:r>
            <a:r>
              <a:rPr lang="en-US" sz="2800" dirty="0">
                <a:latin typeface="Agency FB" pitchFamily="34" charset="0"/>
              </a:rPr>
              <a:t>S</a:t>
            </a:r>
            <a:r>
              <a:rPr lang="en-US" sz="2800" dirty="0"/>
              <a:t> </a:t>
            </a:r>
            <a:r>
              <a:rPr lang="en-US" sz="2800" dirty="0" smtClean="0"/>
              <a:t>· </a:t>
            </a:r>
            <a:r>
              <a:rPr lang="en-US" sz="2800" dirty="0">
                <a:latin typeface="Agency FB" pitchFamily="34" charset="0"/>
              </a:rPr>
              <a:t>c</a:t>
            </a:r>
            <a:r>
              <a:rPr lang="en-US" sz="2800" dirty="0" smtClean="0"/>
              <a:t>)</a:t>
            </a:r>
          </a:p>
          <a:p>
            <a:pPr marL="457200" indent="-457200">
              <a:buFont typeface="Arial" pitchFamily="34" charset="0"/>
              <a:buChar char="•"/>
            </a:pPr>
            <a:r>
              <a:rPr lang="en-US" sz="2800" dirty="0"/>
              <a:t>Send data on WiFi whenever </a:t>
            </a:r>
            <a:r>
              <a:rPr lang="en-US" sz="2800" dirty="0" smtClean="0"/>
              <a:t>available</a:t>
            </a:r>
            <a:endParaRPr lang="en-US" sz="2800"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472204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WiFi capacity</a:t>
            </a:r>
            <a:endParaRPr lang="en-US" dirty="0"/>
          </a:p>
        </p:txBody>
      </p:sp>
      <p:sp>
        <p:nvSpPr>
          <p:cNvPr id="3" name="Content Placeholder 2"/>
          <p:cNvSpPr>
            <a:spLocks noGrp="1"/>
          </p:cNvSpPr>
          <p:nvPr>
            <p:ph idx="1"/>
          </p:nvPr>
        </p:nvSpPr>
        <p:spPr/>
        <p:txBody>
          <a:bodyPr/>
          <a:lstStyle/>
          <a:p>
            <a:r>
              <a:rPr lang="en-US" dirty="0" smtClean="0"/>
              <a:t>Based on (# of APs) </a:t>
            </a:r>
            <a:r>
              <a:rPr lang="en-US" dirty="0" smtClean="0">
                <a:latin typeface="Agency FB" pitchFamily="34" charset="0"/>
              </a:rPr>
              <a:t>x</a:t>
            </a:r>
            <a:r>
              <a:rPr lang="en-US" dirty="0" smtClean="0"/>
              <a:t> (capacity per AP)</a:t>
            </a:r>
          </a:p>
          <a:p>
            <a:endParaRPr lang="en-US" dirty="0" smtClean="0"/>
          </a:p>
          <a:p>
            <a:r>
              <a:rPr lang="en-US" dirty="0" smtClean="0"/>
              <a:t>Observation: future AP encounters depend on recent past</a:t>
            </a:r>
          </a:p>
          <a:p>
            <a:pPr marL="0" indent="0"/>
            <a:endParaRPr lang="en-US" dirty="0" smtClean="0"/>
          </a:p>
          <a:p>
            <a:pPr marL="0" indent="0"/>
            <a:r>
              <a:rPr lang="en-US" dirty="0" smtClean="0"/>
              <a:t>Predict # of APs based on </a:t>
            </a:r>
            <a:r>
              <a:rPr lang="en-US" dirty="0" smtClean="0"/>
              <a:t>the last </a:t>
            </a:r>
            <a:r>
              <a:rPr lang="en-US" dirty="0" smtClean="0">
                <a:latin typeface="Agency FB" pitchFamily="34" charset="0"/>
              </a:rPr>
              <a:t>N</a:t>
            </a:r>
            <a:r>
              <a:rPr lang="en-US" dirty="0" smtClean="0"/>
              <a:t> </a:t>
            </a:r>
            <a:r>
              <a:rPr lang="en-US" dirty="0" smtClean="0"/>
              <a:t>encounters</a:t>
            </a:r>
            <a:endParaRPr lang="en-US"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1502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828800"/>
            <a:ext cx="7696200" cy="3431381"/>
          </a:xfrm>
          <a:prstGeom prst="rect">
            <a:avLst/>
          </a:prstGeom>
          <a:solidFill>
            <a:schemeClr val="bg1"/>
          </a:solidFill>
          <a:ln w="50800">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Error in predicting # of APs</a:t>
            </a:r>
            <a:endParaRPr lang="en-US" dirty="0"/>
          </a:p>
        </p:txBody>
      </p:sp>
      <p:sp>
        <p:nvSpPr>
          <p:cNvPr id="2" name="Date Placeholder 1"/>
          <p:cNvSpPr>
            <a:spLocks noGrp="1"/>
          </p:cNvSpPr>
          <p:nvPr>
            <p:ph type="dt" sz="half" idx="10"/>
          </p:nvPr>
        </p:nvSpPr>
        <p:spPr/>
        <p:txBody>
          <a:bodyPr/>
          <a:lstStyle/>
          <a:p>
            <a:r>
              <a:rPr lang="en-US" smtClean="0"/>
              <a:t>ratul | UW | May '10</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776" y="1828800"/>
            <a:ext cx="6438424" cy="3431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0" y="2750403"/>
            <a:ext cx="1447800" cy="892552"/>
          </a:xfrm>
          <a:prstGeom prst="rect">
            <a:avLst/>
          </a:prstGeom>
          <a:noFill/>
        </p:spPr>
        <p:txBody>
          <a:bodyPr wrap="square" rtlCol="0">
            <a:spAutoFit/>
          </a:bodyPr>
          <a:lstStyle/>
          <a:p>
            <a:pPr algn="ctr"/>
            <a:r>
              <a:rPr lang="en-US" sz="2600" dirty="0" smtClean="0">
                <a:latin typeface="Helvetica" pitchFamily="34" charset="0"/>
              </a:rPr>
              <a:t>Relative error</a:t>
            </a:r>
            <a:endParaRPr lang="en-US" sz="2600" dirty="0" smtClean="0">
              <a:latin typeface="Helvetica" pitchFamily="34" charset="0"/>
            </a:endParaRPr>
          </a:p>
        </p:txBody>
      </p:sp>
      <p:sp>
        <p:nvSpPr>
          <p:cNvPr id="9" name="TextBox 8"/>
          <p:cNvSpPr txBox="1"/>
          <p:nvPr/>
        </p:nvSpPr>
        <p:spPr>
          <a:xfrm>
            <a:off x="6399272" y="2510135"/>
            <a:ext cx="914400" cy="461665"/>
          </a:xfrm>
          <a:prstGeom prst="rect">
            <a:avLst/>
          </a:prstGeom>
          <a:noFill/>
        </p:spPr>
        <p:txBody>
          <a:bodyPr wrap="square" rtlCol="0">
            <a:spAutoFit/>
          </a:bodyPr>
          <a:lstStyle/>
          <a:p>
            <a:r>
              <a:rPr lang="en-US" sz="2400" dirty="0" smtClean="0"/>
              <a:t>N=1</a:t>
            </a:r>
            <a:endParaRPr lang="en-US" sz="2400" dirty="0"/>
          </a:p>
        </p:txBody>
      </p:sp>
      <p:sp>
        <p:nvSpPr>
          <p:cNvPr id="11" name="TextBox 10"/>
          <p:cNvSpPr txBox="1"/>
          <p:nvPr/>
        </p:nvSpPr>
        <p:spPr>
          <a:xfrm>
            <a:off x="6323072" y="3272135"/>
            <a:ext cx="914400" cy="461665"/>
          </a:xfrm>
          <a:prstGeom prst="rect">
            <a:avLst/>
          </a:prstGeom>
          <a:noFill/>
        </p:spPr>
        <p:txBody>
          <a:bodyPr wrap="square" rtlCol="0">
            <a:spAutoFit/>
          </a:bodyPr>
          <a:lstStyle/>
          <a:p>
            <a:r>
              <a:rPr lang="en-US" sz="2400" dirty="0" smtClean="0"/>
              <a:t>N=4</a:t>
            </a:r>
            <a:endParaRPr lang="en-US" sz="2400" dirty="0"/>
          </a:p>
        </p:txBody>
      </p:sp>
      <p:sp>
        <p:nvSpPr>
          <p:cNvPr id="12" name="TextBox 11"/>
          <p:cNvSpPr txBox="1"/>
          <p:nvPr/>
        </p:nvSpPr>
        <p:spPr>
          <a:xfrm>
            <a:off x="6323072" y="3729335"/>
            <a:ext cx="914400" cy="461665"/>
          </a:xfrm>
          <a:prstGeom prst="rect">
            <a:avLst/>
          </a:prstGeom>
          <a:noFill/>
        </p:spPr>
        <p:txBody>
          <a:bodyPr wrap="square" rtlCol="0">
            <a:spAutoFit/>
          </a:bodyPr>
          <a:lstStyle/>
          <a:p>
            <a:r>
              <a:rPr lang="en-US" sz="2400" dirty="0" smtClean="0"/>
              <a:t>N=8</a:t>
            </a:r>
            <a:endParaRPr lang="en-US" sz="2400" dirty="0"/>
          </a:p>
        </p:txBody>
      </p:sp>
    </p:spTree>
    <p:extLst>
      <p:ext uri="{BB962C8B-B14F-4D97-AF65-F5344CB8AC3E}">
        <p14:creationId xmlns:p14="http://schemas.microsoft.com/office/powerpoint/2010/main" val="3593767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switching</a:t>
            </a:r>
            <a:endParaRPr lang="en-US" dirty="0"/>
          </a:p>
        </p:txBody>
      </p:sp>
      <p:sp>
        <p:nvSpPr>
          <p:cNvPr id="3" name="Content Placeholder 2"/>
          <p:cNvSpPr>
            <a:spLocks noGrp="1"/>
          </p:cNvSpPr>
          <p:nvPr>
            <p:ph idx="1"/>
          </p:nvPr>
        </p:nvSpPr>
        <p:spPr/>
        <p:txBody>
          <a:bodyPr/>
          <a:lstStyle/>
          <a:p>
            <a:r>
              <a:rPr lang="en-US" dirty="0" smtClean="0"/>
              <a:t>Poor WiFi connectivity will hurt </a:t>
            </a:r>
            <a:r>
              <a:rPr lang="en-US" dirty="0" smtClean="0"/>
              <a:t>demanding apps </a:t>
            </a:r>
            <a:r>
              <a:rPr lang="en-US" dirty="0" smtClean="0"/>
              <a:t>such as VoIP and video streaming</a:t>
            </a:r>
          </a:p>
          <a:p>
            <a:endParaRPr lang="en-US" dirty="0" smtClean="0"/>
          </a:p>
          <a:p>
            <a:r>
              <a:rPr lang="en-US" dirty="0" smtClean="0"/>
              <a:t>Send the packet on 3G if WiFi does not succeed within a threshold</a:t>
            </a:r>
          </a:p>
          <a:p>
            <a:pPr marL="857250" lvl="1" indent="-457200">
              <a:buFont typeface="Arial" pitchFamily="34" charset="0"/>
              <a:buChar char="•"/>
            </a:pPr>
            <a:r>
              <a:rPr lang="en-US" dirty="0"/>
              <a:t>L</a:t>
            </a:r>
            <a:r>
              <a:rPr lang="en-US" dirty="0" smtClean="0"/>
              <a:t>ink-layer retransmissions take time</a:t>
            </a:r>
          </a:p>
          <a:p>
            <a:pPr marL="857250" lvl="1" indent="-457200">
              <a:buFont typeface="Arial" pitchFamily="34" charset="0"/>
              <a:buChar char="•"/>
            </a:pPr>
            <a:r>
              <a:rPr lang="en-US" dirty="0" smtClean="0"/>
              <a:t>Losses are </a:t>
            </a:r>
            <a:r>
              <a:rPr lang="en-US" dirty="0" err="1" smtClean="0"/>
              <a:t>bursty</a:t>
            </a:r>
            <a:endParaRPr lang="en-US" dirty="0" smtClean="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804791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p:cNvSpPr>
            <a:spLocks noChangeAspect="1" noEditPoints="1" noChangeArrowheads="1"/>
          </p:cNvSpPr>
          <p:nvPr/>
        </p:nvSpPr>
        <p:spPr bwMode="auto">
          <a:xfrm>
            <a:off x="3657600" y="2174892"/>
            <a:ext cx="3200400" cy="21447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Implementation of </a:t>
            </a:r>
            <a:r>
              <a:rPr lang="en-US" dirty="0" err="1" smtClean="0"/>
              <a:t>Wiffler</a:t>
            </a:r>
            <a:endParaRPr lang="en-US"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descr="C:\Documents and Settings\rohan\My Documents\My Pictures\Microsoft Clip Organizer\j0398499.wmf"/>
          <p:cNvPicPr>
            <a:picLocks noChangeAspect="1" noChangeArrowheads="1"/>
          </p:cNvPicPr>
          <p:nvPr/>
        </p:nvPicPr>
        <p:blipFill>
          <a:blip r:embed="rId3" cstate="print"/>
          <a:srcRect/>
          <a:stretch>
            <a:fillRect/>
          </a:stretch>
        </p:blipFill>
        <p:spPr bwMode="auto">
          <a:xfrm>
            <a:off x="2587793" y="3606651"/>
            <a:ext cx="726552" cy="667752"/>
          </a:xfrm>
          <a:prstGeom prst="rect">
            <a:avLst/>
          </a:prstGeom>
          <a:noFill/>
        </p:spPr>
      </p:pic>
      <p:pic>
        <p:nvPicPr>
          <p:cNvPr id="1026" name="Picture 2" descr="C:\Users\ratul\AppData\Local\Microsoft\Windows\Temporary Internet Files\Content.IE5\OJ2Y979X\MC90019604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1856" y="2545306"/>
            <a:ext cx="719888" cy="615201"/>
          </a:xfrm>
          <a:prstGeom prst="rect">
            <a:avLst/>
          </a:prstGeom>
          <a:solidFill>
            <a:schemeClr val="bg1"/>
          </a:solidFill>
        </p:spPr>
      </p:pic>
      <p:sp>
        <p:nvSpPr>
          <p:cNvPr id="7" name="modem"/>
          <p:cNvSpPr>
            <a:spLocks noEditPoints="1" noChangeArrowheads="1"/>
          </p:cNvSpPr>
          <p:nvPr/>
        </p:nvSpPr>
        <p:spPr bwMode="auto">
          <a:xfrm>
            <a:off x="4267201" y="3715729"/>
            <a:ext cx="685800" cy="365373"/>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ratul\AppData\Local\Microsoft\Windows\Temporary Internet Files\Content.IE5\MTCHUXCO\MC90030350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2801980"/>
            <a:ext cx="381000" cy="804671"/>
          </a:xfrm>
          <a:prstGeom prst="rect">
            <a:avLst/>
          </a:prstGeom>
          <a:noFill/>
          <a:extLst>
            <a:ext uri="{909E8E84-426E-40DD-AFC4-6F175D3DCCD1}">
              <a14:hiddenFill xmlns:a14="http://schemas.microsoft.com/office/drawing/2010/main">
                <a:solidFill>
                  <a:srgbClr val="FFFFFF"/>
                </a:solidFill>
              </a14:hiddenFill>
            </a:ext>
          </a:extLst>
        </p:spPr>
      </p:pic>
      <p:sp>
        <p:nvSpPr>
          <p:cNvPr id="9" name="server"/>
          <p:cNvSpPr>
            <a:spLocks noEditPoints="1" noChangeArrowheads="1"/>
          </p:cNvSpPr>
          <p:nvPr/>
        </p:nvSpPr>
        <p:spPr bwMode="auto">
          <a:xfrm>
            <a:off x="7239000" y="2701082"/>
            <a:ext cx="761999" cy="10146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32" name="Picture 8" descr="C:\Users\ratul\AppData\Local\Microsoft\Windows\Temporary Internet Files\Content.IE5\VSW3NT1U\MC900441735[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84397">
            <a:off x="1857915" y="2632998"/>
            <a:ext cx="628649" cy="6286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C:\Users\ratul\AppData\Local\Microsoft\Windows\Temporary Internet Files\Content.IE5\VSW3NT1U\MC900441735[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4678553">
            <a:off x="1857914" y="3420938"/>
            <a:ext cx="628649" cy="628649"/>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a:xfrm>
            <a:off x="3348789" y="2872724"/>
            <a:ext cx="902369" cy="938463"/>
          </a:xfrm>
          <a:custGeom>
            <a:avLst/>
            <a:gdLst>
              <a:gd name="connsiteX0" fmla="*/ 0 w 902369"/>
              <a:gd name="connsiteY0" fmla="*/ 0 h 938463"/>
              <a:gd name="connsiteX1" fmla="*/ 397043 w 902369"/>
              <a:gd name="connsiteY1" fmla="*/ 577515 h 938463"/>
              <a:gd name="connsiteX2" fmla="*/ 902369 w 902369"/>
              <a:gd name="connsiteY2" fmla="*/ 938463 h 938463"/>
            </a:gdLst>
            <a:ahLst/>
            <a:cxnLst>
              <a:cxn ang="0">
                <a:pos x="connsiteX0" y="connsiteY0"/>
              </a:cxn>
              <a:cxn ang="0">
                <a:pos x="connsiteX1" y="connsiteY1"/>
              </a:cxn>
              <a:cxn ang="0">
                <a:pos x="connsiteX2" y="connsiteY2"/>
              </a:cxn>
            </a:cxnLst>
            <a:rect l="l" t="t" r="r" b="b"/>
            <a:pathLst>
              <a:path w="902369" h="938463">
                <a:moveTo>
                  <a:pt x="0" y="0"/>
                </a:moveTo>
                <a:cubicBezTo>
                  <a:pt x="123324" y="210552"/>
                  <a:pt x="246648" y="421105"/>
                  <a:pt x="397043" y="577515"/>
                </a:cubicBezTo>
                <a:cubicBezTo>
                  <a:pt x="547438" y="733925"/>
                  <a:pt x="902369" y="938463"/>
                  <a:pt x="902369" y="938463"/>
                </a:cubicBezTo>
              </a:path>
            </a:pathLst>
          </a:cu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rot="16952756">
            <a:off x="3552581" y="3513537"/>
            <a:ext cx="389933" cy="945083"/>
          </a:xfrm>
          <a:custGeom>
            <a:avLst/>
            <a:gdLst>
              <a:gd name="connsiteX0" fmla="*/ 0 w 902369"/>
              <a:gd name="connsiteY0" fmla="*/ 0 h 938463"/>
              <a:gd name="connsiteX1" fmla="*/ 397043 w 902369"/>
              <a:gd name="connsiteY1" fmla="*/ 577515 h 938463"/>
              <a:gd name="connsiteX2" fmla="*/ 902369 w 902369"/>
              <a:gd name="connsiteY2" fmla="*/ 938463 h 938463"/>
            </a:gdLst>
            <a:ahLst/>
            <a:cxnLst>
              <a:cxn ang="0">
                <a:pos x="connsiteX0" y="connsiteY0"/>
              </a:cxn>
              <a:cxn ang="0">
                <a:pos x="connsiteX1" y="connsiteY1"/>
              </a:cxn>
              <a:cxn ang="0">
                <a:pos x="connsiteX2" y="connsiteY2"/>
              </a:cxn>
            </a:cxnLst>
            <a:rect l="l" t="t" r="r" b="b"/>
            <a:pathLst>
              <a:path w="902369" h="938463">
                <a:moveTo>
                  <a:pt x="0" y="0"/>
                </a:moveTo>
                <a:cubicBezTo>
                  <a:pt x="123324" y="210552"/>
                  <a:pt x="246648" y="421105"/>
                  <a:pt x="397043" y="577515"/>
                </a:cubicBezTo>
                <a:cubicBezTo>
                  <a:pt x="547438" y="733925"/>
                  <a:pt x="902369" y="938463"/>
                  <a:pt x="902369" y="938463"/>
                </a:cubicBezTo>
              </a:path>
            </a:pathLst>
          </a:cu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rot="16952756">
            <a:off x="5509800" y="2529408"/>
            <a:ext cx="1187974" cy="2061598"/>
          </a:xfrm>
          <a:custGeom>
            <a:avLst/>
            <a:gdLst>
              <a:gd name="connsiteX0" fmla="*/ 0 w 902369"/>
              <a:gd name="connsiteY0" fmla="*/ 0 h 938463"/>
              <a:gd name="connsiteX1" fmla="*/ 397043 w 902369"/>
              <a:gd name="connsiteY1" fmla="*/ 577515 h 938463"/>
              <a:gd name="connsiteX2" fmla="*/ 902369 w 902369"/>
              <a:gd name="connsiteY2" fmla="*/ 938463 h 938463"/>
            </a:gdLst>
            <a:ahLst/>
            <a:cxnLst>
              <a:cxn ang="0">
                <a:pos x="connsiteX0" y="connsiteY0"/>
              </a:cxn>
              <a:cxn ang="0">
                <a:pos x="connsiteX1" y="connsiteY1"/>
              </a:cxn>
              <a:cxn ang="0">
                <a:pos x="connsiteX2" y="connsiteY2"/>
              </a:cxn>
            </a:cxnLst>
            <a:rect l="l" t="t" r="r" b="b"/>
            <a:pathLst>
              <a:path w="902369" h="938463">
                <a:moveTo>
                  <a:pt x="0" y="0"/>
                </a:moveTo>
                <a:cubicBezTo>
                  <a:pt x="123324" y="210552"/>
                  <a:pt x="246648" y="421105"/>
                  <a:pt x="397043" y="577515"/>
                </a:cubicBezTo>
                <a:cubicBezTo>
                  <a:pt x="547438" y="733925"/>
                  <a:pt x="902369" y="938463"/>
                  <a:pt x="902369" y="938463"/>
                </a:cubicBezTo>
              </a:path>
            </a:pathLst>
          </a:cu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4038600" y="4274403"/>
            <a:ext cx="1143000" cy="830997"/>
          </a:xfrm>
          <a:prstGeom prst="rect">
            <a:avLst/>
          </a:prstGeom>
          <a:noFill/>
        </p:spPr>
        <p:txBody>
          <a:bodyPr wrap="square" rtlCol="0">
            <a:spAutoFit/>
          </a:bodyPr>
          <a:lstStyle/>
          <a:p>
            <a:pPr algn="ctr"/>
            <a:r>
              <a:rPr lang="en-US" sz="2400" dirty="0" err="1" smtClean="0">
                <a:solidFill>
                  <a:srgbClr val="FFC000"/>
                </a:solidFill>
              </a:rPr>
              <a:t>Wiffler</a:t>
            </a:r>
            <a:r>
              <a:rPr lang="en-US" sz="2400" dirty="0" smtClean="0">
                <a:solidFill>
                  <a:srgbClr val="FFC000"/>
                </a:solidFill>
              </a:rPr>
              <a:t> proxy</a:t>
            </a:r>
            <a:endParaRPr lang="en-US" sz="2400" dirty="0">
              <a:solidFill>
                <a:srgbClr val="FFC000"/>
              </a:solidFill>
            </a:endParaRPr>
          </a:p>
        </p:txBody>
      </p:sp>
    </p:spTree>
    <p:extLst>
      <p:ext uri="{BB962C8B-B14F-4D97-AF65-F5344CB8AC3E}">
        <p14:creationId xmlns:p14="http://schemas.microsoft.com/office/powerpoint/2010/main" val="2939001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457200" y="2514600"/>
            <a:ext cx="8229600" cy="3611563"/>
          </a:xfrm>
        </p:spPr>
        <p:txBody>
          <a:bodyPr/>
          <a:lstStyle/>
          <a:p>
            <a:pPr algn="ctr"/>
            <a:r>
              <a:rPr lang="en-US" dirty="0" smtClean="0"/>
              <a:t>Deployment on 20 vehicular nodes</a:t>
            </a:r>
          </a:p>
          <a:p>
            <a:pPr algn="ctr"/>
            <a:endParaRPr lang="en-US" dirty="0"/>
          </a:p>
          <a:p>
            <a:pPr algn="ctr"/>
            <a:r>
              <a:rPr lang="en-US" dirty="0" smtClean="0"/>
              <a:t>Trace-driven simulations</a:t>
            </a:r>
            <a:endParaRPr lang="en-US"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632084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Mobile data is growing exponentially</a:t>
            </a:r>
            <a:endParaRPr lang="en-US" dirty="0"/>
          </a:p>
        </p:txBody>
      </p:sp>
      <p:grpSp>
        <p:nvGrpSpPr>
          <p:cNvPr id="5" name="Group 4"/>
          <p:cNvGrpSpPr/>
          <p:nvPr/>
        </p:nvGrpSpPr>
        <p:grpSpPr>
          <a:xfrm>
            <a:off x="2895600" y="4514076"/>
            <a:ext cx="5572125" cy="1658124"/>
            <a:chOff x="2895600" y="4514076"/>
            <a:chExt cx="5572125" cy="1658124"/>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791075"/>
              <a:ext cx="55721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43255" y="4514076"/>
              <a:ext cx="1809750" cy="276999"/>
            </a:xfrm>
            <a:prstGeom prst="rect">
              <a:avLst/>
            </a:prstGeom>
            <a:solidFill>
              <a:schemeClr val="bg1"/>
            </a:solidFill>
          </p:spPr>
          <p:txBody>
            <a:bodyPr wrap="square" rtlCol="0">
              <a:spAutoFit/>
            </a:bodyPr>
            <a:lstStyle/>
            <a:p>
              <a:r>
                <a:rPr lang="en-US" sz="1200" dirty="0"/>
                <a:t>http</a:t>
              </a:r>
              <a:r>
                <a:rPr lang="en-US" sz="1200" dirty="0" smtClean="0"/>
                <a:t>://www.totaltele.com</a:t>
              </a:r>
              <a:endParaRPr lang="en-US" sz="1200" dirty="0"/>
            </a:p>
          </p:txBody>
        </p:sp>
      </p:grpSp>
      <p:grpSp>
        <p:nvGrpSpPr>
          <p:cNvPr id="4" name="Group 3"/>
          <p:cNvGrpSpPr/>
          <p:nvPr/>
        </p:nvGrpSpPr>
        <p:grpSpPr>
          <a:xfrm>
            <a:off x="4953000" y="1892194"/>
            <a:ext cx="3400425" cy="1536806"/>
            <a:chOff x="4953000" y="1892194"/>
            <a:chExt cx="3400425" cy="1536806"/>
          </a:xfrm>
        </p:grpSpPr>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171700"/>
              <a:ext cx="34004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138862" y="1892194"/>
              <a:ext cx="2214563" cy="276999"/>
            </a:xfrm>
            <a:prstGeom prst="rect">
              <a:avLst/>
            </a:prstGeom>
            <a:solidFill>
              <a:schemeClr val="bg1"/>
            </a:solidFill>
          </p:spPr>
          <p:txBody>
            <a:bodyPr wrap="square" rtlCol="0">
              <a:spAutoFit/>
            </a:bodyPr>
            <a:lstStyle/>
            <a:p>
              <a:r>
                <a:rPr lang="en-US" sz="1200" dirty="0"/>
                <a:t>http</a:t>
              </a:r>
              <a:r>
                <a:rPr lang="en-US" sz="1200" dirty="0" smtClean="0"/>
                <a:t>://www.readwriteweb.com</a:t>
              </a:r>
              <a:endParaRPr lang="en-US" sz="1200" dirty="0"/>
            </a:p>
          </p:txBody>
        </p:sp>
      </p:grpSp>
      <p:grpSp>
        <p:nvGrpSpPr>
          <p:cNvPr id="3" name="Group 2"/>
          <p:cNvGrpSpPr/>
          <p:nvPr/>
        </p:nvGrpSpPr>
        <p:grpSpPr>
          <a:xfrm>
            <a:off x="990600" y="1562100"/>
            <a:ext cx="3810000" cy="3390900"/>
            <a:chOff x="990600" y="1562100"/>
            <a:chExt cx="3810000" cy="3390900"/>
          </a:xfrm>
        </p:grpSpPr>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562100"/>
              <a:ext cx="38100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90601" y="4676001"/>
              <a:ext cx="1295400" cy="276999"/>
            </a:xfrm>
            <a:prstGeom prst="rect">
              <a:avLst/>
            </a:prstGeom>
            <a:solidFill>
              <a:schemeClr val="bg1"/>
            </a:solidFill>
          </p:spPr>
          <p:txBody>
            <a:bodyPr wrap="square" rtlCol="0">
              <a:spAutoFit/>
            </a:bodyPr>
            <a:lstStyle/>
            <a:p>
              <a:r>
                <a:rPr lang="en-US" sz="1200" dirty="0" smtClean="0"/>
                <a:t>CISCO VNI 2010</a:t>
              </a:r>
              <a:endParaRPr lang="en-US" sz="1200" dirty="0"/>
            </a:p>
          </p:txBody>
        </p:sp>
      </p:grpSp>
      <p:sp>
        <p:nvSpPr>
          <p:cNvPr id="8" name="Date Placeholder 7"/>
          <p:cNvSpPr>
            <a:spLocks noGrp="1"/>
          </p:cNvSpPr>
          <p:nvPr>
            <p:ph type="dt" sz="half" idx="10"/>
          </p:nvPr>
        </p:nvSpPr>
        <p:spPr/>
        <p:txBody>
          <a:bodyPr/>
          <a:lstStyle/>
          <a:p>
            <a:r>
              <a:rPr lang="en-US" smtClean="0"/>
              <a:t>ratul | UW | May '10</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5502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results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77378068"/>
              </p:ext>
            </p:extLst>
          </p:nvPr>
        </p:nvGraphicFramePr>
        <p:xfrm>
          <a:off x="685800" y="1676400"/>
          <a:ext cx="7543800" cy="1371600"/>
        </p:xfrm>
        <a:graphic>
          <a:graphicData uri="http://schemas.openxmlformats.org/drawingml/2006/table">
            <a:tbl>
              <a:tblPr firstRow="1" bandRow="1">
                <a:tableStyleId>{5C22544A-7EE6-4342-B048-85BDC9FD1C3A}</a:tableStyleId>
              </a:tblPr>
              <a:tblGrid>
                <a:gridCol w="3771900"/>
                <a:gridCol w="3771900"/>
              </a:tblGrid>
              <a:tr h="431800">
                <a:tc>
                  <a:txBody>
                    <a:bodyPr/>
                    <a:lstStyle/>
                    <a:p>
                      <a:pPr algn="ctr"/>
                      <a:endParaRPr lang="en-US" sz="2400" dirty="0"/>
                    </a:p>
                  </a:txBody>
                  <a:tcPr marL="96819" marR="96819"/>
                </a:tc>
                <a:tc>
                  <a:txBody>
                    <a:bodyPr/>
                    <a:lstStyle/>
                    <a:p>
                      <a:pPr algn="ctr"/>
                      <a:r>
                        <a:rPr lang="en-US" sz="2400" dirty="0" smtClean="0"/>
                        <a:t>Data offloaded to WiFi</a:t>
                      </a:r>
                      <a:endParaRPr lang="en-US" sz="2400" dirty="0"/>
                    </a:p>
                  </a:txBody>
                  <a:tcPr marL="96819" marR="96819"/>
                </a:tc>
              </a:tr>
              <a:tr h="431800">
                <a:tc>
                  <a:txBody>
                    <a:bodyPr/>
                    <a:lstStyle/>
                    <a:p>
                      <a:pPr algn="ctr"/>
                      <a:r>
                        <a:rPr lang="en-US" sz="2400" dirty="0" smtClean="0"/>
                        <a:t>Prediction-based</a:t>
                      </a:r>
                      <a:r>
                        <a:rPr lang="en-US" sz="2400" baseline="0" dirty="0" smtClean="0"/>
                        <a:t> offloading</a:t>
                      </a:r>
                      <a:endParaRPr lang="en-US" sz="2400" dirty="0"/>
                    </a:p>
                  </a:txBody>
                  <a:tcPr marL="96819" marR="96819"/>
                </a:tc>
                <a:tc>
                  <a:txBody>
                    <a:bodyPr/>
                    <a:lstStyle/>
                    <a:p>
                      <a:pPr algn="ctr"/>
                      <a:r>
                        <a:rPr lang="en-US" sz="2400" dirty="0" smtClean="0"/>
                        <a:t>30%</a:t>
                      </a:r>
                      <a:endParaRPr lang="en-US" sz="2400" dirty="0"/>
                    </a:p>
                  </a:txBody>
                  <a:tcPr marL="96819" marR="96819"/>
                </a:tc>
              </a:tr>
              <a:tr h="431800">
                <a:tc>
                  <a:txBody>
                    <a:bodyPr/>
                    <a:lstStyle/>
                    <a:p>
                      <a:pPr algn="ctr"/>
                      <a:r>
                        <a:rPr lang="en-US" sz="2400" dirty="0" smtClean="0"/>
                        <a:t>WiFi when</a:t>
                      </a:r>
                      <a:r>
                        <a:rPr lang="en-US" sz="2400" baseline="0" dirty="0" smtClean="0"/>
                        <a:t> available</a:t>
                      </a:r>
                      <a:endParaRPr lang="en-US" sz="2400" dirty="0"/>
                    </a:p>
                  </a:txBody>
                  <a:tcPr marL="96819" marR="96819"/>
                </a:tc>
                <a:tc>
                  <a:txBody>
                    <a:bodyPr/>
                    <a:lstStyle/>
                    <a:p>
                      <a:pPr algn="ctr"/>
                      <a:r>
                        <a:rPr lang="en-US" sz="2400" dirty="0" smtClean="0"/>
                        <a:t>10%</a:t>
                      </a:r>
                      <a:endParaRPr lang="en-US" sz="2400" dirty="0"/>
                    </a:p>
                  </a:txBody>
                  <a:tcPr marL="96819" marR="96819"/>
                </a:tc>
              </a:tr>
            </a:tbl>
          </a:graphicData>
        </a:graphic>
      </p:graphicFrame>
      <p:sp>
        <p:nvSpPr>
          <p:cNvPr id="4" name="Date Placeholder 3"/>
          <p:cNvSpPr>
            <a:spLocks noGrp="1"/>
          </p:cNvSpPr>
          <p:nvPr>
            <p:ph type="dt" sz="half" idx="10"/>
          </p:nvPr>
        </p:nvSpPr>
        <p:spPr/>
        <p:txBody>
          <a:bodyPr/>
          <a:lstStyle/>
          <a:p>
            <a:r>
              <a:rPr lang="en-US" dirty="0" err="1" smtClean="0"/>
              <a:t>ratul</a:t>
            </a:r>
            <a:r>
              <a:rPr lang="en-US" dirty="0" smtClean="0"/>
              <a:t> | UW | May '10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977125526"/>
              </p:ext>
            </p:extLst>
          </p:nvPr>
        </p:nvGraphicFramePr>
        <p:xfrm>
          <a:off x="685800" y="4324290"/>
          <a:ext cx="7543800" cy="1371600"/>
        </p:xfrm>
        <a:graphic>
          <a:graphicData uri="http://schemas.openxmlformats.org/drawingml/2006/table">
            <a:tbl>
              <a:tblPr firstRow="1" bandRow="1">
                <a:tableStyleId>{5C22544A-7EE6-4342-B048-85BDC9FD1C3A}</a:tableStyleId>
              </a:tblPr>
              <a:tblGrid>
                <a:gridCol w="3186249"/>
                <a:gridCol w="4357551"/>
              </a:tblGrid>
              <a:tr h="381000">
                <a:tc>
                  <a:txBody>
                    <a:bodyPr/>
                    <a:lstStyle/>
                    <a:p>
                      <a:pPr algn="ctr"/>
                      <a:endParaRPr lang="en-US" sz="2400" dirty="0"/>
                    </a:p>
                  </a:txBody>
                  <a:tcPr/>
                </a:tc>
                <a:tc>
                  <a:txBody>
                    <a:bodyPr/>
                    <a:lstStyle/>
                    <a:p>
                      <a:pPr algn="ctr"/>
                      <a:r>
                        <a:rPr lang="en-US" sz="2400" dirty="0" smtClean="0"/>
                        <a:t>Time </a:t>
                      </a:r>
                      <a:r>
                        <a:rPr lang="en-US" sz="2400" dirty="0" smtClean="0"/>
                        <a:t>w/ good voice quality</a:t>
                      </a:r>
                      <a:r>
                        <a:rPr lang="en-US" sz="2400" baseline="0" dirty="0" smtClean="0"/>
                        <a:t> </a:t>
                      </a:r>
                      <a:endParaRPr lang="en-US" sz="2400" dirty="0"/>
                    </a:p>
                  </a:txBody>
                  <a:tcPr/>
                </a:tc>
              </a:tr>
              <a:tr h="381000">
                <a:tc>
                  <a:txBody>
                    <a:bodyPr/>
                    <a:lstStyle/>
                    <a:p>
                      <a:pPr algn="ctr"/>
                      <a:r>
                        <a:rPr lang="en-US" sz="2400" dirty="0" smtClean="0"/>
                        <a:t>Fast</a:t>
                      </a:r>
                      <a:r>
                        <a:rPr lang="en-US" sz="2400" baseline="0" dirty="0" smtClean="0"/>
                        <a:t> switching</a:t>
                      </a:r>
                      <a:endParaRPr lang="en-US" sz="2400" dirty="0"/>
                    </a:p>
                  </a:txBody>
                  <a:tcPr/>
                </a:tc>
                <a:tc>
                  <a:txBody>
                    <a:bodyPr/>
                    <a:lstStyle/>
                    <a:p>
                      <a:pPr algn="ctr"/>
                      <a:r>
                        <a:rPr lang="en-US" sz="2400" dirty="0" smtClean="0"/>
                        <a:t>68%</a:t>
                      </a:r>
                      <a:endParaRPr lang="en-US" sz="2400" dirty="0"/>
                    </a:p>
                  </a:txBody>
                  <a:tcPr/>
                </a:tc>
              </a:tr>
              <a:tr h="381000">
                <a:tc>
                  <a:txBody>
                    <a:bodyPr/>
                    <a:lstStyle/>
                    <a:p>
                      <a:pPr algn="ctr"/>
                      <a:r>
                        <a:rPr lang="en-US" sz="2400" dirty="0" smtClean="0"/>
                        <a:t>WiFi</a:t>
                      </a:r>
                      <a:r>
                        <a:rPr lang="en-US" sz="2400" baseline="0" dirty="0" smtClean="0"/>
                        <a:t> when available</a:t>
                      </a:r>
                      <a:endParaRPr lang="en-US" sz="2400" dirty="0"/>
                    </a:p>
                  </a:txBody>
                  <a:tcPr/>
                </a:tc>
                <a:tc>
                  <a:txBody>
                    <a:bodyPr/>
                    <a:lstStyle/>
                    <a:p>
                      <a:pPr algn="ctr"/>
                      <a:r>
                        <a:rPr lang="en-US" sz="2400" dirty="0" smtClean="0"/>
                        <a:t>42%</a:t>
                      </a:r>
                      <a:endParaRPr lang="en-US" sz="2400" dirty="0"/>
                    </a:p>
                  </a:txBody>
                  <a:tcPr/>
                </a:tc>
              </a:tr>
            </a:tbl>
          </a:graphicData>
        </a:graphic>
      </p:graphicFrame>
      <p:sp>
        <p:nvSpPr>
          <p:cNvPr id="3" name="TextBox 2"/>
          <p:cNvSpPr txBox="1"/>
          <p:nvPr/>
        </p:nvSpPr>
        <p:spPr>
          <a:xfrm>
            <a:off x="609600" y="3055203"/>
            <a:ext cx="7772400" cy="830997"/>
          </a:xfrm>
          <a:prstGeom prst="rect">
            <a:avLst/>
          </a:prstGeom>
          <a:noFill/>
        </p:spPr>
        <p:txBody>
          <a:bodyPr wrap="square" rtlCol="0">
            <a:spAutoFit/>
          </a:bodyPr>
          <a:lstStyle/>
          <a:p>
            <a:pPr algn="ctr"/>
            <a:r>
              <a:rPr lang="en-US" sz="2400" dirty="0" smtClean="0">
                <a:solidFill>
                  <a:srgbClr val="FFC000"/>
                </a:solidFill>
              </a:rPr>
              <a:t>Transfer size: 5MB; Delay tolerance: 60 </a:t>
            </a:r>
            <a:r>
              <a:rPr lang="en-US" sz="2400" dirty="0" err="1" smtClean="0">
                <a:solidFill>
                  <a:srgbClr val="FFC000"/>
                </a:solidFill>
              </a:rPr>
              <a:t>secs</a:t>
            </a:r>
            <a:r>
              <a:rPr lang="en-US" sz="2400" dirty="0" smtClean="0">
                <a:solidFill>
                  <a:srgbClr val="FFC000"/>
                </a:solidFill>
              </a:rPr>
              <a:t>;  </a:t>
            </a:r>
            <a:br>
              <a:rPr lang="en-US" sz="2400" dirty="0" smtClean="0">
                <a:solidFill>
                  <a:srgbClr val="FFC000"/>
                </a:solidFill>
              </a:rPr>
            </a:br>
            <a:r>
              <a:rPr lang="en-US" sz="2400" dirty="0" smtClean="0">
                <a:solidFill>
                  <a:srgbClr val="FFC000"/>
                </a:solidFill>
              </a:rPr>
              <a:t>Inter-transfer gap: random with mean 100 </a:t>
            </a:r>
            <a:r>
              <a:rPr lang="en-US" sz="2400" dirty="0" err="1" smtClean="0">
                <a:solidFill>
                  <a:srgbClr val="FFC000"/>
                </a:solidFill>
              </a:rPr>
              <a:t>secs</a:t>
            </a:r>
            <a:endParaRPr lang="en-US" sz="2400" dirty="0">
              <a:solidFill>
                <a:srgbClr val="FFC000"/>
              </a:solidFill>
            </a:endParaRPr>
          </a:p>
        </p:txBody>
      </p:sp>
      <p:sp>
        <p:nvSpPr>
          <p:cNvPr id="9" name="TextBox 8"/>
          <p:cNvSpPr txBox="1"/>
          <p:nvPr/>
        </p:nvSpPr>
        <p:spPr>
          <a:xfrm>
            <a:off x="609600" y="5695890"/>
            <a:ext cx="7772400" cy="461665"/>
          </a:xfrm>
          <a:prstGeom prst="rect">
            <a:avLst/>
          </a:prstGeom>
          <a:noFill/>
        </p:spPr>
        <p:txBody>
          <a:bodyPr wrap="square" rtlCol="0">
            <a:spAutoFit/>
          </a:bodyPr>
          <a:lstStyle/>
          <a:p>
            <a:pPr algn="ctr"/>
            <a:r>
              <a:rPr lang="en-US" sz="2400" dirty="0" smtClean="0">
                <a:solidFill>
                  <a:srgbClr val="FFC000"/>
                </a:solidFill>
              </a:rPr>
              <a:t>VoIP-like traffic: </a:t>
            </a:r>
            <a:r>
              <a:rPr lang="en-US" sz="2400" dirty="0" smtClean="0">
                <a:solidFill>
                  <a:srgbClr val="FFC000"/>
                </a:solidFill>
              </a:rPr>
              <a:t>20-byte </a:t>
            </a:r>
            <a:r>
              <a:rPr lang="en-US" sz="2400" dirty="0" smtClean="0">
                <a:solidFill>
                  <a:srgbClr val="FFC000"/>
                </a:solidFill>
              </a:rPr>
              <a:t>packet every 20 </a:t>
            </a:r>
            <a:r>
              <a:rPr lang="en-US" sz="2400" dirty="0" err="1" smtClean="0">
                <a:solidFill>
                  <a:srgbClr val="FFC000"/>
                </a:solidFill>
              </a:rPr>
              <a:t>ms</a:t>
            </a:r>
            <a:r>
              <a:rPr lang="en-US" sz="2400" dirty="0" smtClean="0">
                <a:solidFill>
                  <a:srgbClr val="FFC000"/>
                </a:solidFill>
              </a:rPr>
              <a:t> </a:t>
            </a:r>
            <a:endParaRPr lang="en-US" sz="2400" dirty="0">
              <a:solidFill>
                <a:srgbClr val="FFC000"/>
              </a:solidFill>
            </a:endParaRPr>
          </a:p>
        </p:txBody>
      </p:sp>
    </p:spTree>
    <p:extLst>
      <p:ext uri="{BB962C8B-B14F-4D97-AF65-F5344CB8AC3E}">
        <p14:creationId xmlns:p14="http://schemas.microsoft.com/office/powerpoint/2010/main" val="404066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Trace-driven evaluation</a:t>
            </a:r>
            <a:endParaRPr lang="en-US" dirty="0"/>
          </a:p>
        </p:txBody>
      </p:sp>
      <p:sp>
        <p:nvSpPr>
          <p:cNvPr id="3" name="Content Placeholder 2"/>
          <p:cNvSpPr>
            <a:spLocks noGrp="1"/>
          </p:cNvSpPr>
          <p:nvPr>
            <p:ph idx="1"/>
          </p:nvPr>
        </p:nvSpPr>
        <p:spPr/>
        <p:txBody>
          <a:bodyPr>
            <a:noAutofit/>
          </a:bodyPr>
          <a:lstStyle/>
          <a:p>
            <a:r>
              <a:rPr lang="en-US" sz="2800" dirty="0" smtClean="0"/>
              <a:t>Yields results comparable to deployment</a:t>
            </a:r>
          </a:p>
          <a:p>
            <a:endParaRPr lang="en-US" sz="1200" dirty="0" smtClean="0"/>
          </a:p>
          <a:p>
            <a:r>
              <a:rPr lang="en-US" sz="2800" dirty="0"/>
              <a:t>Vary workload, AP density, </a:t>
            </a:r>
            <a:r>
              <a:rPr lang="en-US" sz="2800" dirty="0" smtClean="0"/>
              <a:t>delay tolerance, switching threshold</a:t>
            </a:r>
          </a:p>
          <a:p>
            <a:endParaRPr lang="en-US" sz="1400" dirty="0" smtClean="0"/>
          </a:p>
          <a:p>
            <a:r>
              <a:rPr lang="en-US" sz="2800" dirty="0" smtClean="0"/>
              <a:t>Alternative strategies</a:t>
            </a:r>
          </a:p>
          <a:p>
            <a:r>
              <a:rPr lang="en-US" sz="2800" dirty="0" smtClean="0">
                <a:solidFill>
                  <a:srgbClr val="FFC000"/>
                </a:solidFill>
              </a:rPr>
              <a:t>	Impatient:</a:t>
            </a:r>
            <a:r>
              <a:rPr lang="en-US" sz="2800" dirty="0" smtClean="0"/>
              <a:t> use WiFi when available</a:t>
            </a:r>
          </a:p>
          <a:p>
            <a:r>
              <a:rPr lang="en-US" sz="2800" dirty="0" smtClean="0">
                <a:solidFill>
                  <a:srgbClr val="FFC000"/>
                </a:solidFill>
              </a:rPr>
              <a:t>	Patient:</a:t>
            </a:r>
            <a:r>
              <a:rPr lang="en-US" sz="2800" dirty="0" smtClean="0"/>
              <a:t> waits until the delay threshold</a:t>
            </a:r>
          </a:p>
          <a:p>
            <a:r>
              <a:rPr lang="en-US" sz="2800" dirty="0" smtClean="0">
                <a:solidFill>
                  <a:srgbClr val="FFC000"/>
                </a:solidFill>
              </a:rPr>
              <a:t>	Breadcrumbs:</a:t>
            </a:r>
            <a:r>
              <a:rPr lang="en-US" sz="2800" dirty="0" smtClean="0"/>
              <a:t> mobility prediction + location history</a:t>
            </a:r>
          </a:p>
          <a:p>
            <a:r>
              <a:rPr lang="en-US" sz="2800" dirty="0" smtClean="0">
                <a:solidFill>
                  <a:srgbClr val="FFC000"/>
                </a:solidFill>
              </a:rPr>
              <a:t>	Oracle:</a:t>
            </a:r>
            <a:r>
              <a:rPr lang="en-US" sz="2800" dirty="0" smtClean="0"/>
              <a:t> perfect future knowledge</a:t>
            </a:r>
          </a:p>
        </p:txBody>
      </p:sp>
      <p:sp>
        <p:nvSpPr>
          <p:cNvPr id="4" name="Date Placeholder 3"/>
          <p:cNvSpPr>
            <a:spLocks noGrp="1"/>
          </p:cNvSpPr>
          <p:nvPr>
            <p:ph type="dt" sz="half" idx="10"/>
          </p:nvPr>
        </p:nvSpPr>
        <p:spPr/>
        <p:txBody>
          <a:bodyPr/>
          <a:lstStyle/>
          <a:p>
            <a:r>
              <a:rPr lang="en-US" dirty="0" err="1" smtClean="0"/>
              <a:t>ratul</a:t>
            </a:r>
            <a:r>
              <a:rPr lang="en-US" dirty="0" smtClean="0"/>
              <a:t> | UW | May '10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59415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752600"/>
            <a:ext cx="8077200" cy="2667000"/>
          </a:xfrm>
          <a:prstGeom prst="rect">
            <a:avLst/>
          </a:prstGeom>
          <a:solidFill>
            <a:schemeClr val="bg1"/>
          </a:solidFill>
          <a:ln w="508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err="1" smtClean="0"/>
              <a:t>Wiffler</a:t>
            </a:r>
            <a:r>
              <a:rPr lang="en-US" sz="3600" dirty="0" smtClean="0"/>
              <a:t> increases data offloaded to WiFi</a:t>
            </a:r>
            <a:endParaRPr lang="en-US" sz="3600" dirty="0"/>
          </a:p>
        </p:txBody>
      </p:sp>
      <p:sp>
        <p:nvSpPr>
          <p:cNvPr id="11" name="Content Placeholder 10"/>
          <p:cNvSpPr>
            <a:spLocks noGrp="1"/>
          </p:cNvSpPr>
          <p:nvPr>
            <p:ph idx="1"/>
          </p:nvPr>
        </p:nvSpPr>
        <p:spPr>
          <a:xfrm>
            <a:off x="457200" y="4800600"/>
            <a:ext cx="8229600" cy="1219200"/>
          </a:xfrm>
        </p:spPr>
        <p:txBody>
          <a:bodyPr>
            <a:noAutofit/>
          </a:bodyPr>
          <a:lstStyle/>
          <a:p>
            <a:r>
              <a:rPr lang="en-US" sz="2800" dirty="0" smtClean="0"/>
              <a:t>Performance of </a:t>
            </a:r>
            <a:r>
              <a:rPr lang="en-US" sz="2800" dirty="0" err="1" smtClean="0"/>
              <a:t>Wiffler</a:t>
            </a:r>
            <a:r>
              <a:rPr lang="en-US" sz="2800" dirty="0" smtClean="0"/>
              <a:t> is comparable to optimal</a:t>
            </a:r>
          </a:p>
          <a:p>
            <a:pPr marL="0" indent="0"/>
            <a:r>
              <a:rPr lang="en-US" sz="2800" dirty="0" smtClean="0"/>
              <a:t>More </a:t>
            </a:r>
            <a:r>
              <a:rPr lang="en-US" sz="2800" dirty="0" smtClean="0"/>
              <a:t>complicated predictions do not help</a:t>
            </a:r>
            <a:endParaRPr lang="en-US" sz="2800"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2052"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819" t="20444" r="3542" b="9150"/>
          <a:stretch/>
        </p:blipFill>
        <p:spPr bwMode="auto">
          <a:xfrm>
            <a:off x="2324127" y="1828800"/>
            <a:ext cx="4838673" cy="25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858000" y="2133600"/>
            <a:ext cx="1752600" cy="1292662"/>
          </a:xfrm>
          <a:prstGeom prst="rect">
            <a:avLst/>
          </a:prstGeom>
          <a:solidFill>
            <a:schemeClr val="bg1"/>
          </a:solidFill>
        </p:spPr>
        <p:txBody>
          <a:bodyPr wrap="square" rtlCol="0">
            <a:spAutoFit/>
          </a:bodyPr>
          <a:lstStyle/>
          <a:p>
            <a:r>
              <a:rPr lang="en-US" dirty="0" smtClean="0">
                <a:solidFill>
                  <a:srgbClr val="00CCFF"/>
                </a:solidFill>
                <a:latin typeface="Helvetica" pitchFamily="34" charset="0"/>
              </a:rPr>
              <a:t>Patient, </a:t>
            </a:r>
            <a:r>
              <a:rPr lang="en-US" dirty="0">
                <a:solidFill>
                  <a:srgbClr val="FF0000"/>
                </a:solidFill>
                <a:latin typeface="Helvetica" pitchFamily="34" charset="0"/>
              </a:rPr>
              <a:t>Oracle</a:t>
            </a:r>
            <a:endParaRPr lang="en-US" sz="900" dirty="0">
              <a:solidFill>
                <a:srgbClr val="FFC000"/>
              </a:solidFill>
              <a:latin typeface="Helvetica" pitchFamily="34" charset="0"/>
            </a:endParaRPr>
          </a:p>
          <a:p>
            <a:r>
              <a:rPr lang="en-US" dirty="0" smtClean="0">
                <a:solidFill>
                  <a:srgbClr val="0070C0"/>
                </a:solidFill>
                <a:latin typeface="Helvetica" pitchFamily="34" charset="0"/>
              </a:rPr>
              <a:t>Breadcrumbs</a:t>
            </a:r>
          </a:p>
          <a:p>
            <a:r>
              <a:rPr lang="en-US" dirty="0" err="1" smtClean="0">
                <a:solidFill>
                  <a:srgbClr val="00B050"/>
                </a:solidFill>
                <a:latin typeface="Helvetica" pitchFamily="34" charset="0"/>
              </a:rPr>
              <a:t>Wiffler</a:t>
            </a:r>
            <a:endParaRPr lang="en-US" dirty="0" smtClean="0">
              <a:solidFill>
                <a:srgbClr val="FF0000"/>
              </a:solidFill>
              <a:latin typeface="Helvetica" pitchFamily="34" charset="0"/>
            </a:endParaRPr>
          </a:p>
          <a:p>
            <a:endParaRPr lang="en-US" sz="600" dirty="0" smtClean="0">
              <a:solidFill>
                <a:srgbClr val="FF0000"/>
              </a:solidFill>
              <a:latin typeface="Helvetica" pitchFamily="34" charset="0"/>
            </a:endParaRPr>
          </a:p>
          <a:p>
            <a:r>
              <a:rPr lang="en-US" dirty="0" smtClean="0">
                <a:solidFill>
                  <a:srgbClr val="E719CA"/>
                </a:solidFill>
                <a:latin typeface="Helvetica" pitchFamily="34" charset="0"/>
              </a:rPr>
              <a:t>Impatient</a:t>
            </a:r>
          </a:p>
        </p:txBody>
      </p:sp>
      <p:sp>
        <p:nvSpPr>
          <p:cNvPr id="8" name="TextBox 7"/>
          <p:cNvSpPr txBox="1"/>
          <p:nvPr/>
        </p:nvSpPr>
        <p:spPr>
          <a:xfrm>
            <a:off x="609600" y="2286000"/>
            <a:ext cx="1828800" cy="1015663"/>
          </a:xfrm>
          <a:prstGeom prst="rect">
            <a:avLst/>
          </a:prstGeom>
          <a:noFill/>
        </p:spPr>
        <p:txBody>
          <a:bodyPr wrap="square" rtlCol="0">
            <a:spAutoFit/>
          </a:bodyPr>
          <a:lstStyle/>
          <a:p>
            <a:pPr algn="ctr"/>
            <a:r>
              <a:rPr lang="en-US" sz="2000" dirty="0" smtClean="0">
                <a:latin typeface="Helvetica" pitchFamily="34" charset="0"/>
              </a:rPr>
              <a:t>Fraction of data offloaded </a:t>
            </a:r>
            <a:br>
              <a:rPr lang="en-US" sz="2000" dirty="0" smtClean="0">
                <a:latin typeface="Helvetica" pitchFamily="34" charset="0"/>
              </a:rPr>
            </a:br>
            <a:r>
              <a:rPr lang="en-US" sz="2000" dirty="0" smtClean="0">
                <a:latin typeface="Helvetica" pitchFamily="34" charset="0"/>
              </a:rPr>
              <a:t>to WiFi</a:t>
            </a:r>
          </a:p>
        </p:txBody>
      </p:sp>
    </p:spTree>
    <p:extLst>
      <p:ext uri="{BB962C8B-B14F-4D97-AF65-F5344CB8AC3E}">
        <p14:creationId xmlns:p14="http://schemas.microsoft.com/office/powerpoint/2010/main" val="2640168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828800"/>
            <a:ext cx="8069179" cy="3152745"/>
          </a:xfrm>
          <a:prstGeom prst="rect">
            <a:avLst/>
          </a:prstGeom>
          <a:solidFill>
            <a:schemeClr val="bg1"/>
          </a:solidFill>
          <a:ln w="508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t>Prediction reduces completion time</a:t>
            </a:r>
            <a:endParaRPr lang="en-US" sz="3600"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extBox 6"/>
          <p:cNvSpPr txBox="1"/>
          <p:nvPr/>
        </p:nvSpPr>
        <p:spPr>
          <a:xfrm>
            <a:off x="645696" y="2743200"/>
            <a:ext cx="1487904" cy="707886"/>
          </a:xfrm>
          <a:prstGeom prst="rect">
            <a:avLst/>
          </a:prstGeom>
          <a:noFill/>
        </p:spPr>
        <p:txBody>
          <a:bodyPr wrap="square" rtlCol="0">
            <a:spAutoFit/>
          </a:bodyPr>
          <a:lstStyle/>
          <a:p>
            <a:pPr algn="ctr"/>
            <a:r>
              <a:rPr lang="en-US" sz="2000" dirty="0" smtClean="0">
                <a:latin typeface="Helvetica" pitchFamily="34" charset="0"/>
              </a:rPr>
              <a:t>Completion time (</a:t>
            </a:r>
            <a:r>
              <a:rPr lang="en-US" sz="2000" dirty="0" err="1" smtClean="0">
                <a:latin typeface="Helvetica" pitchFamily="34" charset="0"/>
              </a:rPr>
              <a:t>secs</a:t>
            </a:r>
            <a:r>
              <a:rPr lang="en-US" sz="2000" dirty="0" smtClean="0">
                <a:latin typeface="Helvetica" pitchFamily="34" charset="0"/>
              </a:rPr>
              <a:t>)</a:t>
            </a:r>
          </a:p>
        </p:txBody>
      </p:sp>
      <p:pic>
        <p:nvPicPr>
          <p:cNvPr id="1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04" t="18575" r="4038" b="9150"/>
          <a:stretch/>
        </p:blipFill>
        <p:spPr bwMode="auto">
          <a:xfrm>
            <a:off x="2057400" y="2057400"/>
            <a:ext cx="496404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781800" y="2286000"/>
            <a:ext cx="1683024" cy="1615827"/>
          </a:xfrm>
          <a:prstGeom prst="rect">
            <a:avLst/>
          </a:prstGeom>
          <a:solidFill>
            <a:schemeClr val="bg1"/>
          </a:solidFill>
        </p:spPr>
        <p:txBody>
          <a:bodyPr wrap="square" rtlCol="0">
            <a:spAutoFit/>
          </a:bodyPr>
          <a:lstStyle/>
          <a:p>
            <a:r>
              <a:rPr lang="en-US" dirty="0" smtClean="0">
                <a:solidFill>
                  <a:srgbClr val="00CCFF"/>
                </a:solidFill>
                <a:latin typeface="Helvetica" pitchFamily="34" charset="0"/>
              </a:rPr>
              <a:t>Patient</a:t>
            </a:r>
          </a:p>
          <a:p>
            <a:endParaRPr lang="en-US" sz="900" dirty="0">
              <a:solidFill>
                <a:srgbClr val="FFC000"/>
              </a:solidFill>
              <a:latin typeface="Helvetica" pitchFamily="34" charset="0"/>
            </a:endParaRPr>
          </a:p>
          <a:p>
            <a:r>
              <a:rPr lang="en-US" dirty="0" err="1" smtClean="0">
                <a:solidFill>
                  <a:srgbClr val="00B050"/>
                </a:solidFill>
                <a:latin typeface="Helvetica" pitchFamily="34" charset="0"/>
              </a:rPr>
              <a:t>Wiffler</a:t>
            </a:r>
            <a:endParaRPr lang="en-US" dirty="0" smtClean="0">
              <a:solidFill>
                <a:srgbClr val="00B050"/>
              </a:solidFill>
              <a:latin typeface="Helvetica" pitchFamily="34" charset="0"/>
            </a:endParaRPr>
          </a:p>
          <a:p>
            <a:r>
              <a:rPr lang="en-US" dirty="0">
                <a:solidFill>
                  <a:srgbClr val="0070C0"/>
                </a:solidFill>
                <a:latin typeface="Helvetica" pitchFamily="34" charset="0"/>
              </a:rPr>
              <a:t>Breadcrumbs</a:t>
            </a:r>
          </a:p>
          <a:p>
            <a:r>
              <a:rPr lang="en-US" dirty="0" smtClean="0">
                <a:solidFill>
                  <a:srgbClr val="FF0000"/>
                </a:solidFill>
                <a:latin typeface="Helvetica" pitchFamily="34" charset="0"/>
              </a:rPr>
              <a:t>Oracle</a:t>
            </a:r>
            <a:endParaRPr lang="en-US" dirty="0" smtClean="0">
              <a:solidFill>
                <a:srgbClr val="FF0000"/>
              </a:solidFill>
              <a:latin typeface="Helvetica" pitchFamily="34" charset="0"/>
            </a:endParaRPr>
          </a:p>
          <a:p>
            <a:r>
              <a:rPr lang="en-US" dirty="0" smtClean="0">
                <a:solidFill>
                  <a:srgbClr val="E719CA"/>
                </a:solidFill>
                <a:latin typeface="Helvetica" pitchFamily="34" charset="0"/>
              </a:rPr>
              <a:t>Impatient</a:t>
            </a:r>
          </a:p>
        </p:txBody>
      </p:sp>
    </p:spTree>
    <p:extLst>
      <p:ext uri="{BB962C8B-B14F-4D97-AF65-F5344CB8AC3E}">
        <p14:creationId xmlns:p14="http://schemas.microsoft.com/office/powerpoint/2010/main" val="1962965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752600"/>
            <a:ext cx="8229600" cy="3719513"/>
          </a:xfrm>
          <a:prstGeom prst="rect">
            <a:avLst/>
          </a:prstGeom>
          <a:solidFill>
            <a:schemeClr val="bg1"/>
          </a:solidFill>
          <a:ln w="508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sz="4000" dirty="0" smtClean="0"/>
              <a:t>More offloading in urban centers</a:t>
            </a:r>
            <a:endParaRPr lang="en-US" sz="4000"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752600"/>
            <a:ext cx="5957888" cy="371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7200" y="2895600"/>
            <a:ext cx="2362200" cy="1200329"/>
          </a:xfrm>
          <a:prstGeom prst="rect">
            <a:avLst/>
          </a:prstGeom>
          <a:noFill/>
        </p:spPr>
        <p:txBody>
          <a:bodyPr wrap="square" rtlCol="0">
            <a:spAutoFit/>
          </a:bodyPr>
          <a:lstStyle/>
          <a:p>
            <a:pPr algn="ctr"/>
            <a:r>
              <a:rPr lang="en-US" sz="2400" dirty="0" smtClean="0">
                <a:latin typeface="Helvetica" pitchFamily="34" charset="0"/>
              </a:rPr>
              <a:t>Fraction of </a:t>
            </a:r>
            <a:br>
              <a:rPr lang="en-US" sz="2400" dirty="0" smtClean="0">
                <a:latin typeface="Helvetica" pitchFamily="34" charset="0"/>
              </a:rPr>
            </a:br>
            <a:r>
              <a:rPr lang="en-US" sz="2400" dirty="0" smtClean="0">
                <a:latin typeface="Helvetica" pitchFamily="34" charset="0"/>
              </a:rPr>
              <a:t>data offloaded </a:t>
            </a:r>
            <a:br>
              <a:rPr lang="en-US" sz="2400" dirty="0" smtClean="0">
                <a:latin typeface="Helvetica" pitchFamily="34" charset="0"/>
              </a:rPr>
            </a:br>
            <a:r>
              <a:rPr lang="en-US" sz="2400" dirty="0" smtClean="0">
                <a:latin typeface="Helvetica" pitchFamily="34" charset="0"/>
              </a:rPr>
              <a:t>to WiFi</a:t>
            </a:r>
          </a:p>
        </p:txBody>
      </p:sp>
      <p:sp>
        <p:nvSpPr>
          <p:cNvPr id="8" name="TextBox 7"/>
          <p:cNvSpPr txBox="1"/>
          <p:nvPr/>
        </p:nvSpPr>
        <p:spPr>
          <a:xfrm>
            <a:off x="5029200" y="2362200"/>
            <a:ext cx="2863516" cy="400110"/>
          </a:xfrm>
          <a:prstGeom prst="rect">
            <a:avLst/>
          </a:prstGeom>
          <a:noFill/>
        </p:spPr>
        <p:txBody>
          <a:bodyPr wrap="square" rtlCol="0">
            <a:spAutoFit/>
          </a:bodyPr>
          <a:lstStyle/>
          <a:p>
            <a:r>
              <a:rPr lang="en-US" sz="2000" b="1" dirty="0" smtClean="0">
                <a:solidFill>
                  <a:srgbClr val="FF0000"/>
                </a:solidFill>
                <a:latin typeface="Helvetica" pitchFamily="34" charset="0"/>
              </a:rPr>
              <a:t>24% WiFi availability</a:t>
            </a:r>
            <a:endParaRPr lang="en-US" sz="2000" b="1" dirty="0">
              <a:solidFill>
                <a:srgbClr val="FF0000"/>
              </a:solidFill>
              <a:latin typeface="Helvetica" pitchFamily="34" charset="0"/>
            </a:endParaRPr>
          </a:p>
        </p:txBody>
      </p:sp>
      <p:sp>
        <p:nvSpPr>
          <p:cNvPr id="9" name="TextBox 8"/>
          <p:cNvSpPr txBox="1"/>
          <p:nvPr/>
        </p:nvSpPr>
        <p:spPr>
          <a:xfrm>
            <a:off x="5143500" y="3486090"/>
            <a:ext cx="2705100" cy="400110"/>
          </a:xfrm>
          <a:prstGeom prst="rect">
            <a:avLst/>
          </a:prstGeom>
          <a:noFill/>
        </p:spPr>
        <p:txBody>
          <a:bodyPr wrap="square" rtlCol="0">
            <a:spAutoFit/>
          </a:bodyPr>
          <a:lstStyle/>
          <a:p>
            <a:r>
              <a:rPr lang="en-US" sz="2000" b="1" dirty="0" smtClean="0">
                <a:solidFill>
                  <a:srgbClr val="92D050"/>
                </a:solidFill>
                <a:latin typeface="Helvetica" pitchFamily="34" charset="0"/>
              </a:rPr>
              <a:t>12% WiFi availability </a:t>
            </a:r>
            <a:endParaRPr lang="en-US" sz="2000" b="1" dirty="0">
              <a:solidFill>
                <a:srgbClr val="92D050"/>
              </a:solidFill>
              <a:latin typeface="Helvetica" pitchFamily="34" charset="0"/>
            </a:endParaRPr>
          </a:p>
        </p:txBody>
      </p:sp>
    </p:spTree>
    <p:extLst>
      <p:ext uri="{BB962C8B-B14F-4D97-AF65-F5344CB8AC3E}">
        <p14:creationId xmlns:p14="http://schemas.microsoft.com/office/powerpoint/2010/main" val="999104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981200"/>
            <a:ext cx="8236224" cy="3719513"/>
          </a:xfrm>
          <a:prstGeom prst="rect">
            <a:avLst/>
          </a:prstGeom>
          <a:solidFill>
            <a:schemeClr val="bg1"/>
          </a:solidFill>
          <a:ln w="508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Fast switching </a:t>
            </a:r>
            <a:r>
              <a:rPr lang="en-US" dirty="0" smtClean="0"/>
              <a:t>improves </a:t>
            </a:r>
            <a:r>
              <a:rPr lang="en-US" dirty="0" smtClean="0"/>
              <a:t>performance of demanding applications</a:t>
            </a:r>
            <a:endParaRPr lang="en-US"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209800"/>
            <a:ext cx="543834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33400" y="3131403"/>
            <a:ext cx="1752600" cy="1200329"/>
          </a:xfrm>
          <a:prstGeom prst="rect">
            <a:avLst/>
          </a:prstGeom>
          <a:solidFill>
            <a:schemeClr val="bg1"/>
          </a:solidFill>
        </p:spPr>
        <p:txBody>
          <a:bodyPr wrap="square" rtlCol="0">
            <a:spAutoFit/>
          </a:bodyPr>
          <a:lstStyle/>
          <a:p>
            <a:pPr algn="ctr"/>
            <a:r>
              <a:rPr lang="en-US" sz="2400" dirty="0" smtClean="0">
                <a:latin typeface="Helvetica" pitchFamily="34" charset="0"/>
              </a:rPr>
              <a:t>% time with good voice quality</a:t>
            </a:r>
          </a:p>
        </p:txBody>
      </p:sp>
      <p:sp>
        <p:nvSpPr>
          <p:cNvPr id="9" name="TextBox 8"/>
          <p:cNvSpPr txBox="1"/>
          <p:nvPr/>
        </p:nvSpPr>
        <p:spPr>
          <a:xfrm>
            <a:off x="7239000" y="2819400"/>
            <a:ext cx="1530624" cy="1200329"/>
          </a:xfrm>
          <a:prstGeom prst="rect">
            <a:avLst/>
          </a:prstGeom>
          <a:solidFill>
            <a:schemeClr val="bg1"/>
          </a:solidFill>
        </p:spPr>
        <p:txBody>
          <a:bodyPr wrap="square" rtlCol="0">
            <a:spAutoFit/>
          </a:bodyPr>
          <a:lstStyle/>
          <a:p>
            <a:r>
              <a:rPr lang="en-US" dirty="0" smtClean="0">
                <a:solidFill>
                  <a:srgbClr val="0070C0"/>
                </a:solidFill>
                <a:latin typeface="Helvetica" pitchFamily="34" charset="0"/>
              </a:rPr>
              <a:t>Oracle</a:t>
            </a:r>
          </a:p>
          <a:p>
            <a:r>
              <a:rPr lang="en-US" dirty="0" smtClean="0">
                <a:solidFill>
                  <a:srgbClr val="00B050"/>
                </a:solidFill>
                <a:latin typeface="Helvetica" pitchFamily="34" charset="0"/>
              </a:rPr>
              <a:t>Only 3G</a:t>
            </a:r>
          </a:p>
          <a:p>
            <a:r>
              <a:rPr lang="en-US" dirty="0" err="1" smtClean="0">
                <a:solidFill>
                  <a:srgbClr val="E719CA"/>
                </a:solidFill>
                <a:latin typeface="Helvetica" pitchFamily="34" charset="0"/>
              </a:rPr>
              <a:t>Wiffler</a:t>
            </a:r>
            <a:endParaRPr lang="en-US" dirty="0" smtClean="0">
              <a:solidFill>
                <a:srgbClr val="E719CA"/>
              </a:solidFill>
              <a:latin typeface="Helvetica" pitchFamily="34" charset="0"/>
            </a:endParaRPr>
          </a:p>
          <a:p>
            <a:r>
              <a:rPr lang="en-US" dirty="0" smtClean="0">
                <a:solidFill>
                  <a:srgbClr val="FF0000"/>
                </a:solidFill>
                <a:latin typeface="Helvetica" pitchFamily="34" charset="0"/>
              </a:rPr>
              <a:t>No switching</a:t>
            </a:r>
            <a:endParaRPr lang="en-US" dirty="0">
              <a:solidFill>
                <a:srgbClr val="FF0000"/>
              </a:solidFill>
              <a:latin typeface="Helvetica" pitchFamily="34" charset="0"/>
            </a:endParaRPr>
          </a:p>
        </p:txBody>
      </p:sp>
    </p:spTree>
    <p:extLst>
      <p:ext uri="{BB962C8B-B14F-4D97-AF65-F5344CB8AC3E}">
        <p14:creationId xmlns:p14="http://schemas.microsoft.com/office/powerpoint/2010/main" val="2333850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extensions</a:t>
            </a:r>
            <a:endParaRPr lang="en-US" dirty="0"/>
          </a:p>
        </p:txBody>
      </p:sp>
      <p:sp>
        <p:nvSpPr>
          <p:cNvPr id="3" name="Content Placeholder 2"/>
          <p:cNvSpPr>
            <a:spLocks noGrp="1"/>
          </p:cNvSpPr>
          <p:nvPr>
            <p:ph idx="1"/>
          </p:nvPr>
        </p:nvSpPr>
        <p:spPr/>
        <p:txBody>
          <a:bodyPr/>
          <a:lstStyle/>
          <a:p>
            <a:r>
              <a:rPr lang="en-US" dirty="0" smtClean="0"/>
              <a:t>Reduce energy </a:t>
            </a:r>
            <a:r>
              <a:rPr lang="en-US" dirty="0"/>
              <a:t>cost of searching for usable </a:t>
            </a:r>
            <a:r>
              <a:rPr lang="en-US" dirty="0" smtClean="0"/>
              <a:t>WiFi</a:t>
            </a:r>
          </a:p>
          <a:p>
            <a:endParaRPr lang="en-US" dirty="0"/>
          </a:p>
          <a:p>
            <a:r>
              <a:rPr lang="en-US" dirty="0" smtClean="0"/>
              <a:t>Predict what a user will access and </a:t>
            </a:r>
            <a:r>
              <a:rPr lang="en-US" dirty="0" err="1" smtClean="0"/>
              <a:t>prefetch</a:t>
            </a:r>
            <a:endParaRPr lang="en-US" dirty="0" smtClean="0"/>
          </a:p>
          <a:p>
            <a:endParaRPr lang="en-US" dirty="0"/>
          </a:p>
          <a:p>
            <a:r>
              <a:rPr lang="en-US" dirty="0" smtClean="0"/>
              <a:t>Recommend content to users based on what is cached </a:t>
            </a:r>
            <a:r>
              <a:rPr lang="en-US" sz="2800" dirty="0" smtClean="0">
                <a:solidFill>
                  <a:schemeClr val="bg1">
                    <a:lumMod val="65000"/>
                  </a:schemeClr>
                </a:solidFill>
              </a:rPr>
              <a:t>(courtesy Romit Roy)</a:t>
            </a:r>
            <a:endParaRPr lang="en-US" dirty="0">
              <a:solidFill>
                <a:schemeClr val="bg1">
                  <a:lumMod val="65000"/>
                </a:schemeClr>
              </a:solidFill>
            </a:endParaRPr>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945522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sz="2800" dirty="0" smtClean="0"/>
              <a:t>Offloading to WiFi can augment mobile data transfer capacity and reduce pressure on cellular spectrum</a:t>
            </a:r>
          </a:p>
          <a:p>
            <a:pPr marL="400050" lvl="1" indent="0"/>
            <a:r>
              <a:rPr lang="en-US" sz="2400" dirty="0" smtClean="0">
                <a:solidFill>
                  <a:schemeClr val="bg1">
                    <a:lumMod val="85000"/>
                  </a:schemeClr>
                </a:solidFill>
              </a:rPr>
              <a:t>But </a:t>
            </a:r>
            <a:r>
              <a:rPr lang="en-US" sz="2400" dirty="0" smtClean="0">
                <a:solidFill>
                  <a:schemeClr val="bg1">
                    <a:lumMod val="85000"/>
                  </a:schemeClr>
                </a:solidFill>
              </a:rPr>
              <a:t>must overcome the low WiFi availability and performance</a:t>
            </a:r>
            <a:endParaRPr lang="en-US" sz="2400" dirty="0" smtClean="0">
              <a:solidFill>
                <a:schemeClr val="bg1">
                  <a:lumMod val="85000"/>
                </a:schemeClr>
              </a:solidFill>
            </a:endParaRPr>
          </a:p>
          <a:p>
            <a:endParaRPr lang="en-US" sz="2800" dirty="0" smtClean="0"/>
          </a:p>
          <a:p>
            <a:r>
              <a:rPr lang="en-US" sz="2800" dirty="0" smtClean="0"/>
              <a:t>Prediction-based </a:t>
            </a:r>
            <a:r>
              <a:rPr lang="en-US" sz="2800" dirty="0" smtClean="0"/>
              <a:t>offloading and fast </a:t>
            </a:r>
            <a:r>
              <a:rPr lang="en-US" sz="2800" dirty="0" smtClean="0"/>
              <a:t>switching can tackle these challenges</a:t>
            </a:r>
            <a:endParaRPr lang="en-US" sz="2800" dirty="0" smtClean="0"/>
          </a:p>
          <a:p>
            <a:pPr marL="457200" lvl="1" indent="0"/>
            <a:r>
              <a:rPr lang="en-US" sz="2400" dirty="0" smtClean="0">
                <a:solidFill>
                  <a:schemeClr val="bg1">
                    <a:lumMod val="85000"/>
                  </a:schemeClr>
                </a:solidFill>
              </a:rPr>
              <a:t>Offloads </a:t>
            </a:r>
            <a:r>
              <a:rPr lang="en-US" sz="2400" dirty="0" smtClean="0">
                <a:solidFill>
                  <a:schemeClr val="bg1">
                    <a:lumMod val="85000"/>
                  </a:schemeClr>
                </a:solidFill>
              </a:rPr>
              <a:t>a third of </a:t>
            </a:r>
            <a:r>
              <a:rPr lang="en-US" sz="2400" dirty="0" smtClean="0">
                <a:solidFill>
                  <a:schemeClr val="bg1">
                    <a:lumMod val="85000"/>
                  </a:schemeClr>
                </a:solidFill>
              </a:rPr>
              <a:t>the data </a:t>
            </a:r>
            <a:r>
              <a:rPr lang="en-US" sz="2400" dirty="0" smtClean="0">
                <a:solidFill>
                  <a:schemeClr val="bg1">
                    <a:lumMod val="85000"/>
                  </a:schemeClr>
                </a:solidFill>
              </a:rPr>
              <a:t>if 1-min delays are tolerable</a:t>
            </a:r>
            <a:endParaRPr lang="en-US" sz="2800" dirty="0" smtClean="0">
              <a:solidFill>
                <a:schemeClr val="bg1">
                  <a:lumMod val="85000"/>
                </a:schemeClr>
              </a:solidFill>
            </a:endParaRPr>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046647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4638"/>
            <a:ext cx="8641773" cy="1143000"/>
          </a:xfrm>
        </p:spPr>
        <p:txBody>
          <a:bodyPr>
            <a:normAutofit fontScale="90000"/>
          </a:bodyPr>
          <a:lstStyle/>
          <a:p>
            <a:r>
              <a:rPr lang="en-US" dirty="0" smtClean="0"/>
              <a:t>Demand projected to outstrip capacity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165" y="1828800"/>
            <a:ext cx="6640497" cy="3886200"/>
          </a:xfrm>
          <a:prstGeom prst="rect">
            <a:avLst/>
          </a:prstGeom>
        </p:spPr>
      </p:pic>
      <p:sp>
        <p:nvSpPr>
          <p:cNvPr id="5" name="Date Placeholder 4"/>
          <p:cNvSpPr>
            <a:spLocks noGrp="1"/>
          </p:cNvSpPr>
          <p:nvPr>
            <p:ph type="dt" sz="half" idx="10"/>
          </p:nvPr>
        </p:nvSpPr>
        <p:spPr/>
        <p:txBody>
          <a:bodyPr/>
          <a:lstStyle/>
          <a:p>
            <a:r>
              <a:rPr lang="en-US" smtClean="0"/>
              <a:t>ratul | UW | May '10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801217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more </a:t>
            </a:r>
            <a:r>
              <a:rPr lang="en-US" dirty="0" smtClean="0"/>
              <a:t>spectrum </a:t>
            </a:r>
            <a:r>
              <a:rPr lang="en-US" dirty="0" smtClean="0"/>
              <a:t>the answer?</a:t>
            </a:r>
            <a:endParaRPr lang="en-US" dirty="0"/>
          </a:p>
        </p:txBody>
      </p:sp>
      <p:sp>
        <p:nvSpPr>
          <p:cNvPr id="3" name="Content Placeholder 2"/>
          <p:cNvSpPr>
            <a:spLocks noGrp="1"/>
          </p:cNvSpPr>
          <p:nvPr>
            <p:ph idx="1"/>
          </p:nvPr>
        </p:nvSpPr>
        <p:spPr>
          <a:xfrm>
            <a:off x="304800" y="3429000"/>
            <a:ext cx="8382000" cy="838200"/>
          </a:xfrm>
          <a:solidFill>
            <a:schemeClr val="bg1"/>
          </a:solidFill>
        </p:spPr>
        <p:txBody>
          <a:bodyPr>
            <a:normAutofit/>
          </a:bodyPr>
          <a:lstStyle/>
          <a:p>
            <a:r>
              <a:rPr lang="en-US" sz="2400" dirty="0" smtClean="0">
                <a:solidFill>
                  <a:schemeClr val="tx1"/>
                </a:solidFill>
              </a:rPr>
              <a:t>“</a:t>
            </a:r>
            <a:r>
              <a:rPr lang="en-US" sz="2400" dirty="0">
                <a:solidFill>
                  <a:schemeClr val="tx1"/>
                </a:solidFill>
              </a:rPr>
              <a:t>In light of the limited natural resource of spectrum, we have to look at the ways of conserving </a:t>
            </a:r>
            <a:r>
              <a:rPr lang="en-US" sz="2400" dirty="0" smtClean="0">
                <a:solidFill>
                  <a:schemeClr val="tx1"/>
                </a:solidFill>
              </a:rPr>
              <a:t>spectrum</a:t>
            </a:r>
            <a:r>
              <a:rPr lang="en-US" sz="2400" dirty="0" smtClean="0">
                <a:solidFill>
                  <a:schemeClr val="tx1"/>
                </a:solidFill>
              </a:rPr>
              <a:t>” -- </a:t>
            </a:r>
            <a:r>
              <a:rPr lang="en-US" sz="2400" dirty="0" smtClean="0">
                <a:solidFill>
                  <a:schemeClr val="tx1"/>
                </a:solidFill>
              </a:rPr>
              <a:t>Mark </a:t>
            </a:r>
            <a:r>
              <a:rPr lang="en-US" sz="2400" dirty="0" smtClean="0">
                <a:solidFill>
                  <a:schemeClr val="tx1"/>
                </a:solidFill>
              </a:rPr>
              <a:t>Siegel (AT&amp;T</a:t>
            </a:r>
            <a:r>
              <a:rPr lang="en-US" sz="2400" dirty="0" smtClean="0">
                <a:solidFill>
                  <a:schemeClr val="tx1"/>
                </a:solidFill>
              </a:rPr>
              <a:t>)</a:t>
            </a:r>
            <a:endParaRPr lang="en-US" sz="2400" dirty="0">
              <a:solidFill>
                <a:schemeClr val="tx1"/>
              </a:solidFill>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505200" y="4524375"/>
            <a:ext cx="52863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0890803"/>
              </p:ext>
            </p:extLst>
          </p:nvPr>
        </p:nvGraphicFramePr>
        <p:xfrm>
          <a:off x="1190626" y="1676400"/>
          <a:ext cx="6734174" cy="1371600"/>
        </p:xfrm>
        <a:graphic>
          <a:graphicData uri="http://schemas.openxmlformats.org/drawingml/2006/table">
            <a:tbl>
              <a:tblPr bandRow="1">
                <a:tableStyleId>{5C22544A-7EE6-4342-B048-85BDC9FD1C3A}</a:tableStyleId>
              </a:tblPr>
              <a:tblGrid>
                <a:gridCol w="4067174"/>
                <a:gridCol w="2667000"/>
              </a:tblGrid>
              <a:tr h="365760">
                <a:tc>
                  <a:txBody>
                    <a:bodyPr/>
                    <a:lstStyle/>
                    <a:p>
                      <a:r>
                        <a:rPr lang="en-US" sz="2400" dirty="0" smtClean="0"/>
                        <a:t>Current allocation</a:t>
                      </a:r>
                      <a:endParaRPr lang="en-US" sz="2400" dirty="0"/>
                    </a:p>
                  </a:txBody>
                  <a:tcPr/>
                </a:tc>
                <a:tc>
                  <a:txBody>
                    <a:bodyPr/>
                    <a:lstStyle/>
                    <a:p>
                      <a:r>
                        <a:rPr lang="en-US" sz="2400" dirty="0" smtClean="0"/>
                        <a:t>409.5 MHz</a:t>
                      </a:r>
                      <a:endParaRPr lang="en-US" sz="2400" dirty="0"/>
                    </a:p>
                  </a:txBody>
                  <a:tcPr/>
                </a:tc>
              </a:tr>
              <a:tr h="365760">
                <a:tc>
                  <a:txBody>
                    <a:bodyPr/>
                    <a:lstStyle/>
                    <a:p>
                      <a:r>
                        <a:rPr lang="en-US" sz="2400" dirty="0" smtClean="0"/>
                        <a:t>Available</a:t>
                      </a:r>
                      <a:r>
                        <a:rPr lang="en-US" sz="2400" baseline="0" dirty="0" smtClean="0"/>
                        <a:t> but unallocated</a:t>
                      </a:r>
                      <a:endParaRPr lang="en-US" sz="2400" dirty="0"/>
                    </a:p>
                  </a:txBody>
                  <a:tcPr/>
                </a:tc>
                <a:tc>
                  <a:txBody>
                    <a:bodyPr/>
                    <a:lstStyle/>
                    <a:p>
                      <a:r>
                        <a:rPr lang="en-US" sz="2400" dirty="0" smtClean="0"/>
                        <a:t>50 MHz</a:t>
                      </a:r>
                      <a:endParaRPr lang="en-US" sz="2400" dirty="0"/>
                    </a:p>
                  </a:txBody>
                  <a:tcPr/>
                </a:tc>
              </a:tr>
              <a:tr h="365760">
                <a:tc>
                  <a:txBody>
                    <a:bodyPr/>
                    <a:lstStyle/>
                    <a:p>
                      <a:r>
                        <a:rPr lang="en-US" sz="2400" dirty="0" smtClean="0"/>
                        <a:t>Projected demand by 2016</a:t>
                      </a:r>
                      <a:endParaRPr lang="en-US" sz="2400" dirty="0"/>
                    </a:p>
                  </a:txBody>
                  <a:tcPr/>
                </a:tc>
                <a:tc>
                  <a:txBody>
                    <a:bodyPr/>
                    <a:lstStyle/>
                    <a:p>
                      <a:r>
                        <a:rPr lang="en-US" sz="2400" dirty="0" smtClean="0"/>
                        <a:t>800-1000 MHz</a:t>
                      </a:r>
                      <a:endParaRPr lang="en-US" sz="2400" dirty="0"/>
                    </a:p>
                  </a:txBody>
                  <a:tcPr/>
                </a:tc>
              </a:tr>
            </a:tbl>
          </a:graphicData>
        </a:graphic>
      </p:graphicFrame>
      <p:sp>
        <p:nvSpPr>
          <p:cNvPr id="9" name="TextBox 8"/>
          <p:cNvSpPr txBox="1"/>
          <p:nvPr/>
        </p:nvSpPr>
        <p:spPr>
          <a:xfrm>
            <a:off x="7162800" y="5943600"/>
            <a:ext cx="1600200" cy="276999"/>
          </a:xfrm>
          <a:prstGeom prst="rect">
            <a:avLst/>
          </a:prstGeom>
          <a:solidFill>
            <a:schemeClr val="bg1"/>
          </a:solidFill>
        </p:spPr>
        <p:txBody>
          <a:bodyPr wrap="square" rtlCol="0">
            <a:spAutoFit/>
          </a:bodyPr>
          <a:lstStyle/>
          <a:p>
            <a:r>
              <a:rPr lang="en-US" sz="1200" dirty="0"/>
              <a:t>http</a:t>
            </a:r>
            <a:r>
              <a:rPr lang="en-US" sz="1200" dirty="0" smtClean="0"/>
              <a:t>://</a:t>
            </a:r>
            <a:r>
              <a:rPr lang="en-US" sz="1200" dirty="0" smtClean="0"/>
              <a:t>www.nyt.com</a:t>
            </a:r>
            <a:endParaRPr lang="en-US" sz="1200" dirty="0"/>
          </a:p>
        </p:txBody>
      </p:sp>
    </p:spTree>
    <p:extLst>
      <p:ext uri="{BB962C8B-B14F-4D97-AF65-F5344CB8AC3E}">
        <p14:creationId xmlns:p14="http://schemas.microsoft.com/office/powerpoint/2010/main" val="141002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BET of spectrum </a:t>
            </a:r>
            <a:r>
              <a:rPr lang="en-US" dirty="0" smtClean="0"/>
              <a:t>scarcity</a:t>
            </a:r>
            <a:endParaRPr lang="en-US" dirty="0"/>
          </a:p>
        </p:txBody>
      </p:sp>
      <p:sp>
        <p:nvSpPr>
          <p:cNvPr id="3" name="Content Placeholder 2"/>
          <p:cNvSpPr>
            <a:spLocks noGrp="1"/>
          </p:cNvSpPr>
          <p:nvPr>
            <p:ph idx="1"/>
          </p:nvPr>
        </p:nvSpPr>
        <p:spPr>
          <a:xfrm>
            <a:off x="457200" y="1798637"/>
            <a:ext cx="7924800" cy="4525963"/>
          </a:xfrm>
        </p:spPr>
        <p:txBody>
          <a:bodyPr>
            <a:normAutofit/>
          </a:bodyPr>
          <a:lstStyle/>
          <a:p>
            <a:r>
              <a:rPr lang="en-US" sz="3600" b="1" dirty="0" smtClean="0"/>
              <a:t>B</a:t>
            </a:r>
            <a:r>
              <a:rPr lang="en-US" dirty="0" smtClean="0"/>
              <a:t>ehavioral</a:t>
            </a:r>
          </a:p>
          <a:p>
            <a:endParaRPr lang="en-US" dirty="0"/>
          </a:p>
          <a:p>
            <a:r>
              <a:rPr lang="en-US" sz="3600" b="1" dirty="0" smtClean="0"/>
              <a:t>E</a:t>
            </a:r>
            <a:r>
              <a:rPr lang="en-US" dirty="0" smtClean="0"/>
              <a:t>conomic</a:t>
            </a:r>
          </a:p>
          <a:p>
            <a:endParaRPr lang="en-US" dirty="0" smtClean="0"/>
          </a:p>
          <a:p>
            <a:r>
              <a:rPr lang="en-US" sz="3600" b="1" dirty="0" smtClean="0"/>
              <a:t>T</a:t>
            </a:r>
            <a:r>
              <a:rPr lang="en-US" dirty="0" smtClean="0"/>
              <a:t>echnical</a:t>
            </a:r>
          </a:p>
          <a:p>
            <a:pPr marL="400050" lvl="1" indent="0"/>
            <a:r>
              <a:rPr lang="en-US" dirty="0"/>
              <a:t>I</a:t>
            </a:r>
            <a:r>
              <a:rPr lang="en-US" dirty="0" smtClean="0"/>
              <a:t>ncrease efficiency</a:t>
            </a:r>
          </a:p>
          <a:p>
            <a:pPr marL="400050" lvl="1" indent="0"/>
            <a:r>
              <a:rPr lang="en-US" dirty="0" smtClean="0"/>
              <a:t>Reduce </a:t>
            </a:r>
            <a:r>
              <a:rPr lang="en-US" dirty="0" smtClean="0"/>
              <a:t>usage</a:t>
            </a:r>
            <a:endParaRPr lang="en-US" dirty="0"/>
          </a:p>
        </p:txBody>
      </p:sp>
      <p:grpSp>
        <p:nvGrpSpPr>
          <p:cNvPr id="9" name="Group 8"/>
          <p:cNvGrpSpPr/>
          <p:nvPr/>
        </p:nvGrpSpPr>
        <p:grpSpPr>
          <a:xfrm>
            <a:off x="3238500" y="1628001"/>
            <a:ext cx="5143500" cy="1038999"/>
            <a:chOff x="3238500" y="1628001"/>
            <a:chExt cx="5143500" cy="1038999"/>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628775"/>
              <a:ext cx="51435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72250" y="1628001"/>
              <a:ext cx="1809750" cy="276999"/>
            </a:xfrm>
            <a:prstGeom prst="rect">
              <a:avLst/>
            </a:prstGeom>
            <a:solidFill>
              <a:schemeClr val="bg1"/>
            </a:solidFill>
          </p:spPr>
          <p:txBody>
            <a:bodyPr wrap="square" rtlCol="0">
              <a:spAutoFit/>
            </a:bodyPr>
            <a:lstStyle/>
            <a:p>
              <a:r>
                <a:rPr lang="en-US" sz="1200" dirty="0"/>
                <a:t>http://blogs.chron.com</a:t>
              </a:r>
              <a:r>
                <a:rPr lang="en-US" sz="1200" dirty="0" smtClean="0"/>
                <a:t>/</a:t>
              </a:r>
              <a:endParaRPr lang="en-US" sz="1200" dirty="0"/>
            </a:p>
          </p:txBody>
        </p:sp>
      </p:grpSp>
      <p:grpSp>
        <p:nvGrpSpPr>
          <p:cNvPr id="8" name="Group 7"/>
          <p:cNvGrpSpPr/>
          <p:nvPr/>
        </p:nvGrpSpPr>
        <p:grpSpPr>
          <a:xfrm>
            <a:off x="2438400" y="3028950"/>
            <a:ext cx="5486400" cy="1085850"/>
            <a:chOff x="2514600" y="2895600"/>
            <a:chExt cx="5486400" cy="1085850"/>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895600"/>
              <a:ext cx="54864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172200" y="3581400"/>
              <a:ext cx="1809750" cy="276999"/>
            </a:xfrm>
            <a:prstGeom prst="rect">
              <a:avLst/>
            </a:prstGeom>
            <a:solidFill>
              <a:schemeClr val="bg1"/>
            </a:solidFill>
            <a:ln>
              <a:solidFill>
                <a:schemeClr val="bg1"/>
              </a:solidFill>
            </a:ln>
          </p:spPr>
          <p:txBody>
            <a:bodyPr wrap="square" rtlCol="0">
              <a:spAutoFit/>
            </a:bodyPr>
            <a:lstStyle/>
            <a:p>
              <a:pPr algn="ctr"/>
              <a:r>
                <a:rPr lang="en-US" sz="1200" dirty="0"/>
                <a:t>http</a:t>
              </a:r>
              <a:r>
                <a:rPr lang="en-US" sz="1200" dirty="0" smtClean="0"/>
                <a:t>://pro.gigaom.com/</a:t>
              </a:r>
              <a:endParaRPr lang="en-US" sz="1200" dirty="0"/>
            </a:p>
          </p:txBody>
        </p:sp>
      </p:grpSp>
      <p:sp>
        <p:nvSpPr>
          <p:cNvPr id="5" name="Date Placeholder 4"/>
          <p:cNvSpPr>
            <a:spLocks noGrp="1"/>
          </p:cNvSpPr>
          <p:nvPr>
            <p:ph type="dt" sz="half" idx="10"/>
          </p:nvPr>
        </p:nvSpPr>
        <p:spPr/>
        <p:txBody>
          <a:bodyPr/>
          <a:lstStyle/>
          <a:p>
            <a:r>
              <a:rPr lang="en-US" smtClean="0"/>
              <a:t>ratul | UW | May '10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pSp>
        <p:nvGrpSpPr>
          <p:cNvPr id="12" name="Group 11"/>
          <p:cNvGrpSpPr/>
          <p:nvPr/>
        </p:nvGrpSpPr>
        <p:grpSpPr>
          <a:xfrm>
            <a:off x="3867150" y="4572000"/>
            <a:ext cx="3829050" cy="733425"/>
            <a:chOff x="4038600" y="4600575"/>
            <a:chExt cx="3829050" cy="733425"/>
          </a:xfrm>
        </p:grpSpPr>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600575"/>
              <a:ext cx="38290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410200" y="5029200"/>
              <a:ext cx="2438400" cy="276999"/>
            </a:xfrm>
            <a:prstGeom prst="rect">
              <a:avLst/>
            </a:prstGeom>
            <a:solidFill>
              <a:schemeClr val="bg1"/>
            </a:solidFill>
            <a:ln>
              <a:solidFill>
                <a:schemeClr val="bg1"/>
              </a:solidFill>
            </a:ln>
          </p:spPr>
          <p:txBody>
            <a:bodyPr wrap="square" rtlCol="0">
              <a:spAutoFit/>
            </a:bodyPr>
            <a:lstStyle/>
            <a:p>
              <a:pPr algn="ctr"/>
              <a:r>
                <a:rPr lang="en-US" sz="1200" dirty="0"/>
                <a:t>http</a:t>
              </a:r>
              <a:r>
                <a:rPr lang="en-US" sz="1200" dirty="0" smtClean="0"/>
                <a:t>://connectedplanetonline.com</a:t>
              </a:r>
              <a:endParaRPr lang="en-US" sz="1200" dirty="0"/>
            </a:p>
          </p:txBody>
        </p:sp>
      </p:grpSp>
      <p:sp>
        <p:nvSpPr>
          <p:cNvPr id="14" name="Oval 13"/>
          <p:cNvSpPr/>
          <p:nvPr/>
        </p:nvSpPr>
        <p:spPr>
          <a:xfrm>
            <a:off x="533400" y="5410200"/>
            <a:ext cx="2819400" cy="609600"/>
          </a:xfrm>
          <a:prstGeom prst="ellipse">
            <a:avLst/>
          </a:prstGeom>
          <a:ln w="5080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9225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Augmenting </a:t>
            </a:r>
            <a:r>
              <a:rPr lang="en-US" dirty="0" smtClean="0"/>
              <a:t>Mobile 3G </a:t>
            </a:r>
            <a:r>
              <a:rPr lang="en-US" dirty="0" smtClean="0"/>
              <a:t>using WiFi</a:t>
            </a:r>
            <a:endParaRPr lang="en-US" dirty="0"/>
          </a:p>
        </p:txBody>
      </p:sp>
      <p:sp>
        <p:nvSpPr>
          <p:cNvPr id="3" name="Content Placeholder 2"/>
          <p:cNvSpPr>
            <a:spLocks noGrp="1"/>
          </p:cNvSpPr>
          <p:nvPr>
            <p:ph idx="1"/>
          </p:nvPr>
        </p:nvSpPr>
        <p:spPr/>
        <p:txBody>
          <a:bodyPr>
            <a:normAutofit/>
          </a:bodyPr>
          <a:lstStyle/>
          <a:p>
            <a:endParaRPr lang="en-US" dirty="0"/>
          </a:p>
          <a:p>
            <a:r>
              <a:rPr lang="en-US" dirty="0" smtClean="0"/>
              <a:t>              </a:t>
            </a:r>
            <a:r>
              <a:rPr lang="en-US" dirty="0" smtClean="0"/>
              <a:t>Offload</a:t>
            </a:r>
            <a:r>
              <a:rPr lang="en-US" dirty="0" smtClean="0"/>
              <a:t> </a:t>
            </a:r>
            <a:r>
              <a:rPr lang="en-US" dirty="0" smtClean="0"/>
              <a:t>data </a:t>
            </a:r>
            <a:r>
              <a:rPr lang="en-US" dirty="0" smtClean="0"/>
              <a:t>to</a:t>
            </a:r>
            <a:r>
              <a:rPr lang="en-US" dirty="0" smtClean="0"/>
              <a:t> </a:t>
            </a:r>
            <a:r>
              <a:rPr lang="en-US" dirty="0" smtClean="0"/>
              <a:t>WiFi </a:t>
            </a:r>
            <a:r>
              <a:rPr lang="en-US" dirty="0" smtClean="0"/>
              <a:t>when possible</a:t>
            </a:r>
            <a:endParaRPr lang="en-US" dirty="0" smtClean="0"/>
          </a:p>
          <a:p>
            <a:endParaRPr lang="en-US" dirty="0" smtClean="0"/>
          </a:p>
          <a:p>
            <a:endParaRPr lang="en-US" dirty="0"/>
          </a:p>
          <a:p>
            <a:r>
              <a:rPr lang="en-US" dirty="0" smtClean="0"/>
              <a:t>We look </a:t>
            </a:r>
            <a:r>
              <a:rPr lang="en-US" dirty="0" smtClean="0"/>
              <a:t>at vehicular mobility</a:t>
            </a:r>
            <a:endParaRPr lang="en-US"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057400"/>
            <a:ext cx="1158901" cy="990600"/>
          </a:xfrm>
          <a:prstGeom prst="rect">
            <a:avLst/>
          </a:prstGeom>
        </p:spPr>
      </p:pic>
      <p:pic>
        <p:nvPicPr>
          <p:cNvPr id="4098" name="Picture 2" descr="C:\Program Files\Microsoft Office\MEDIA\CAGCAT10\j0212957.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3657600"/>
            <a:ext cx="1820435"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532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a:t>
            </a:r>
            <a:endParaRPr lang="en-US" dirty="0"/>
          </a:p>
        </p:txBody>
      </p:sp>
      <p:sp>
        <p:nvSpPr>
          <p:cNvPr id="3" name="Content Placeholder 2"/>
          <p:cNvSpPr>
            <a:spLocks noGrp="1"/>
          </p:cNvSpPr>
          <p:nvPr>
            <p:ph idx="1"/>
          </p:nvPr>
        </p:nvSpPr>
        <p:spPr>
          <a:xfrm>
            <a:off x="381000" y="1600200"/>
            <a:ext cx="8458200" cy="4525963"/>
          </a:xfrm>
        </p:spPr>
        <p:txBody>
          <a:bodyPr>
            <a:normAutofit/>
          </a:bodyPr>
          <a:lstStyle/>
          <a:p>
            <a:r>
              <a:rPr lang="en-US" sz="2800" dirty="0" smtClean="0"/>
              <a:t>First joint study of 3G and WiFi connectivity</a:t>
            </a:r>
          </a:p>
          <a:p>
            <a:pPr marL="857250" lvl="1" indent="-457200">
              <a:buFont typeface="Arial" pitchFamily="34" charset="0"/>
              <a:buChar char="•"/>
            </a:pPr>
            <a:r>
              <a:rPr lang="en-US" dirty="0" smtClean="0"/>
              <a:t>Can WiFi usefull</a:t>
            </a:r>
            <a:r>
              <a:rPr lang="en-US" dirty="0" smtClean="0"/>
              <a:t>y augment 3G capacity?</a:t>
            </a:r>
            <a:endParaRPr lang="en-US" dirty="0" smtClean="0"/>
          </a:p>
          <a:p>
            <a:pPr marL="857250" lvl="1" indent="-457200">
              <a:buFont typeface="Arial" pitchFamily="34" charset="0"/>
              <a:buChar char="•"/>
            </a:pPr>
            <a:r>
              <a:rPr lang="en-US" dirty="0" smtClean="0"/>
              <a:t>Conducted </a:t>
            </a:r>
            <a:r>
              <a:rPr lang="en-US" dirty="0" smtClean="0"/>
              <a:t>across three cities</a:t>
            </a:r>
          </a:p>
          <a:p>
            <a:endParaRPr lang="en-US" sz="2800" dirty="0" smtClean="0"/>
          </a:p>
          <a:p>
            <a:r>
              <a:rPr lang="en-US" sz="2800" dirty="0" err="1" smtClean="0"/>
              <a:t>Wiffler</a:t>
            </a:r>
            <a:r>
              <a:rPr lang="en-US" sz="2800" dirty="0" smtClean="0"/>
              <a:t>: A system to offload data to </a:t>
            </a:r>
            <a:r>
              <a:rPr lang="en-US" sz="2800" dirty="0" smtClean="0"/>
              <a:t>WiFi</a:t>
            </a:r>
          </a:p>
          <a:p>
            <a:pPr marL="857250" lvl="1" indent="-457200">
              <a:buFont typeface="Arial" pitchFamily="34" charset="0"/>
              <a:buChar char="•"/>
            </a:pPr>
            <a:r>
              <a:rPr lang="en-US" dirty="0" smtClean="0"/>
              <a:t>Increase offloaded data but re</a:t>
            </a:r>
            <a:r>
              <a:rPr lang="en-US" dirty="0" smtClean="0"/>
              <a:t>spect app </a:t>
            </a:r>
            <a:r>
              <a:rPr lang="en-US" dirty="0" smtClean="0"/>
              <a:t>constraints </a:t>
            </a:r>
          </a:p>
          <a:p>
            <a:pPr marL="857250" lvl="1" indent="-457200">
              <a:buFont typeface="Arial" pitchFamily="34" charset="0"/>
              <a:buChar char="•"/>
            </a:pPr>
            <a:r>
              <a:rPr lang="en-US" dirty="0" smtClean="0"/>
              <a:t>Deployed on 20 vehicles</a:t>
            </a:r>
            <a:endParaRPr lang="en-US"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401892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study</a:t>
            </a:r>
            <a:endParaRPr lang="en-US" dirty="0"/>
          </a:p>
        </p:txBody>
      </p:sp>
      <p:sp>
        <p:nvSpPr>
          <p:cNvPr id="3" name="Content Placeholder 2"/>
          <p:cNvSpPr>
            <a:spLocks noGrp="1"/>
          </p:cNvSpPr>
          <p:nvPr>
            <p:ph idx="1"/>
          </p:nvPr>
        </p:nvSpPr>
        <p:spPr/>
        <p:txBody>
          <a:bodyPr>
            <a:normAutofit/>
          </a:bodyPr>
          <a:lstStyle/>
          <a:p>
            <a:r>
              <a:rPr lang="en-US" sz="2800" dirty="0" smtClean="0"/>
              <a:t>Vehicular nodes with 3G and WiFi (802.11b) radios</a:t>
            </a:r>
          </a:p>
          <a:p>
            <a:endParaRPr lang="en-US" sz="2800" dirty="0"/>
          </a:p>
          <a:p>
            <a:pPr marL="457200" indent="-457200">
              <a:buFont typeface="Arial" pitchFamily="34" charset="0"/>
              <a:buChar char="•"/>
            </a:pPr>
            <a:r>
              <a:rPr lang="en-US" sz="2800" dirty="0" smtClean="0"/>
              <a:t>Amherst: 20 buses</a:t>
            </a:r>
          </a:p>
          <a:p>
            <a:pPr marL="457200" indent="-457200">
              <a:buFont typeface="Arial" pitchFamily="34" charset="0"/>
              <a:buChar char="•"/>
            </a:pPr>
            <a:r>
              <a:rPr lang="en-US" sz="2800" dirty="0" smtClean="0"/>
              <a:t>Seattle: 1 car</a:t>
            </a:r>
          </a:p>
          <a:p>
            <a:pPr marL="457200" indent="-457200">
              <a:buFont typeface="Arial" pitchFamily="34" charset="0"/>
              <a:buChar char="•"/>
            </a:pPr>
            <a:r>
              <a:rPr lang="en-US" sz="2800" dirty="0" smtClean="0"/>
              <a:t>SFO: 1 car</a:t>
            </a:r>
          </a:p>
          <a:p>
            <a:endParaRPr lang="en-US" sz="2800"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725243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1" y="1676400"/>
            <a:ext cx="7696199" cy="4038600"/>
          </a:xfrm>
          <a:prstGeom prst="rect">
            <a:avLst/>
          </a:prstGeom>
          <a:solidFill>
            <a:schemeClr val="bg1"/>
          </a:solidFill>
          <a:ln w="50800">
            <a:no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WiFi availability is low</a:t>
            </a:r>
            <a:endParaRPr lang="en-US" dirty="0"/>
          </a:p>
        </p:txBody>
      </p:sp>
      <p:sp>
        <p:nvSpPr>
          <p:cNvPr id="4" name="Date Placeholder 3"/>
          <p:cNvSpPr>
            <a:spLocks noGrp="1"/>
          </p:cNvSpPr>
          <p:nvPr>
            <p:ph type="dt" sz="half" idx="10"/>
          </p:nvPr>
        </p:nvSpPr>
        <p:spPr/>
        <p:txBody>
          <a:bodyPr/>
          <a:lstStyle/>
          <a:p>
            <a:r>
              <a:rPr lang="en-US" smtClean="0"/>
              <a:t>ratul | UW | May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9040"/>
          <a:stretch/>
        </p:blipFill>
        <p:spPr bwMode="auto">
          <a:xfrm>
            <a:off x="2113547" y="1676400"/>
            <a:ext cx="626845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090803" y="4267200"/>
            <a:ext cx="533400" cy="461665"/>
          </a:xfrm>
          <a:prstGeom prst="rect">
            <a:avLst/>
          </a:prstGeom>
          <a:noFill/>
        </p:spPr>
        <p:txBody>
          <a:bodyPr wrap="square" rtlCol="0">
            <a:spAutoFit/>
          </a:bodyPr>
          <a:lstStyle/>
          <a:p>
            <a:pPr algn="ctr"/>
            <a:r>
              <a:rPr lang="en-US" sz="2400" b="1" dirty="0" smtClean="0"/>
              <a:t>90</a:t>
            </a:r>
            <a:endParaRPr lang="en-US" sz="2400" b="1" dirty="0"/>
          </a:p>
        </p:txBody>
      </p:sp>
      <p:sp>
        <p:nvSpPr>
          <p:cNvPr id="17" name="TextBox 16"/>
          <p:cNvSpPr txBox="1"/>
          <p:nvPr/>
        </p:nvSpPr>
        <p:spPr>
          <a:xfrm>
            <a:off x="3352800" y="4491335"/>
            <a:ext cx="609600" cy="461665"/>
          </a:xfrm>
          <a:prstGeom prst="rect">
            <a:avLst/>
          </a:prstGeom>
          <a:noFill/>
        </p:spPr>
        <p:txBody>
          <a:bodyPr wrap="square" rtlCol="0">
            <a:spAutoFit/>
          </a:bodyPr>
          <a:lstStyle/>
          <a:p>
            <a:pPr algn="ctr"/>
            <a:r>
              <a:rPr lang="en-US" sz="2400" b="1" dirty="0" smtClean="0"/>
              <a:t>1</a:t>
            </a:r>
            <a:r>
              <a:rPr lang="en-US" sz="2400" b="1" dirty="0"/>
              <a:t>2</a:t>
            </a:r>
          </a:p>
        </p:txBody>
      </p:sp>
      <p:sp>
        <p:nvSpPr>
          <p:cNvPr id="18" name="TextBox 17"/>
          <p:cNvSpPr txBox="1"/>
          <p:nvPr/>
        </p:nvSpPr>
        <p:spPr>
          <a:xfrm>
            <a:off x="3852803" y="4724400"/>
            <a:ext cx="457200" cy="461665"/>
          </a:xfrm>
          <a:prstGeom prst="rect">
            <a:avLst/>
          </a:prstGeom>
          <a:noFill/>
        </p:spPr>
        <p:txBody>
          <a:bodyPr wrap="square" rtlCol="0">
            <a:spAutoFit/>
          </a:bodyPr>
          <a:lstStyle/>
          <a:p>
            <a:pPr algn="ctr"/>
            <a:r>
              <a:rPr lang="en-US" sz="2400" b="1" dirty="0"/>
              <a:t>5</a:t>
            </a:r>
          </a:p>
        </p:txBody>
      </p:sp>
      <p:sp>
        <p:nvSpPr>
          <p:cNvPr id="6" name="TextBox 5"/>
          <p:cNvSpPr txBox="1"/>
          <p:nvPr/>
        </p:nvSpPr>
        <p:spPr>
          <a:xfrm>
            <a:off x="609600" y="3200400"/>
            <a:ext cx="1828799" cy="830997"/>
          </a:xfrm>
          <a:prstGeom prst="rect">
            <a:avLst/>
          </a:prstGeom>
          <a:noFill/>
        </p:spPr>
        <p:txBody>
          <a:bodyPr wrap="square" rtlCol="0">
            <a:spAutoFit/>
          </a:bodyPr>
          <a:lstStyle/>
          <a:p>
            <a:pPr algn="ctr"/>
            <a:r>
              <a:rPr lang="en-US" sz="2400" dirty="0" smtClean="0">
                <a:latin typeface="Helvetica" pitchFamily="34" charset="0"/>
              </a:rPr>
              <a:t>Availability </a:t>
            </a:r>
            <a:br>
              <a:rPr lang="en-US" sz="2400" dirty="0" smtClean="0">
                <a:latin typeface="Helvetica" pitchFamily="34" charset="0"/>
              </a:rPr>
            </a:br>
            <a:r>
              <a:rPr lang="en-US" sz="2400" dirty="0" smtClean="0">
                <a:latin typeface="Helvetica" pitchFamily="34" charset="0"/>
              </a:rPr>
              <a:t>(%)</a:t>
            </a:r>
            <a:endParaRPr lang="en-US" sz="2400" dirty="0">
              <a:latin typeface="Helvetica" pitchFamily="34" charset="0"/>
            </a:endParaRPr>
          </a:p>
        </p:txBody>
      </p:sp>
    </p:spTree>
    <p:extLst>
      <p:ext uri="{BB962C8B-B14F-4D97-AF65-F5344CB8AC3E}">
        <p14:creationId xmlns:p14="http://schemas.microsoft.com/office/powerpoint/2010/main" val="320299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Lst>
  </p:timing>
</p:sld>
</file>

<file path=ppt/theme/theme1.xml><?xml version="1.0" encoding="utf-8"?>
<a:theme xmlns:a="http://schemas.openxmlformats.org/drawingml/2006/main" name="IMC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50800">
          <a:solidFill>
            <a:srgbClr val="FFC000"/>
          </a:solidFill>
          <a:prstDash val="solid"/>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a:solidFill>
            <a:srgbClr val="FFFF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keynote-conext</Template>
  <TotalTime>2001</TotalTime>
  <Words>1118</Words>
  <Application>Microsoft Office PowerPoint</Application>
  <PresentationFormat>On-screen Show (4:3)</PresentationFormat>
  <Paragraphs>269</Paragraphs>
  <Slides>27</Slides>
  <Notes>10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IMC07</vt:lpstr>
      <vt:lpstr>Augmenting Mobile 3G Using WiFi</vt:lpstr>
      <vt:lpstr>Mobile data is growing exponentially</vt:lpstr>
      <vt:lpstr>Demand projected to outstrip capacity</vt:lpstr>
      <vt:lpstr>Is more spectrum the answer?</vt:lpstr>
      <vt:lpstr>The BET of spectrum scarcity</vt:lpstr>
      <vt:lpstr>Augmenting Mobile 3G using WiFi</vt:lpstr>
      <vt:lpstr>Our work</vt:lpstr>
      <vt:lpstr>Measurement study</vt:lpstr>
      <vt:lpstr>WiFi availability is low</vt:lpstr>
      <vt:lpstr>WiFi loss rate is higher</vt:lpstr>
      <vt:lpstr>WiFi (802.11b) throughput is lower</vt:lpstr>
      <vt:lpstr>Implications for offloading data to WiFi</vt:lpstr>
      <vt:lpstr>Key techniques in Wiffler</vt:lpstr>
      <vt:lpstr>Prediction-based offloading</vt:lpstr>
      <vt:lpstr>Predicting WiFi capacity</vt:lpstr>
      <vt:lpstr>Error in predicting # of APs</vt:lpstr>
      <vt:lpstr>Fast switching</vt:lpstr>
      <vt:lpstr>Implementation of Wiffler</vt:lpstr>
      <vt:lpstr>Evaluation</vt:lpstr>
      <vt:lpstr>Deployment results</vt:lpstr>
      <vt:lpstr>Trace-driven evaluation</vt:lpstr>
      <vt:lpstr>Wiffler increases data offloaded to WiFi</vt:lpstr>
      <vt:lpstr>Prediction reduces completion time</vt:lpstr>
      <vt:lpstr>More offloading in urban centers</vt:lpstr>
      <vt:lpstr>Fast switching improves performance of demanding applications</vt:lpstr>
      <vt:lpstr>Possible extensions</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Augmenting Mobile 3G Using WiFi</dc:title>
  <dc:creator>Ratul Mahajan</dc:creator>
  <cp:lastModifiedBy>ratul</cp:lastModifiedBy>
  <cp:revision>201</cp:revision>
  <dcterms:created xsi:type="dcterms:W3CDTF">2006-08-16T00:00:00Z</dcterms:created>
  <dcterms:modified xsi:type="dcterms:W3CDTF">2010-05-26T18:27:30Z</dcterms:modified>
</cp:coreProperties>
</file>