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y="6858000" cx="9144000"/>
  <p:notesSz cx="6997700" cy="9283700"/>
  <p:embeddedFontLst>
    <p:embeddedFont>
      <p:font typeface="Corsiva"/>
      <p:regular r:id="rId63"/>
      <p:bold r:id="rId64"/>
      <p:italic r:id="rId65"/>
      <p:boldItalic r:id="rId66"/>
    </p:embeddedFont>
    <p:embeddedFont>
      <p:font typeface="Tahoma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9" roundtripDataSignature="AMtx7miej90qHAPnSp5VS92MV4OtFrl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3CE758-60F0-470C-930A-21675C7EA685}">
  <a:tblStyle styleId="{923CE758-60F0-470C-930A-21675C7EA6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Corsiva-bold.fntdata"/><Relationship Id="rId63" Type="http://schemas.openxmlformats.org/officeDocument/2006/relationships/font" Target="fonts/Corsiva-regular.fntdata"/><Relationship Id="rId22" Type="http://schemas.openxmlformats.org/officeDocument/2006/relationships/slide" Target="slides/slide15.xml"/><Relationship Id="rId66" Type="http://schemas.openxmlformats.org/officeDocument/2006/relationships/font" Target="fonts/Corsiva-boldItalic.fntdata"/><Relationship Id="rId21" Type="http://schemas.openxmlformats.org/officeDocument/2006/relationships/slide" Target="slides/slide14.xml"/><Relationship Id="rId65" Type="http://schemas.openxmlformats.org/officeDocument/2006/relationships/font" Target="fonts/Corsiva-italic.fntdata"/><Relationship Id="rId24" Type="http://schemas.openxmlformats.org/officeDocument/2006/relationships/slide" Target="slides/slide17.xml"/><Relationship Id="rId68" Type="http://schemas.openxmlformats.org/officeDocument/2006/relationships/font" Target="fonts/Tahoma-bold.fntdata"/><Relationship Id="rId23" Type="http://schemas.openxmlformats.org/officeDocument/2006/relationships/slide" Target="slides/slide16.xml"/><Relationship Id="rId67" Type="http://schemas.openxmlformats.org/officeDocument/2006/relationships/font" Target="fonts/Tahoma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1f4f45f0_0_2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1f4f45f0_0_2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61f4f45f0_0_25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8248ed68_0_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58248ed68_0_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58248ed68_0_1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1f4f45f0_0_3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161f4f45f0_0_3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61f4f45f0_0_4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61f4f45f0_0_4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61f4f45f0_0_5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g1161f4f45f0_0_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1161f4f45f0_0_5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61f4f45f0_0_6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g1161f4f45f0_0_6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1161f4f45f0_0_6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1f4f45f0_0_8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g1161f4f45f0_0_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1161f4f45f0_0_8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1f4f45f0_0_9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g1161f4f45f0_0_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1161f4f45f0_0_9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1f4f45f0_0_10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g1161f4f45f0_0_1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1161f4f45f0_0_10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61f4f45f0_0_11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g1161f4f45f0_0_1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g1161f4f45f0_0_11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61f4f45f0_0_12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g1161f4f45f0_0_1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1161f4f45f0_0_12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61f4f45f0_0_13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g1161f4f45f0_0_13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1161f4f45f0_0_13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1f4f45f0_0_14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g1161f4f45f0_0_14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g1161f4f45f0_0_14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61f4f45f0_0_15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g1161f4f45f0_0_1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1161f4f45f0_0_15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61f4f45f0_0_16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g1161f4f45f0_0_16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g1161f4f45f0_0_16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61f4f45f0_0_17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g1161f4f45f0_0_17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1161f4f45f0_0_17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61f4f45f0_0_18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6" name="Google Shape;426;g1161f4f45f0_0_18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g1161f4f45f0_0_18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61f4f45f0_0_19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161f4f45f0_0_1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61f4f45f0_0_19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161f4f45f0_0_19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61f4f45f0_0_20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161f4f45f0_0_20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1f4f45f0_0_21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161f4f45f0_0_2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61f4f45f0_0_23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161f4f45f0_0_23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61f4f45f0_0_25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161f4f45f0_0_25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61f4f45f0_0_26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161f4f45f0_0_26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61f4f45f0_0_28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161f4f45f0_0_2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61f4f45f0_0_30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161f4f45f0_0_3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61f4f45f0_0_31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161f4f45f0_0_31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61f4f45f0_0_33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161f4f45f0_0_33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61f4f45f0_0_34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161f4f45f0_0_3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61f4f45f0_0_34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161f4f45f0_0_34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1f4f45f0_0_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1f4f45f0_0_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61f4f45f0_0_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9" name="Google Shape;69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lang="en-US"/>
              <a:t>246</a:t>
            </a:r>
            <a:b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Algorithms (Part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1f4f45f0_0_25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183" name="Google Shape;183;g1161f4f45f0_0_25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Euro Coins (in cents) : Supports Greedy prop.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1 , 2, 5, 10, 20, 50, 100, 200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{1, 3, 4} -&gt; Not supports Greedy prop, ex: 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can you find if the greedy property is working,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Simulate some cases, find some contradiction that fails the greedy property. </a:t>
            </a:r>
            <a:endParaRPr/>
          </a:p>
        </p:txBody>
      </p:sp>
      <p:sp>
        <p:nvSpPr>
          <p:cNvPr id="184" name="Google Shape;184;g1161f4f45f0_0_2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9"/>
          <p:cNvSpPr txBox="1"/>
          <p:nvPr>
            <p:ph type="title"/>
          </p:nvPr>
        </p:nvSpPr>
        <p:spPr>
          <a:xfrm>
            <a:off x="381000" y="3048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Problem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381000" y="1143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set S of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items, with each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item 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benefit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weight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Choose items with maximum total benefit but with weight at most W.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are allowed to take fractional amounts, then this is the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fractional knapsack problem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this case, we let x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denote the amount we take of item i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Objective: maximize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Constraint:</a:t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267200"/>
            <a:ext cx="1951037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5181600"/>
            <a:ext cx="3335337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8248ed68_0_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Fractional Knapsack: Greedy Intuition</a:t>
            </a:r>
            <a:endParaRPr sz="3500"/>
          </a:p>
        </p:txBody>
      </p:sp>
      <p:sp>
        <p:nvSpPr>
          <p:cNvPr id="200" name="Google Shape;200;g1358248ed68_0_1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we can take fractional amount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can take whatever we want not contradicting the maximum weight of an element and maximum weight of the sack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fill up a single unit of sack we should try to maximize the benefit gain</a:t>
            </a:r>
            <a:endParaRPr/>
          </a:p>
        </p:txBody>
      </p:sp>
      <p:sp>
        <p:nvSpPr>
          <p:cNvPr id="201" name="Google Shape;201;g1358248ed68_0_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0"/>
          <p:cNvSpPr txBox="1"/>
          <p:nvPr>
            <p:ph type="title"/>
          </p:nvPr>
        </p:nvSpPr>
        <p:spPr>
          <a:xfrm>
            <a:off x="493712" y="204787"/>
            <a:ext cx="80772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304800" y="1143000"/>
            <a:ext cx="8534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 A set S of n items, with each item i having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benefit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weight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Choose items with maximum total benefit but with total weight at most W.</a:t>
            </a:r>
            <a:endParaRPr/>
          </a:p>
        </p:txBody>
      </p:sp>
      <p:pic>
        <p:nvPicPr>
          <p:cNvPr descr="HH01008_"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50" y="3913187"/>
            <a:ext cx="495300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3532187"/>
            <a:ext cx="708025" cy="1268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287" y="4217987"/>
            <a:ext cx="325437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912" y="3733800"/>
            <a:ext cx="59531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62" y="4267200"/>
            <a:ext cx="282575" cy="506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457200" y="4800600"/>
            <a:ext cx="1236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Weight: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474662" y="5181600"/>
            <a:ext cx="1230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Benefit: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189547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263842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3328987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4021137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469582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173196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ml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247491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ml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3165475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ml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3857625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ml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453231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ml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1765300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$12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25066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$32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319881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$40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38909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$30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45640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$50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627062" y="4114800"/>
            <a:ext cx="106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Items: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658812" y="5562600"/>
            <a:ext cx="1035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Value: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188912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474662" y="5867400"/>
            <a:ext cx="1201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($ per ml)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263207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260725" y="5638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401637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4627562" y="5638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grpSp>
        <p:nvGrpSpPr>
          <p:cNvPr id="239" name="Google Shape;239;p10"/>
          <p:cNvGrpSpPr/>
          <p:nvPr/>
        </p:nvGrpSpPr>
        <p:grpSpPr>
          <a:xfrm>
            <a:off x="5732462" y="2978150"/>
            <a:ext cx="1247775" cy="2722562"/>
            <a:chOff x="4180" y="2068"/>
            <a:chExt cx="786" cy="1715"/>
          </a:xfrm>
        </p:grpSpPr>
        <p:sp>
          <p:nvSpPr>
            <p:cNvPr id="240" name="Google Shape;240;p10"/>
            <p:cNvSpPr/>
            <p:nvPr/>
          </p:nvSpPr>
          <p:spPr>
            <a:xfrm>
              <a:off x="4276" y="2068"/>
              <a:ext cx="594" cy="320"/>
            </a:xfrm>
            <a:custGeom>
              <a:rect b="b" l="l" r="r" t="t"/>
              <a:pathLst>
                <a:path extrusionOk="0" h="320" w="594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4180" y="2340"/>
              <a:ext cx="786" cy="1147"/>
            </a:xfrm>
            <a:custGeom>
              <a:rect b="b" l="l" r="r" t="t"/>
              <a:pathLst>
                <a:path extrusionOk="0" h="1147" w="786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4314" y="2195"/>
              <a:ext cx="482" cy="164"/>
            </a:xfrm>
            <a:custGeom>
              <a:rect b="b" l="l" r="r" t="t"/>
              <a:pathLst>
                <a:path extrusionOk="0" h="164" w="482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4331" y="2098"/>
              <a:ext cx="487" cy="101"/>
            </a:xfrm>
            <a:custGeom>
              <a:rect b="b" l="l" r="r" t="t"/>
              <a:pathLst>
                <a:path extrusionOk="0" h="101" w="487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211" y="2362"/>
              <a:ext cx="693" cy="1071"/>
            </a:xfrm>
            <a:custGeom>
              <a:rect b="b" l="l" r="r" t="t"/>
              <a:pathLst>
                <a:path extrusionOk="0" h="1071" w="693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249" y="2415"/>
              <a:ext cx="72" cy="908"/>
            </a:xfrm>
            <a:custGeom>
              <a:rect b="b" l="l" r="r" t="t"/>
              <a:pathLst>
                <a:path extrusionOk="0" h="908" w="72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 ml</a:t>
              </a:r>
              <a:endParaRPr/>
            </a:p>
          </p:txBody>
        </p:sp>
      </p:grpSp>
      <p:cxnSp>
        <p:nvCxnSpPr>
          <p:cNvPr id="247" name="Google Shape;247;p10"/>
          <p:cNvCxnSpPr/>
          <p:nvPr/>
        </p:nvCxnSpPr>
        <p:spPr>
          <a:xfrm>
            <a:off x="5351462" y="3200400"/>
            <a:ext cx="0" cy="281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" name="Google Shape;248;p10"/>
          <p:cNvSpPr txBox="1"/>
          <p:nvPr/>
        </p:nvSpPr>
        <p:spPr>
          <a:xfrm>
            <a:off x="7180262" y="3657600"/>
            <a:ext cx="1963737" cy="216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  P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ml of 5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50$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 ml of 3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40$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6 ml of 4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30$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ml of 2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4$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</a:t>
            </a:r>
            <a:r>
              <a:rPr b="0" i="0" lang="en-US" sz="16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Profit:124$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6951662" y="2971800"/>
            <a:ext cx="1670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“knapsack”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11"/>
          <p:cNvSpPr txBox="1"/>
          <p:nvPr>
            <p:ph type="title"/>
          </p:nvPr>
        </p:nvSpPr>
        <p:spPr>
          <a:xfrm>
            <a:off x="2286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Algorithm</a:t>
            </a:r>
            <a:endParaRPr/>
          </a:p>
        </p:txBody>
      </p:sp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239712" y="1117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choice: Keep taking item with highest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(benefit to weight ratio)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457200" y="2368550"/>
            <a:ext cx="8229600" cy="39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fractionalKnapsack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items w/ benefit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weight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max.  weight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item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maximize benefit w/ weight at most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1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item i in S</a:t>
            </a:r>
            <a:endParaRPr b="0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{per unit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baseline="-2500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{total weight}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&lt; W 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remove item i with highest v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min{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 - 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min{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 - 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752600"/>
            <a:ext cx="2514600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12"/>
          <p:cNvSpPr txBox="1"/>
          <p:nvPr>
            <p:ph type="title"/>
          </p:nvPr>
        </p:nvSpPr>
        <p:spPr>
          <a:xfrm>
            <a:off x="228600" y="1524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Algorithm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152400" y="1247775"/>
            <a:ext cx="876300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a collection S of n items, such that each item i has a benefit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weight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construct a maximum-benefit subset of S, allowing for fractional amounts, that has a total weight W in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O(nlogn)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heap-based priority queue to store 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Removing the item with the highest value takes O(logn)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the worst case, need to remove all items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61f4f45f0_0_3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g1161f4f45f0_0_39"/>
          <p:cNvSpPr txBox="1"/>
          <p:nvPr>
            <p:ph type="title"/>
          </p:nvPr>
        </p:nvSpPr>
        <p:spPr>
          <a:xfrm>
            <a:off x="415925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An Activity Selection Problem</a:t>
            </a:r>
            <a:b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(Conference Scheduling Problem)</a:t>
            </a:r>
            <a:endParaRPr/>
          </a:p>
        </p:txBody>
      </p:sp>
      <p:sp>
        <p:nvSpPr>
          <p:cNvPr id="272" name="Google Shape;272;g1161f4f45f0_0_39"/>
          <p:cNvSpPr txBox="1"/>
          <p:nvPr>
            <p:ph idx="1" type="body"/>
          </p:nvPr>
        </p:nvSpPr>
        <p:spPr>
          <a:xfrm>
            <a:off x="350837" y="1665287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 A set of activities S = {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,…,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activity has start time and a finish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activities are compatible if and only if their interval does not overlap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 a maximum-size subset of mutually compatible activities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1f4f45f0_0_4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278" name="Google Shape;278;g1161f4f45f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161f4f45f0_0_4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280" name="Google Shape;280;g1161f4f45f0_0_45"/>
          <p:cNvSpPr txBox="1"/>
          <p:nvPr>
            <p:ph idx="1" type="body"/>
          </p:nvPr>
        </p:nvSpPr>
        <p:spPr>
          <a:xfrm>
            <a:off x="0" y="990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a set of start and finish times</a:t>
            </a:r>
            <a:endParaRPr/>
          </a:p>
        </p:txBody>
      </p:sp>
      <p:sp>
        <p:nvSpPr>
          <p:cNvPr id="281" name="Google Shape;281;g1161f4f45f0_0_45"/>
          <p:cNvSpPr txBox="1"/>
          <p:nvPr/>
        </p:nvSpPr>
        <p:spPr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activities that can be completed?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can be completed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 can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which is a larger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not unique, consider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61f4f45f0_0_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g1161f4f45f0_0_53"/>
          <p:cNvSpPr txBox="1"/>
          <p:nvPr/>
        </p:nvSpPr>
        <p:spPr>
          <a:xfrm>
            <a:off x="0" y="1168400"/>
            <a:ext cx="9109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time-intervals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non-overlapping subset S of the intervals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|S| </a:t>
            </a:r>
            <a:endParaRPr/>
          </a:p>
        </p:txBody>
      </p:sp>
      <p:cxnSp>
        <p:nvCxnSpPr>
          <p:cNvPr id="289" name="Google Shape;289;g1161f4f45f0_0_53"/>
          <p:cNvCxnSpPr/>
          <p:nvPr/>
        </p:nvCxnSpPr>
        <p:spPr>
          <a:xfrm>
            <a:off x="1600200" y="4038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0" name="Google Shape;290;g1161f4f45f0_0_53"/>
          <p:cNvCxnSpPr/>
          <p:nvPr/>
        </p:nvCxnSpPr>
        <p:spPr>
          <a:xfrm>
            <a:off x="1143000" y="4191000"/>
            <a:ext cx="1524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1" name="Google Shape;291;g1161f4f45f0_0_53"/>
          <p:cNvCxnSpPr/>
          <p:nvPr/>
        </p:nvCxnSpPr>
        <p:spPr>
          <a:xfrm>
            <a:off x="2819400" y="4419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2" name="Google Shape;292;g1161f4f45f0_0_53"/>
          <p:cNvCxnSpPr/>
          <p:nvPr/>
        </p:nvCxnSpPr>
        <p:spPr>
          <a:xfrm>
            <a:off x="762000" y="47244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3" name="Google Shape;293;g1161f4f45f0_0_53"/>
          <p:cNvCxnSpPr/>
          <p:nvPr/>
        </p:nvCxnSpPr>
        <p:spPr>
          <a:xfrm>
            <a:off x="5181600" y="48768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4" name="Google Shape;294;g1161f4f45f0_0_53"/>
          <p:cNvCxnSpPr/>
          <p:nvPr/>
        </p:nvCxnSpPr>
        <p:spPr>
          <a:xfrm>
            <a:off x="2971800" y="45720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5" name="Google Shape;295;g1161f4f45f0_0_53"/>
          <p:cNvCxnSpPr/>
          <p:nvPr/>
        </p:nvCxnSpPr>
        <p:spPr>
          <a:xfrm>
            <a:off x="381000" y="5029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96" name="Google Shape;296;g1161f4f45f0_0_53"/>
          <p:cNvSpPr txBox="1"/>
          <p:nvPr/>
        </p:nvSpPr>
        <p:spPr>
          <a:xfrm>
            <a:off x="7696200" y="3130550"/>
            <a:ext cx="1098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endParaRPr/>
          </a:p>
        </p:txBody>
      </p:sp>
      <p:sp>
        <p:nvSpPr>
          <p:cNvPr id="297" name="Google Shape;297;g1161f4f45f0_0_5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61f4f45f0_0_6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g1161f4f45f0_0_68"/>
          <p:cNvSpPr txBox="1"/>
          <p:nvPr/>
        </p:nvSpPr>
        <p:spPr>
          <a:xfrm>
            <a:off x="0" y="1174750"/>
            <a:ext cx="7605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time-intervals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non-overlapping subset S of the intervals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|S| </a:t>
            </a:r>
            <a:endParaRPr/>
          </a:p>
        </p:txBody>
      </p:sp>
      <p:cxnSp>
        <p:nvCxnSpPr>
          <p:cNvPr id="305" name="Google Shape;305;g1161f4f45f0_0_68"/>
          <p:cNvCxnSpPr/>
          <p:nvPr/>
        </p:nvCxnSpPr>
        <p:spPr>
          <a:xfrm>
            <a:off x="1600200" y="4038600"/>
            <a:ext cx="2133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6" name="Google Shape;306;g1161f4f45f0_0_68"/>
          <p:cNvCxnSpPr/>
          <p:nvPr/>
        </p:nvCxnSpPr>
        <p:spPr>
          <a:xfrm>
            <a:off x="1143000" y="4191000"/>
            <a:ext cx="1524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7" name="Google Shape;307;g1161f4f45f0_0_68"/>
          <p:cNvCxnSpPr/>
          <p:nvPr/>
        </p:nvCxnSpPr>
        <p:spPr>
          <a:xfrm>
            <a:off x="2819400" y="4419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8" name="Google Shape;308;g1161f4f45f0_0_68"/>
          <p:cNvCxnSpPr/>
          <p:nvPr/>
        </p:nvCxnSpPr>
        <p:spPr>
          <a:xfrm>
            <a:off x="762000" y="47244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9" name="Google Shape;309;g1161f4f45f0_0_68"/>
          <p:cNvCxnSpPr/>
          <p:nvPr/>
        </p:nvCxnSpPr>
        <p:spPr>
          <a:xfrm>
            <a:off x="5181600" y="4876800"/>
            <a:ext cx="2133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0" name="Google Shape;310;g1161f4f45f0_0_68"/>
          <p:cNvCxnSpPr/>
          <p:nvPr/>
        </p:nvCxnSpPr>
        <p:spPr>
          <a:xfrm>
            <a:off x="2971800" y="45720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1" name="Google Shape;311;g1161f4f45f0_0_68"/>
          <p:cNvCxnSpPr/>
          <p:nvPr/>
        </p:nvCxnSpPr>
        <p:spPr>
          <a:xfrm>
            <a:off x="381000" y="50292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12" name="Google Shape;312;g1161f4f45f0_0_68"/>
          <p:cNvSpPr txBox="1"/>
          <p:nvPr/>
        </p:nvSpPr>
        <p:spPr>
          <a:xfrm>
            <a:off x="7696200" y="3130550"/>
            <a:ext cx="1098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endParaRPr/>
          </a:p>
        </p:txBody>
      </p:sp>
      <p:sp>
        <p:nvSpPr>
          <p:cNvPr id="313" name="Google Shape;313;g1161f4f45f0_0_68"/>
          <p:cNvSpPr txBox="1"/>
          <p:nvPr/>
        </p:nvSpPr>
        <p:spPr>
          <a:xfrm>
            <a:off x="1584325" y="5505450"/>
            <a:ext cx="208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3</a:t>
            </a:r>
            <a:endParaRPr/>
          </a:p>
        </p:txBody>
      </p:sp>
      <p:sp>
        <p:nvSpPr>
          <p:cNvPr id="314" name="Google Shape;314;g1161f4f45f0_0_68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Greedy Algorithm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algorithms make the choice that looks best at the moment.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locally optimal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choice may lead to a globally optimal solution (i.e. an optimal solution to the entire problem).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1f4f45f0_0_8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g1161f4f45f0_0_84"/>
          <p:cNvSpPr txBox="1"/>
          <p:nvPr/>
        </p:nvSpPr>
        <p:spPr>
          <a:xfrm>
            <a:off x="152400" y="1149350"/>
            <a:ext cx="7364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sort the activities by the 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first activity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sp>
        <p:nvSpPr>
          <p:cNvPr id="322" name="Google Shape;322;g1161f4f45f0_0_84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61f4f45f0_0_9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g1161f4f45f0_0_91"/>
          <p:cNvSpPr txBox="1"/>
          <p:nvPr/>
        </p:nvSpPr>
        <p:spPr>
          <a:xfrm>
            <a:off x="152400" y="1149350"/>
            <a:ext cx="779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activities by the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activity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cxnSp>
        <p:nvCxnSpPr>
          <p:cNvPr id="330" name="Google Shape;330;g1161f4f45f0_0_91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31" name="Google Shape;331;g1161f4f45f0_0_91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32" name="Google Shape;332;g1161f4f45f0_0_91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33" name="Google Shape;333;g1161f4f45f0_0_91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61f4f45f0_0_1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40" name="Google Shape;340;g1161f4f45f0_0_101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1" name="Google Shape;341;g1161f4f45f0_0_101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2" name="Google Shape;342;g1161f4f45f0_0_101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3" name="Google Shape;343;g1161f4f45f0_0_101"/>
          <p:cNvCxnSpPr/>
          <p:nvPr/>
        </p:nvCxnSpPr>
        <p:spPr>
          <a:xfrm flipH="1" rot="10800000">
            <a:off x="1143000" y="1752600"/>
            <a:ext cx="6019800" cy="259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4" name="Google Shape;344;g1161f4f45f0_0_101"/>
          <p:cNvSpPr txBox="1"/>
          <p:nvPr/>
        </p:nvSpPr>
        <p:spPr>
          <a:xfrm>
            <a:off x="152400" y="1149350"/>
            <a:ext cx="779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activities by the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activity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sp>
        <p:nvSpPr>
          <p:cNvPr id="345" name="Google Shape;345;g1161f4f45f0_0_101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61f4f45f0_0_11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g1161f4f45f0_0_11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cxnSp>
        <p:nvCxnSpPr>
          <p:cNvPr id="353" name="Google Shape;353;g1161f4f45f0_0_112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4" name="Google Shape;354;g1161f4f45f0_0_112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5" name="Google Shape;355;g1161f4f45f0_0_112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56" name="Google Shape;356;g1161f4f45f0_0_11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61f4f45f0_0_12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63" name="Google Shape;363;g1161f4f45f0_0_122"/>
          <p:cNvCxnSpPr/>
          <p:nvPr/>
        </p:nvCxnSpPr>
        <p:spPr>
          <a:xfrm>
            <a:off x="533400" y="48006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64" name="Google Shape;364;g1161f4f45f0_0_122"/>
          <p:cNvCxnSpPr/>
          <p:nvPr/>
        </p:nvCxnSpPr>
        <p:spPr>
          <a:xfrm>
            <a:off x="36576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65" name="Google Shape;365;g1161f4f45f0_0_122"/>
          <p:cNvCxnSpPr/>
          <p:nvPr/>
        </p:nvCxnSpPr>
        <p:spPr>
          <a:xfrm>
            <a:off x="4343400" y="54102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66" name="Google Shape;366;g1161f4f45f0_0_12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367" name="Google Shape;367;g1161f4f45f0_0_12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61f4f45f0_0_13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74" name="Google Shape;374;g1161f4f45f0_0_132"/>
          <p:cNvCxnSpPr/>
          <p:nvPr/>
        </p:nvCxnSpPr>
        <p:spPr>
          <a:xfrm>
            <a:off x="533400" y="4800600"/>
            <a:ext cx="3524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75" name="Google Shape;375;g1161f4f45f0_0_132"/>
          <p:cNvCxnSpPr/>
          <p:nvPr/>
        </p:nvCxnSpPr>
        <p:spPr>
          <a:xfrm>
            <a:off x="3657600" y="5105400"/>
            <a:ext cx="11493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76" name="Google Shape;376;g1161f4f45f0_0_132"/>
          <p:cNvCxnSpPr/>
          <p:nvPr/>
        </p:nvCxnSpPr>
        <p:spPr>
          <a:xfrm>
            <a:off x="4343400" y="5410200"/>
            <a:ext cx="3524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77" name="Google Shape;377;g1161f4f45f0_0_132"/>
          <p:cNvCxnSpPr/>
          <p:nvPr/>
        </p:nvCxnSpPr>
        <p:spPr>
          <a:xfrm flipH="1" rot="10800000">
            <a:off x="1143000" y="1752600"/>
            <a:ext cx="6051600" cy="259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8" name="Google Shape;378;g1161f4f45f0_0_13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379" name="Google Shape;379;g1161f4f45f0_0_13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61f4f45f0_0_14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g1161f4f45f0_0_14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cxnSp>
        <p:nvCxnSpPr>
          <p:cNvPr id="387" name="Google Shape;387;g1161f4f45f0_0_143"/>
          <p:cNvCxnSpPr/>
          <p:nvPr/>
        </p:nvCxnSpPr>
        <p:spPr>
          <a:xfrm>
            <a:off x="533400" y="48006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88" name="Google Shape;388;g1161f4f45f0_0_143"/>
          <p:cNvCxnSpPr/>
          <p:nvPr/>
        </p:nvCxnSpPr>
        <p:spPr>
          <a:xfrm>
            <a:off x="36576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89" name="Google Shape;389;g1161f4f45f0_0_143"/>
          <p:cNvCxnSpPr/>
          <p:nvPr/>
        </p:nvCxnSpPr>
        <p:spPr>
          <a:xfrm>
            <a:off x="4343400" y="54102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90" name="Google Shape;390;g1161f4f45f0_0_14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1f4f45f0_0_1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97" name="Google Shape;397;g1161f4f45f0_0_153"/>
          <p:cNvCxnSpPr/>
          <p:nvPr/>
        </p:nvCxnSpPr>
        <p:spPr>
          <a:xfrm>
            <a:off x="533400" y="4800600"/>
            <a:ext cx="3557700" cy="15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8" name="Google Shape;398;g1161f4f45f0_0_153"/>
          <p:cNvCxnSpPr/>
          <p:nvPr/>
        </p:nvCxnSpPr>
        <p:spPr>
          <a:xfrm>
            <a:off x="3657600" y="5105400"/>
            <a:ext cx="1160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9" name="Google Shape;399;g1161f4f45f0_0_153"/>
          <p:cNvCxnSpPr/>
          <p:nvPr/>
        </p:nvCxnSpPr>
        <p:spPr>
          <a:xfrm>
            <a:off x="4343400" y="5410200"/>
            <a:ext cx="3557700" cy="15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00" name="Google Shape;400;g1161f4f45f0_0_15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01" name="Google Shape;401;g1161f4f45f0_0_15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61f4f45f0_0_16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08" name="Google Shape;408;g1161f4f45f0_0_163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09" name="Google Shape;409;g1161f4f45f0_0_163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10" name="Google Shape;410;g1161f4f45f0_0_163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11" name="Google Shape;411;g1161f4f45f0_0_16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12" name="Google Shape;412;g1161f4f45f0_0_16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61f4f45f0_0_17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19" name="Google Shape;419;g1161f4f45f0_0_173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20" name="Google Shape;420;g1161f4f45f0_0_173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21" name="Google Shape;421;g1161f4f45f0_0_173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22" name="Google Shape;422;g1161f4f45f0_0_17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23" name="Google Shape;423;g1161f4f45f0_0_17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When can we use Greedy algorithms?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441325" y="1641475"/>
            <a:ext cx="832167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 greedy algorithm when the following are true: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arenR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greedy choice property: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globally optimal solution can be arrived at by making a locally optimal (greedy) choice.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arenR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optimal substructure property: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optimal solution contains within </a:t>
            </a:r>
            <a:r>
              <a:rPr b="0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optimal solutions to subproblems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61f4f45f0_0_18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g1161f4f45f0_0_183"/>
          <p:cNvSpPr txBox="1"/>
          <p:nvPr/>
        </p:nvSpPr>
        <p:spPr>
          <a:xfrm>
            <a:off x="0" y="1201737"/>
            <a:ext cx="8732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sort the activities by 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activity a which 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431" name="Google Shape;431;g1161f4f45f0_0_183"/>
          <p:cNvSpPr txBox="1"/>
          <p:nvPr/>
        </p:nvSpPr>
        <p:spPr>
          <a:xfrm>
            <a:off x="122237" y="4073525"/>
            <a:ext cx="8463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 gives an optimal solution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activity selection problem. </a:t>
            </a:r>
            <a:endParaRPr/>
          </a:p>
        </p:txBody>
      </p:sp>
      <p:sp>
        <p:nvSpPr>
          <p:cNvPr id="432" name="Google Shape;432;g1161f4f45f0_0_18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61f4f45f0_0_19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g1161f4f45f0_0_19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Activity Selection Algorithm</a:t>
            </a:r>
            <a:endParaRPr/>
          </a:p>
        </p:txBody>
      </p:sp>
      <p:sp>
        <p:nvSpPr>
          <p:cNvPr id="439" name="Google Shape;439;g1161f4f45f0_0_191"/>
          <p:cNvSpPr txBox="1"/>
          <p:nvPr/>
        </p:nvSpPr>
        <p:spPr>
          <a:xfrm>
            <a:off x="365125" y="1489075"/>
            <a:ext cx="8626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step, select the activity with the smallest finish time that is compatible with the activities already chosen.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Greedy-Activity-Selector(s, f)</a:t>
            </a:r>
            <a:endParaRPr b="0" i="0" sz="2400" u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activities by ending time</a:t>
            </a:r>
            <a:endParaRPr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length[s]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{1}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{Automatically select first activity}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{Last activity selected so far}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to n do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si &gt;= fj then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 {i}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{Add activity i to the set}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{record last activity added}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61f4f45f0_0_19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445" name="Google Shape;445;g1161f4f45f0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161f4f45f0_0_197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47" name="Google Shape;447;g1161f4f45f0_0_197"/>
          <p:cNvSpPr txBox="1"/>
          <p:nvPr>
            <p:ph idx="1" type="body"/>
          </p:nvPr>
        </p:nvSpPr>
        <p:spPr>
          <a:xfrm>
            <a:off x="0" y="990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a set of start and finish times</a:t>
            </a:r>
            <a:endParaRPr/>
          </a:p>
        </p:txBody>
      </p:sp>
      <p:sp>
        <p:nvSpPr>
          <p:cNvPr id="448" name="Google Shape;448;g1161f4f45f0_0_197"/>
          <p:cNvSpPr txBox="1"/>
          <p:nvPr/>
        </p:nvSpPr>
        <p:spPr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activities that can be completed?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can be completed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 can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which is a larger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not unique, consider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61f4f45f0_0_20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454" name="Google Shape;454;g1161f4f45f0_0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1161f4f45f0_0_20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Interval Representation</a:t>
            </a:r>
            <a:endParaRPr/>
          </a:p>
        </p:txBody>
      </p:sp>
      <p:sp>
        <p:nvSpPr>
          <p:cNvPr id="456" name="Google Shape;456;g1161f4f45f0_0_205"/>
          <p:cNvSpPr txBox="1"/>
          <p:nvPr/>
        </p:nvSpPr>
        <p:spPr>
          <a:xfrm>
            <a:off x="1431925" y="30130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1161f4f45f0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1" cy="21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g1161f4f45f0_0_205"/>
          <p:cNvCxnSpPr/>
          <p:nvPr/>
        </p:nvCxnSpPr>
        <p:spPr>
          <a:xfrm>
            <a:off x="2590800" y="3810000"/>
            <a:ext cx="2438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9" name="Google Shape;459;g1161f4f45f0_0_205"/>
          <p:cNvCxnSpPr/>
          <p:nvPr/>
        </p:nvCxnSpPr>
        <p:spPr>
          <a:xfrm>
            <a:off x="4343400" y="4114800"/>
            <a:ext cx="16764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0" name="Google Shape;460;g1161f4f45f0_0_205"/>
          <p:cNvCxnSpPr/>
          <p:nvPr/>
        </p:nvCxnSpPr>
        <p:spPr>
          <a:xfrm>
            <a:off x="5029200" y="43434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61f4f45f0_0_21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66" name="Google Shape;466;g1161f4f45f0_0_216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7" name="Google Shape;467;g1161f4f45f0_0_216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8" name="Google Shape;468;g1161f4f45f0_0_216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9" name="Google Shape;469;g1161f4f45f0_0_216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0" name="Google Shape;470;g1161f4f45f0_0_216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1" name="Google Shape;471;g1161f4f45f0_0_216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2" name="Google Shape;472;g1161f4f45f0_0_216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3" name="Google Shape;473;g1161f4f45f0_0_216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4" name="Google Shape;474;g1161f4f45f0_0_216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5" name="Google Shape;475;g1161f4f45f0_0_216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6" name="Google Shape;476;g1161f4f45f0_0_216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7" name="Google Shape;477;g1161f4f45f0_0_216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78" name="Google Shape;478;g1161f4f45f0_0_216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61f4f45f0_0_23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84" name="Google Shape;484;g1161f4f45f0_0_233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5" name="Google Shape;485;g1161f4f45f0_0_233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6" name="Google Shape;486;g1161f4f45f0_0_233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7" name="Google Shape;487;g1161f4f45f0_0_233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8" name="Google Shape;488;g1161f4f45f0_0_233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9" name="Google Shape;489;g1161f4f45f0_0_233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0" name="Google Shape;490;g1161f4f45f0_0_233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1" name="Google Shape;491;g1161f4f45f0_0_233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2" name="Google Shape;492;g1161f4f45f0_0_233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3" name="Google Shape;493;g1161f4f45f0_0_233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4" name="Google Shape;494;g1161f4f45f0_0_233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5" name="Google Shape;495;g1161f4f45f0_0_233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96" name="Google Shape;496;g1161f4f45f0_0_233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61f4f45f0_0_25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02" name="Google Shape;502;g1161f4f45f0_0_250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3" name="Google Shape;503;g1161f4f45f0_0_250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4" name="Google Shape;504;g1161f4f45f0_0_250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5" name="Google Shape;505;g1161f4f45f0_0_250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6" name="Google Shape;506;g1161f4f45f0_0_250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7" name="Google Shape;507;g1161f4f45f0_0_250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8" name="Google Shape;508;g1161f4f45f0_0_250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9" name="Google Shape;509;g1161f4f45f0_0_250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0" name="Google Shape;510;g1161f4f45f0_0_250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1" name="Google Shape;511;g1161f4f45f0_0_250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2" name="Google Shape;512;g1161f4f45f0_0_250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3" name="Google Shape;513;g1161f4f45f0_0_250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14" name="Google Shape;514;g1161f4f45f0_0_250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61f4f45f0_0_26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20" name="Google Shape;520;g1161f4f45f0_0_267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1" name="Google Shape;521;g1161f4f45f0_0_267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2" name="Google Shape;522;g1161f4f45f0_0_267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3" name="Google Shape;523;g1161f4f45f0_0_267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4" name="Google Shape;524;g1161f4f45f0_0_267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5" name="Google Shape;525;g1161f4f45f0_0_267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6" name="Google Shape;526;g1161f4f45f0_0_267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7" name="Google Shape;527;g1161f4f45f0_0_267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8" name="Google Shape;528;g1161f4f45f0_0_267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9" name="Google Shape;529;g1161f4f45f0_0_267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0" name="Google Shape;530;g1161f4f45f0_0_267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1" name="Google Shape;531;g1161f4f45f0_0_267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32" name="Google Shape;532;g1161f4f45f0_0_267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61f4f45f0_0_28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38" name="Google Shape;538;g1161f4f45f0_0_284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g1161f4f45f0_0_284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0" name="Google Shape;540;g1161f4f45f0_0_284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1" name="Google Shape;541;g1161f4f45f0_0_284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2" name="Google Shape;542;g1161f4f45f0_0_284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3" name="Google Shape;543;g1161f4f45f0_0_284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4" name="Google Shape;544;g1161f4f45f0_0_284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5" name="Google Shape;545;g1161f4f45f0_0_284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6" name="Google Shape;546;g1161f4f45f0_0_284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7" name="Google Shape;547;g1161f4f45f0_0_284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8" name="Google Shape;548;g1161f4f45f0_0_284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9" name="Google Shape;549;g1161f4f45f0_0_284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50" name="Google Shape;550;g1161f4f45f0_0_284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61f4f45f0_0_3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56" name="Google Shape;556;g1161f4f45f0_0_301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7" name="Google Shape;557;g1161f4f45f0_0_301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8" name="Google Shape;558;g1161f4f45f0_0_301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9" name="Google Shape;559;g1161f4f45f0_0_301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0" name="Google Shape;560;g1161f4f45f0_0_301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1" name="Google Shape;561;g1161f4f45f0_0_301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2" name="Google Shape;562;g1161f4f45f0_0_301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3" name="Google Shape;563;g1161f4f45f0_0_301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4" name="Google Shape;564;g1161f4f45f0_0_301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5" name="Google Shape;565;g1161f4f45f0_0_301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6" name="Google Shape;566;g1161f4f45f0_0_301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7" name="Google Shape;567;g1161f4f45f0_0_301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68" name="Google Shape;568;g1161f4f45f0_0_301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Designing Greedy Algorithms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214312" y="1200150"/>
            <a:ext cx="879316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the optimization problem as one for which: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make a choice and are left with only one subproblem to solve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GREEDY CHOICE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there is always an optimal solution to the original problem that makes the greedy choice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greedy choice + an optimal solution to the resulting subproblem leads to an optimal solution of the whole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61f4f45f0_0_31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74" name="Google Shape;574;g1161f4f45f0_0_318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44500"/>
                <a:gridCol w="487350"/>
                <a:gridCol w="523875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5" name="Google Shape;575;g1161f4f45f0_0_318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6" name="Google Shape;576;g1161f4f45f0_0_318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7" name="Google Shape;577;g1161f4f45f0_0_318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8" name="Google Shape;578;g1161f4f45f0_0_318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9" name="Google Shape;579;g1161f4f45f0_0_318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0" name="Google Shape;580;g1161f4f45f0_0_318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1" name="Google Shape;581;g1161f4f45f0_0_318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2" name="Google Shape;582;g1161f4f45f0_0_318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3" name="Google Shape;583;g1161f4f45f0_0_318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4" name="Google Shape;584;g1161f4f45f0_0_318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5" name="Google Shape;585;g1161f4f45f0_0_318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6" name="Google Shape;586;g1161f4f45f0_0_318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61f4f45f0_0_33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2" name="Google Shape;592;g1161f4f45f0_0_335"/>
          <p:cNvSpPr txBox="1"/>
          <p:nvPr>
            <p:ph type="title"/>
          </p:nvPr>
        </p:nvSpPr>
        <p:spPr>
          <a:xfrm>
            <a:off x="6096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Why this Algorithm is Optimal?</a:t>
            </a:r>
            <a:endParaRPr/>
          </a:p>
        </p:txBody>
      </p:sp>
      <p:sp>
        <p:nvSpPr>
          <p:cNvPr id="593" name="Google Shape;593;g1161f4f45f0_0_335"/>
          <p:cNvSpPr txBox="1"/>
          <p:nvPr/>
        </p:nvSpPr>
        <p:spPr>
          <a:xfrm>
            <a:off x="0" y="12192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show that this algorithm uses the following properties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has the optimal substructure property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satisfies the greedy-choice property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Optimal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61f4f45f0_0_34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9" name="Google Shape;599;g1161f4f45f0_0_341"/>
          <p:cNvSpPr txBox="1"/>
          <p:nvPr>
            <p:ph type="title"/>
          </p:nvPr>
        </p:nvSpPr>
        <p:spPr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Greedy-Choice Property</a:t>
            </a:r>
            <a:endParaRPr/>
          </a:p>
        </p:txBody>
      </p:sp>
      <p:sp>
        <p:nvSpPr>
          <p:cNvPr id="600" name="Google Shape;600;g1161f4f45f0_0_341"/>
          <p:cNvSpPr txBox="1"/>
          <p:nvPr>
            <p:ph idx="1" type="body"/>
          </p:nvPr>
        </p:nvSpPr>
        <p:spPr>
          <a:xfrm>
            <a:off x="0" y="1524000"/>
            <a:ext cx="8991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there is an optimal solution that begins with a greedy choice (with activity 1, which as the earliest finish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A ⊆ S in an optimal 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Order the activities in A by finish time. The first activity in A is 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k = 1, the schedule A begins with a greedy choice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k ≠ 1, show that there is an optimal solution B to S that begins with the greedy choice, activity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B = A </a:t>
            </a:r>
            <a:r>
              <a:rPr b="0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{k} ∪ {1}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≤ 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🡪   activities in B are disjoint (compatible)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 has the same number of activities as 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Thus, B is optimal</a:t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61f4f45f0_0_34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6" name="Google Shape;606;g1161f4f45f0_0_347"/>
          <p:cNvSpPr txBox="1"/>
          <p:nvPr>
            <p:ph type="title"/>
          </p:nvPr>
        </p:nvSpPr>
        <p:spPr>
          <a:xfrm>
            <a:off x="5334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Optimal Substructures</a:t>
            </a:r>
            <a:endParaRPr/>
          </a:p>
        </p:txBody>
      </p:sp>
      <p:sp>
        <p:nvSpPr>
          <p:cNvPr id="607" name="Google Shape;607;g1161f4f45f0_0_347"/>
          <p:cNvSpPr txBox="1"/>
          <p:nvPr>
            <p:ph idx="1" type="body"/>
          </p:nvPr>
        </p:nvSpPr>
        <p:spPr>
          <a:xfrm>
            <a:off x="228600" y="990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Once the greedy choice of activity 1 is made, the problem reduces to finding an optimal solution for the activity-selection problem over those activities in S that are compatible with activity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A is optimal to S, then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= A 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{1}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is optimal to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={i ∈S:</a:t>
            </a:r>
            <a:r>
              <a:rPr b="0" i="1" lang="en-US" sz="16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≥ 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could find a solution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more activities than A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adding activity 1 to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would yield a solution B to S with more activities than A </a:t>
            </a:r>
            <a:r>
              <a:rPr b="0" i="0" lang="en-US" sz="1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🡺 contradicting the optimality of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each greedy choice is made, we are left with an optimization problem of the same form as the original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By induction on the number of choices made, making the greedy choice at every step produces an optimal solution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3" name="Google Shape;613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Huffman Codes</a:t>
            </a:r>
            <a:endParaRPr/>
          </a:p>
        </p:txBody>
      </p:sp>
      <p:sp>
        <p:nvSpPr>
          <p:cNvPr id="614" name="Google Shape;614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technique for data compression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data to be a sequence of characters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 an effective way of storing the data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character code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Uniquely represents a character by a binary string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0" name="Google Shape;620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Fixed-Length Codes</a:t>
            </a:r>
            <a:endParaRPr/>
          </a:p>
        </p:txBody>
      </p:sp>
      <p:sp>
        <p:nvSpPr>
          <p:cNvPr id="621" name="Google Shape;621;p14"/>
          <p:cNvSpPr txBox="1"/>
          <p:nvPr>
            <p:ph idx="1" type="body"/>
          </p:nvPr>
        </p:nvSpPr>
        <p:spPr>
          <a:xfrm>
            <a:off x="350837" y="1214437"/>
            <a:ext cx="866933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 containing 100,000 characters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bits needed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000, b = 001, c = 010, d = 011, e = 100, f = 101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Requires: 100,000 ⋅ 3 = 300,000 bits</a:t>
            </a:r>
            <a:endParaRPr/>
          </a:p>
        </p:txBody>
      </p:sp>
      <p:graphicFrame>
        <p:nvGraphicFramePr>
          <p:cNvPr id="622" name="Google Shape;622;p14"/>
          <p:cNvGraphicFramePr/>
          <p:nvPr/>
        </p:nvGraphicFramePr>
        <p:xfrm>
          <a:off x="517525" y="207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8" name="Google Shape;628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Huffman Codes</a:t>
            </a:r>
            <a:endParaRPr/>
          </a:p>
        </p:txBody>
      </p:sp>
      <p:sp>
        <p:nvSpPr>
          <p:cNvPr id="629" name="Google Shape;629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the frequencies of occurrence of characters to build a optimal way of representing each character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0" name="Google Shape;630;p15"/>
          <p:cNvGraphicFramePr/>
          <p:nvPr/>
        </p:nvGraphicFramePr>
        <p:xfrm>
          <a:off x="608012" y="3335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Variable-Length Codes</a:t>
            </a:r>
            <a:endParaRPr/>
          </a:p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79387" y="1214437"/>
            <a:ext cx="8786812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 containing 100,000 characters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short codewords to frequent characters and long codewords to infrequent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(45 ⋅ 1 + 13 ⋅ 3 + 12 ⋅ 3 + 16 ⋅ 3 + 9 ⋅ 4 + 5 ⋅ 4)⋅ 1,000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 224,000 bits</a:t>
            </a:r>
            <a:endParaRPr/>
          </a:p>
        </p:txBody>
      </p:sp>
      <p:graphicFrame>
        <p:nvGraphicFramePr>
          <p:cNvPr id="638" name="Google Shape;638;p16"/>
          <p:cNvGraphicFramePr/>
          <p:nvPr/>
        </p:nvGraphicFramePr>
        <p:xfrm>
          <a:off x="517525" y="2008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{923CE758-60F0-470C-930A-21675C7EA685}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4" name="Google Shape;644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Prefix Codes</a:t>
            </a:r>
            <a:endParaRPr/>
          </a:p>
        </p:txBody>
      </p:sp>
      <p:sp>
        <p:nvSpPr>
          <p:cNvPr id="645" name="Google Shape;645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codes: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Codes for which no codeword is also a prefix of some other codeword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Better name would be “prefix-free codes”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achieve optimal data compression using prefix codes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will restrict our attention to prefix codes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1" name="Google Shape;651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Encoding with Binary Character Codes</a:t>
            </a:r>
            <a:endParaRPr/>
          </a:p>
        </p:txBody>
      </p:sp>
      <p:sp>
        <p:nvSpPr>
          <p:cNvPr id="652" name="Google Shape;652;p1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Concatenate the codewords representing each character in the file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abc = 0 ⋅ 101 ⋅ 100 = 0101100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1f4f45f0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Substructure </a:t>
            </a:r>
            <a:endParaRPr/>
          </a:p>
        </p:txBody>
      </p:sp>
      <p:sp>
        <p:nvSpPr>
          <p:cNvPr id="130" name="Google Shape;130;g1161f4f45f0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161f4f45f0_0_0"/>
          <p:cNvSpPr/>
          <p:nvPr/>
        </p:nvSpPr>
        <p:spPr>
          <a:xfrm>
            <a:off x="1878000" y="1420175"/>
            <a:ext cx="11961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32" name="Google Shape;132;g1161f4f45f0_0_0"/>
          <p:cNvSpPr/>
          <p:nvPr/>
        </p:nvSpPr>
        <p:spPr>
          <a:xfrm>
            <a:off x="2582475" y="25121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1</a:t>
            </a:r>
            <a:endParaRPr/>
          </a:p>
        </p:txBody>
      </p:sp>
      <p:cxnSp>
        <p:nvCxnSpPr>
          <p:cNvPr id="133" name="Google Shape;133;g1161f4f45f0_0_0"/>
          <p:cNvCxnSpPr>
            <a:stCxn id="131" idx="2"/>
            <a:endCxn id="132" idx="0"/>
          </p:cNvCxnSpPr>
          <p:nvPr/>
        </p:nvCxnSpPr>
        <p:spPr>
          <a:xfrm>
            <a:off x="2476050" y="2055575"/>
            <a:ext cx="8613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1161f4f45f0_0_0"/>
          <p:cNvSpPr txBox="1"/>
          <p:nvPr/>
        </p:nvSpPr>
        <p:spPr>
          <a:xfrm>
            <a:off x="3288850" y="17816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135" name="Google Shape;135;g1161f4f45f0_0_0"/>
          <p:cNvSpPr/>
          <p:nvPr/>
        </p:nvSpPr>
        <p:spPr>
          <a:xfrm>
            <a:off x="2582475" y="37313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2</a:t>
            </a:r>
            <a:endParaRPr/>
          </a:p>
        </p:txBody>
      </p:sp>
      <p:cxnSp>
        <p:nvCxnSpPr>
          <p:cNvPr id="136" name="Google Shape;136;g1161f4f45f0_0_0"/>
          <p:cNvCxnSpPr>
            <a:stCxn id="132" idx="2"/>
            <a:endCxn id="135" idx="0"/>
          </p:cNvCxnSpPr>
          <p:nvPr/>
        </p:nvCxnSpPr>
        <p:spPr>
          <a:xfrm>
            <a:off x="3337425" y="3147500"/>
            <a:ext cx="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1161f4f45f0_0_0"/>
          <p:cNvSpPr txBox="1"/>
          <p:nvPr/>
        </p:nvSpPr>
        <p:spPr>
          <a:xfrm>
            <a:off x="3365050" y="31532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138" name="Google Shape;138;g1161f4f45f0_0_0"/>
          <p:cNvSpPr txBox="1"/>
          <p:nvPr/>
        </p:nvSpPr>
        <p:spPr>
          <a:xfrm>
            <a:off x="693900" y="14300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39" name="Google Shape;139;g1161f4f45f0_0_0"/>
          <p:cNvSpPr txBox="1"/>
          <p:nvPr/>
        </p:nvSpPr>
        <p:spPr>
          <a:xfrm>
            <a:off x="1608300" y="24206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40" name="Google Shape;140;g1161f4f45f0_0_0"/>
          <p:cNvSpPr txBox="1"/>
          <p:nvPr/>
        </p:nvSpPr>
        <p:spPr>
          <a:xfrm>
            <a:off x="1608300" y="36398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41" name="Google Shape;141;g1161f4f45f0_0_0"/>
          <p:cNvSpPr/>
          <p:nvPr/>
        </p:nvSpPr>
        <p:spPr>
          <a:xfrm>
            <a:off x="2582475" y="52553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n</a:t>
            </a:r>
            <a:endParaRPr/>
          </a:p>
        </p:txBody>
      </p:sp>
      <p:cxnSp>
        <p:nvCxnSpPr>
          <p:cNvPr id="142" name="Google Shape;142;g1161f4f45f0_0_0"/>
          <p:cNvCxnSpPr>
            <a:stCxn id="135" idx="2"/>
            <a:endCxn id="141" idx="0"/>
          </p:cNvCxnSpPr>
          <p:nvPr/>
        </p:nvCxnSpPr>
        <p:spPr>
          <a:xfrm>
            <a:off x="3337425" y="4366700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1161f4f45f0_0_0"/>
          <p:cNvSpPr txBox="1"/>
          <p:nvPr/>
        </p:nvSpPr>
        <p:spPr>
          <a:xfrm>
            <a:off x="1532100" y="50876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cxnSp>
        <p:nvCxnSpPr>
          <p:cNvPr id="144" name="Google Shape;144;g1161f4f45f0_0_0"/>
          <p:cNvCxnSpPr/>
          <p:nvPr/>
        </p:nvCxnSpPr>
        <p:spPr>
          <a:xfrm rot="10800000">
            <a:off x="2994050" y="4428850"/>
            <a:ext cx="9300" cy="8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1161f4f45f0_0_0"/>
          <p:cNvCxnSpPr/>
          <p:nvPr/>
        </p:nvCxnSpPr>
        <p:spPr>
          <a:xfrm flipH="1" rot="10800000">
            <a:off x="2896425" y="3130000"/>
            <a:ext cx="9300" cy="5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1161f4f45f0_0_0"/>
          <p:cNvSpPr txBox="1"/>
          <p:nvPr/>
        </p:nvSpPr>
        <p:spPr>
          <a:xfrm>
            <a:off x="3365050" y="44486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cxnSp>
        <p:nvCxnSpPr>
          <p:cNvPr id="147" name="Google Shape;147;g1161f4f45f0_0_0"/>
          <p:cNvCxnSpPr/>
          <p:nvPr/>
        </p:nvCxnSpPr>
        <p:spPr>
          <a:xfrm rot="10800000">
            <a:off x="2130225" y="2111600"/>
            <a:ext cx="504600" cy="392400"/>
          </a:xfrm>
          <a:prstGeom prst="straightConnector1">
            <a:avLst/>
          </a:prstGeom>
          <a:noFill/>
          <a:ln cap="flat" cmpd="sng" w="9525">
            <a:solidFill>
              <a:srgbClr val="DD011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1161f4f45f0_0_0"/>
          <p:cNvSpPr txBox="1"/>
          <p:nvPr/>
        </p:nvSpPr>
        <p:spPr>
          <a:xfrm>
            <a:off x="4803625" y="1888225"/>
            <a:ext cx="353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Example - Always taking smaller time route providing the optimal time route from source to destination.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8" name="Google Shape;658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Decoding with Binary Character Codes</a:t>
            </a:r>
            <a:endParaRPr/>
          </a:p>
        </p:txBody>
      </p:sp>
      <p:sp>
        <p:nvSpPr>
          <p:cNvPr id="659" name="Google Shape;659;p19"/>
          <p:cNvSpPr txBox="1"/>
          <p:nvPr>
            <p:ph idx="1" type="body"/>
          </p:nvPr>
        </p:nvSpPr>
        <p:spPr>
          <a:xfrm>
            <a:off x="350837" y="1214437"/>
            <a:ext cx="82296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codes simplify decoding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 codeword is a prefix of another ⇒ the codeword that begins an encoded file is unambiguous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Identify the initial codeword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Translate it back to the original character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Repeat the process on the remainder of the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001011101 = </a:t>
            </a:r>
            <a:endParaRPr/>
          </a:p>
        </p:txBody>
      </p:sp>
      <p:sp>
        <p:nvSpPr>
          <p:cNvPr id="660" name="Google Shape;660;p19"/>
          <p:cNvSpPr txBox="1"/>
          <p:nvPr/>
        </p:nvSpPr>
        <p:spPr>
          <a:xfrm>
            <a:off x="3022600" y="54657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1" name="Google Shape;661;p19"/>
          <p:cNvSpPr txBox="1"/>
          <p:nvPr/>
        </p:nvSpPr>
        <p:spPr>
          <a:xfrm>
            <a:off x="3251200" y="5461000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 0</a:t>
            </a:r>
            <a:endParaRPr/>
          </a:p>
        </p:txBody>
      </p:sp>
      <p:sp>
        <p:nvSpPr>
          <p:cNvPr id="662" name="Google Shape;662;p19"/>
          <p:cNvSpPr txBox="1"/>
          <p:nvPr/>
        </p:nvSpPr>
        <p:spPr>
          <a:xfrm>
            <a:off x="3733800" y="5465762"/>
            <a:ext cx="814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663" name="Google Shape;663;p19"/>
          <p:cNvSpPr txBox="1"/>
          <p:nvPr/>
        </p:nvSpPr>
        <p:spPr>
          <a:xfrm>
            <a:off x="4429125" y="5465762"/>
            <a:ext cx="984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</a:t>
            </a:r>
            <a:endParaRPr/>
          </a:p>
        </p:txBody>
      </p:sp>
      <p:sp>
        <p:nvSpPr>
          <p:cNvPr id="664" name="Google Shape;664;p19"/>
          <p:cNvSpPr txBox="1"/>
          <p:nvPr/>
        </p:nvSpPr>
        <p:spPr>
          <a:xfrm>
            <a:off x="5524500" y="5461000"/>
            <a:ext cx="106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0" name="Google Shape;67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Prefix Code Representation</a:t>
            </a:r>
            <a:endParaRPr/>
          </a:p>
        </p:txBody>
      </p:sp>
      <p:sp>
        <p:nvSpPr>
          <p:cNvPr id="671" name="Google Shape;671;p20"/>
          <p:cNvSpPr txBox="1"/>
          <p:nvPr>
            <p:ph idx="1" type="body"/>
          </p:nvPr>
        </p:nvSpPr>
        <p:spPr>
          <a:xfrm>
            <a:off x="350837" y="1119187"/>
            <a:ext cx="8229600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 whose leaves are the given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codeword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path from the root to the character, where 0 means “go to the left child” and 1 means “go to the right child”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the codeword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Length of the path from root to the character leaf (depth of node)</a:t>
            </a:r>
            <a:endParaRPr/>
          </a:p>
        </p:txBody>
      </p:sp>
      <p:grpSp>
        <p:nvGrpSpPr>
          <p:cNvPr id="672" name="Google Shape;672;p20"/>
          <p:cNvGrpSpPr/>
          <p:nvPr/>
        </p:nvGrpSpPr>
        <p:grpSpPr>
          <a:xfrm>
            <a:off x="85725" y="3573462"/>
            <a:ext cx="4413250" cy="2506662"/>
            <a:chOff x="54" y="2271"/>
            <a:chExt cx="2780" cy="1579"/>
          </a:xfrm>
        </p:grpSpPr>
        <p:sp>
          <p:nvSpPr>
            <p:cNvPr id="673" name="Google Shape;673;p20"/>
            <p:cNvSpPr/>
            <p:nvPr/>
          </p:nvSpPr>
          <p:spPr>
            <a:xfrm>
              <a:off x="1597" y="2271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748" y="265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86</a:t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2447" y="2674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87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58</a:t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209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131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679" name="Google Shape;679;p20"/>
            <p:cNvSpPr txBox="1"/>
            <p:nvPr/>
          </p:nvSpPr>
          <p:spPr>
            <a:xfrm>
              <a:off x="54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680" name="Google Shape;680;p20"/>
            <p:cNvSpPr txBox="1"/>
            <p:nvPr/>
          </p:nvSpPr>
          <p:spPr>
            <a:xfrm>
              <a:off x="515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681" name="Google Shape;681;p20"/>
            <p:cNvSpPr txBox="1"/>
            <p:nvPr/>
          </p:nvSpPr>
          <p:spPr>
            <a:xfrm>
              <a:off x="976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437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683" name="Google Shape;683;p20"/>
            <p:cNvSpPr txBox="1"/>
            <p:nvPr/>
          </p:nvSpPr>
          <p:spPr>
            <a:xfrm>
              <a:off x="1898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684" name="Google Shape;684;p20"/>
            <p:cNvSpPr txBox="1"/>
            <p:nvPr/>
          </p:nvSpPr>
          <p:spPr>
            <a:xfrm>
              <a:off x="2359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cxnSp>
          <p:nvCxnSpPr>
            <p:cNvPr id="685" name="Google Shape;685;p20"/>
            <p:cNvCxnSpPr/>
            <p:nvPr/>
          </p:nvCxnSpPr>
          <p:spPr>
            <a:xfrm flipH="1" rot="10800000">
              <a:off x="1067" y="2505"/>
              <a:ext cx="567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6" name="Google Shape;686;p20"/>
            <p:cNvCxnSpPr/>
            <p:nvPr/>
          </p:nvCxnSpPr>
          <p:spPr>
            <a:xfrm>
              <a:off x="1931" y="2505"/>
              <a:ext cx="567" cy="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7" name="Google Shape;687;p20"/>
            <p:cNvCxnSpPr/>
            <p:nvPr/>
          </p:nvCxnSpPr>
          <p:spPr>
            <a:xfrm flipH="1">
              <a:off x="567" y="2924"/>
              <a:ext cx="261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8" name="Google Shape;688;p20"/>
            <p:cNvCxnSpPr/>
            <p:nvPr/>
          </p:nvCxnSpPr>
          <p:spPr>
            <a:xfrm>
              <a:off x="1053" y="2915"/>
              <a:ext cx="257" cy="2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20"/>
            <p:cNvCxnSpPr/>
            <p:nvPr/>
          </p:nvCxnSpPr>
          <p:spPr>
            <a:xfrm flipH="1">
              <a:off x="2354" y="2942"/>
              <a:ext cx="198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0" name="Google Shape;690;p20"/>
            <p:cNvCxnSpPr/>
            <p:nvPr/>
          </p:nvCxnSpPr>
          <p:spPr>
            <a:xfrm flipH="1">
              <a:off x="248" y="3450"/>
              <a:ext cx="126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1" name="Google Shape;691;p20"/>
            <p:cNvCxnSpPr/>
            <p:nvPr/>
          </p:nvCxnSpPr>
          <p:spPr>
            <a:xfrm>
              <a:off x="585" y="3432"/>
              <a:ext cx="117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2" name="Google Shape;692;p20"/>
            <p:cNvCxnSpPr/>
            <p:nvPr/>
          </p:nvCxnSpPr>
          <p:spPr>
            <a:xfrm flipH="1">
              <a:off x="1161" y="3437"/>
              <a:ext cx="144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3" name="Google Shape;693;p20"/>
            <p:cNvCxnSpPr/>
            <p:nvPr/>
          </p:nvCxnSpPr>
          <p:spPr>
            <a:xfrm>
              <a:off x="1503" y="3437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4" name="Google Shape;694;p20"/>
            <p:cNvCxnSpPr/>
            <p:nvPr/>
          </p:nvCxnSpPr>
          <p:spPr>
            <a:xfrm flipH="1">
              <a:off x="2106" y="3441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5" name="Google Shape;695;p20"/>
            <p:cNvCxnSpPr/>
            <p:nvPr/>
          </p:nvCxnSpPr>
          <p:spPr>
            <a:xfrm>
              <a:off x="2403" y="3441"/>
              <a:ext cx="158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6" name="Google Shape;696;p20"/>
            <p:cNvSpPr txBox="1"/>
            <p:nvPr/>
          </p:nvSpPr>
          <p:spPr>
            <a:xfrm>
              <a:off x="1247" y="23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97" name="Google Shape;697;p20"/>
            <p:cNvSpPr txBox="1"/>
            <p:nvPr/>
          </p:nvSpPr>
          <p:spPr>
            <a:xfrm>
              <a:off x="538" y="28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1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99" name="Google Shape;699;p20"/>
            <p:cNvSpPr txBox="1"/>
            <p:nvPr/>
          </p:nvSpPr>
          <p:spPr>
            <a:xfrm>
              <a:off x="1150" y="286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0" name="Google Shape;700;p20"/>
            <p:cNvSpPr txBox="1"/>
            <p:nvPr/>
          </p:nvSpPr>
          <p:spPr>
            <a:xfrm>
              <a:off x="6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15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2" name="Google Shape;702;p20"/>
            <p:cNvSpPr txBox="1"/>
            <p:nvPr/>
          </p:nvSpPr>
          <p:spPr>
            <a:xfrm>
              <a:off x="2155" y="23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3" name="Google Shape;703;p20"/>
            <p:cNvSpPr txBox="1"/>
            <p:nvPr/>
          </p:nvSpPr>
          <p:spPr>
            <a:xfrm>
              <a:off x="2470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2265" y="28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5" name="Google Shape;705;p20"/>
            <p:cNvSpPr txBox="1"/>
            <p:nvPr/>
          </p:nvSpPr>
          <p:spPr>
            <a:xfrm>
              <a:off x="1069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6" name="Google Shape;706;p20"/>
            <p:cNvSpPr txBox="1"/>
            <p:nvPr/>
          </p:nvSpPr>
          <p:spPr>
            <a:xfrm>
              <a:off x="1973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707" name="Google Shape;707;p20"/>
          <p:cNvGrpSpPr/>
          <p:nvPr/>
        </p:nvGrpSpPr>
        <p:grpSpPr>
          <a:xfrm>
            <a:off x="5114925" y="3573462"/>
            <a:ext cx="3090862" cy="3048000"/>
            <a:chOff x="3222" y="2251"/>
            <a:chExt cx="1947" cy="1920"/>
          </a:xfrm>
        </p:grpSpPr>
        <p:sp>
          <p:nvSpPr>
            <p:cNvPr id="708" name="Google Shape;708;p20"/>
            <p:cNvSpPr/>
            <p:nvPr/>
          </p:nvSpPr>
          <p:spPr>
            <a:xfrm>
              <a:off x="3639" y="2251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709" name="Google Shape;709;p20"/>
            <p:cNvSpPr txBox="1"/>
            <p:nvPr/>
          </p:nvSpPr>
          <p:spPr>
            <a:xfrm>
              <a:off x="3358" y="268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cxnSp>
          <p:nvCxnSpPr>
            <p:cNvPr id="710" name="Google Shape;710;p20"/>
            <p:cNvCxnSpPr/>
            <p:nvPr/>
          </p:nvCxnSpPr>
          <p:spPr>
            <a:xfrm flipH="1">
              <a:off x="3552" y="2493"/>
              <a:ext cx="126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1" name="Google Shape;711;p20"/>
            <p:cNvSpPr txBox="1"/>
            <p:nvPr/>
          </p:nvSpPr>
          <p:spPr>
            <a:xfrm>
              <a:off x="3451" y="24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3956" y="2642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713" name="Google Shape;713;p20"/>
            <p:cNvCxnSpPr/>
            <p:nvPr/>
          </p:nvCxnSpPr>
          <p:spPr>
            <a:xfrm>
              <a:off x="3978" y="2493"/>
              <a:ext cx="122" cy="1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20"/>
            <p:cNvSpPr txBox="1"/>
            <p:nvPr/>
          </p:nvSpPr>
          <p:spPr>
            <a:xfrm>
              <a:off x="4002" y="24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471" y="3027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4442" y="3022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717" name="Google Shape;717;p20"/>
            <p:cNvSpPr txBox="1"/>
            <p:nvPr/>
          </p:nvSpPr>
          <p:spPr>
            <a:xfrm>
              <a:off x="3805" y="28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8" name="Google Shape;718;p20"/>
            <p:cNvSpPr txBox="1"/>
            <p:nvPr/>
          </p:nvSpPr>
          <p:spPr>
            <a:xfrm>
              <a:off x="4356" y="28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9" name="Google Shape;719;p20"/>
            <p:cNvSpPr txBox="1"/>
            <p:nvPr/>
          </p:nvSpPr>
          <p:spPr>
            <a:xfrm>
              <a:off x="3222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20" name="Google Shape;720;p20"/>
            <p:cNvSpPr txBox="1"/>
            <p:nvPr/>
          </p:nvSpPr>
          <p:spPr>
            <a:xfrm>
              <a:off x="3683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cxnSp>
          <p:nvCxnSpPr>
            <p:cNvPr id="721" name="Google Shape;721;p20"/>
            <p:cNvCxnSpPr/>
            <p:nvPr/>
          </p:nvCxnSpPr>
          <p:spPr>
            <a:xfrm flipH="1">
              <a:off x="3407" y="3308"/>
              <a:ext cx="144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" name="Google Shape;722;p20"/>
            <p:cNvCxnSpPr/>
            <p:nvPr/>
          </p:nvCxnSpPr>
          <p:spPr>
            <a:xfrm>
              <a:off x="3749" y="3308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3" name="Google Shape;723;p20"/>
            <p:cNvSpPr txBox="1"/>
            <p:nvPr/>
          </p:nvSpPr>
          <p:spPr>
            <a:xfrm>
              <a:off x="3793" y="32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4" name="Google Shape;724;p20"/>
            <p:cNvSpPr txBox="1"/>
            <p:nvPr/>
          </p:nvSpPr>
          <p:spPr>
            <a:xfrm>
              <a:off x="3315" y="32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725" name="Google Shape;725;p20"/>
            <p:cNvCxnSpPr/>
            <p:nvPr/>
          </p:nvCxnSpPr>
          <p:spPr>
            <a:xfrm flipH="1">
              <a:off x="3803" y="2925"/>
              <a:ext cx="261" cy="1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6" name="Google Shape;726;p20"/>
            <p:cNvCxnSpPr/>
            <p:nvPr/>
          </p:nvCxnSpPr>
          <p:spPr>
            <a:xfrm>
              <a:off x="4248" y="2912"/>
              <a:ext cx="261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7" name="Google Shape;727;p20"/>
            <p:cNvSpPr/>
            <p:nvPr/>
          </p:nvSpPr>
          <p:spPr>
            <a:xfrm>
              <a:off x="4229" y="3490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28" name="Google Shape;728;p20"/>
            <p:cNvSpPr txBox="1"/>
            <p:nvPr/>
          </p:nvSpPr>
          <p:spPr>
            <a:xfrm>
              <a:off x="3996" y="396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29" name="Google Shape;729;p20"/>
            <p:cNvSpPr txBox="1"/>
            <p:nvPr/>
          </p:nvSpPr>
          <p:spPr>
            <a:xfrm>
              <a:off x="4457" y="396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cxnSp>
          <p:nvCxnSpPr>
            <p:cNvPr id="730" name="Google Shape;730;p20"/>
            <p:cNvCxnSpPr/>
            <p:nvPr/>
          </p:nvCxnSpPr>
          <p:spPr>
            <a:xfrm flipH="1">
              <a:off x="4204" y="3762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1" name="Google Shape;731;p20"/>
            <p:cNvCxnSpPr/>
            <p:nvPr/>
          </p:nvCxnSpPr>
          <p:spPr>
            <a:xfrm>
              <a:off x="4501" y="3762"/>
              <a:ext cx="158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2" name="Google Shape;732;p20"/>
            <p:cNvSpPr txBox="1"/>
            <p:nvPr/>
          </p:nvSpPr>
          <p:spPr>
            <a:xfrm>
              <a:off x="4568" y="37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4071" y="37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34" name="Google Shape;734;p20"/>
            <p:cNvSpPr txBox="1"/>
            <p:nvPr/>
          </p:nvSpPr>
          <p:spPr>
            <a:xfrm>
              <a:off x="4777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4777" y="327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36" name="Google Shape;736;p20"/>
            <p:cNvCxnSpPr/>
            <p:nvPr/>
          </p:nvCxnSpPr>
          <p:spPr>
            <a:xfrm flipH="1">
              <a:off x="4424" y="3294"/>
              <a:ext cx="121" cy="1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7" name="Google Shape;737;p20"/>
            <p:cNvCxnSpPr/>
            <p:nvPr/>
          </p:nvCxnSpPr>
          <p:spPr>
            <a:xfrm>
              <a:off x="4739" y="3290"/>
              <a:ext cx="112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8" name="Google Shape;738;p20"/>
            <p:cNvSpPr txBox="1"/>
            <p:nvPr/>
          </p:nvSpPr>
          <p:spPr>
            <a:xfrm>
              <a:off x="4313" y="327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4" name="Google Shape;744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Optimal Codes</a:t>
            </a:r>
            <a:endParaRPr/>
          </a:p>
        </p:txBody>
      </p:sp>
      <p:sp>
        <p:nvSpPr>
          <p:cNvPr id="745" name="Google Shape;745;p21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optimal code is always represented by 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binary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Every non-leaf has two children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Fixed-length code is not optimal, variable-length 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bits are required to encode a file?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alphabet  of characters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f(c)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frequency of character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(c)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depth of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’s leaf in the tree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corresponding to a prefix code</a:t>
            </a:r>
            <a:endParaRPr/>
          </a:p>
        </p:txBody>
      </p:sp>
      <p:pic>
        <p:nvPicPr>
          <p:cNvPr id="746" name="Google Shape;7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5311775"/>
            <a:ext cx="29972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1"/>
          <p:cNvSpPr txBox="1"/>
          <p:nvPr/>
        </p:nvSpPr>
        <p:spPr>
          <a:xfrm>
            <a:off x="5446712" y="5365750"/>
            <a:ext cx="2101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of tree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3" name="Google Shape;753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Constructing a Huffman Code</a:t>
            </a:r>
            <a:endParaRPr/>
          </a:p>
        </p:txBody>
      </p:sp>
      <p:sp>
        <p:nvSpPr>
          <p:cNvPr id="754" name="Google Shape;754;p22"/>
          <p:cNvSpPr txBox="1"/>
          <p:nvPr>
            <p:ph idx="1" type="body"/>
          </p:nvPr>
        </p:nvSpPr>
        <p:spPr>
          <a:xfrm>
            <a:off x="350837" y="1214437"/>
            <a:ext cx="859313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greedy algorithm that constructs an optimal prefix code called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Huffman code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is a set of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characters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Each character has a frequency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f(c)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tree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is built in a bottom up manner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Start with a set of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|C|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leaves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 each step, merge the two least frequent objects: the frequency of the new node = sum of two frequencies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a min-priority queue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keyed on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identify the two least frequent objects </a:t>
            </a:r>
            <a:endParaRPr/>
          </a:p>
        </p:txBody>
      </p:sp>
      <p:grpSp>
        <p:nvGrpSpPr>
          <p:cNvPr id="755" name="Google Shape;755;p22"/>
          <p:cNvGrpSpPr/>
          <p:nvPr/>
        </p:nvGrpSpPr>
        <p:grpSpPr>
          <a:xfrm>
            <a:off x="4538662" y="4113212"/>
            <a:ext cx="4025900" cy="334962"/>
            <a:chOff x="2859" y="2591"/>
            <a:chExt cx="2536" cy="211"/>
          </a:xfrm>
        </p:grpSpPr>
        <p:sp>
          <p:nvSpPr>
            <p:cNvPr id="756" name="Google Shape;756;p22"/>
            <p:cNvSpPr txBox="1"/>
            <p:nvPr/>
          </p:nvSpPr>
          <p:spPr>
            <a:xfrm>
              <a:off x="5003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57" name="Google Shape;757;p22"/>
            <p:cNvSpPr txBox="1"/>
            <p:nvPr/>
          </p:nvSpPr>
          <p:spPr>
            <a:xfrm>
              <a:off x="3716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58" name="Google Shape;758;p22"/>
            <p:cNvSpPr txBox="1"/>
            <p:nvPr/>
          </p:nvSpPr>
          <p:spPr>
            <a:xfrm>
              <a:off x="4145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59" name="Google Shape;759;p22"/>
            <p:cNvSpPr txBox="1"/>
            <p:nvPr/>
          </p:nvSpPr>
          <p:spPr>
            <a:xfrm>
              <a:off x="2859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60" name="Google Shape;760;p22"/>
            <p:cNvSpPr txBox="1"/>
            <p:nvPr/>
          </p:nvSpPr>
          <p:spPr>
            <a:xfrm>
              <a:off x="3287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61" name="Google Shape;761;p22"/>
            <p:cNvSpPr txBox="1"/>
            <p:nvPr/>
          </p:nvSpPr>
          <p:spPr>
            <a:xfrm>
              <a:off x="4574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7" name="Google Shape;767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768" name="Google Shape;768;p23"/>
          <p:cNvGrpSpPr/>
          <p:nvPr/>
        </p:nvGrpSpPr>
        <p:grpSpPr>
          <a:xfrm>
            <a:off x="438150" y="1328737"/>
            <a:ext cx="4025900" cy="334962"/>
            <a:chOff x="276" y="837"/>
            <a:chExt cx="2536" cy="211"/>
          </a:xfrm>
        </p:grpSpPr>
        <p:sp>
          <p:nvSpPr>
            <p:cNvPr id="769" name="Google Shape;769;p23"/>
            <p:cNvSpPr txBox="1"/>
            <p:nvPr/>
          </p:nvSpPr>
          <p:spPr>
            <a:xfrm>
              <a:off x="2420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70" name="Google Shape;770;p23"/>
            <p:cNvSpPr txBox="1"/>
            <p:nvPr/>
          </p:nvSpPr>
          <p:spPr>
            <a:xfrm>
              <a:off x="1133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71" name="Google Shape;771;p23"/>
            <p:cNvSpPr txBox="1"/>
            <p:nvPr/>
          </p:nvSpPr>
          <p:spPr>
            <a:xfrm>
              <a:off x="1562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72" name="Google Shape;772;p23"/>
            <p:cNvSpPr txBox="1"/>
            <p:nvPr/>
          </p:nvSpPr>
          <p:spPr>
            <a:xfrm>
              <a:off x="276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73" name="Google Shape;773;p23"/>
            <p:cNvSpPr txBox="1"/>
            <p:nvPr/>
          </p:nvSpPr>
          <p:spPr>
            <a:xfrm>
              <a:off x="704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1991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4843462" y="1270000"/>
            <a:ext cx="3816350" cy="944562"/>
            <a:chOff x="3051" y="800"/>
            <a:chExt cx="2404" cy="595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5063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3051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78" name="Google Shape;778;p23"/>
            <p:cNvSpPr txBox="1"/>
            <p:nvPr/>
          </p:nvSpPr>
          <p:spPr>
            <a:xfrm>
              <a:off x="3480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79" name="Google Shape;779;p23"/>
            <p:cNvSpPr txBox="1"/>
            <p:nvPr/>
          </p:nvSpPr>
          <p:spPr>
            <a:xfrm>
              <a:off x="4634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4068" y="800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cxnSp>
          <p:nvCxnSpPr>
            <p:cNvPr id="781" name="Google Shape;781;p23"/>
            <p:cNvCxnSpPr/>
            <p:nvPr/>
          </p:nvCxnSpPr>
          <p:spPr>
            <a:xfrm flipH="1">
              <a:off x="4032" y="1053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2" name="Google Shape;782;p23"/>
            <p:cNvCxnSpPr/>
            <p:nvPr/>
          </p:nvCxnSpPr>
          <p:spPr>
            <a:xfrm>
              <a:off x="4320" y="1058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3" name="Google Shape;783;p23"/>
            <p:cNvSpPr txBox="1"/>
            <p:nvPr/>
          </p:nvSpPr>
          <p:spPr>
            <a:xfrm>
              <a:off x="3824" y="1184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84" name="Google Shape;784;p23"/>
            <p:cNvSpPr txBox="1"/>
            <p:nvPr/>
          </p:nvSpPr>
          <p:spPr>
            <a:xfrm>
              <a:off x="4252" y="1184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85" name="Google Shape;785;p23"/>
            <p:cNvSpPr txBox="1"/>
            <p:nvPr/>
          </p:nvSpPr>
          <p:spPr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325437" y="2322512"/>
            <a:ext cx="3465512" cy="958850"/>
            <a:chOff x="205" y="1463"/>
            <a:chExt cx="2183" cy="604"/>
          </a:xfrm>
        </p:grpSpPr>
        <p:sp>
          <p:nvSpPr>
            <p:cNvPr id="788" name="Google Shape;788;p23"/>
            <p:cNvSpPr txBox="1"/>
            <p:nvPr/>
          </p:nvSpPr>
          <p:spPr>
            <a:xfrm>
              <a:off x="914" y="149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grpSp>
          <p:nvGrpSpPr>
            <p:cNvPr id="789" name="Google Shape;789;p23"/>
            <p:cNvGrpSpPr/>
            <p:nvPr/>
          </p:nvGrpSpPr>
          <p:grpSpPr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790" name="Google Shape;790;p23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791" name="Google Shape;791;p23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793" name="Google Shape;793;p23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23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95" name="Google Shape;795;p23"/>
            <p:cNvSpPr txBox="1"/>
            <p:nvPr/>
          </p:nvSpPr>
          <p:spPr>
            <a:xfrm>
              <a:off x="1996" y="149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796" name="Google Shape;796;p23"/>
            <p:cNvGrpSpPr/>
            <p:nvPr/>
          </p:nvGrpSpPr>
          <p:grpSpPr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797" name="Google Shape;797;p23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798" name="Google Shape;798;p23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800" name="Google Shape;800;p23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23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02" name="Google Shape;802;p23"/>
            <p:cNvSpPr txBox="1"/>
            <p:nvPr/>
          </p:nvSpPr>
          <p:spPr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3" name="Google Shape;803;p23"/>
            <p:cNvSpPr txBox="1"/>
            <p:nvPr/>
          </p:nvSpPr>
          <p:spPr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4" name="Google Shape;804;p23"/>
            <p:cNvSpPr txBox="1"/>
            <p:nvPr/>
          </p:nvSpPr>
          <p:spPr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05" name="Google Shape;805;p23"/>
            <p:cNvSpPr txBox="1"/>
            <p:nvPr/>
          </p:nvSpPr>
          <p:spPr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06" name="Google Shape;806;p23"/>
          <p:cNvGrpSpPr/>
          <p:nvPr/>
        </p:nvGrpSpPr>
        <p:grpSpPr>
          <a:xfrm>
            <a:off x="4808537" y="2363787"/>
            <a:ext cx="3735387" cy="1543050"/>
            <a:chOff x="3029" y="1489"/>
            <a:chExt cx="2353" cy="972"/>
          </a:xfrm>
        </p:grpSpPr>
        <p:grpSp>
          <p:nvGrpSpPr>
            <p:cNvPr id="807" name="Google Shape;807;p23"/>
            <p:cNvGrpSpPr/>
            <p:nvPr/>
          </p:nvGrpSpPr>
          <p:grpSpPr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808" name="Google Shape;808;p23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809" name="Google Shape;809;p23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811" name="Google Shape;811;p23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23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13" name="Google Shape;813;p23"/>
            <p:cNvGrpSpPr/>
            <p:nvPr/>
          </p:nvGrpSpPr>
          <p:grpSpPr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814" name="Google Shape;814;p23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815" name="Google Shape;815;p23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817" name="Google Shape;817;p23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23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19" name="Google Shape;819;p23"/>
            <p:cNvSpPr txBox="1"/>
            <p:nvPr/>
          </p:nvSpPr>
          <p:spPr>
            <a:xfrm>
              <a:off x="4438" y="187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4254" y="1489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cxnSp>
          <p:nvCxnSpPr>
            <p:cNvPr id="821" name="Google Shape;821;p23"/>
            <p:cNvCxnSpPr/>
            <p:nvPr/>
          </p:nvCxnSpPr>
          <p:spPr>
            <a:xfrm flipH="1">
              <a:off x="4218" y="1742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2" name="Google Shape;822;p23"/>
            <p:cNvCxnSpPr/>
            <p:nvPr/>
          </p:nvCxnSpPr>
          <p:spPr>
            <a:xfrm>
              <a:off x="4506" y="1747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3" name="Google Shape;823;p23"/>
            <p:cNvSpPr txBox="1"/>
            <p:nvPr/>
          </p:nvSpPr>
          <p:spPr>
            <a:xfrm>
              <a:off x="4990" y="152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824" name="Google Shape;824;p23"/>
            <p:cNvSpPr txBox="1"/>
            <p:nvPr/>
          </p:nvSpPr>
          <p:spPr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5" name="Google Shape;825;p23"/>
            <p:cNvSpPr txBox="1"/>
            <p:nvPr/>
          </p:nvSpPr>
          <p:spPr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6" name="Google Shape;826;p23"/>
            <p:cNvSpPr txBox="1"/>
            <p:nvPr/>
          </p:nvSpPr>
          <p:spPr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7" name="Google Shape;827;p23"/>
            <p:cNvSpPr txBox="1"/>
            <p:nvPr/>
          </p:nvSpPr>
          <p:spPr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8" name="Google Shape;828;p23"/>
            <p:cNvSpPr txBox="1"/>
            <p:nvPr/>
          </p:nvSpPr>
          <p:spPr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9" name="Google Shape;829;p23"/>
            <p:cNvSpPr txBox="1"/>
            <p:nvPr/>
          </p:nvSpPr>
          <p:spPr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30" name="Google Shape;830;p23"/>
          <p:cNvGrpSpPr/>
          <p:nvPr/>
        </p:nvGrpSpPr>
        <p:grpSpPr>
          <a:xfrm>
            <a:off x="573087" y="4176712"/>
            <a:ext cx="3338512" cy="2185987"/>
            <a:chOff x="361" y="2631"/>
            <a:chExt cx="2103" cy="1377"/>
          </a:xfrm>
        </p:grpSpPr>
        <p:sp>
          <p:nvSpPr>
            <p:cNvPr id="831" name="Google Shape;831;p23"/>
            <p:cNvSpPr txBox="1"/>
            <p:nvPr/>
          </p:nvSpPr>
          <p:spPr>
            <a:xfrm>
              <a:off x="361" y="266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832" name="Google Shape;832;p23"/>
            <p:cNvGrpSpPr/>
            <p:nvPr/>
          </p:nvGrpSpPr>
          <p:grpSpPr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833" name="Google Shape;833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34" name="Google Shape;834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835" name="Google Shape;835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837" name="Google Shape;837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8" name="Google Shape;838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39" name="Google Shape;839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0" name="Google Shape;840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841" name="Google Shape;841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843" name="Google Shape;843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4" name="Google Shape;844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45" name="Google Shape;845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847" name="Google Shape;847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49" name="Google Shape;849;p23"/>
            <p:cNvSpPr/>
            <p:nvPr/>
          </p:nvSpPr>
          <p:spPr>
            <a:xfrm>
              <a:off x="1383" y="263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850" name="Google Shape;850;p23"/>
            <p:cNvCxnSpPr/>
            <p:nvPr/>
          </p:nvCxnSpPr>
          <p:spPr>
            <a:xfrm flipH="1">
              <a:off x="1161" y="288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23"/>
            <p:cNvCxnSpPr/>
            <p:nvPr/>
          </p:nvCxnSpPr>
          <p:spPr>
            <a:xfrm>
              <a:off x="1656" y="285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52" name="Google Shape;852;p23"/>
            <p:cNvSpPr txBox="1"/>
            <p:nvPr/>
          </p:nvSpPr>
          <p:spPr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3" name="Google Shape;853;p23"/>
            <p:cNvSpPr txBox="1"/>
            <p:nvPr/>
          </p:nvSpPr>
          <p:spPr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4" name="Google Shape;854;p23"/>
            <p:cNvSpPr txBox="1"/>
            <p:nvPr/>
          </p:nvSpPr>
          <p:spPr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5" name="Google Shape;855;p23"/>
            <p:cNvSpPr txBox="1"/>
            <p:nvPr/>
          </p:nvSpPr>
          <p:spPr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6" name="Google Shape;856;p23"/>
            <p:cNvSpPr txBox="1"/>
            <p:nvPr/>
          </p:nvSpPr>
          <p:spPr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7" name="Google Shape;857;p23"/>
            <p:cNvSpPr txBox="1"/>
            <p:nvPr/>
          </p:nvSpPr>
          <p:spPr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8" name="Google Shape;858;p23"/>
            <p:cNvSpPr txBox="1"/>
            <p:nvPr/>
          </p:nvSpPr>
          <p:spPr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9" name="Google Shape;859;p23"/>
            <p:cNvSpPr txBox="1"/>
            <p:nvPr/>
          </p:nvSpPr>
          <p:spPr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60" name="Google Shape;860;p23"/>
          <p:cNvGrpSpPr/>
          <p:nvPr/>
        </p:nvGrpSpPr>
        <p:grpSpPr>
          <a:xfrm>
            <a:off x="5289550" y="4087812"/>
            <a:ext cx="3232150" cy="2655887"/>
            <a:chOff x="3332" y="2575"/>
            <a:chExt cx="2036" cy="1673"/>
          </a:xfrm>
        </p:grpSpPr>
        <p:grpSp>
          <p:nvGrpSpPr>
            <p:cNvPr id="861" name="Google Shape;861;p23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862" name="Google Shape;862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63" name="Google Shape;863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864" name="Google Shape;864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866" name="Google Shape;866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7" name="Google Shape;867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8" name="Google Shape;868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69" name="Google Shape;869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870" name="Google Shape;870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872" name="Google Shape;872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Google Shape;873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74" name="Google Shape;874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876" name="Google Shape;876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78" name="Google Shape;878;p23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879" name="Google Shape;879;p23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0" name="Google Shape;880;p23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1" name="Google Shape;881;p23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883" name="Google Shape;883;p23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" name="Google Shape;884;p23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5" name="Google Shape;885;p23"/>
            <p:cNvSpPr txBox="1"/>
            <p:nvPr/>
          </p:nvSpPr>
          <p:spPr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6" name="Google Shape;886;p23"/>
            <p:cNvSpPr txBox="1"/>
            <p:nvPr/>
          </p:nvSpPr>
          <p:spPr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7" name="Google Shape;887;p23"/>
            <p:cNvSpPr txBox="1"/>
            <p:nvPr/>
          </p:nvSpPr>
          <p:spPr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8" name="Google Shape;888;p23"/>
            <p:cNvSpPr txBox="1"/>
            <p:nvPr/>
          </p:nvSpPr>
          <p:spPr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9" name="Google Shape;889;p23"/>
            <p:cNvSpPr txBox="1"/>
            <p:nvPr/>
          </p:nvSpPr>
          <p:spPr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0" name="Google Shape;890;p23"/>
            <p:cNvSpPr txBox="1"/>
            <p:nvPr/>
          </p:nvSpPr>
          <p:spPr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1" name="Google Shape;891;p23"/>
            <p:cNvSpPr txBox="1"/>
            <p:nvPr/>
          </p:nvSpPr>
          <p:spPr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2" name="Google Shape;892;p23"/>
            <p:cNvSpPr txBox="1"/>
            <p:nvPr/>
          </p:nvSpPr>
          <p:spPr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3" name="Google Shape;893;p23"/>
            <p:cNvSpPr txBox="1"/>
            <p:nvPr/>
          </p:nvSpPr>
          <p:spPr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4" name="Google Shape;894;p23"/>
            <p:cNvSpPr txBox="1"/>
            <p:nvPr/>
          </p:nvSpPr>
          <p:spPr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0" name="Google Shape;900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Building a Huffman Code</a:t>
            </a:r>
            <a:endParaRPr/>
          </a:p>
        </p:txBody>
      </p:sp>
      <p:sp>
        <p:nvSpPr>
          <p:cNvPr id="901" name="Google Shape;901;p24"/>
          <p:cNvSpPr txBox="1"/>
          <p:nvPr>
            <p:ph idx="1" type="body"/>
          </p:nvPr>
        </p:nvSpPr>
        <p:spPr>
          <a:xfrm>
            <a:off x="350837" y="1214437"/>
            <a:ext cx="8229600" cy="53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HUFFMAN(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← ⎜C ⎜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 C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–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allocate a new node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left[z] ← x ←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right[z] ← y ←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f[z] ← f[x] + f[y]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INSERT 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Q, z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902" name="Google Shape;902;p24"/>
          <p:cNvGrpSpPr/>
          <p:nvPr/>
        </p:nvGrpSpPr>
        <p:grpSpPr>
          <a:xfrm>
            <a:off x="2379662" y="2271712"/>
            <a:ext cx="4175125" cy="457200"/>
            <a:chOff x="1499" y="1431"/>
            <a:chExt cx="2630" cy="288"/>
          </a:xfrm>
        </p:grpSpPr>
        <p:sp>
          <p:nvSpPr>
            <p:cNvPr id="903" name="Google Shape;903;p24"/>
            <p:cNvSpPr txBox="1"/>
            <p:nvPr/>
          </p:nvSpPr>
          <p:spPr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O(n)</a:t>
              </a:r>
              <a:endParaRPr/>
            </a:p>
          </p:txBody>
        </p:sp>
        <p:cxnSp>
          <p:nvCxnSpPr>
            <p:cNvPr id="904" name="Google Shape;904;p24"/>
            <p:cNvCxnSpPr/>
            <p:nvPr/>
          </p:nvCxnSpPr>
          <p:spPr>
            <a:xfrm rot="10800000">
              <a:off x="1499" y="1575"/>
              <a:ext cx="2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05" name="Google Shape;905;p24"/>
          <p:cNvGrpSpPr/>
          <p:nvPr/>
        </p:nvGrpSpPr>
        <p:grpSpPr>
          <a:xfrm>
            <a:off x="7516812" y="2873375"/>
            <a:ext cx="1519237" cy="2814637"/>
            <a:chOff x="4735" y="1810"/>
            <a:chExt cx="957" cy="1773"/>
          </a:xfrm>
        </p:grpSpPr>
        <p:sp>
          <p:nvSpPr>
            <p:cNvPr id="906" name="Google Shape;906;p24"/>
            <p:cNvSpPr txBox="1"/>
            <p:nvPr/>
          </p:nvSpPr>
          <p:spPr>
            <a:xfrm>
              <a:off x="4926" y="2540"/>
              <a:ext cx="7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O(nlgn)</a:t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4735" y="1810"/>
              <a:ext cx="176" cy="177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8" name="Google Shape;908;p24"/>
          <p:cNvSpPr txBox="1"/>
          <p:nvPr/>
        </p:nvSpPr>
        <p:spPr>
          <a:xfrm>
            <a:off x="4967287" y="1220787"/>
            <a:ext cx="3189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O(nlgn)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Making Change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Instance: amount (in cents) to return to customer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do this using fewest number of coins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Assume that we have an unlimited number of coins of various denominations: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1c (pennies), 5c (nickels), 10c (dimes), 25c (quarters), 1$ (loonies)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Objective: Pay out a given sum $5.64 with the smallest number of coins possible.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152400" y="152400"/>
            <a:ext cx="8839200" cy="55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Coin Changing Problem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152400" y="1295400"/>
            <a:ext cx="89916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we have an unlimited number of coins of various denominations: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1c (pennies), 5c (nickels), 10c (dimes), 25c (quarters), 1$==100c (loonies)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Pay out a given sum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smallest number of coins possible.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greedy coin changing algorithm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This is a Θ(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) algorithm where 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= number of denominations.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while S &gt; 0 do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c := value of the largest coin no larger than S;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num := S / c;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pay out num coins of value c;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S := S - num*c;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Making Change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228600" y="1268412"/>
            <a:ext cx="8610600" cy="528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$5.64 = 	  1 + </a:t>
            </a:r>
            <a:r>
              <a:rPr lang="en-US"/>
              <a:t>1 + 1 + 1 + 1 +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.25 + .25 + .10 +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.01 + .01 + .01 +.01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en-US" sz="1500"/>
              <a:t>Greedy Choice: In optimal Solution, we will always have k * P, P=maximum </a:t>
            </a:r>
            <a:r>
              <a:rPr lang="en-US" sz="1500"/>
              <a:t>coin </a:t>
            </a:r>
            <a:r>
              <a:rPr lang="en-US" sz="1500"/>
              <a:t>unit possible which can be taken, k = maximum can be taken. </a:t>
            </a:r>
            <a:r>
              <a:rPr lang="en-US" sz="1500">
                <a:solidFill>
                  <a:srgbClr val="DD0111"/>
                </a:solidFill>
              </a:rPr>
              <a:t>If it contradicts -&gt; Solution Fails</a:t>
            </a:r>
            <a:endParaRPr sz="1500">
              <a:solidFill>
                <a:srgbClr val="DD011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500"/>
              <a:t>Optimal Substructure Property: Lets, optimal solution is S= C1 * k1 + C2 * K2 +C3 * k3 where C1 &gt; C2 &gt; C3 and each are coin unit, Now a subproblem is S` = S - (C1 * k1). </a:t>
            </a:r>
            <a:r>
              <a:rPr lang="en-US" sz="1500"/>
              <a:t>S`’s best solution has to be gained from (C2 * K2 +C3 * k3), </a:t>
            </a:r>
            <a:r>
              <a:rPr lang="en-US" sz="1500">
                <a:solidFill>
                  <a:srgbClr val="DD0111"/>
                </a:solidFill>
              </a:rPr>
              <a:t>Otherwise optimal substructure property fails.</a:t>
            </a:r>
            <a:b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DD011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Making Change – A big problem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 are valued $.30, $.20, $.05, $.01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Does not have greedy-choice property, since $.40 is best made with two $.20’s, but the greedy solution will pick three coins (which ones?)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