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Tahoma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Tahoma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Tahoma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ec0f2600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ec0f2600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ec0f2600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ec0f2600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ec0f2600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ec0f2600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ec0f2600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ec0f2600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ec0f26001_0_10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g13ec0f26001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8" name="Google Shape;168;g13ec0f2600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ec0f26001_0_1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5" name="Google Shape;175;g13ec0f26001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6" name="Google Shape;176;g13ec0f2600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ec0f26001_0_1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3" name="Google Shape;183;g13ec0f26001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4" name="Google Shape;184;g13ec0f2600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ec0f26001_0_1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1" name="Google Shape;191;g13ec0f26001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2" name="Google Shape;192;g13ec0f2600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ec0f2600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ec0f2600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ec0f26001_0_16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6" name="Google Shape;206;g13ec0f26001_0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7" name="Google Shape;207;g13ec0f2600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ec0f260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ec0f260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ec2b75d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ec2b75d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ec2b75d3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ec2b75d3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ec2b75d3d_0_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" name="Google Shape;253;g13ec2b75d3d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4" name="Google Shape;254;g13ec2b75d3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ec2b75d3d_0_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1" name="Google Shape;261;g13ec2b75d3d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2" name="Google Shape;262;g13ec2b75d3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ec2b75d3d_0_6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9" name="Google Shape;269;g13ec2b75d3d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0" name="Google Shape;270;g13ec2b75d3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ec2b75d3d_0_6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7" name="Google Shape;277;g13ec2b75d3d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8" name="Google Shape;278;g13ec2b75d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ec2b75d3d_0_18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6" name="Google Shape;286;g13ec2b75d3d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7" name="Google Shape;287;g13ec2b75d3d_0_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50" lIns="89725" spcFirstLastPara="1" rIns="89725" wrap="square" tIns="44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ec2b75d3d_0_2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4" name="Google Shape;324;g13ec2b75d3d_0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5" name="Google Shape;325;g13ec2b75d3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ec2b75d3d_0_26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9" name="Google Shape;369;g13ec2b75d3d_0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0" name="Google Shape;370;g13ec2b75d3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ec2b75d3d_0_3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4" name="Google Shape;414;g13ec2b75d3d_0_3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5" name="Google Shape;415;g13ec2b75d3d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ec0f2600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ec0f260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ec2b75d3d_0_3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2" name="Google Shape;462;g13ec2b75d3d_0_3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3" name="Google Shape;463;g13ec2b75d3d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3ec2b75d3d_0_40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1" name="Google Shape;511;g13ec2b75d3d_0_4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12" name="Google Shape;512;g13ec2b75d3d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3ec2b75d3d_0_4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6" name="Google Shape;556;g13ec2b75d3d_0_4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57" name="Google Shape;557;g13ec2b75d3d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3ec2b75d3d_0_49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1" name="Google Shape;601;g13ec2b75d3d_0_4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02" name="Google Shape;602;g13ec2b75d3d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3ec2b75d3d_0_5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9" name="Google Shape;649;g13ec2b75d3d_0_5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50" name="Google Shape;650;g13ec2b75d3d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3ec2b75d3d_0_58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7" name="Google Shape;697;g13ec2b75d3d_0_5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98" name="Google Shape;698;g13ec2b75d3d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3ec2b75d3d_0_6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7" name="Google Shape;747;g13ec2b75d3d_0_6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48" name="Google Shape;748;g13ec2b75d3d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3ec2b75d3d_0_68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7" name="Google Shape;797;g13ec2b75d3d_0_6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98" name="Google Shape;798;g13ec2b75d3d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3ec2b75d3d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3ec2b75d3d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3ec2b75d3d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3ec2b75d3d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ec0f2600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ec0f260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3ec2b75d3d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3ec2b75d3d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ec0f2600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ec0f2600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ec0f2600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ec0f2600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ec0f260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ec0f260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ec0f2600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ec0f2600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ec0f2600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ec0f2600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5.png"/><Relationship Id="rId7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Artificial Intelligence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Satisfaction Problems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/>
              <a:t>Example: </a:t>
            </a:r>
            <a:r>
              <a:rPr b="1" lang="en" sz="2500">
                <a:solidFill>
                  <a:srgbClr val="003399"/>
                </a:solidFill>
              </a:rPr>
              <a:t>Cryptarithmetic Puzzles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354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274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A001"/>
              </a:buClr>
              <a:buSzPts val="1800"/>
              <a:buFont typeface="Comic Sans MS"/>
              <a:buChar char="❖"/>
            </a:pPr>
            <a:r>
              <a:rPr lang="en">
                <a:solidFill>
                  <a:srgbClr val="333333"/>
                </a:solidFill>
              </a:rPr>
              <a:t>For the case in above figure:this would be represented as the six-variable constraint Alldiff (F, T, U, W, R, O).</a:t>
            </a:r>
            <a:endParaRPr>
              <a:solidFill>
                <a:srgbClr val="333333"/>
              </a:solidFill>
            </a:endParaRPr>
          </a:p>
          <a:p>
            <a:pPr indent="-33274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EFA001"/>
              </a:buClr>
              <a:buSzPts val="1800"/>
              <a:buFont typeface="Comic Sans MS"/>
              <a:buChar char="❖"/>
            </a:pPr>
            <a:r>
              <a:rPr lang="en">
                <a:solidFill>
                  <a:srgbClr val="333333"/>
                </a:solidFill>
              </a:rPr>
              <a:t>Alternatively, it can be represented by a collection of binary constraints such as F≠T.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900" y="959150"/>
            <a:ext cx="4981500" cy="2705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/>
              <a:t>Example: </a:t>
            </a:r>
            <a:r>
              <a:rPr b="1" lang="en" sz="2500">
                <a:solidFill>
                  <a:srgbClr val="003399"/>
                </a:solidFill>
              </a:rPr>
              <a:t>Cryptarithmetic Puzzles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274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A001"/>
              </a:buClr>
              <a:buSzPts val="1800"/>
              <a:buFont typeface="Comic Sans MS"/>
              <a:buChar char="❖"/>
            </a:pPr>
            <a:r>
              <a:rPr lang="en">
                <a:solidFill>
                  <a:srgbClr val="333333"/>
                </a:solidFill>
              </a:rPr>
              <a:t>The additional constraints on the four columns of the puzzle also involve several variable and can be written as,</a:t>
            </a:r>
            <a:endParaRPr>
              <a:solidFill>
                <a:srgbClr val="333333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-33909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001"/>
              </a:buClr>
              <a:buSzPts val="1900"/>
              <a:buFont typeface="Comic Sans MS"/>
              <a:buChar char="❖"/>
            </a:pPr>
            <a:r>
              <a:rPr lang="en" sz="1900">
                <a:solidFill>
                  <a:srgbClr val="333333"/>
                </a:solidFill>
              </a:rPr>
              <a:t>Where, X</a:t>
            </a:r>
            <a:r>
              <a:rPr baseline="-25000" lang="en" sz="1900">
                <a:solidFill>
                  <a:srgbClr val="333333"/>
                </a:solidFill>
              </a:rPr>
              <a:t>1</a:t>
            </a:r>
            <a:r>
              <a:rPr lang="en" sz="1900">
                <a:solidFill>
                  <a:srgbClr val="333333"/>
                </a:solidFill>
              </a:rPr>
              <a:t>, X</a:t>
            </a:r>
            <a:r>
              <a:rPr baseline="-25000" lang="en" sz="1900">
                <a:solidFill>
                  <a:srgbClr val="333333"/>
                </a:solidFill>
              </a:rPr>
              <a:t>2</a:t>
            </a:r>
            <a:r>
              <a:rPr lang="en" sz="1900">
                <a:solidFill>
                  <a:srgbClr val="333333"/>
                </a:solidFill>
              </a:rPr>
              <a:t>, and X</a:t>
            </a:r>
            <a:r>
              <a:rPr baseline="-25000" lang="en" sz="1900">
                <a:solidFill>
                  <a:srgbClr val="333333"/>
                </a:solidFill>
              </a:rPr>
              <a:t>3</a:t>
            </a:r>
            <a:r>
              <a:rPr lang="en" sz="1900">
                <a:solidFill>
                  <a:srgbClr val="333333"/>
                </a:solidFill>
              </a:rPr>
              <a:t> are auxiliary variables representing the digit (0 or 1) carried over into the next column.</a:t>
            </a:r>
            <a:endParaRPr sz="1900">
              <a:solidFill>
                <a:srgbClr val="333333"/>
              </a:solidFill>
            </a:endParaRPr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300" y="1815550"/>
            <a:ext cx="2337050" cy="4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100" y="2285400"/>
            <a:ext cx="3158279" cy="4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2175" y="2758575"/>
            <a:ext cx="3158277" cy="498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5975" y="3200400"/>
            <a:ext cx="130017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9500" y="1721150"/>
            <a:ext cx="4006550" cy="21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CSP as a standard search problem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•"/>
            </a:pPr>
            <a:r>
              <a:rPr lang="en"/>
              <a:t>A CSP can easily be expressed as a standard search problem, as we have seen</a:t>
            </a:r>
            <a:endParaRPr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Char char="–"/>
            </a:pPr>
            <a:r>
              <a:rPr i="1" lang="en" sz="1800">
                <a:solidFill>
                  <a:srgbClr val="FF0000"/>
                </a:solidFill>
              </a:rPr>
              <a:t>Initial State: </a:t>
            </a:r>
            <a:r>
              <a:rPr lang="en" sz="1800"/>
              <a:t>the empty assignment { }.</a:t>
            </a:r>
            <a:endParaRPr sz="1800"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Char char="–"/>
            </a:pPr>
            <a:r>
              <a:rPr i="1" lang="en" sz="1800">
                <a:solidFill>
                  <a:srgbClr val="FF0000"/>
                </a:solidFill>
              </a:rPr>
              <a:t>Successor function:</a:t>
            </a:r>
            <a:r>
              <a:rPr i="1" lang="en" sz="1800">
                <a:solidFill>
                  <a:srgbClr val="333399"/>
                </a:solidFill>
              </a:rPr>
              <a:t> </a:t>
            </a:r>
            <a:r>
              <a:rPr lang="en" sz="1800"/>
              <a:t>Assign value to unassigned variable provided that there is not conflict.</a:t>
            </a:r>
            <a:endParaRPr sz="1800"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Char char="–"/>
            </a:pPr>
            <a:r>
              <a:rPr i="1" lang="en" sz="1800">
                <a:solidFill>
                  <a:srgbClr val="FF0000"/>
                </a:solidFill>
              </a:rPr>
              <a:t>Goal test: </a:t>
            </a:r>
            <a:r>
              <a:rPr lang="en" sz="1800"/>
              <a:t>the current assignment is complete.</a:t>
            </a:r>
            <a:endParaRPr sz="1800"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Char char="–"/>
            </a:pPr>
            <a:r>
              <a:rPr i="1" lang="en" sz="1800">
                <a:solidFill>
                  <a:srgbClr val="FF0000"/>
                </a:solidFill>
              </a:rPr>
              <a:t>Path cost: </a:t>
            </a:r>
            <a:r>
              <a:rPr lang="en" sz="1800"/>
              <a:t>a constant cost for every step.</a:t>
            </a:r>
            <a:endParaRPr sz="1800"/>
          </a:p>
          <a:p>
            <a:pPr indent="-3302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•"/>
            </a:pPr>
            <a:r>
              <a:rPr lang="en"/>
              <a:t>Solution is found at depth </a:t>
            </a:r>
            <a:r>
              <a:rPr i="1" lang="en"/>
              <a:t>n</a:t>
            </a:r>
            <a:r>
              <a:rPr lang="en"/>
              <a:t> , for </a:t>
            </a:r>
            <a:r>
              <a:rPr i="1" lang="en"/>
              <a:t>n</a:t>
            </a:r>
            <a:r>
              <a:rPr lang="en"/>
              <a:t> variables</a:t>
            </a:r>
            <a:endParaRPr/>
          </a:p>
          <a:p>
            <a:pPr indent="-266700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800"/>
              <a:buFont typeface="Comic Sans MS"/>
              <a:buChar char="–"/>
            </a:pPr>
            <a:r>
              <a:rPr lang="en" sz="1800"/>
              <a:t>Hence depth first search can be used</a:t>
            </a:r>
            <a:endParaRPr sz="1800"/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2500"/>
              <a:t>Backtracking search</a:t>
            </a:r>
            <a:endParaRPr sz="2500"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•"/>
            </a:pPr>
            <a:r>
              <a:rPr lang="en" sz="2000"/>
              <a:t>Note that variable assignments are </a:t>
            </a:r>
            <a:r>
              <a:rPr i="1" lang="en" sz="2000">
                <a:solidFill>
                  <a:srgbClr val="FF0000"/>
                </a:solidFill>
              </a:rPr>
              <a:t>commutative</a:t>
            </a:r>
            <a:endParaRPr sz="2000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" sz="1800"/>
              <a:t>Eg </a:t>
            </a:r>
            <a:r>
              <a:rPr i="1" lang="en" sz="1800">
                <a:solidFill>
                  <a:srgbClr val="333399"/>
                </a:solidFill>
              </a:rPr>
              <a:t>[ step 1: </a:t>
            </a:r>
            <a:r>
              <a:rPr b="1" i="1" lang="en" sz="1800">
                <a:solidFill>
                  <a:srgbClr val="333399"/>
                </a:solidFill>
              </a:rPr>
              <a:t>WA = red</a:t>
            </a:r>
            <a:r>
              <a:rPr i="1" lang="en" sz="1800">
                <a:solidFill>
                  <a:srgbClr val="333399"/>
                </a:solidFill>
              </a:rPr>
              <a:t>; step 2: </a:t>
            </a:r>
            <a:r>
              <a:rPr b="1" i="1" lang="en" sz="1800">
                <a:solidFill>
                  <a:srgbClr val="333399"/>
                </a:solidFill>
              </a:rPr>
              <a:t>NT = green</a:t>
            </a:r>
            <a:r>
              <a:rPr i="1" lang="en" sz="1800">
                <a:solidFill>
                  <a:srgbClr val="333399"/>
                </a:solidFill>
              </a:rPr>
              <a:t> ] </a:t>
            </a:r>
            <a:br>
              <a:rPr i="1" lang="en" sz="1800">
                <a:solidFill>
                  <a:srgbClr val="333399"/>
                </a:solidFill>
              </a:rPr>
            </a:br>
            <a:r>
              <a:rPr lang="en" sz="1800"/>
              <a:t>equivalent to  </a:t>
            </a:r>
            <a:r>
              <a:rPr i="1" lang="en" sz="1800">
                <a:solidFill>
                  <a:srgbClr val="333399"/>
                </a:solidFill>
              </a:rPr>
              <a:t>[ step 1: </a:t>
            </a:r>
            <a:r>
              <a:rPr b="1" i="1" lang="en" sz="1800">
                <a:solidFill>
                  <a:srgbClr val="333399"/>
                </a:solidFill>
              </a:rPr>
              <a:t>NT = green</a:t>
            </a:r>
            <a:r>
              <a:rPr i="1" lang="en" sz="1800">
                <a:solidFill>
                  <a:srgbClr val="333399"/>
                </a:solidFill>
              </a:rPr>
              <a:t>; step 2: </a:t>
            </a:r>
            <a:r>
              <a:rPr b="1" i="1" lang="en" sz="1800">
                <a:solidFill>
                  <a:srgbClr val="333399"/>
                </a:solidFill>
              </a:rPr>
              <a:t>WA = red</a:t>
            </a:r>
            <a:r>
              <a:rPr i="1" lang="en" sz="1800">
                <a:solidFill>
                  <a:srgbClr val="333399"/>
                </a:solidFill>
              </a:rPr>
              <a:t> ]</a:t>
            </a:r>
            <a:endParaRPr sz="2000"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mic Sans MS"/>
              <a:buChar char="•"/>
            </a:pPr>
            <a:r>
              <a:rPr lang="en" sz="2000"/>
              <a:t>Only need to consider </a:t>
            </a:r>
            <a:r>
              <a:rPr lang="en" sz="2000">
                <a:solidFill>
                  <a:srgbClr val="FF0000"/>
                </a:solidFill>
              </a:rPr>
              <a:t>assignments to a single variable</a:t>
            </a:r>
            <a:r>
              <a:rPr lang="en" sz="2000"/>
              <a:t> at each node</a:t>
            </a:r>
            <a:endParaRPr sz="2000"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/>
              <a:t>🡪 </a:t>
            </a:r>
            <a:r>
              <a:rPr i="1" lang="en" sz="2400">
                <a:solidFill>
                  <a:srgbClr val="333399"/>
                </a:solidFill>
              </a:rPr>
              <a:t>b = d</a:t>
            </a:r>
            <a:r>
              <a:rPr i="1" lang="en" sz="1800">
                <a:solidFill>
                  <a:srgbClr val="333399"/>
                </a:solidFill>
              </a:rPr>
              <a:t> </a:t>
            </a:r>
            <a:r>
              <a:rPr lang="en" sz="1800"/>
              <a:t>and there are </a:t>
            </a:r>
            <a:r>
              <a:rPr i="1" lang="en" sz="2400">
                <a:solidFill>
                  <a:srgbClr val="333399"/>
                </a:solidFill>
              </a:rPr>
              <a:t>d</a:t>
            </a:r>
            <a:r>
              <a:rPr baseline="30000" i="1" lang="en" sz="2400">
                <a:solidFill>
                  <a:srgbClr val="333399"/>
                </a:solidFill>
              </a:rPr>
              <a:t>n</a:t>
            </a:r>
            <a:r>
              <a:rPr lang="en" sz="1800"/>
              <a:t> leaves</a:t>
            </a:r>
            <a:br>
              <a:rPr lang="en" sz="1800"/>
            </a:br>
            <a:endParaRPr sz="2000"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mic Sans MS"/>
              <a:buChar char="•"/>
            </a:pPr>
            <a:r>
              <a:rPr lang="en" sz="2000"/>
              <a:t>Depth-first search for CSPs with single-variable assignments is called </a:t>
            </a:r>
            <a:r>
              <a:rPr i="1" lang="en" sz="2000">
                <a:solidFill>
                  <a:srgbClr val="FF0000"/>
                </a:solidFill>
              </a:rPr>
              <a:t>backtracking</a:t>
            </a:r>
            <a:r>
              <a:rPr i="1" lang="en" sz="2000">
                <a:solidFill>
                  <a:srgbClr val="333399"/>
                </a:solidFill>
              </a:rPr>
              <a:t> </a:t>
            </a:r>
            <a:r>
              <a:rPr lang="en" sz="2000"/>
              <a:t>search</a:t>
            </a:r>
            <a:endParaRPr sz="2000"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mic Sans MS"/>
              <a:buChar char="•"/>
            </a:pPr>
            <a:r>
              <a:rPr lang="en" sz="2000"/>
              <a:t>Backtracking search is the basic uninformed algorithm for CSPs</a:t>
            </a:r>
            <a:endParaRPr/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/>
              <a:t>Backtracking example</a:t>
            </a:r>
            <a:endParaRPr sz="2500"/>
          </a:p>
        </p:txBody>
      </p:sp>
      <p:pic>
        <p:nvPicPr>
          <p:cNvPr descr="backtrack-progress1c"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62" y="1214438"/>
            <a:ext cx="4393406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track-progress2c"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62" y="1214438"/>
            <a:ext cx="4393406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" sz="2500"/>
              <a:t>Backtracking example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" sz="2500"/>
              <a:t>Backtracking example</a:t>
            </a:r>
            <a:endParaRPr/>
          </a:p>
        </p:txBody>
      </p:sp>
      <p:pic>
        <p:nvPicPr>
          <p:cNvPr descr="backtrack-progress3c" id="187" name="Google Shape;1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62" y="1214438"/>
            <a:ext cx="4393406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" sz="2500"/>
              <a:t>Backtracking example</a:t>
            </a:r>
            <a:endParaRPr/>
          </a:p>
        </p:txBody>
      </p:sp>
      <p:pic>
        <p:nvPicPr>
          <p:cNvPr descr="backtrack-progress4c"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62" y="1214438"/>
            <a:ext cx="4393406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/>
              <a:t>Improving backtracking efficiency</a:t>
            </a:r>
            <a:endParaRPr sz="2500"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Char char="•"/>
            </a:pPr>
            <a:r>
              <a:rPr i="1" lang="en">
                <a:solidFill>
                  <a:srgbClr val="FF0000"/>
                </a:solidFill>
              </a:rPr>
              <a:t>General-purpose</a:t>
            </a:r>
            <a:r>
              <a:rPr lang="en"/>
              <a:t> methods can give huge gains in speed:</a:t>
            </a:r>
            <a:endParaRPr/>
          </a:p>
          <a:p>
            <a:pPr indent="-368300" lvl="1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–"/>
            </a:pPr>
            <a:r>
              <a:rPr lang="en" sz="1800">
                <a:solidFill>
                  <a:srgbClr val="FF0000"/>
                </a:solidFill>
              </a:rPr>
              <a:t>Which variable</a:t>
            </a:r>
            <a:r>
              <a:rPr lang="en" sz="1800"/>
              <a:t> should be assigned next?</a:t>
            </a:r>
            <a:endParaRPr sz="1800"/>
          </a:p>
          <a:p>
            <a:pPr indent="-368300" lvl="1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–"/>
            </a:pPr>
            <a:r>
              <a:rPr lang="en" sz="1800">
                <a:solidFill>
                  <a:srgbClr val="FF0000"/>
                </a:solidFill>
              </a:rPr>
              <a:t>In what order</a:t>
            </a:r>
            <a:r>
              <a:rPr lang="en" sz="1800"/>
              <a:t> should its values be tried?</a:t>
            </a:r>
            <a:endParaRPr sz="1800"/>
          </a:p>
          <a:p>
            <a:pPr indent="-368300" lvl="1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–"/>
            </a:pPr>
            <a:r>
              <a:rPr lang="en" sz="1800"/>
              <a:t>Can we </a:t>
            </a:r>
            <a:r>
              <a:rPr lang="en" sz="1800">
                <a:solidFill>
                  <a:srgbClr val="FF0000"/>
                </a:solidFill>
              </a:rPr>
              <a:t>detect inevitable failure</a:t>
            </a:r>
            <a:r>
              <a:rPr lang="en" sz="1800"/>
              <a:t> early?</a:t>
            </a:r>
            <a:endParaRPr sz="1800"/>
          </a:p>
          <a:p>
            <a:pPr indent="-4445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•"/>
            </a:pPr>
            <a:r>
              <a:rPr lang="en"/>
              <a:t>Heuristics:</a:t>
            </a:r>
            <a:endParaRPr/>
          </a:p>
          <a:p>
            <a:pPr indent="-368300" lvl="1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AutoNum type="arabicPeriod"/>
            </a:pPr>
            <a:r>
              <a:rPr lang="en" sz="1800"/>
              <a:t>Most </a:t>
            </a:r>
            <a:r>
              <a:rPr lang="en" sz="1800">
                <a:solidFill>
                  <a:srgbClr val="FF0000"/>
                </a:solidFill>
              </a:rPr>
              <a:t>constrained</a:t>
            </a:r>
            <a:r>
              <a:rPr lang="en" sz="1800"/>
              <a:t> variable</a:t>
            </a:r>
            <a:endParaRPr sz="1800"/>
          </a:p>
          <a:p>
            <a:pPr indent="-368300" lvl="1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AutoNum type="arabicPeriod"/>
            </a:pPr>
            <a:r>
              <a:rPr lang="en" sz="1800"/>
              <a:t>Most </a:t>
            </a:r>
            <a:r>
              <a:rPr lang="en" sz="1800">
                <a:solidFill>
                  <a:srgbClr val="FF0000"/>
                </a:solidFill>
              </a:rPr>
              <a:t>constraining</a:t>
            </a:r>
            <a:r>
              <a:rPr lang="en" sz="1800"/>
              <a:t> variable</a:t>
            </a:r>
            <a:endParaRPr sz="1800"/>
          </a:p>
          <a:p>
            <a:pPr indent="-368300" lvl="1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AutoNum type="arabicPeriod"/>
            </a:pPr>
            <a:r>
              <a:rPr lang="en" sz="1800">
                <a:solidFill>
                  <a:srgbClr val="FF0000"/>
                </a:solidFill>
              </a:rPr>
              <a:t>Least constraining</a:t>
            </a:r>
            <a:r>
              <a:rPr lang="en" sz="1800"/>
              <a:t> value</a:t>
            </a:r>
            <a:endParaRPr sz="1800"/>
          </a:p>
          <a:p>
            <a:pPr indent="-368300" lvl="1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AutoNum type="arabicPeriod"/>
            </a:pPr>
            <a:r>
              <a:rPr lang="en" sz="1800"/>
              <a:t>Forward checking</a:t>
            </a:r>
            <a:endParaRPr sz="1800"/>
          </a:p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154483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/>
              <a:t>Heuristic 1: Most constrained variable</a:t>
            </a:r>
            <a:endParaRPr sz="2500"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" u="none">
                <a:solidFill>
                  <a:schemeClr val="dk1"/>
                </a:solidFill>
              </a:rPr>
              <a:t>Most constrained variable: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en" sz="1800" u="none">
                <a:solidFill>
                  <a:schemeClr val="dk1"/>
                </a:solidFill>
              </a:rPr>
              <a:t>choose the variable with the fewest legal values</a:t>
            </a:r>
            <a:endParaRPr sz="1800"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u="none">
              <a:solidFill>
                <a:schemeClr val="dk1"/>
              </a:solidFill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u="none">
              <a:solidFill>
                <a:schemeClr val="dk1"/>
              </a:solidFill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u="none">
              <a:solidFill>
                <a:schemeClr val="dk1"/>
              </a:solidFill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u="none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" u="none">
                <a:solidFill>
                  <a:schemeClr val="dk1"/>
                </a:solidFill>
              </a:rPr>
              <a:t>a.k.a. </a:t>
            </a:r>
            <a:r>
              <a:rPr i="1" lang="en" u="none">
                <a:solidFill>
                  <a:schemeClr val="accent2"/>
                </a:solidFill>
              </a:rPr>
              <a:t>minimum remaining values (MRV) </a:t>
            </a:r>
            <a:r>
              <a:rPr i="0" lang="en" u="none">
                <a:solidFill>
                  <a:schemeClr val="dk1"/>
                </a:solidFill>
              </a:rPr>
              <a:t>heuristic</a:t>
            </a:r>
            <a:endParaRPr/>
          </a:p>
        </p:txBody>
      </p:sp>
      <p:pic>
        <p:nvPicPr>
          <p:cNvPr descr="australia-most-constrained-variable" id="211" name="Google Shape;2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828800"/>
            <a:ext cx="4579143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2172375" y="1537025"/>
            <a:ext cx="3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2477175" y="2451425"/>
            <a:ext cx="3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2934375" y="1689425"/>
            <a:ext cx="3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5" name="Google Shape;215;p32"/>
          <p:cNvCxnSpPr>
            <a:stCxn id="212" idx="3"/>
          </p:cNvCxnSpPr>
          <p:nvPr/>
        </p:nvCxnSpPr>
        <p:spPr>
          <a:xfrm>
            <a:off x="2523975" y="1737125"/>
            <a:ext cx="138300" cy="3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2"/>
          <p:cNvCxnSpPr>
            <a:stCxn id="213" idx="0"/>
          </p:cNvCxnSpPr>
          <p:nvPr/>
        </p:nvCxnSpPr>
        <p:spPr>
          <a:xfrm flipH="1" rot="10800000">
            <a:off x="2652975" y="2250425"/>
            <a:ext cx="19200" cy="2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32"/>
          <p:cNvCxnSpPr>
            <a:stCxn id="214" idx="2"/>
          </p:cNvCxnSpPr>
          <p:nvPr/>
        </p:nvCxnSpPr>
        <p:spPr>
          <a:xfrm flipH="1">
            <a:off x="2853075" y="2089625"/>
            <a:ext cx="257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32"/>
          <p:cNvSpPr txBox="1"/>
          <p:nvPr/>
        </p:nvSpPr>
        <p:spPr>
          <a:xfrm>
            <a:off x="3696375" y="2451425"/>
            <a:ext cx="3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9" name="Google Shape;219;p32"/>
          <p:cNvCxnSpPr>
            <a:stCxn id="218" idx="0"/>
          </p:cNvCxnSpPr>
          <p:nvPr/>
        </p:nvCxnSpPr>
        <p:spPr>
          <a:xfrm flipH="1" rot="10800000">
            <a:off x="3872175" y="2230325"/>
            <a:ext cx="1059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32"/>
          <p:cNvSpPr txBox="1"/>
          <p:nvPr/>
        </p:nvSpPr>
        <p:spPr>
          <a:xfrm>
            <a:off x="4229775" y="1689425"/>
            <a:ext cx="3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1" name="Google Shape;221;p32"/>
          <p:cNvCxnSpPr>
            <a:stCxn id="220" idx="1"/>
          </p:cNvCxnSpPr>
          <p:nvPr/>
        </p:nvCxnSpPr>
        <p:spPr>
          <a:xfrm flipH="1">
            <a:off x="4108875" y="1889525"/>
            <a:ext cx="120900" cy="2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32"/>
          <p:cNvSpPr txBox="1"/>
          <p:nvPr/>
        </p:nvSpPr>
        <p:spPr>
          <a:xfrm>
            <a:off x="6148100" y="1838400"/>
            <a:ext cx="21900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Information shown for some of the places/countries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Constraint satisfaction problems(CSP)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800"/>
              <a:buChar char="-"/>
            </a:pPr>
            <a:r>
              <a:rPr i="1" lang="en" sz="1800">
                <a:solidFill>
                  <a:srgbClr val="FF0000"/>
                </a:solidFill>
              </a:rPr>
              <a:t>Finite set of variables </a:t>
            </a:r>
            <a:r>
              <a:rPr i="1" lang="en" sz="1800"/>
              <a:t>X</a:t>
            </a:r>
            <a:r>
              <a:rPr baseline="-25000" i="1" lang="en" sz="1800"/>
              <a:t>1</a:t>
            </a:r>
            <a:r>
              <a:rPr i="1" lang="en" sz="1800"/>
              <a:t>, X</a:t>
            </a:r>
            <a:r>
              <a:rPr baseline="-25000" i="1" lang="en" sz="1800"/>
              <a:t>2</a:t>
            </a:r>
            <a:r>
              <a:rPr i="1" lang="en" sz="1800"/>
              <a:t>, …, X</a:t>
            </a:r>
            <a:r>
              <a:rPr baseline="-25000" i="1" lang="en" sz="1800"/>
              <a:t>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 sz="1800">
                <a:solidFill>
                  <a:srgbClr val="FF0000"/>
                </a:solidFill>
              </a:rPr>
              <a:t>Nonempty domain of possible values </a:t>
            </a:r>
            <a:r>
              <a:rPr lang="en" sz="1800"/>
              <a:t>for each variable </a:t>
            </a:r>
            <a:r>
              <a:rPr i="1" lang="en" sz="1800"/>
              <a:t>D</a:t>
            </a:r>
            <a:r>
              <a:rPr baseline="-25000" i="1" lang="en" sz="1800"/>
              <a:t>1</a:t>
            </a:r>
            <a:r>
              <a:rPr i="1" lang="en" sz="1800"/>
              <a:t>, D</a:t>
            </a:r>
            <a:r>
              <a:rPr baseline="-25000" i="1" lang="en" sz="1800"/>
              <a:t>2</a:t>
            </a:r>
            <a:r>
              <a:rPr i="1" lang="en" sz="1800"/>
              <a:t>, … D</a:t>
            </a:r>
            <a:r>
              <a:rPr baseline="-25000" i="1" lang="en" sz="1800"/>
              <a:t>d</a:t>
            </a:r>
            <a:endParaRPr baseline="-25000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 sz="1800">
                <a:solidFill>
                  <a:srgbClr val="FF0000"/>
                </a:solidFill>
              </a:rPr>
              <a:t>Finite set of constraints </a:t>
            </a:r>
            <a:r>
              <a:rPr i="1" lang="en" sz="1800"/>
              <a:t>C</a:t>
            </a:r>
            <a:r>
              <a:rPr baseline="-25000" i="1" lang="en" sz="1800"/>
              <a:t>1</a:t>
            </a:r>
            <a:r>
              <a:rPr i="1" lang="en" sz="1800"/>
              <a:t>, C</a:t>
            </a:r>
            <a:r>
              <a:rPr baseline="-25000" i="1" lang="en" sz="1800"/>
              <a:t>2</a:t>
            </a:r>
            <a:r>
              <a:rPr i="1" lang="en" sz="1800"/>
              <a:t>, …, C</a:t>
            </a:r>
            <a:r>
              <a:rPr baseline="-25000" i="1" lang="en" sz="1800"/>
              <a:t>m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Each </a:t>
            </a:r>
            <a:r>
              <a:rPr i="1" lang="en" sz="1800">
                <a:solidFill>
                  <a:srgbClr val="FF0000"/>
                </a:solidFill>
              </a:rPr>
              <a:t>constraint</a:t>
            </a:r>
            <a:r>
              <a:rPr i="1" lang="en" sz="1800">
                <a:solidFill>
                  <a:srgbClr val="333399"/>
                </a:solidFill>
              </a:rPr>
              <a:t> C</a:t>
            </a:r>
            <a:r>
              <a:rPr baseline="-25000" i="1" lang="en" sz="1800">
                <a:solidFill>
                  <a:srgbClr val="333399"/>
                </a:solidFill>
              </a:rPr>
              <a:t>i</a:t>
            </a:r>
            <a:r>
              <a:rPr i="1" lang="en" sz="1800">
                <a:solidFill>
                  <a:srgbClr val="333399"/>
                </a:solidFill>
              </a:rPr>
              <a:t> </a:t>
            </a:r>
            <a:r>
              <a:rPr lang="en" sz="1800"/>
              <a:t>limits the values that variables can take, e.g., </a:t>
            </a:r>
            <a:r>
              <a:rPr i="1" lang="en" sz="1800"/>
              <a:t>X</a:t>
            </a:r>
            <a:r>
              <a:rPr baseline="-25000" i="1" lang="en" sz="1800"/>
              <a:t>1 </a:t>
            </a:r>
            <a:r>
              <a:rPr i="1" lang="en" sz="1800"/>
              <a:t>≠ X</a:t>
            </a:r>
            <a:r>
              <a:rPr baseline="-25000" i="1" lang="en" sz="1800"/>
              <a:t>2</a:t>
            </a:r>
            <a:endParaRPr baseline="-25000" i="1" sz="1800"/>
          </a:p>
          <a:p>
            <a:pPr indent="0" lvl="0" marL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baseline="-25000" i="1"/>
          </a:p>
          <a:p>
            <a:pPr indent="0" lvl="0" marL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baseline="-25000" i="1"/>
          </a:p>
          <a:p>
            <a: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</a:t>
            </a:r>
            <a:r>
              <a:rPr i="1" lang="en">
                <a:solidFill>
                  <a:srgbClr val="FF0000"/>
                </a:solidFill>
              </a:rPr>
              <a:t>state</a:t>
            </a:r>
            <a:r>
              <a:rPr i="1" lang="en">
                <a:solidFill>
                  <a:srgbClr val="333399"/>
                </a:solidFill>
              </a:rPr>
              <a:t> </a:t>
            </a:r>
            <a:r>
              <a:rPr lang="en"/>
              <a:t>is defined as an </a:t>
            </a:r>
            <a:r>
              <a:rPr i="1" lang="en">
                <a:solidFill>
                  <a:srgbClr val="FF0000"/>
                </a:solidFill>
              </a:rPr>
              <a:t>assignment</a:t>
            </a:r>
            <a:r>
              <a:rPr i="1" lang="en">
                <a:solidFill>
                  <a:srgbClr val="333399"/>
                </a:solidFill>
              </a:rPr>
              <a:t> </a:t>
            </a:r>
            <a:r>
              <a:rPr lang="en"/>
              <a:t>of values to some or all the variables.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>
                <a:solidFill>
                  <a:srgbClr val="FF0000"/>
                </a:solidFill>
              </a:rPr>
              <a:t>Consistent assignment: </a:t>
            </a:r>
            <a:r>
              <a:rPr lang="en"/>
              <a:t>assignment does not violate the constraints.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3"/>
          <p:cNvSpPr txBox="1"/>
          <p:nvPr/>
        </p:nvSpPr>
        <p:spPr>
          <a:xfrm>
            <a:off x="0" y="-22775"/>
            <a:ext cx="9144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2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Heuristic 2: Most constraining variable</a:t>
            </a:r>
            <a:endParaRPr sz="2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304800" y="533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 constraining variable: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1" marL="74295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choose the variable with the most constraints on remaining variables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ustralia-most-constraining-variable" id="230" name="Google Shape;23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057400"/>
            <a:ext cx="7620000" cy="123666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904125" y="3495975"/>
            <a:ext cx="10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2" name="Google Shape;232;p33"/>
          <p:cNvCxnSpPr/>
          <p:nvPr/>
        </p:nvCxnSpPr>
        <p:spPr>
          <a:xfrm flipH="1" rot="10800000">
            <a:off x="1074900" y="2712525"/>
            <a:ext cx="231000" cy="7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33"/>
          <p:cNvSpPr txBox="1"/>
          <p:nvPr/>
        </p:nvSpPr>
        <p:spPr>
          <a:xfrm>
            <a:off x="370725" y="1895775"/>
            <a:ext cx="4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4" name="Google Shape;234;p33"/>
          <p:cNvCxnSpPr>
            <a:stCxn id="233" idx="2"/>
          </p:cNvCxnSpPr>
          <p:nvPr/>
        </p:nvCxnSpPr>
        <p:spPr>
          <a:xfrm>
            <a:off x="590925" y="2295975"/>
            <a:ext cx="35340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33"/>
          <p:cNvSpPr txBox="1"/>
          <p:nvPr/>
        </p:nvSpPr>
        <p:spPr>
          <a:xfrm>
            <a:off x="980325" y="1743375"/>
            <a:ext cx="4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1818525" y="1971975"/>
            <a:ext cx="4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2123325" y="2886375"/>
            <a:ext cx="4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8" name="Google Shape;238;p33"/>
          <p:cNvCxnSpPr>
            <a:stCxn id="235" idx="2"/>
          </p:cNvCxnSpPr>
          <p:nvPr/>
        </p:nvCxnSpPr>
        <p:spPr>
          <a:xfrm>
            <a:off x="1200525" y="2143575"/>
            <a:ext cx="351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3"/>
          <p:cNvCxnSpPr>
            <a:stCxn id="236" idx="2"/>
          </p:cNvCxnSpPr>
          <p:nvPr/>
        </p:nvCxnSpPr>
        <p:spPr>
          <a:xfrm flipH="1">
            <a:off x="1617525" y="2372175"/>
            <a:ext cx="421200" cy="1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3"/>
          <p:cNvCxnSpPr>
            <a:stCxn id="237" idx="1"/>
          </p:cNvCxnSpPr>
          <p:nvPr/>
        </p:nvCxnSpPr>
        <p:spPr>
          <a:xfrm rot="10800000">
            <a:off x="1788225" y="2862975"/>
            <a:ext cx="3351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3"/>
          <p:cNvSpPr txBox="1"/>
          <p:nvPr/>
        </p:nvSpPr>
        <p:spPr>
          <a:xfrm>
            <a:off x="6224300" y="3438600"/>
            <a:ext cx="21900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Information shown for some of the places/countries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152400" y="205976"/>
            <a:ext cx="8229600" cy="50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2500"/>
              <a:t>Heuristic 3: Least constraining value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47" name="Google Shape;24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4"/>
          <p:cNvSpPr txBox="1"/>
          <p:nvPr/>
        </p:nvSpPr>
        <p:spPr>
          <a:xfrm>
            <a:off x="228600" y="533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•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Given a variable, choose the least constraining value: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1" marL="74295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one that rules out the fewest values in the remaining variables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•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Combining these heuristics makes 1000 queens feasible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ustralia-least-constraining-value" id="249" name="Google Shape;24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51" y="1371600"/>
            <a:ext cx="6657175" cy="15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/>
          <p:nvPr/>
        </p:nvSpPr>
        <p:spPr>
          <a:xfrm>
            <a:off x="7413875" y="1233925"/>
            <a:ext cx="144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Least constraining value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457200" y="154483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/>
              <a:t>Heuristic 4: Forward checking </a:t>
            </a:r>
            <a:endParaRPr sz="2500"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</a:pPr>
            <a:r>
              <a:rPr i="0" lang="en" u="none">
                <a:solidFill>
                  <a:schemeClr val="accent2"/>
                </a:solidFill>
              </a:rPr>
              <a:t>Idea</a:t>
            </a:r>
            <a:r>
              <a:rPr i="0" lang="en" u="none">
                <a:solidFill>
                  <a:schemeClr val="dk1"/>
                </a:solidFill>
              </a:rPr>
              <a:t>: </a:t>
            </a:r>
            <a:endParaRPr/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0" lang="en" sz="1800" u="none">
                <a:solidFill>
                  <a:schemeClr val="dk1"/>
                </a:solidFill>
              </a:rPr>
              <a:t>Keep track of </a:t>
            </a:r>
            <a:r>
              <a:rPr i="0" lang="en" sz="1800" u="none">
                <a:solidFill>
                  <a:srgbClr val="FF0000"/>
                </a:solidFill>
              </a:rPr>
              <a:t>remaining legal values for unassigned </a:t>
            </a:r>
            <a:r>
              <a:rPr i="0" lang="en" sz="1800" u="none">
                <a:solidFill>
                  <a:schemeClr val="dk1"/>
                </a:solidFill>
              </a:rPr>
              <a:t>variables</a:t>
            </a:r>
            <a:endParaRPr sz="1800"/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0" lang="en" sz="1800" u="none">
                <a:solidFill>
                  <a:schemeClr val="dk1"/>
                </a:solidFill>
              </a:rPr>
              <a:t>Terminate search when </a:t>
            </a:r>
            <a:r>
              <a:rPr i="0" lang="en" sz="1800" u="none">
                <a:solidFill>
                  <a:srgbClr val="FF0000"/>
                </a:solidFill>
              </a:rPr>
              <a:t>any variable has no legal values</a:t>
            </a:r>
            <a:endParaRPr sz="1800">
              <a:solidFill>
                <a:srgbClr val="FF0000"/>
              </a:solidFill>
            </a:endParaRPr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1800" u="none">
              <a:solidFill>
                <a:schemeClr val="dk1"/>
              </a:solidFill>
            </a:endParaRPr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1800" u="none">
              <a:solidFill>
                <a:schemeClr val="dk1"/>
              </a:solidFill>
            </a:endParaRPr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1800" u="none">
              <a:solidFill>
                <a:schemeClr val="dk1"/>
              </a:solidFill>
            </a:endParaRPr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1800" u="none">
              <a:solidFill>
                <a:schemeClr val="dk1"/>
              </a:solidFill>
            </a:endParaRPr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1800" u="none">
              <a:solidFill>
                <a:schemeClr val="dk1"/>
              </a:solidFill>
            </a:endParaRPr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0" lang="en" sz="1800" u="none">
                <a:solidFill>
                  <a:schemeClr val="dk1"/>
                </a:solidFill>
              </a:rPr>
              <a:t>Edge &amp; Arc consistency are variants</a:t>
            </a:r>
            <a:endParaRPr sz="1800"/>
          </a:p>
        </p:txBody>
      </p:sp>
      <p:pic>
        <p:nvPicPr>
          <p:cNvPr descr="forward-checking-progress1c" id="258" name="Google Shape;2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12" y="2286000"/>
            <a:ext cx="3850481" cy="105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457200" y="154483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/>
              <a:t>Forward checking</a:t>
            </a:r>
            <a:endParaRPr sz="2500"/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685800" y="971550"/>
            <a:ext cx="762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</a:pPr>
            <a:r>
              <a:rPr i="0" lang="en" u="none">
                <a:solidFill>
                  <a:schemeClr val="accent2"/>
                </a:solidFill>
              </a:rPr>
              <a:t>Idea</a:t>
            </a:r>
            <a:r>
              <a:rPr i="0" lang="en" u="none">
                <a:solidFill>
                  <a:schemeClr val="dk1"/>
                </a:solidFill>
              </a:rPr>
              <a:t>: </a:t>
            </a:r>
            <a:endParaRPr/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0" lang="en" sz="1800" u="none">
                <a:solidFill>
                  <a:schemeClr val="dk1"/>
                </a:solidFill>
              </a:rPr>
              <a:t>Keep track of remaining legal values for unassigned variables</a:t>
            </a:r>
            <a:endParaRPr sz="1800"/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0" lang="en" sz="1800" u="none">
                <a:solidFill>
                  <a:schemeClr val="dk1"/>
                </a:solidFill>
              </a:rPr>
              <a:t>Terminate search when any variable has no legal values</a:t>
            </a:r>
            <a:endParaRPr sz="1800"/>
          </a:p>
        </p:txBody>
      </p:sp>
      <p:pic>
        <p:nvPicPr>
          <p:cNvPr descr="forward-checking-progress2c" id="266" name="Google Shape;26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12" y="2286000"/>
            <a:ext cx="3850481" cy="1271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457200" y="154483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/>
              <a:t>Forward checking</a:t>
            </a:r>
            <a:endParaRPr sz="2500"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</a:pPr>
            <a:r>
              <a:rPr i="0" lang="en" u="none">
                <a:solidFill>
                  <a:schemeClr val="accent2"/>
                </a:solidFill>
              </a:rPr>
              <a:t>Idea</a:t>
            </a:r>
            <a:r>
              <a:rPr i="0" lang="en" u="none">
                <a:solidFill>
                  <a:schemeClr val="dk1"/>
                </a:solidFill>
              </a:rPr>
              <a:t>: </a:t>
            </a:r>
            <a:endParaRPr/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0" lang="en" sz="1800" u="none">
                <a:solidFill>
                  <a:schemeClr val="dk1"/>
                </a:solidFill>
              </a:rPr>
              <a:t>Keep track of remaining legal values for unassigned variables</a:t>
            </a:r>
            <a:endParaRPr sz="1800"/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0" lang="en" sz="1800" u="none">
                <a:solidFill>
                  <a:schemeClr val="dk1"/>
                </a:solidFill>
              </a:rPr>
              <a:t>Terminate search when any variable has no legal values</a:t>
            </a:r>
            <a:endParaRPr sz="1800"/>
          </a:p>
        </p:txBody>
      </p:sp>
      <p:pic>
        <p:nvPicPr>
          <p:cNvPr descr="forward-checking-progress3c" id="274" name="Google Shape;2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12" y="2286000"/>
            <a:ext cx="3850481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457200" y="154483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/>
              <a:t>Forward checking</a:t>
            </a:r>
            <a:endParaRPr sz="2500"/>
          </a:p>
        </p:txBody>
      </p:sp>
      <p:sp>
        <p:nvSpPr>
          <p:cNvPr id="281" name="Google Shape;281;p38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</a:pPr>
            <a:r>
              <a:rPr i="0" lang="en" u="none">
                <a:solidFill>
                  <a:schemeClr val="accent2"/>
                </a:solidFill>
              </a:rPr>
              <a:t>Idea</a:t>
            </a:r>
            <a:r>
              <a:rPr i="0" lang="en" u="none">
                <a:solidFill>
                  <a:schemeClr val="dk1"/>
                </a:solidFill>
              </a:rPr>
              <a:t>: </a:t>
            </a:r>
            <a:endParaRPr/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0" lang="en" sz="1800" u="none">
                <a:solidFill>
                  <a:schemeClr val="dk1"/>
                </a:solidFill>
              </a:rPr>
              <a:t>Keep track of remaining legal values for unassigned variables</a:t>
            </a:r>
            <a:endParaRPr sz="1800"/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–"/>
            </a:pPr>
            <a:r>
              <a:rPr i="0" lang="en" sz="1800" u="none">
                <a:solidFill>
                  <a:srgbClr val="FF0000"/>
                </a:solidFill>
              </a:rPr>
              <a:t>Terminate</a:t>
            </a:r>
            <a:r>
              <a:rPr i="0" lang="en" sz="1800" u="none">
                <a:solidFill>
                  <a:schemeClr val="dk1"/>
                </a:solidFill>
              </a:rPr>
              <a:t> search when </a:t>
            </a:r>
            <a:r>
              <a:rPr i="0" lang="en" sz="1800" u="none">
                <a:solidFill>
                  <a:srgbClr val="FF0000"/>
                </a:solidFill>
              </a:rPr>
              <a:t>any variable has no legal values</a:t>
            </a:r>
            <a:endParaRPr sz="1800"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u="none">
              <a:solidFill>
                <a:schemeClr val="dk1"/>
              </a:solidFill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u="none">
              <a:solidFill>
                <a:schemeClr val="dk1"/>
              </a:solidFill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u="none">
              <a:solidFill>
                <a:schemeClr val="dk1"/>
              </a:solidFill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u="none">
              <a:solidFill>
                <a:schemeClr val="dk1"/>
              </a:solidFill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u="none">
              <a:solidFill>
                <a:schemeClr val="dk1"/>
              </a:solidFill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u="none">
              <a:solidFill>
                <a:schemeClr val="dk1"/>
              </a:solidFill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u="none">
              <a:solidFill>
                <a:schemeClr val="dk1"/>
              </a:solidFill>
            </a:endParaRPr>
          </a:p>
          <a:p>
            <a:pPr indent="-3302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" u="none">
                <a:solidFill>
                  <a:schemeClr val="dk1"/>
                </a:solidFill>
              </a:rPr>
              <a:t>A Step toward AC-3: The most efficient algorithm</a:t>
            </a:r>
            <a:endParaRPr/>
          </a:p>
        </p:txBody>
      </p:sp>
      <p:pic>
        <p:nvPicPr>
          <p:cNvPr descr="forward-checking-progress4c" id="282" name="Google Shape;28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12" y="2286000"/>
            <a:ext cx="3850481" cy="170735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8"/>
          <p:cNvSpPr/>
          <p:nvPr/>
        </p:nvSpPr>
        <p:spPr>
          <a:xfrm>
            <a:off x="4648200" y="3771900"/>
            <a:ext cx="762000" cy="221400"/>
          </a:xfrm>
          <a:prstGeom prst="ellipse">
            <a:avLst/>
          </a:prstGeom>
          <a:noFill/>
          <a:ln cap="flat" cmpd="sng" w="635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/>
              <a:t>Example: 4-Queens Problem</a:t>
            </a:r>
            <a:endParaRPr sz="2500"/>
          </a:p>
        </p:txBody>
      </p:sp>
      <p:grpSp>
        <p:nvGrpSpPr>
          <p:cNvPr id="290" name="Google Shape;290;p39"/>
          <p:cNvGrpSpPr/>
          <p:nvPr/>
        </p:nvGrpSpPr>
        <p:grpSpPr>
          <a:xfrm>
            <a:off x="1219200" y="2000250"/>
            <a:ext cx="2228850" cy="1714500"/>
            <a:chOff x="624" y="1776"/>
            <a:chExt cx="1404" cy="1440"/>
          </a:xfrm>
        </p:grpSpPr>
        <p:grpSp>
          <p:nvGrpSpPr>
            <p:cNvPr id="291" name="Google Shape;291;p39"/>
            <p:cNvGrpSpPr/>
            <p:nvPr/>
          </p:nvGrpSpPr>
          <p:grpSpPr>
            <a:xfrm>
              <a:off x="816" y="2016"/>
              <a:ext cx="1200" cy="1200"/>
              <a:chOff x="576" y="1728"/>
              <a:chExt cx="1200" cy="1200"/>
            </a:xfrm>
          </p:grpSpPr>
          <p:sp>
            <p:nvSpPr>
              <p:cNvPr id="292" name="Google Shape;292;p39"/>
              <p:cNvSpPr txBox="1"/>
              <p:nvPr/>
            </p:nvSpPr>
            <p:spPr>
              <a:xfrm>
                <a:off x="576" y="1728"/>
                <a:ext cx="1200" cy="1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9"/>
              <p:cNvSpPr txBox="1"/>
              <p:nvPr/>
            </p:nvSpPr>
            <p:spPr>
              <a:xfrm>
                <a:off x="864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9"/>
              <p:cNvSpPr txBox="1"/>
              <p:nvPr/>
            </p:nvSpPr>
            <p:spPr>
              <a:xfrm>
                <a:off x="1152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9"/>
              <p:cNvSpPr txBox="1"/>
              <p:nvPr/>
            </p:nvSpPr>
            <p:spPr>
              <a:xfrm>
                <a:off x="864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9"/>
              <p:cNvSpPr txBox="1"/>
              <p:nvPr/>
            </p:nvSpPr>
            <p:spPr>
              <a:xfrm>
                <a:off x="576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9"/>
              <p:cNvSpPr txBox="1"/>
              <p:nvPr/>
            </p:nvSpPr>
            <p:spPr>
              <a:xfrm>
                <a:off x="1440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9"/>
              <p:cNvSpPr txBox="1"/>
              <p:nvPr/>
            </p:nvSpPr>
            <p:spPr>
              <a:xfrm>
                <a:off x="1152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9"/>
              <p:cNvSpPr txBox="1"/>
              <p:nvPr/>
            </p:nvSpPr>
            <p:spPr>
              <a:xfrm>
                <a:off x="576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9"/>
              <p:cNvSpPr txBox="1"/>
              <p:nvPr/>
            </p:nvSpPr>
            <p:spPr>
              <a:xfrm>
                <a:off x="1440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1" name="Google Shape;301;p39"/>
            <p:cNvSpPr txBox="1"/>
            <p:nvPr/>
          </p:nvSpPr>
          <p:spPr>
            <a:xfrm>
              <a:off x="624" y="20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02" name="Google Shape;302;p39"/>
            <p:cNvSpPr txBox="1"/>
            <p:nvPr/>
          </p:nvSpPr>
          <p:spPr>
            <a:xfrm>
              <a:off x="624" y="259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303" name="Google Shape;303;p39"/>
            <p:cNvSpPr txBox="1"/>
            <p:nvPr/>
          </p:nvSpPr>
          <p:spPr>
            <a:xfrm>
              <a:off x="624" y="230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304" name="Google Shape;304;p39"/>
            <p:cNvSpPr txBox="1"/>
            <p:nvPr/>
          </p:nvSpPr>
          <p:spPr>
            <a:xfrm>
              <a:off x="624" y="28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305" name="Google Shape;305;p39"/>
            <p:cNvSpPr txBox="1"/>
            <p:nvPr/>
          </p:nvSpPr>
          <p:spPr>
            <a:xfrm>
              <a:off x="1440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306" name="Google Shape;306;p39"/>
            <p:cNvSpPr txBox="1"/>
            <p:nvPr/>
          </p:nvSpPr>
          <p:spPr>
            <a:xfrm>
              <a:off x="1152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307" name="Google Shape;307;p39"/>
            <p:cNvSpPr txBox="1"/>
            <p:nvPr/>
          </p:nvSpPr>
          <p:spPr>
            <a:xfrm>
              <a:off x="1728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308" name="Google Shape;308;p39"/>
            <p:cNvSpPr txBox="1"/>
            <p:nvPr/>
          </p:nvSpPr>
          <p:spPr>
            <a:xfrm>
              <a:off x="864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</p:grpSp>
      <p:grpSp>
        <p:nvGrpSpPr>
          <p:cNvPr id="309" name="Google Shape;309;p39"/>
          <p:cNvGrpSpPr/>
          <p:nvPr/>
        </p:nvGrpSpPr>
        <p:grpSpPr>
          <a:xfrm>
            <a:off x="4267200" y="1600200"/>
            <a:ext cx="3714750" cy="2543175"/>
            <a:chOff x="2445" y="1344"/>
            <a:chExt cx="2340" cy="2136"/>
          </a:xfrm>
        </p:grpSpPr>
        <p:grpSp>
          <p:nvGrpSpPr>
            <p:cNvPr id="310" name="Google Shape;310;p39"/>
            <p:cNvGrpSpPr/>
            <p:nvPr/>
          </p:nvGrpSpPr>
          <p:grpSpPr>
            <a:xfrm>
              <a:off x="2445" y="1344"/>
              <a:ext cx="2340" cy="2136"/>
              <a:chOff x="2445" y="1344"/>
              <a:chExt cx="2340" cy="2136"/>
            </a:xfrm>
          </p:grpSpPr>
          <p:sp>
            <p:nvSpPr>
              <p:cNvPr id="311" name="Google Shape;311;p39"/>
              <p:cNvSpPr txBox="1"/>
              <p:nvPr/>
            </p:nvSpPr>
            <p:spPr>
              <a:xfrm>
                <a:off x="2445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X1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{1,2,3,4}</a:t>
                </a:r>
                <a:endParaRPr/>
              </a:p>
            </p:txBody>
          </p:sp>
          <p:sp>
            <p:nvSpPr>
              <p:cNvPr id="312" name="Google Shape;312;p39"/>
              <p:cNvSpPr txBox="1"/>
              <p:nvPr/>
            </p:nvSpPr>
            <p:spPr>
              <a:xfrm>
                <a:off x="2445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X3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{1,2,3,4}</a:t>
                </a:r>
                <a:endParaRPr/>
              </a:p>
            </p:txBody>
          </p:sp>
          <p:sp>
            <p:nvSpPr>
              <p:cNvPr id="313" name="Google Shape;313;p39"/>
              <p:cNvSpPr txBox="1"/>
              <p:nvPr/>
            </p:nvSpPr>
            <p:spPr>
              <a:xfrm>
                <a:off x="3885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X4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{1,2,3,4}</a:t>
                </a:r>
                <a:endParaRPr/>
              </a:p>
            </p:txBody>
          </p:sp>
          <p:sp>
            <p:nvSpPr>
              <p:cNvPr id="314" name="Google Shape;314;p39"/>
              <p:cNvSpPr txBox="1"/>
              <p:nvPr/>
            </p:nvSpPr>
            <p:spPr>
              <a:xfrm>
                <a:off x="3885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X2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{1,2,3,4}</a:t>
                </a:r>
                <a:endParaRPr/>
              </a:p>
            </p:txBody>
          </p:sp>
        </p:grpSp>
        <p:cxnSp>
          <p:nvCxnSpPr>
            <p:cNvPr id="315" name="Google Shape;315;p39"/>
            <p:cNvCxnSpPr/>
            <p:nvPr/>
          </p:nvCxnSpPr>
          <p:spPr>
            <a:xfrm>
              <a:off x="3360" y="1584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6" name="Google Shape;316;p39"/>
            <p:cNvCxnSpPr/>
            <p:nvPr/>
          </p:nvCxnSpPr>
          <p:spPr>
            <a:xfrm>
              <a:off x="2928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7" name="Google Shape;317;p39"/>
            <p:cNvCxnSpPr/>
            <p:nvPr/>
          </p:nvCxnSpPr>
          <p:spPr>
            <a:xfrm>
              <a:off x="3360" y="3120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8" name="Google Shape;318;p39"/>
            <p:cNvCxnSpPr/>
            <p:nvPr/>
          </p:nvCxnSpPr>
          <p:spPr>
            <a:xfrm>
              <a:off x="4320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9" name="Google Shape;319;p39"/>
            <p:cNvCxnSpPr/>
            <p:nvPr/>
          </p:nvCxnSpPr>
          <p:spPr>
            <a:xfrm>
              <a:off x="3312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0" name="Google Shape;320;p39"/>
            <p:cNvCxnSpPr/>
            <p:nvPr/>
          </p:nvCxnSpPr>
          <p:spPr>
            <a:xfrm flipH="1">
              <a:off x="3288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21" name="Google Shape;321;p39"/>
          <p:cNvSpPr txBox="1"/>
          <p:nvPr/>
        </p:nvSpPr>
        <p:spPr>
          <a:xfrm>
            <a:off x="5997400" y="100450"/>
            <a:ext cx="271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1= First column’s possible row placements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x2= second column’s possible row placements …..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" sz="2500"/>
              <a:t>Example: 4-Queens Problem</a:t>
            </a:r>
            <a:endParaRPr/>
          </a:p>
        </p:txBody>
      </p:sp>
      <p:grpSp>
        <p:nvGrpSpPr>
          <p:cNvPr id="328" name="Google Shape;328;p40"/>
          <p:cNvGrpSpPr/>
          <p:nvPr/>
        </p:nvGrpSpPr>
        <p:grpSpPr>
          <a:xfrm>
            <a:off x="1219200" y="2000250"/>
            <a:ext cx="2228850" cy="1714500"/>
            <a:chOff x="768" y="1680"/>
            <a:chExt cx="1404" cy="1440"/>
          </a:xfrm>
        </p:grpSpPr>
        <p:grpSp>
          <p:nvGrpSpPr>
            <p:cNvPr id="329" name="Google Shape;329;p40"/>
            <p:cNvGrpSpPr/>
            <p:nvPr/>
          </p:nvGrpSpPr>
          <p:grpSpPr>
            <a:xfrm>
              <a:off x="960" y="1920"/>
              <a:ext cx="1200" cy="1200"/>
              <a:chOff x="576" y="1728"/>
              <a:chExt cx="1200" cy="1200"/>
            </a:xfrm>
          </p:grpSpPr>
          <p:sp>
            <p:nvSpPr>
              <p:cNvPr id="330" name="Google Shape;330;p40"/>
              <p:cNvSpPr txBox="1"/>
              <p:nvPr/>
            </p:nvSpPr>
            <p:spPr>
              <a:xfrm>
                <a:off x="576" y="1728"/>
                <a:ext cx="1200" cy="1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40"/>
              <p:cNvSpPr txBox="1"/>
              <p:nvPr/>
            </p:nvSpPr>
            <p:spPr>
              <a:xfrm>
                <a:off x="864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40"/>
              <p:cNvSpPr txBox="1"/>
              <p:nvPr/>
            </p:nvSpPr>
            <p:spPr>
              <a:xfrm>
                <a:off x="1152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40"/>
              <p:cNvSpPr txBox="1"/>
              <p:nvPr/>
            </p:nvSpPr>
            <p:spPr>
              <a:xfrm>
                <a:off x="864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40"/>
              <p:cNvSpPr txBox="1"/>
              <p:nvPr/>
            </p:nvSpPr>
            <p:spPr>
              <a:xfrm>
                <a:off x="576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40"/>
              <p:cNvSpPr txBox="1"/>
              <p:nvPr/>
            </p:nvSpPr>
            <p:spPr>
              <a:xfrm>
                <a:off x="1440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40"/>
              <p:cNvSpPr txBox="1"/>
              <p:nvPr/>
            </p:nvSpPr>
            <p:spPr>
              <a:xfrm>
                <a:off x="1152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40"/>
              <p:cNvSpPr txBox="1"/>
              <p:nvPr/>
            </p:nvSpPr>
            <p:spPr>
              <a:xfrm>
                <a:off x="576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40"/>
              <p:cNvSpPr txBox="1"/>
              <p:nvPr/>
            </p:nvSpPr>
            <p:spPr>
              <a:xfrm>
                <a:off x="1440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9" name="Google Shape;339;p40"/>
            <p:cNvSpPr txBox="1"/>
            <p:nvPr/>
          </p:nvSpPr>
          <p:spPr>
            <a:xfrm>
              <a:off x="768" y="192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40" name="Google Shape;340;p40"/>
            <p:cNvSpPr txBox="1"/>
            <p:nvPr/>
          </p:nvSpPr>
          <p:spPr>
            <a:xfrm>
              <a:off x="768" y="24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341" name="Google Shape;341;p40"/>
            <p:cNvSpPr txBox="1"/>
            <p:nvPr/>
          </p:nvSpPr>
          <p:spPr>
            <a:xfrm>
              <a:off x="768" y="22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342" name="Google Shape;342;p40"/>
            <p:cNvSpPr txBox="1"/>
            <p:nvPr/>
          </p:nvSpPr>
          <p:spPr>
            <a:xfrm>
              <a:off x="768" y="278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343" name="Google Shape;343;p40"/>
            <p:cNvSpPr txBox="1"/>
            <p:nvPr/>
          </p:nvSpPr>
          <p:spPr>
            <a:xfrm>
              <a:off x="1584" y="16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344" name="Google Shape;344;p40"/>
            <p:cNvSpPr txBox="1"/>
            <p:nvPr/>
          </p:nvSpPr>
          <p:spPr>
            <a:xfrm>
              <a:off x="1296" y="16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345" name="Google Shape;345;p40"/>
            <p:cNvSpPr txBox="1"/>
            <p:nvPr/>
          </p:nvSpPr>
          <p:spPr>
            <a:xfrm>
              <a:off x="1872" y="16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346" name="Google Shape;346;p40"/>
            <p:cNvSpPr txBox="1"/>
            <p:nvPr/>
          </p:nvSpPr>
          <p:spPr>
            <a:xfrm>
              <a:off x="1008" y="16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</p:grpSp>
      <p:grpSp>
        <p:nvGrpSpPr>
          <p:cNvPr id="347" name="Google Shape;347;p40"/>
          <p:cNvGrpSpPr/>
          <p:nvPr/>
        </p:nvGrpSpPr>
        <p:grpSpPr>
          <a:xfrm>
            <a:off x="4267200" y="1600200"/>
            <a:ext cx="3714750" cy="2543175"/>
            <a:chOff x="2445" y="1344"/>
            <a:chExt cx="2340" cy="2136"/>
          </a:xfrm>
        </p:grpSpPr>
        <p:grpSp>
          <p:nvGrpSpPr>
            <p:cNvPr id="348" name="Google Shape;348;p40"/>
            <p:cNvGrpSpPr/>
            <p:nvPr/>
          </p:nvGrpSpPr>
          <p:grpSpPr>
            <a:xfrm>
              <a:off x="2445" y="1344"/>
              <a:ext cx="2340" cy="2136"/>
              <a:chOff x="2445" y="1344"/>
              <a:chExt cx="2340" cy="2136"/>
            </a:xfrm>
          </p:grpSpPr>
          <p:sp>
            <p:nvSpPr>
              <p:cNvPr id="349" name="Google Shape;349;p40"/>
              <p:cNvSpPr txBox="1"/>
              <p:nvPr/>
            </p:nvSpPr>
            <p:spPr>
              <a:xfrm>
                <a:off x="2445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rgbClr val="FF3300"/>
                    </a:solidFill>
                    <a:latin typeface="Tahoma"/>
                    <a:ea typeface="Tahoma"/>
                    <a:cs typeface="Tahoma"/>
                    <a:sym typeface="Tahoma"/>
                  </a:rPr>
                  <a:t>X1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400" u="none">
                    <a:solidFill>
                      <a:srgbClr val="FF3300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,2,3,4}</a:t>
                </a:r>
                <a:endParaRPr/>
              </a:p>
            </p:txBody>
          </p:sp>
          <p:sp>
            <p:nvSpPr>
              <p:cNvPr id="350" name="Google Shape;350;p40"/>
              <p:cNvSpPr txBox="1"/>
              <p:nvPr/>
            </p:nvSpPr>
            <p:spPr>
              <a:xfrm>
                <a:off x="2445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X3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{1,2,3,4}</a:t>
                </a:r>
                <a:endParaRPr/>
              </a:p>
            </p:txBody>
          </p:sp>
          <p:sp>
            <p:nvSpPr>
              <p:cNvPr id="351" name="Google Shape;351;p40"/>
              <p:cNvSpPr txBox="1"/>
              <p:nvPr/>
            </p:nvSpPr>
            <p:spPr>
              <a:xfrm>
                <a:off x="3885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X4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{1,2,3,4}</a:t>
                </a:r>
                <a:endParaRPr/>
              </a:p>
            </p:txBody>
          </p:sp>
          <p:sp>
            <p:nvSpPr>
              <p:cNvPr id="352" name="Google Shape;352;p40"/>
              <p:cNvSpPr txBox="1"/>
              <p:nvPr/>
            </p:nvSpPr>
            <p:spPr>
              <a:xfrm>
                <a:off x="3885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X2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{1,2,3,4}</a:t>
                </a:r>
                <a:endParaRPr/>
              </a:p>
            </p:txBody>
          </p:sp>
        </p:grpSp>
        <p:cxnSp>
          <p:nvCxnSpPr>
            <p:cNvPr id="353" name="Google Shape;353;p40"/>
            <p:cNvCxnSpPr/>
            <p:nvPr/>
          </p:nvCxnSpPr>
          <p:spPr>
            <a:xfrm>
              <a:off x="3360" y="1584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4" name="Google Shape;354;p40"/>
            <p:cNvCxnSpPr/>
            <p:nvPr/>
          </p:nvCxnSpPr>
          <p:spPr>
            <a:xfrm>
              <a:off x="2928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5" name="Google Shape;355;p40"/>
            <p:cNvCxnSpPr/>
            <p:nvPr/>
          </p:nvCxnSpPr>
          <p:spPr>
            <a:xfrm>
              <a:off x="3360" y="3120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6" name="Google Shape;356;p40"/>
            <p:cNvCxnSpPr/>
            <p:nvPr/>
          </p:nvCxnSpPr>
          <p:spPr>
            <a:xfrm>
              <a:off x="4320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7" name="Google Shape;357;p40"/>
            <p:cNvCxnSpPr/>
            <p:nvPr/>
          </p:nvCxnSpPr>
          <p:spPr>
            <a:xfrm>
              <a:off x="3312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8" name="Google Shape;358;p40"/>
            <p:cNvCxnSpPr/>
            <p:nvPr/>
          </p:nvCxnSpPr>
          <p:spPr>
            <a:xfrm flipH="1">
              <a:off x="3288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59" name="Google Shape;359;p40"/>
          <p:cNvSpPr/>
          <p:nvPr/>
        </p:nvSpPr>
        <p:spPr>
          <a:xfrm>
            <a:off x="1524000" y="22860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40"/>
          <p:cNvGrpSpPr/>
          <p:nvPr/>
        </p:nvGrpSpPr>
        <p:grpSpPr>
          <a:xfrm>
            <a:off x="2057400" y="2343150"/>
            <a:ext cx="1390650" cy="1385888"/>
            <a:chOff x="1296" y="1968"/>
            <a:chExt cx="876" cy="1164"/>
          </a:xfrm>
        </p:grpSpPr>
        <p:sp>
          <p:nvSpPr>
            <p:cNvPr id="361" name="Google Shape;361;p40"/>
            <p:cNvSpPr/>
            <p:nvPr/>
          </p:nvSpPr>
          <p:spPr>
            <a:xfrm>
              <a:off x="1296" y="1968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1584" y="1968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1872" y="1968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1296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1872" y="2832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1584" y="2544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" sz="2500"/>
              <a:t>Example: 4-Queens Problem</a:t>
            </a:r>
            <a:endParaRPr/>
          </a:p>
        </p:txBody>
      </p:sp>
      <p:grpSp>
        <p:nvGrpSpPr>
          <p:cNvPr id="373" name="Google Shape;373;p41"/>
          <p:cNvGrpSpPr/>
          <p:nvPr/>
        </p:nvGrpSpPr>
        <p:grpSpPr>
          <a:xfrm>
            <a:off x="1219200" y="2000250"/>
            <a:ext cx="2228850" cy="1714500"/>
            <a:chOff x="624" y="1776"/>
            <a:chExt cx="1404" cy="1440"/>
          </a:xfrm>
        </p:grpSpPr>
        <p:grpSp>
          <p:nvGrpSpPr>
            <p:cNvPr id="374" name="Google Shape;374;p41"/>
            <p:cNvGrpSpPr/>
            <p:nvPr/>
          </p:nvGrpSpPr>
          <p:grpSpPr>
            <a:xfrm>
              <a:off x="816" y="2016"/>
              <a:ext cx="1200" cy="1200"/>
              <a:chOff x="576" y="1728"/>
              <a:chExt cx="1200" cy="1200"/>
            </a:xfrm>
          </p:grpSpPr>
          <p:sp>
            <p:nvSpPr>
              <p:cNvPr id="375" name="Google Shape;375;p41"/>
              <p:cNvSpPr txBox="1"/>
              <p:nvPr/>
            </p:nvSpPr>
            <p:spPr>
              <a:xfrm>
                <a:off x="576" y="1728"/>
                <a:ext cx="1200" cy="1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1"/>
              <p:cNvSpPr txBox="1"/>
              <p:nvPr/>
            </p:nvSpPr>
            <p:spPr>
              <a:xfrm>
                <a:off x="864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1"/>
              <p:cNvSpPr txBox="1"/>
              <p:nvPr/>
            </p:nvSpPr>
            <p:spPr>
              <a:xfrm>
                <a:off x="1152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41"/>
              <p:cNvSpPr txBox="1"/>
              <p:nvPr/>
            </p:nvSpPr>
            <p:spPr>
              <a:xfrm>
                <a:off x="864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41"/>
              <p:cNvSpPr txBox="1"/>
              <p:nvPr/>
            </p:nvSpPr>
            <p:spPr>
              <a:xfrm>
                <a:off x="576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41"/>
              <p:cNvSpPr txBox="1"/>
              <p:nvPr/>
            </p:nvSpPr>
            <p:spPr>
              <a:xfrm>
                <a:off x="1440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41"/>
              <p:cNvSpPr txBox="1"/>
              <p:nvPr/>
            </p:nvSpPr>
            <p:spPr>
              <a:xfrm>
                <a:off x="1152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41"/>
              <p:cNvSpPr txBox="1"/>
              <p:nvPr/>
            </p:nvSpPr>
            <p:spPr>
              <a:xfrm>
                <a:off x="576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41"/>
              <p:cNvSpPr txBox="1"/>
              <p:nvPr/>
            </p:nvSpPr>
            <p:spPr>
              <a:xfrm>
                <a:off x="1440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4" name="Google Shape;384;p41"/>
            <p:cNvSpPr txBox="1"/>
            <p:nvPr/>
          </p:nvSpPr>
          <p:spPr>
            <a:xfrm>
              <a:off x="624" y="20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85" name="Google Shape;385;p41"/>
            <p:cNvSpPr txBox="1"/>
            <p:nvPr/>
          </p:nvSpPr>
          <p:spPr>
            <a:xfrm>
              <a:off x="624" y="259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386" name="Google Shape;386;p41"/>
            <p:cNvSpPr txBox="1"/>
            <p:nvPr/>
          </p:nvSpPr>
          <p:spPr>
            <a:xfrm>
              <a:off x="624" y="230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387" name="Google Shape;387;p41"/>
            <p:cNvSpPr txBox="1"/>
            <p:nvPr/>
          </p:nvSpPr>
          <p:spPr>
            <a:xfrm>
              <a:off x="624" y="28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388" name="Google Shape;388;p41"/>
            <p:cNvSpPr txBox="1"/>
            <p:nvPr/>
          </p:nvSpPr>
          <p:spPr>
            <a:xfrm>
              <a:off x="1440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389" name="Google Shape;389;p41"/>
            <p:cNvSpPr txBox="1"/>
            <p:nvPr/>
          </p:nvSpPr>
          <p:spPr>
            <a:xfrm>
              <a:off x="1152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390" name="Google Shape;390;p41"/>
            <p:cNvSpPr txBox="1"/>
            <p:nvPr/>
          </p:nvSpPr>
          <p:spPr>
            <a:xfrm>
              <a:off x="1728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391" name="Google Shape;391;p41"/>
            <p:cNvSpPr txBox="1"/>
            <p:nvPr/>
          </p:nvSpPr>
          <p:spPr>
            <a:xfrm>
              <a:off x="864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</p:grpSp>
      <p:grpSp>
        <p:nvGrpSpPr>
          <p:cNvPr id="392" name="Google Shape;392;p41"/>
          <p:cNvGrpSpPr/>
          <p:nvPr/>
        </p:nvGrpSpPr>
        <p:grpSpPr>
          <a:xfrm>
            <a:off x="4241800" y="1600200"/>
            <a:ext cx="3975750" cy="2543175"/>
            <a:chOff x="2429" y="1344"/>
            <a:chExt cx="2640" cy="2136"/>
          </a:xfrm>
        </p:grpSpPr>
        <p:grpSp>
          <p:nvGrpSpPr>
            <p:cNvPr id="393" name="Google Shape;393;p41"/>
            <p:cNvGrpSpPr/>
            <p:nvPr/>
          </p:nvGrpSpPr>
          <p:grpSpPr>
            <a:xfrm>
              <a:off x="2429" y="1344"/>
              <a:ext cx="2640" cy="2136"/>
              <a:chOff x="2429" y="1344"/>
              <a:chExt cx="2640" cy="2136"/>
            </a:xfrm>
          </p:grpSpPr>
          <p:sp>
            <p:nvSpPr>
              <p:cNvPr id="394" name="Google Shape;394;p41"/>
              <p:cNvSpPr txBox="1"/>
              <p:nvPr/>
            </p:nvSpPr>
            <p:spPr>
              <a:xfrm>
                <a:off x="2445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2400"/>
                  <a:buFont typeface="Tahoma"/>
                  <a:buNone/>
                </a:pPr>
                <a:r>
                  <a:rPr b="0" i="0" lang="en" sz="2200" u="none">
                    <a:solidFill>
                      <a:srgbClr val="FF3300"/>
                    </a:solidFill>
                    <a:latin typeface="Tahoma"/>
                    <a:ea typeface="Tahoma"/>
                    <a:cs typeface="Tahoma"/>
                    <a:sym typeface="Tahoma"/>
                  </a:rPr>
                  <a:t>X1</a:t>
                </a:r>
                <a:endParaRPr sz="2200"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2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200" u="none">
                    <a:solidFill>
                      <a:srgbClr val="FF3300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r>
                  <a:rPr b="0" i="0" lang="en" sz="22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,2,3,4</a:t>
                </a:r>
                <a:r>
                  <a:rPr lang="en" sz="22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}</a:t>
                </a:r>
                <a:endParaRPr sz="2200"/>
              </a:p>
            </p:txBody>
          </p:sp>
          <p:sp>
            <p:nvSpPr>
              <p:cNvPr id="395" name="Google Shape;395;p41"/>
              <p:cNvSpPr txBox="1"/>
              <p:nvPr/>
            </p:nvSpPr>
            <p:spPr>
              <a:xfrm>
                <a:off x="2429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X3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 </a:t>
                </a:r>
                <a:r>
                  <a:rPr b="0" i="0" lang="en" sz="2400" u="none">
                    <a:solidFill>
                      <a:schemeClr val="accent2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,2,</a:t>
                </a:r>
                <a:r>
                  <a:rPr lang="en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4}</a:t>
                </a:r>
                <a:endParaRPr/>
              </a:p>
            </p:txBody>
          </p:sp>
          <p:sp>
            <p:nvSpPr>
              <p:cNvPr id="396" name="Google Shape;396;p41"/>
              <p:cNvSpPr txBox="1"/>
              <p:nvPr/>
            </p:nvSpPr>
            <p:spPr>
              <a:xfrm>
                <a:off x="3869" y="2880"/>
                <a:ext cx="12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X4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 </a:t>
                </a:r>
                <a:r>
                  <a:rPr b="0" i="0" lang="en" sz="2400" u="none">
                    <a:solidFill>
                      <a:schemeClr val="accent2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,2,3, </a:t>
                </a:r>
                <a:r>
                  <a:rPr b="0" i="0" lang="en" sz="2400" u="none">
                    <a:solidFill>
                      <a:schemeClr val="accent2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}</a:t>
                </a:r>
                <a:endParaRPr/>
              </a:p>
            </p:txBody>
          </p:sp>
          <p:sp>
            <p:nvSpPr>
              <p:cNvPr id="397" name="Google Shape;397;p41"/>
              <p:cNvSpPr txBox="1"/>
              <p:nvPr/>
            </p:nvSpPr>
            <p:spPr>
              <a:xfrm>
                <a:off x="3869" y="1344"/>
                <a:ext cx="12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X2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  ,  ,3,4}</a:t>
                </a:r>
                <a:endParaRPr/>
              </a:p>
            </p:txBody>
          </p:sp>
        </p:grpSp>
        <p:cxnSp>
          <p:nvCxnSpPr>
            <p:cNvPr id="398" name="Google Shape;398;p41"/>
            <p:cNvCxnSpPr/>
            <p:nvPr/>
          </p:nvCxnSpPr>
          <p:spPr>
            <a:xfrm>
              <a:off x="3360" y="1584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9" name="Google Shape;399;p41"/>
            <p:cNvCxnSpPr/>
            <p:nvPr/>
          </p:nvCxnSpPr>
          <p:spPr>
            <a:xfrm>
              <a:off x="2928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0" name="Google Shape;400;p41"/>
            <p:cNvCxnSpPr/>
            <p:nvPr/>
          </p:nvCxnSpPr>
          <p:spPr>
            <a:xfrm>
              <a:off x="3360" y="3120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1" name="Google Shape;401;p41"/>
            <p:cNvCxnSpPr/>
            <p:nvPr/>
          </p:nvCxnSpPr>
          <p:spPr>
            <a:xfrm>
              <a:off x="4320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2" name="Google Shape;402;p41"/>
            <p:cNvCxnSpPr/>
            <p:nvPr/>
          </p:nvCxnSpPr>
          <p:spPr>
            <a:xfrm>
              <a:off x="3312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3" name="Google Shape;403;p41"/>
            <p:cNvCxnSpPr/>
            <p:nvPr/>
          </p:nvCxnSpPr>
          <p:spPr>
            <a:xfrm flipH="1">
              <a:off x="3288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04" name="Google Shape;404;p41"/>
          <p:cNvSpPr/>
          <p:nvPr/>
        </p:nvSpPr>
        <p:spPr>
          <a:xfrm>
            <a:off x="1524000" y="22860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" name="Google Shape;405;p41"/>
          <p:cNvGrpSpPr/>
          <p:nvPr/>
        </p:nvGrpSpPr>
        <p:grpSpPr>
          <a:xfrm>
            <a:off x="2057400" y="2343150"/>
            <a:ext cx="1390650" cy="1385888"/>
            <a:chOff x="1296" y="1968"/>
            <a:chExt cx="876" cy="1164"/>
          </a:xfrm>
        </p:grpSpPr>
        <p:sp>
          <p:nvSpPr>
            <p:cNvPr id="406" name="Google Shape;406;p41"/>
            <p:cNvSpPr/>
            <p:nvPr/>
          </p:nvSpPr>
          <p:spPr>
            <a:xfrm>
              <a:off x="1296" y="1968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1584" y="1968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1872" y="1968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1296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1872" y="2832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1584" y="2544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" sz="2500"/>
              <a:t>Example: 4-Queens Problem</a:t>
            </a:r>
            <a:endParaRPr/>
          </a:p>
        </p:txBody>
      </p:sp>
      <p:grpSp>
        <p:nvGrpSpPr>
          <p:cNvPr id="418" name="Google Shape;418;p42"/>
          <p:cNvGrpSpPr/>
          <p:nvPr/>
        </p:nvGrpSpPr>
        <p:grpSpPr>
          <a:xfrm>
            <a:off x="1219200" y="2000250"/>
            <a:ext cx="2228850" cy="1714500"/>
            <a:chOff x="624" y="1776"/>
            <a:chExt cx="1404" cy="1440"/>
          </a:xfrm>
        </p:grpSpPr>
        <p:grpSp>
          <p:nvGrpSpPr>
            <p:cNvPr id="419" name="Google Shape;419;p42"/>
            <p:cNvGrpSpPr/>
            <p:nvPr/>
          </p:nvGrpSpPr>
          <p:grpSpPr>
            <a:xfrm>
              <a:off x="816" y="2016"/>
              <a:ext cx="1200" cy="1200"/>
              <a:chOff x="576" y="1728"/>
              <a:chExt cx="1200" cy="1200"/>
            </a:xfrm>
          </p:grpSpPr>
          <p:sp>
            <p:nvSpPr>
              <p:cNvPr id="420" name="Google Shape;420;p42"/>
              <p:cNvSpPr txBox="1"/>
              <p:nvPr/>
            </p:nvSpPr>
            <p:spPr>
              <a:xfrm>
                <a:off x="576" y="1728"/>
                <a:ext cx="1200" cy="1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42"/>
              <p:cNvSpPr txBox="1"/>
              <p:nvPr/>
            </p:nvSpPr>
            <p:spPr>
              <a:xfrm>
                <a:off x="864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42"/>
              <p:cNvSpPr txBox="1"/>
              <p:nvPr/>
            </p:nvSpPr>
            <p:spPr>
              <a:xfrm>
                <a:off x="1152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42"/>
              <p:cNvSpPr txBox="1"/>
              <p:nvPr/>
            </p:nvSpPr>
            <p:spPr>
              <a:xfrm>
                <a:off x="864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42"/>
              <p:cNvSpPr txBox="1"/>
              <p:nvPr/>
            </p:nvSpPr>
            <p:spPr>
              <a:xfrm>
                <a:off x="576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42"/>
              <p:cNvSpPr txBox="1"/>
              <p:nvPr/>
            </p:nvSpPr>
            <p:spPr>
              <a:xfrm>
                <a:off x="1440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42"/>
              <p:cNvSpPr txBox="1"/>
              <p:nvPr/>
            </p:nvSpPr>
            <p:spPr>
              <a:xfrm>
                <a:off x="1152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42"/>
              <p:cNvSpPr txBox="1"/>
              <p:nvPr/>
            </p:nvSpPr>
            <p:spPr>
              <a:xfrm>
                <a:off x="576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42"/>
              <p:cNvSpPr txBox="1"/>
              <p:nvPr/>
            </p:nvSpPr>
            <p:spPr>
              <a:xfrm>
                <a:off x="1440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9" name="Google Shape;429;p42"/>
            <p:cNvSpPr txBox="1"/>
            <p:nvPr/>
          </p:nvSpPr>
          <p:spPr>
            <a:xfrm>
              <a:off x="624" y="20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30" name="Google Shape;430;p42"/>
            <p:cNvSpPr txBox="1"/>
            <p:nvPr/>
          </p:nvSpPr>
          <p:spPr>
            <a:xfrm>
              <a:off x="624" y="259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431" name="Google Shape;431;p42"/>
            <p:cNvSpPr txBox="1"/>
            <p:nvPr/>
          </p:nvSpPr>
          <p:spPr>
            <a:xfrm>
              <a:off x="624" y="230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432" name="Google Shape;432;p42"/>
            <p:cNvSpPr txBox="1"/>
            <p:nvPr/>
          </p:nvSpPr>
          <p:spPr>
            <a:xfrm>
              <a:off x="624" y="28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433" name="Google Shape;433;p42"/>
            <p:cNvSpPr txBox="1"/>
            <p:nvPr/>
          </p:nvSpPr>
          <p:spPr>
            <a:xfrm>
              <a:off x="1440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434" name="Google Shape;434;p42"/>
            <p:cNvSpPr txBox="1"/>
            <p:nvPr/>
          </p:nvSpPr>
          <p:spPr>
            <a:xfrm>
              <a:off x="1152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435" name="Google Shape;435;p42"/>
            <p:cNvSpPr txBox="1"/>
            <p:nvPr/>
          </p:nvSpPr>
          <p:spPr>
            <a:xfrm>
              <a:off x="1728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436" name="Google Shape;436;p42"/>
            <p:cNvSpPr txBox="1"/>
            <p:nvPr/>
          </p:nvSpPr>
          <p:spPr>
            <a:xfrm>
              <a:off x="864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</p:grpSp>
      <p:grpSp>
        <p:nvGrpSpPr>
          <p:cNvPr id="437" name="Google Shape;437;p42"/>
          <p:cNvGrpSpPr/>
          <p:nvPr/>
        </p:nvGrpSpPr>
        <p:grpSpPr>
          <a:xfrm>
            <a:off x="4241800" y="1600200"/>
            <a:ext cx="3714750" cy="2543175"/>
            <a:chOff x="2429" y="1344"/>
            <a:chExt cx="2340" cy="2136"/>
          </a:xfrm>
        </p:grpSpPr>
        <p:grpSp>
          <p:nvGrpSpPr>
            <p:cNvPr id="438" name="Google Shape;438;p42"/>
            <p:cNvGrpSpPr/>
            <p:nvPr/>
          </p:nvGrpSpPr>
          <p:grpSpPr>
            <a:xfrm>
              <a:off x="2429" y="1344"/>
              <a:ext cx="2340" cy="2136"/>
              <a:chOff x="2429" y="1344"/>
              <a:chExt cx="2340" cy="2136"/>
            </a:xfrm>
          </p:grpSpPr>
          <p:sp>
            <p:nvSpPr>
              <p:cNvPr id="439" name="Google Shape;439;p42"/>
              <p:cNvSpPr txBox="1"/>
              <p:nvPr/>
            </p:nvSpPr>
            <p:spPr>
              <a:xfrm>
                <a:off x="2445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rgbClr val="FF3300"/>
                    </a:solidFill>
                    <a:latin typeface="Tahoma"/>
                    <a:ea typeface="Tahoma"/>
                    <a:cs typeface="Tahoma"/>
                    <a:sym typeface="Tahoma"/>
                  </a:rPr>
                  <a:t>X1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400" u="none">
                    <a:solidFill>
                      <a:srgbClr val="FF3300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,2,3,4}</a:t>
                </a:r>
                <a:endParaRPr/>
              </a:p>
            </p:txBody>
          </p:sp>
          <p:sp>
            <p:nvSpPr>
              <p:cNvPr id="440" name="Google Shape;440;p42"/>
              <p:cNvSpPr txBox="1"/>
              <p:nvPr/>
            </p:nvSpPr>
            <p:spPr>
              <a:xfrm>
                <a:off x="2429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X3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400" u="none">
                    <a:solidFill>
                      <a:schemeClr val="accent2"/>
                    </a:solidFill>
                    <a:latin typeface="Tahoma"/>
                    <a:ea typeface="Tahoma"/>
                    <a:cs typeface="Tahoma"/>
                    <a:sym typeface="Tahoma"/>
                  </a:rPr>
                  <a:t> 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,2,</a:t>
                </a:r>
                <a:r>
                  <a:rPr b="0" i="0" lang="en" sz="2400" u="none">
                    <a:solidFill>
                      <a:schemeClr val="accent2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,4}</a:t>
                </a:r>
                <a:endParaRPr/>
              </a:p>
            </p:txBody>
          </p:sp>
          <p:sp>
            <p:nvSpPr>
              <p:cNvPr id="441" name="Google Shape;441;p42"/>
              <p:cNvSpPr txBox="1"/>
              <p:nvPr/>
            </p:nvSpPr>
            <p:spPr>
              <a:xfrm>
                <a:off x="3869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X4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400" u="none">
                    <a:solidFill>
                      <a:schemeClr val="accent2"/>
                    </a:solidFill>
                    <a:latin typeface="Tahoma"/>
                    <a:ea typeface="Tahoma"/>
                    <a:cs typeface="Tahoma"/>
                    <a:sym typeface="Tahoma"/>
                  </a:rPr>
                  <a:t> 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,2,3,</a:t>
                </a:r>
                <a:r>
                  <a:rPr b="0" i="0" lang="en" sz="2400" u="none">
                    <a:solidFill>
                      <a:schemeClr val="accent2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}</a:t>
                </a:r>
                <a:endParaRPr/>
              </a:p>
            </p:txBody>
          </p:sp>
          <p:sp>
            <p:nvSpPr>
              <p:cNvPr id="442" name="Google Shape;442;p42"/>
              <p:cNvSpPr txBox="1"/>
              <p:nvPr/>
            </p:nvSpPr>
            <p:spPr>
              <a:xfrm>
                <a:off x="3869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X2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 </a:t>
                </a:r>
                <a:r>
                  <a:rPr b="0" i="0" lang="en" sz="2400" u="none">
                    <a:solidFill>
                      <a:schemeClr val="accent2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chemeClr val="accent2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,4}</a:t>
                </a:r>
                <a:endParaRPr/>
              </a:p>
            </p:txBody>
          </p:sp>
        </p:grpSp>
        <p:cxnSp>
          <p:nvCxnSpPr>
            <p:cNvPr id="443" name="Google Shape;443;p42"/>
            <p:cNvCxnSpPr/>
            <p:nvPr/>
          </p:nvCxnSpPr>
          <p:spPr>
            <a:xfrm>
              <a:off x="3360" y="1584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4" name="Google Shape;444;p42"/>
            <p:cNvCxnSpPr/>
            <p:nvPr/>
          </p:nvCxnSpPr>
          <p:spPr>
            <a:xfrm>
              <a:off x="2928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5" name="Google Shape;445;p42"/>
            <p:cNvCxnSpPr/>
            <p:nvPr/>
          </p:nvCxnSpPr>
          <p:spPr>
            <a:xfrm>
              <a:off x="3360" y="3120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6" name="Google Shape;446;p42"/>
            <p:cNvCxnSpPr/>
            <p:nvPr/>
          </p:nvCxnSpPr>
          <p:spPr>
            <a:xfrm>
              <a:off x="4320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7" name="Google Shape;447;p42"/>
            <p:cNvCxnSpPr/>
            <p:nvPr/>
          </p:nvCxnSpPr>
          <p:spPr>
            <a:xfrm>
              <a:off x="3312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8" name="Google Shape;448;p42"/>
            <p:cNvCxnSpPr/>
            <p:nvPr/>
          </p:nvCxnSpPr>
          <p:spPr>
            <a:xfrm flipH="1">
              <a:off x="3288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49" name="Google Shape;449;p42"/>
          <p:cNvSpPr/>
          <p:nvPr/>
        </p:nvSpPr>
        <p:spPr>
          <a:xfrm>
            <a:off x="1524000" y="22860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2"/>
          <p:cNvSpPr/>
          <p:nvPr/>
        </p:nvSpPr>
        <p:spPr>
          <a:xfrm>
            <a:off x="2057400" y="23431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2"/>
          <p:cNvSpPr/>
          <p:nvPr/>
        </p:nvSpPr>
        <p:spPr>
          <a:xfrm>
            <a:off x="2514600" y="23431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2"/>
          <p:cNvSpPr/>
          <p:nvPr/>
        </p:nvSpPr>
        <p:spPr>
          <a:xfrm>
            <a:off x="2971800" y="23431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2"/>
          <p:cNvSpPr/>
          <p:nvPr/>
        </p:nvSpPr>
        <p:spPr>
          <a:xfrm>
            <a:off x="2057400" y="26860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2"/>
          <p:cNvSpPr/>
          <p:nvPr/>
        </p:nvSpPr>
        <p:spPr>
          <a:xfrm>
            <a:off x="2971800" y="33718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2"/>
          <p:cNvSpPr/>
          <p:nvPr/>
        </p:nvSpPr>
        <p:spPr>
          <a:xfrm>
            <a:off x="2514600" y="30289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2"/>
          <p:cNvSpPr/>
          <p:nvPr/>
        </p:nvSpPr>
        <p:spPr>
          <a:xfrm>
            <a:off x="1981200" y="29718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2"/>
          <p:cNvSpPr/>
          <p:nvPr/>
        </p:nvSpPr>
        <p:spPr>
          <a:xfrm>
            <a:off x="2514600" y="33718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2"/>
          <p:cNvSpPr/>
          <p:nvPr/>
        </p:nvSpPr>
        <p:spPr>
          <a:xfrm>
            <a:off x="2514600" y="26860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2"/>
          <p:cNvSpPr/>
          <p:nvPr/>
        </p:nvSpPr>
        <p:spPr>
          <a:xfrm>
            <a:off x="2971800" y="30289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Constraint satisfaction problems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•"/>
            </a:pPr>
            <a:r>
              <a:rPr lang="en"/>
              <a:t>An assignment is </a:t>
            </a:r>
            <a:r>
              <a:rPr i="1" lang="en">
                <a:solidFill>
                  <a:srgbClr val="FF0000"/>
                </a:solidFill>
              </a:rPr>
              <a:t>complete</a:t>
            </a:r>
            <a:r>
              <a:rPr i="1" lang="en">
                <a:solidFill>
                  <a:srgbClr val="333399"/>
                </a:solidFill>
              </a:rPr>
              <a:t> </a:t>
            </a:r>
            <a:r>
              <a:rPr lang="en"/>
              <a:t>when every variable is assigned a value. </a:t>
            </a:r>
            <a:endParaRPr/>
          </a:p>
          <a:p>
            <a:pPr indent="-3302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•"/>
            </a:pPr>
            <a:r>
              <a:rPr lang="en"/>
              <a:t>A </a:t>
            </a:r>
            <a:r>
              <a:rPr i="1" lang="en">
                <a:solidFill>
                  <a:srgbClr val="FF0000"/>
                </a:solidFill>
              </a:rPr>
              <a:t>solution</a:t>
            </a:r>
            <a:r>
              <a:rPr i="1" lang="en">
                <a:solidFill>
                  <a:srgbClr val="333399"/>
                </a:solidFill>
              </a:rPr>
              <a:t> </a:t>
            </a:r>
            <a:r>
              <a:rPr lang="en"/>
              <a:t>to a CSP is a complete assignment that satisfies all the constraints.</a:t>
            </a:r>
            <a:endParaRPr/>
          </a:p>
          <a:p>
            <a:pPr indent="-3302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•"/>
            </a:pPr>
            <a:r>
              <a:rPr lang="en"/>
              <a:t>Some CSPs require a solution that maximizes an </a:t>
            </a:r>
            <a:r>
              <a:rPr i="1" lang="en">
                <a:solidFill>
                  <a:srgbClr val="FF0000"/>
                </a:solidFill>
              </a:rPr>
              <a:t>objective function</a:t>
            </a:r>
            <a:r>
              <a:rPr lang="en"/>
              <a:t>. </a:t>
            </a:r>
            <a:endParaRPr/>
          </a:p>
          <a:p>
            <a:pPr indent="-3302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•"/>
            </a:pPr>
            <a:r>
              <a:rPr lang="en"/>
              <a:t>Applications: </a:t>
            </a:r>
            <a:endParaRPr/>
          </a:p>
          <a:p>
            <a:pPr indent="-2730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–"/>
            </a:pPr>
            <a:r>
              <a:rPr lang="en" sz="1800"/>
              <a:t>Scheduling problems</a:t>
            </a:r>
            <a:endParaRPr sz="1800"/>
          </a:p>
          <a:p>
            <a:pPr indent="-2159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•"/>
            </a:pPr>
            <a:r>
              <a:rPr lang="en" sz="1800"/>
              <a:t>Job shop scheduling </a:t>
            </a:r>
            <a:endParaRPr sz="1800"/>
          </a:p>
          <a:p>
            <a:pPr indent="-2159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•"/>
            </a:pPr>
            <a:r>
              <a:rPr lang="en" sz="1800"/>
              <a:t>Scheduling the Hubble Space Telescope </a:t>
            </a:r>
            <a:endParaRPr sz="1800"/>
          </a:p>
          <a:p>
            <a:pPr indent="-2730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–"/>
            </a:pPr>
            <a:r>
              <a:rPr lang="en" sz="1800"/>
              <a:t>Floor planning for VLSI </a:t>
            </a:r>
            <a:endParaRPr sz="1800"/>
          </a:p>
          <a:p>
            <a:pPr indent="-2730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–"/>
            </a:pPr>
            <a:r>
              <a:rPr lang="en" sz="1800"/>
              <a:t>Map coloring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3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" sz="2500"/>
              <a:t>Example: 4-Queens Problem</a:t>
            </a:r>
            <a:endParaRPr/>
          </a:p>
        </p:txBody>
      </p:sp>
      <p:grpSp>
        <p:nvGrpSpPr>
          <p:cNvPr id="466" name="Google Shape;466;p43"/>
          <p:cNvGrpSpPr/>
          <p:nvPr/>
        </p:nvGrpSpPr>
        <p:grpSpPr>
          <a:xfrm>
            <a:off x="1219200" y="2000250"/>
            <a:ext cx="2228850" cy="1714500"/>
            <a:chOff x="624" y="1776"/>
            <a:chExt cx="1404" cy="1440"/>
          </a:xfrm>
        </p:grpSpPr>
        <p:grpSp>
          <p:nvGrpSpPr>
            <p:cNvPr id="467" name="Google Shape;467;p43"/>
            <p:cNvGrpSpPr/>
            <p:nvPr/>
          </p:nvGrpSpPr>
          <p:grpSpPr>
            <a:xfrm>
              <a:off x="816" y="2016"/>
              <a:ext cx="1200" cy="1200"/>
              <a:chOff x="576" y="1728"/>
              <a:chExt cx="1200" cy="1200"/>
            </a:xfrm>
          </p:grpSpPr>
          <p:sp>
            <p:nvSpPr>
              <p:cNvPr id="468" name="Google Shape;468;p43"/>
              <p:cNvSpPr txBox="1"/>
              <p:nvPr/>
            </p:nvSpPr>
            <p:spPr>
              <a:xfrm>
                <a:off x="576" y="1728"/>
                <a:ext cx="1200" cy="1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43"/>
              <p:cNvSpPr txBox="1"/>
              <p:nvPr/>
            </p:nvSpPr>
            <p:spPr>
              <a:xfrm>
                <a:off x="864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43"/>
              <p:cNvSpPr txBox="1"/>
              <p:nvPr/>
            </p:nvSpPr>
            <p:spPr>
              <a:xfrm>
                <a:off x="1152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43"/>
              <p:cNvSpPr txBox="1"/>
              <p:nvPr/>
            </p:nvSpPr>
            <p:spPr>
              <a:xfrm>
                <a:off x="864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3"/>
              <p:cNvSpPr txBox="1"/>
              <p:nvPr/>
            </p:nvSpPr>
            <p:spPr>
              <a:xfrm>
                <a:off x="576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3"/>
              <p:cNvSpPr txBox="1"/>
              <p:nvPr/>
            </p:nvSpPr>
            <p:spPr>
              <a:xfrm>
                <a:off x="1440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3"/>
              <p:cNvSpPr txBox="1"/>
              <p:nvPr/>
            </p:nvSpPr>
            <p:spPr>
              <a:xfrm>
                <a:off x="1152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3"/>
              <p:cNvSpPr txBox="1"/>
              <p:nvPr/>
            </p:nvSpPr>
            <p:spPr>
              <a:xfrm>
                <a:off x="576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43"/>
              <p:cNvSpPr txBox="1"/>
              <p:nvPr/>
            </p:nvSpPr>
            <p:spPr>
              <a:xfrm>
                <a:off x="1440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7" name="Google Shape;477;p43"/>
            <p:cNvSpPr txBox="1"/>
            <p:nvPr/>
          </p:nvSpPr>
          <p:spPr>
            <a:xfrm>
              <a:off x="624" y="20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78" name="Google Shape;478;p43"/>
            <p:cNvSpPr txBox="1"/>
            <p:nvPr/>
          </p:nvSpPr>
          <p:spPr>
            <a:xfrm>
              <a:off x="624" y="259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479" name="Google Shape;479;p43"/>
            <p:cNvSpPr txBox="1"/>
            <p:nvPr/>
          </p:nvSpPr>
          <p:spPr>
            <a:xfrm>
              <a:off x="624" y="230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480" name="Google Shape;480;p43"/>
            <p:cNvSpPr txBox="1"/>
            <p:nvPr/>
          </p:nvSpPr>
          <p:spPr>
            <a:xfrm>
              <a:off x="624" y="28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481" name="Google Shape;481;p43"/>
            <p:cNvSpPr txBox="1"/>
            <p:nvPr/>
          </p:nvSpPr>
          <p:spPr>
            <a:xfrm>
              <a:off x="1440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482" name="Google Shape;482;p43"/>
            <p:cNvSpPr txBox="1"/>
            <p:nvPr/>
          </p:nvSpPr>
          <p:spPr>
            <a:xfrm>
              <a:off x="1152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483" name="Google Shape;483;p43"/>
            <p:cNvSpPr txBox="1"/>
            <p:nvPr/>
          </p:nvSpPr>
          <p:spPr>
            <a:xfrm>
              <a:off x="1728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484" name="Google Shape;484;p43"/>
            <p:cNvSpPr txBox="1"/>
            <p:nvPr/>
          </p:nvSpPr>
          <p:spPr>
            <a:xfrm>
              <a:off x="864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</p:grpSp>
      <p:grpSp>
        <p:nvGrpSpPr>
          <p:cNvPr id="485" name="Google Shape;485;p43"/>
          <p:cNvGrpSpPr/>
          <p:nvPr/>
        </p:nvGrpSpPr>
        <p:grpSpPr>
          <a:xfrm>
            <a:off x="4216400" y="1600200"/>
            <a:ext cx="3775075" cy="2543175"/>
            <a:chOff x="2413" y="1344"/>
            <a:chExt cx="2378" cy="2136"/>
          </a:xfrm>
        </p:grpSpPr>
        <p:grpSp>
          <p:nvGrpSpPr>
            <p:cNvPr id="486" name="Google Shape;486;p43"/>
            <p:cNvGrpSpPr/>
            <p:nvPr/>
          </p:nvGrpSpPr>
          <p:grpSpPr>
            <a:xfrm>
              <a:off x="2413" y="1344"/>
              <a:ext cx="2378" cy="2136"/>
              <a:chOff x="2413" y="1344"/>
              <a:chExt cx="2378" cy="2136"/>
            </a:xfrm>
          </p:grpSpPr>
          <p:sp>
            <p:nvSpPr>
              <p:cNvPr id="487" name="Google Shape;487;p43"/>
              <p:cNvSpPr txBox="1"/>
              <p:nvPr/>
            </p:nvSpPr>
            <p:spPr>
              <a:xfrm>
                <a:off x="2445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rgbClr val="FF3300"/>
                    </a:solidFill>
                    <a:latin typeface="Tahoma"/>
                    <a:ea typeface="Tahoma"/>
                    <a:cs typeface="Tahoma"/>
                    <a:sym typeface="Tahoma"/>
                  </a:rPr>
                  <a:t>X1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400" u="none">
                    <a:solidFill>
                      <a:srgbClr val="FF3300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,2,3,4}</a:t>
                </a:r>
                <a:endParaRPr/>
              </a:p>
            </p:txBody>
          </p:sp>
          <p:sp>
            <p:nvSpPr>
              <p:cNvPr id="488" name="Google Shape;488;p43"/>
              <p:cNvSpPr txBox="1"/>
              <p:nvPr/>
            </p:nvSpPr>
            <p:spPr>
              <a:xfrm>
                <a:off x="2413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X3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 </a:t>
                </a:r>
                <a:r>
                  <a:rPr b="0" i="0" lang="en" sz="2400" u="none">
                    <a:solidFill>
                      <a:schemeClr val="accent2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chemeClr val="accent2"/>
                    </a:solidFill>
                    <a:latin typeface="Tahoma"/>
                    <a:ea typeface="Tahoma"/>
                    <a:cs typeface="Tahoma"/>
                    <a:sym typeface="Tahoma"/>
                  </a:rPr>
                  <a:t> 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chemeClr val="accent2"/>
                    </a:solidFill>
                    <a:latin typeface="Tahoma"/>
                    <a:ea typeface="Tahoma"/>
                    <a:cs typeface="Tahoma"/>
                    <a:sym typeface="Tahoma"/>
                  </a:rPr>
                  <a:t> 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chemeClr val="accent2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}</a:t>
                </a:r>
                <a:endParaRPr/>
              </a:p>
            </p:txBody>
          </p:sp>
          <p:sp>
            <p:nvSpPr>
              <p:cNvPr id="489" name="Google Shape;489;p43"/>
              <p:cNvSpPr txBox="1"/>
              <p:nvPr/>
            </p:nvSpPr>
            <p:spPr>
              <a:xfrm>
                <a:off x="3891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X4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 </a:t>
                </a:r>
                <a:r>
                  <a:rPr b="0" i="0" lang="en" sz="2400" u="none">
                    <a:solidFill>
                      <a:schemeClr val="accent2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,2, , </a:t>
                </a:r>
                <a:r>
                  <a:rPr b="0" i="0" lang="en" sz="2400" u="none">
                    <a:solidFill>
                      <a:schemeClr val="accent2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}</a:t>
                </a:r>
                <a:endParaRPr/>
              </a:p>
            </p:txBody>
          </p:sp>
          <p:sp>
            <p:nvSpPr>
              <p:cNvPr id="490" name="Google Shape;490;p43"/>
              <p:cNvSpPr txBox="1"/>
              <p:nvPr/>
            </p:nvSpPr>
            <p:spPr>
              <a:xfrm>
                <a:off x="3869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X2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 </a:t>
                </a:r>
                <a:r>
                  <a:rPr b="0" i="0" lang="en" sz="2400" u="none">
                    <a:solidFill>
                      <a:schemeClr val="accent2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chemeClr val="accent2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,4}</a:t>
                </a:r>
                <a:endParaRPr/>
              </a:p>
            </p:txBody>
          </p:sp>
        </p:grpSp>
        <p:cxnSp>
          <p:nvCxnSpPr>
            <p:cNvPr id="491" name="Google Shape;491;p43"/>
            <p:cNvCxnSpPr/>
            <p:nvPr/>
          </p:nvCxnSpPr>
          <p:spPr>
            <a:xfrm>
              <a:off x="3360" y="1584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2" name="Google Shape;492;p43"/>
            <p:cNvCxnSpPr/>
            <p:nvPr/>
          </p:nvCxnSpPr>
          <p:spPr>
            <a:xfrm>
              <a:off x="2928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3" name="Google Shape;493;p43"/>
            <p:cNvCxnSpPr/>
            <p:nvPr/>
          </p:nvCxnSpPr>
          <p:spPr>
            <a:xfrm>
              <a:off x="3360" y="3120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4" name="Google Shape;494;p43"/>
            <p:cNvCxnSpPr/>
            <p:nvPr/>
          </p:nvCxnSpPr>
          <p:spPr>
            <a:xfrm>
              <a:off x="4320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5" name="Google Shape;495;p43"/>
            <p:cNvCxnSpPr/>
            <p:nvPr/>
          </p:nvCxnSpPr>
          <p:spPr>
            <a:xfrm>
              <a:off x="3312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6" name="Google Shape;496;p43"/>
            <p:cNvCxnSpPr/>
            <p:nvPr/>
          </p:nvCxnSpPr>
          <p:spPr>
            <a:xfrm flipH="1">
              <a:off x="3288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97" name="Google Shape;497;p43"/>
          <p:cNvSpPr/>
          <p:nvPr/>
        </p:nvSpPr>
        <p:spPr>
          <a:xfrm>
            <a:off x="1524000" y="22860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3"/>
          <p:cNvSpPr/>
          <p:nvPr/>
        </p:nvSpPr>
        <p:spPr>
          <a:xfrm>
            <a:off x="2057400" y="23431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3"/>
          <p:cNvSpPr/>
          <p:nvPr/>
        </p:nvSpPr>
        <p:spPr>
          <a:xfrm>
            <a:off x="2514600" y="23431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3"/>
          <p:cNvSpPr/>
          <p:nvPr/>
        </p:nvSpPr>
        <p:spPr>
          <a:xfrm>
            <a:off x="2971800" y="23431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3"/>
          <p:cNvSpPr/>
          <p:nvPr/>
        </p:nvSpPr>
        <p:spPr>
          <a:xfrm>
            <a:off x="2057400" y="26860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3"/>
          <p:cNvSpPr/>
          <p:nvPr/>
        </p:nvSpPr>
        <p:spPr>
          <a:xfrm>
            <a:off x="2971800" y="33718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3"/>
          <p:cNvSpPr/>
          <p:nvPr/>
        </p:nvSpPr>
        <p:spPr>
          <a:xfrm>
            <a:off x="2514600" y="30289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3"/>
          <p:cNvSpPr/>
          <p:nvPr/>
        </p:nvSpPr>
        <p:spPr>
          <a:xfrm>
            <a:off x="1981200" y="29718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3"/>
          <p:cNvSpPr/>
          <p:nvPr/>
        </p:nvSpPr>
        <p:spPr>
          <a:xfrm>
            <a:off x="2514600" y="33718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43"/>
          <p:cNvSpPr/>
          <p:nvPr/>
        </p:nvSpPr>
        <p:spPr>
          <a:xfrm>
            <a:off x="2514600" y="26860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2971800" y="30289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542475" y="3894925"/>
            <a:ext cx="259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i="1" lang="en" sz="32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Backtrack!!!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4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" sz="2500"/>
              <a:t>Example: 4-Queens Problem</a:t>
            </a:r>
            <a:endParaRPr/>
          </a:p>
        </p:txBody>
      </p:sp>
      <p:grpSp>
        <p:nvGrpSpPr>
          <p:cNvPr id="515" name="Google Shape;515;p44"/>
          <p:cNvGrpSpPr/>
          <p:nvPr/>
        </p:nvGrpSpPr>
        <p:grpSpPr>
          <a:xfrm>
            <a:off x="1219200" y="2000250"/>
            <a:ext cx="2228850" cy="1714500"/>
            <a:chOff x="624" y="1776"/>
            <a:chExt cx="1404" cy="1440"/>
          </a:xfrm>
        </p:grpSpPr>
        <p:grpSp>
          <p:nvGrpSpPr>
            <p:cNvPr id="516" name="Google Shape;516;p44"/>
            <p:cNvGrpSpPr/>
            <p:nvPr/>
          </p:nvGrpSpPr>
          <p:grpSpPr>
            <a:xfrm>
              <a:off x="816" y="2016"/>
              <a:ext cx="1200" cy="1200"/>
              <a:chOff x="576" y="1728"/>
              <a:chExt cx="1200" cy="1200"/>
            </a:xfrm>
          </p:grpSpPr>
          <p:sp>
            <p:nvSpPr>
              <p:cNvPr id="517" name="Google Shape;517;p44"/>
              <p:cNvSpPr txBox="1"/>
              <p:nvPr/>
            </p:nvSpPr>
            <p:spPr>
              <a:xfrm>
                <a:off x="576" y="1728"/>
                <a:ext cx="1200" cy="1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4"/>
              <p:cNvSpPr txBox="1"/>
              <p:nvPr/>
            </p:nvSpPr>
            <p:spPr>
              <a:xfrm>
                <a:off x="864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4"/>
              <p:cNvSpPr txBox="1"/>
              <p:nvPr/>
            </p:nvSpPr>
            <p:spPr>
              <a:xfrm>
                <a:off x="1152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4"/>
              <p:cNvSpPr txBox="1"/>
              <p:nvPr/>
            </p:nvSpPr>
            <p:spPr>
              <a:xfrm>
                <a:off x="864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44"/>
              <p:cNvSpPr txBox="1"/>
              <p:nvPr/>
            </p:nvSpPr>
            <p:spPr>
              <a:xfrm>
                <a:off x="576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44"/>
              <p:cNvSpPr txBox="1"/>
              <p:nvPr/>
            </p:nvSpPr>
            <p:spPr>
              <a:xfrm>
                <a:off x="1440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44"/>
              <p:cNvSpPr txBox="1"/>
              <p:nvPr/>
            </p:nvSpPr>
            <p:spPr>
              <a:xfrm>
                <a:off x="1152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44"/>
              <p:cNvSpPr txBox="1"/>
              <p:nvPr/>
            </p:nvSpPr>
            <p:spPr>
              <a:xfrm>
                <a:off x="576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4"/>
              <p:cNvSpPr txBox="1"/>
              <p:nvPr/>
            </p:nvSpPr>
            <p:spPr>
              <a:xfrm>
                <a:off x="1440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6" name="Google Shape;526;p44"/>
            <p:cNvSpPr txBox="1"/>
            <p:nvPr/>
          </p:nvSpPr>
          <p:spPr>
            <a:xfrm>
              <a:off x="624" y="20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27" name="Google Shape;527;p44"/>
            <p:cNvSpPr txBox="1"/>
            <p:nvPr/>
          </p:nvSpPr>
          <p:spPr>
            <a:xfrm>
              <a:off x="624" y="259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528" name="Google Shape;528;p44"/>
            <p:cNvSpPr txBox="1"/>
            <p:nvPr/>
          </p:nvSpPr>
          <p:spPr>
            <a:xfrm>
              <a:off x="624" y="230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529" name="Google Shape;529;p44"/>
            <p:cNvSpPr txBox="1"/>
            <p:nvPr/>
          </p:nvSpPr>
          <p:spPr>
            <a:xfrm>
              <a:off x="624" y="28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530" name="Google Shape;530;p44"/>
            <p:cNvSpPr txBox="1"/>
            <p:nvPr/>
          </p:nvSpPr>
          <p:spPr>
            <a:xfrm>
              <a:off x="1440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531" name="Google Shape;531;p44"/>
            <p:cNvSpPr txBox="1"/>
            <p:nvPr/>
          </p:nvSpPr>
          <p:spPr>
            <a:xfrm>
              <a:off x="1152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532" name="Google Shape;532;p44"/>
            <p:cNvSpPr txBox="1"/>
            <p:nvPr/>
          </p:nvSpPr>
          <p:spPr>
            <a:xfrm>
              <a:off x="1728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533" name="Google Shape;533;p44"/>
            <p:cNvSpPr txBox="1"/>
            <p:nvPr/>
          </p:nvSpPr>
          <p:spPr>
            <a:xfrm>
              <a:off x="864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</p:grpSp>
      <p:grpSp>
        <p:nvGrpSpPr>
          <p:cNvPr id="534" name="Google Shape;534;p44"/>
          <p:cNvGrpSpPr/>
          <p:nvPr/>
        </p:nvGrpSpPr>
        <p:grpSpPr>
          <a:xfrm>
            <a:off x="4254500" y="1600200"/>
            <a:ext cx="3727450" cy="2543175"/>
            <a:chOff x="2437" y="1344"/>
            <a:chExt cx="2348" cy="2136"/>
          </a:xfrm>
        </p:grpSpPr>
        <p:grpSp>
          <p:nvGrpSpPr>
            <p:cNvPr id="535" name="Google Shape;535;p44"/>
            <p:cNvGrpSpPr/>
            <p:nvPr/>
          </p:nvGrpSpPr>
          <p:grpSpPr>
            <a:xfrm>
              <a:off x="2437" y="1344"/>
              <a:ext cx="2348" cy="2136"/>
              <a:chOff x="2437" y="1344"/>
              <a:chExt cx="2348" cy="2136"/>
            </a:xfrm>
          </p:grpSpPr>
          <p:sp>
            <p:nvSpPr>
              <p:cNvPr id="536" name="Google Shape;536;p44"/>
              <p:cNvSpPr txBox="1"/>
              <p:nvPr/>
            </p:nvSpPr>
            <p:spPr>
              <a:xfrm>
                <a:off x="2437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X1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400" u="none">
                    <a:solidFill>
                      <a:schemeClr val="accent2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rgbClr val="FF3300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,3,4}</a:t>
                </a:r>
                <a:endParaRPr/>
              </a:p>
            </p:txBody>
          </p:sp>
          <p:sp>
            <p:nvSpPr>
              <p:cNvPr id="537" name="Google Shape;537;p44"/>
              <p:cNvSpPr txBox="1"/>
              <p:nvPr/>
            </p:nvSpPr>
            <p:spPr>
              <a:xfrm>
                <a:off x="2445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X3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{1,2,3,4}</a:t>
                </a:r>
                <a:endParaRPr/>
              </a:p>
            </p:txBody>
          </p:sp>
          <p:sp>
            <p:nvSpPr>
              <p:cNvPr id="538" name="Google Shape;538;p44"/>
              <p:cNvSpPr txBox="1"/>
              <p:nvPr/>
            </p:nvSpPr>
            <p:spPr>
              <a:xfrm>
                <a:off x="3885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X4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{1,2,3,4}</a:t>
                </a:r>
                <a:endParaRPr/>
              </a:p>
            </p:txBody>
          </p:sp>
          <p:sp>
            <p:nvSpPr>
              <p:cNvPr id="539" name="Google Shape;539;p44"/>
              <p:cNvSpPr txBox="1"/>
              <p:nvPr/>
            </p:nvSpPr>
            <p:spPr>
              <a:xfrm>
                <a:off x="3885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X2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{1,2,3,4}</a:t>
                </a:r>
                <a:endParaRPr/>
              </a:p>
            </p:txBody>
          </p:sp>
        </p:grpSp>
        <p:cxnSp>
          <p:nvCxnSpPr>
            <p:cNvPr id="540" name="Google Shape;540;p44"/>
            <p:cNvCxnSpPr/>
            <p:nvPr/>
          </p:nvCxnSpPr>
          <p:spPr>
            <a:xfrm>
              <a:off x="3360" y="1584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1" name="Google Shape;541;p44"/>
            <p:cNvCxnSpPr/>
            <p:nvPr/>
          </p:nvCxnSpPr>
          <p:spPr>
            <a:xfrm>
              <a:off x="2928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2" name="Google Shape;542;p44"/>
            <p:cNvCxnSpPr/>
            <p:nvPr/>
          </p:nvCxnSpPr>
          <p:spPr>
            <a:xfrm>
              <a:off x="3360" y="3120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3" name="Google Shape;543;p44"/>
            <p:cNvCxnSpPr/>
            <p:nvPr/>
          </p:nvCxnSpPr>
          <p:spPr>
            <a:xfrm>
              <a:off x="4320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4" name="Google Shape;544;p44"/>
            <p:cNvCxnSpPr/>
            <p:nvPr/>
          </p:nvCxnSpPr>
          <p:spPr>
            <a:xfrm>
              <a:off x="3312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5" name="Google Shape;545;p44"/>
            <p:cNvCxnSpPr/>
            <p:nvPr/>
          </p:nvCxnSpPr>
          <p:spPr>
            <a:xfrm flipH="1">
              <a:off x="3288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46" name="Google Shape;546;p44"/>
          <p:cNvSpPr/>
          <p:nvPr/>
        </p:nvSpPr>
        <p:spPr>
          <a:xfrm>
            <a:off x="1524000" y="26289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7" name="Google Shape;547;p44"/>
          <p:cNvGrpSpPr/>
          <p:nvPr/>
        </p:nvGrpSpPr>
        <p:grpSpPr>
          <a:xfrm>
            <a:off x="2057400" y="2343150"/>
            <a:ext cx="1390650" cy="1385888"/>
            <a:chOff x="1296" y="1968"/>
            <a:chExt cx="876" cy="1164"/>
          </a:xfrm>
        </p:grpSpPr>
        <p:sp>
          <p:nvSpPr>
            <p:cNvPr id="548" name="Google Shape;548;p44"/>
            <p:cNvSpPr/>
            <p:nvPr/>
          </p:nvSpPr>
          <p:spPr>
            <a:xfrm>
              <a:off x="1296" y="1968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4"/>
            <p:cNvSpPr/>
            <p:nvPr/>
          </p:nvSpPr>
          <p:spPr>
            <a:xfrm>
              <a:off x="1296" y="2544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4"/>
            <p:cNvSpPr/>
            <p:nvPr/>
          </p:nvSpPr>
          <p:spPr>
            <a:xfrm>
              <a:off x="1584" y="2832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1296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1872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1584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5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" sz="2500"/>
              <a:t>Example: 4-Queens Problem</a:t>
            </a:r>
            <a:endParaRPr/>
          </a:p>
        </p:txBody>
      </p:sp>
      <p:grpSp>
        <p:nvGrpSpPr>
          <p:cNvPr id="560" name="Google Shape;560;p45"/>
          <p:cNvGrpSpPr/>
          <p:nvPr/>
        </p:nvGrpSpPr>
        <p:grpSpPr>
          <a:xfrm>
            <a:off x="1219200" y="2000250"/>
            <a:ext cx="2228850" cy="1714500"/>
            <a:chOff x="624" y="1776"/>
            <a:chExt cx="1404" cy="1440"/>
          </a:xfrm>
        </p:grpSpPr>
        <p:grpSp>
          <p:nvGrpSpPr>
            <p:cNvPr id="561" name="Google Shape;561;p45"/>
            <p:cNvGrpSpPr/>
            <p:nvPr/>
          </p:nvGrpSpPr>
          <p:grpSpPr>
            <a:xfrm>
              <a:off x="816" y="2016"/>
              <a:ext cx="1200" cy="1200"/>
              <a:chOff x="576" y="1728"/>
              <a:chExt cx="1200" cy="1200"/>
            </a:xfrm>
          </p:grpSpPr>
          <p:sp>
            <p:nvSpPr>
              <p:cNvPr id="562" name="Google Shape;562;p45"/>
              <p:cNvSpPr txBox="1"/>
              <p:nvPr/>
            </p:nvSpPr>
            <p:spPr>
              <a:xfrm>
                <a:off x="576" y="1728"/>
                <a:ext cx="1200" cy="1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45"/>
              <p:cNvSpPr txBox="1"/>
              <p:nvPr/>
            </p:nvSpPr>
            <p:spPr>
              <a:xfrm>
                <a:off x="864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45"/>
              <p:cNvSpPr txBox="1"/>
              <p:nvPr/>
            </p:nvSpPr>
            <p:spPr>
              <a:xfrm>
                <a:off x="1152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45"/>
              <p:cNvSpPr txBox="1"/>
              <p:nvPr/>
            </p:nvSpPr>
            <p:spPr>
              <a:xfrm>
                <a:off x="864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45"/>
              <p:cNvSpPr txBox="1"/>
              <p:nvPr/>
            </p:nvSpPr>
            <p:spPr>
              <a:xfrm>
                <a:off x="576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45"/>
              <p:cNvSpPr txBox="1"/>
              <p:nvPr/>
            </p:nvSpPr>
            <p:spPr>
              <a:xfrm>
                <a:off x="1440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45"/>
              <p:cNvSpPr txBox="1"/>
              <p:nvPr/>
            </p:nvSpPr>
            <p:spPr>
              <a:xfrm>
                <a:off x="1152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45"/>
              <p:cNvSpPr txBox="1"/>
              <p:nvPr/>
            </p:nvSpPr>
            <p:spPr>
              <a:xfrm>
                <a:off x="576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45"/>
              <p:cNvSpPr txBox="1"/>
              <p:nvPr/>
            </p:nvSpPr>
            <p:spPr>
              <a:xfrm>
                <a:off x="1440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1" name="Google Shape;571;p45"/>
            <p:cNvSpPr txBox="1"/>
            <p:nvPr/>
          </p:nvSpPr>
          <p:spPr>
            <a:xfrm>
              <a:off x="624" y="20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72" name="Google Shape;572;p45"/>
            <p:cNvSpPr txBox="1"/>
            <p:nvPr/>
          </p:nvSpPr>
          <p:spPr>
            <a:xfrm>
              <a:off x="624" y="259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573" name="Google Shape;573;p45"/>
            <p:cNvSpPr txBox="1"/>
            <p:nvPr/>
          </p:nvSpPr>
          <p:spPr>
            <a:xfrm>
              <a:off x="624" y="230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574" name="Google Shape;574;p45"/>
            <p:cNvSpPr txBox="1"/>
            <p:nvPr/>
          </p:nvSpPr>
          <p:spPr>
            <a:xfrm>
              <a:off x="624" y="28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575" name="Google Shape;575;p45"/>
            <p:cNvSpPr txBox="1"/>
            <p:nvPr/>
          </p:nvSpPr>
          <p:spPr>
            <a:xfrm>
              <a:off x="1440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576" name="Google Shape;576;p45"/>
            <p:cNvSpPr txBox="1"/>
            <p:nvPr/>
          </p:nvSpPr>
          <p:spPr>
            <a:xfrm>
              <a:off x="1152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577" name="Google Shape;577;p45"/>
            <p:cNvSpPr txBox="1"/>
            <p:nvPr/>
          </p:nvSpPr>
          <p:spPr>
            <a:xfrm>
              <a:off x="1728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578" name="Google Shape;578;p45"/>
            <p:cNvSpPr txBox="1"/>
            <p:nvPr/>
          </p:nvSpPr>
          <p:spPr>
            <a:xfrm>
              <a:off x="864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</p:grpSp>
      <p:grpSp>
        <p:nvGrpSpPr>
          <p:cNvPr id="579" name="Google Shape;579;p45"/>
          <p:cNvGrpSpPr/>
          <p:nvPr/>
        </p:nvGrpSpPr>
        <p:grpSpPr>
          <a:xfrm>
            <a:off x="4241800" y="1600200"/>
            <a:ext cx="3727450" cy="2543175"/>
            <a:chOff x="2429" y="1344"/>
            <a:chExt cx="2348" cy="2136"/>
          </a:xfrm>
        </p:grpSpPr>
        <p:grpSp>
          <p:nvGrpSpPr>
            <p:cNvPr id="580" name="Google Shape;580;p45"/>
            <p:cNvGrpSpPr/>
            <p:nvPr/>
          </p:nvGrpSpPr>
          <p:grpSpPr>
            <a:xfrm>
              <a:off x="2429" y="1344"/>
              <a:ext cx="2348" cy="2136"/>
              <a:chOff x="2429" y="1344"/>
              <a:chExt cx="2348" cy="2136"/>
            </a:xfrm>
          </p:grpSpPr>
          <p:sp>
            <p:nvSpPr>
              <p:cNvPr id="581" name="Google Shape;581;p45"/>
              <p:cNvSpPr txBox="1"/>
              <p:nvPr/>
            </p:nvSpPr>
            <p:spPr>
              <a:xfrm>
                <a:off x="2437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X1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rgbClr val="FF3300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,3,4}</a:t>
                </a:r>
                <a:endParaRPr/>
              </a:p>
            </p:txBody>
          </p:sp>
          <p:sp>
            <p:nvSpPr>
              <p:cNvPr id="582" name="Google Shape;582;p45"/>
              <p:cNvSpPr txBox="1"/>
              <p:nvPr/>
            </p:nvSpPr>
            <p:spPr>
              <a:xfrm>
                <a:off x="2429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X3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{1,  ,3, }</a:t>
                </a:r>
                <a:endParaRPr/>
              </a:p>
            </p:txBody>
          </p:sp>
          <p:sp>
            <p:nvSpPr>
              <p:cNvPr id="583" name="Google Shape;583;p45"/>
              <p:cNvSpPr txBox="1"/>
              <p:nvPr/>
            </p:nvSpPr>
            <p:spPr>
              <a:xfrm>
                <a:off x="3877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X4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{1, ,3,4}</a:t>
                </a:r>
                <a:endParaRPr/>
              </a:p>
            </p:txBody>
          </p:sp>
          <p:sp>
            <p:nvSpPr>
              <p:cNvPr id="584" name="Google Shape;584;p45"/>
              <p:cNvSpPr txBox="1"/>
              <p:nvPr/>
            </p:nvSpPr>
            <p:spPr>
              <a:xfrm>
                <a:off x="3861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X2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,4}</a:t>
                </a:r>
                <a:endParaRPr/>
              </a:p>
            </p:txBody>
          </p:sp>
        </p:grpSp>
        <p:cxnSp>
          <p:nvCxnSpPr>
            <p:cNvPr id="585" name="Google Shape;585;p45"/>
            <p:cNvCxnSpPr/>
            <p:nvPr/>
          </p:nvCxnSpPr>
          <p:spPr>
            <a:xfrm>
              <a:off x="3360" y="1584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2928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3360" y="3120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4320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3312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0" name="Google Shape;590;p45"/>
            <p:cNvCxnSpPr/>
            <p:nvPr/>
          </p:nvCxnSpPr>
          <p:spPr>
            <a:xfrm flipH="1">
              <a:off x="3288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91" name="Google Shape;591;p45"/>
          <p:cNvSpPr/>
          <p:nvPr/>
        </p:nvSpPr>
        <p:spPr>
          <a:xfrm>
            <a:off x="1524000" y="26289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2" name="Google Shape;592;p45"/>
          <p:cNvGrpSpPr/>
          <p:nvPr/>
        </p:nvGrpSpPr>
        <p:grpSpPr>
          <a:xfrm>
            <a:off x="2057400" y="2343150"/>
            <a:ext cx="1390650" cy="1385888"/>
            <a:chOff x="1296" y="1968"/>
            <a:chExt cx="876" cy="1164"/>
          </a:xfrm>
        </p:grpSpPr>
        <p:sp>
          <p:nvSpPr>
            <p:cNvPr id="593" name="Google Shape;593;p45"/>
            <p:cNvSpPr/>
            <p:nvPr/>
          </p:nvSpPr>
          <p:spPr>
            <a:xfrm>
              <a:off x="1296" y="1968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1296" y="2544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1584" y="2832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1296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1872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1584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6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" sz="2500"/>
              <a:t>Example: 4-Queens Problem</a:t>
            </a:r>
            <a:endParaRPr/>
          </a:p>
        </p:txBody>
      </p:sp>
      <p:grpSp>
        <p:nvGrpSpPr>
          <p:cNvPr id="605" name="Google Shape;605;p46"/>
          <p:cNvGrpSpPr/>
          <p:nvPr/>
        </p:nvGrpSpPr>
        <p:grpSpPr>
          <a:xfrm>
            <a:off x="1219200" y="2000250"/>
            <a:ext cx="2228850" cy="1714500"/>
            <a:chOff x="624" y="1776"/>
            <a:chExt cx="1404" cy="1440"/>
          </a:xfrm>
        </p:grpSpPr>
        <p:grpSp>
          <p:nvGrpSpPr>
            <p:cNvPr id="606" name="Google Shape;606;p46"/>
            <p:cNvGrpSpPr/>
            <p:nvPr/>
          </p:nvGrpSpPr>
          <p:grpSpPr>
            <a:xfrm>
              <a:off x="816" y="2016"/>
              <a:ext cx="1200" cy="1200"/>
              <a:chOff x="576" y="1728"/>
              <a:chExt cx="1200" cy="1200"/>
            </a:xfrm>
          </p:grpSpPr>
          <p:sp>
            <p:nvSpPr>
              <p:cNvPr id="607" name="Google Shape;607;p46"/>
              <p:cNvSpPr txBox="1"/>
              <p:nvPr/>
            </p:nvSpPr>
            <p:spPr>
              <a:xfrm>
                <a:off x="576" y="1728"/>
                <a:ext cx="1200" cy="1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46"/>
              <p:cNvSpPr txBox="1"/>
              <p:nvPr/>
            </p:nvSpPr>
            <p:spPr>
              <a:xfrm>
                <a:off x="864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46"/>
              <p:cNvSpPr txBox="1"/>
              <p:nvPr/>
            </p:nvSpPr>
            <p:spPr>
              <a:xfrm>
                <a:off x="1152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46"/>
              <p:cNvSpPr txBox="1"/>
              <p:nvPr/>
            </p:nvSpPr>
            <p:spPr>
              <a:xfrm>
                <a:off x="864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46"/>
              <p:cNvSpPr txBox="1"/>
              <p:nvPr/>
            </p:nvSpPr>
            <p:spPr>
              <a:xfrm>
                <a:off x="576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46"/>
              <p:cNvSpPr txBox="1"/>
              <p:nvPr/>
            </p:nvSpPr>
            <p:spPr>
              <a:xfrm>
                <a:off x="1440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46"/>
              <p:cNvSpPr txBox="1"/>
              <p:nvPr/>
            </p:nvSpPr>
            <p:spPr>
              <a:xfrm>
                <a:off x="1152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46"/>
              <p:cNvSpPr txBox="1"/>
              <p:nvPr/>
            </p:nvSpPr>
            <p:spPr>
              <a:xfrm>
                <a:off x="576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46"/>
              <p:cNvSpPr txBox="1"/>
              <p:nvPr/>
            </p:nvSpPr>
            <p:spPr>
              <a:xfrm>
                <a:off x="1440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6" name="Google Shape;616;p46"/>
            <p:cNvSpPr txBox="1"/>
            <p:nvPr/>
          </p:nvSpPr>
          <p:spPr>
            <a:xfrm>
              <a:off x="624" y="20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617" name="Google Shape;617;p46"/>
            <p:cNvSpPr txBox="1"/>
            <p:nvPr/>
          </p:nvSpPr>
          <p:spPr>
            <a:xfrm>
              <a:off x="624" y="259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618" name="Google Shape;618;p46"/>
            <p:cNvSpPr txBox="1"/>
            <p:nvPr/>
          </p:nvSpPr>
          <p:spPr>
            <a:xfrm>
              <a:off x="624" y="230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619" name="Google Shape;619;p46"/>
            <p:cNvSpPr txBox="1"/>
            <p:nvPr/>
          </p:nvSpPr>
          <p:spPr>
            <a:xfrm>
              <a:off x="624" y="28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620" name="Google Shape;620;p46"/>
            <p:cNvSpPr txBox="1"/>
            <p:nvPr/>
          </p:nvSpPr>
          <p:spPr>
            <a:xfrm>
              <a:off x="1440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621" name="Google Shape;621;p46"/>
            <p:cNvSpPr txBox="1"/>
            <p:nvPr/>
          </p:nvSpPr>
          <p:spPr>
            <a:xfrm>
              <a:off x="1152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622" name="Google Shape;622;p46"/>
            <p:cNvSpPr txBox="1"/>
            <p:nvPr/>
          </p:nvSpPr>
          <p:spPr>
            <a:xfrm>
              <a:off x="1728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623" name="Google Shape;623;p46"/>
            <p:cNvSpPr txBox="1"/>
            <p:nvPr/>
          </p:nvSpPr>
          <p:spPr>
            <a:xfrm>
              <a:off x="864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</p:grpSp>
      <p:grpSp>
        <p:nvGrpSpPr>
          <p:cNvPr id="624" name="Google Shape;624;p46"/>
          <p:cNvGrpSpPr/>
          <p:nvPr/>
        </p:nvGrpSpPr>
        <p:grpSpPr>
          <a:xfrm>
            <a:off x="4241800" y="1600200"/>
            <a:ext cx="3727450" cy="2543175"/>
            <a:chOff x="2429" y="1344"/>
            <a:chExt cx="2348" cy="2136"/>
          </a:xfrm>
        </p:grpSpPr>
        <p:grpSp>
          <p:nvGrpSpPr>
            <p:cNvPr id="625" name="Google Shape;625;p46"/>
            <p:cNvGrpSpPr/>
            <p:nvPr/>
          </p:nvGrpSpPr>
          <p:grpSpPr>
            <a:xfrm>
              <a:off x="2429" y="1344"/>
              <a:ext cx="2348" cy="2136"/>
              <a:chOff x="2429" y="1344"/>
              <a:chExt cx="2348" cy="2136"/>
            </a:xfrm>
          </p:grpSpPr>
          <p:sp>
            <p:nvSpPr>
              <p:cNvPr id="626" name="Google Shape;626;p46"/>
              <p:cNvSpPr txBox="1"/>
              <p:nvPr/>
            </p:nvSpPr>
            <p:spPr>
              <a:xfrm>
                <a:off x="2437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X1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rgbClr val="FF3300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,3,4}</a:t>
                </a:r>
                <a:endParaRPr/>
              </a:p>
            </p:txBody>
          </p:sp>
          <p:sp>
            <p:nvSpPr>
              <p:cNvPr id="627" name="Google Shape;627;p46"/>
              <p:cNvSpPr txBox="1"/>
              <p:nvPr/>
            </p:nvSpPr>
            <p:spPr>
              <a:xfrm>
                <a:off x="2429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X3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{1,  ,3, }</a:t>
                </a:r>
                <a:endParaRPr/>
              </a:p>
            </p:txBody>
          </p:sp>
          <p:sp>
            <p:nvSpPr>
              <p:cNvPr id="628" name="Google Shape;628;p46"/>
              <p:cNvSpPr txBox="1"/>
              <p:nvPr/>
            </p:nvSpPr>
            <p:spPr>
              <a:xfrm>
                <a:off x="3877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X4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{1, ,3,4}</a:t>
                </a:r>
                <a:endParaRPr/>
              </a:p>
            </p:txBody>
          </p:sp>
          <p:sp>
            <p:nvSpPr>
              <p:cNvPr id="629" name="Google Shape;629;p46"/>
              <p:cNvSpPr txBox="1"/>
              <p:nvPr/>
            </p:nvSpPr>
            <p:spPr>
              <a:xfrm>
                <a:off x="3861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X2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}</a:t>
                </a:r>
                <a:endParaRPr/>
              </a:p>
            </p:txBody>
          </p:sp>
        </p:grpSp>
        <p:cxnSp>
          <p:nvCxnSpPr>
            <p:cNvPr id="630" name="Google Shape;630;p46"/>
            <p:cNvCxnSpPr/>
            <p:nvPr/>
          </p:nvCxnSpPr>
          <p:spPr>
            <a:xfrm>
              <a:off x="3360" y="1584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2928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3360" y="3120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4320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3312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5" name="Google Shape;635;p46"/>
            <p:cNvCxnSpPr/>
            <p:nvPr/>
          </p:nvCxnSpPr>
          <p:spPr>
            <a:xfrm flipH="1">
              <a:off x="3288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636" name="Google Shape;636;p46"/>
          <p:cNvSpPr/>
          <p:nvPr/>
        </p:nvSpPr>
        <p:spPr>
          <a:xfrm>
            <a:off x="1524000" y="26289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7" name="Google Shape;637;p46"/>
          <p:cNvGrpSpPr/>
          <p:nvPr/>
        </p:nvGrpSpPr>
        <p:grpSpPr>
          <a:xfrm>
            <a:off x="2057400" y="2343150"/>
            <a:ext cx="1390650" cy="1385888"/>
            <a:chOff x="1296" y="1968"/>
            <a:chExt cx="876" cy="1164"/>
          </a:xfrm>
        </p:grpSpPr>
        <p:sp>
          <p:nvSpPr>
            <p:cNvPr id="638" name="Google Shape;638;p46"/>
            <p:cNvSpPr/>
            <p:nvPr/>
          </p:nvSpPr>
          <p:spPr>
            <a:xfrm>
              <a:off x="1296" y="1968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1296" y="2544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1584" y="2832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6"/>
            <p:cNvSpPr/>
            <p:nvPr/>
          </p:nvSpPr>
          <p:spPr>
            <a:xfrm>
              <a:off x="1296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1872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1584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46"/>
          <p:cNvSpPr/>
          <p:nvPr/>
        </p:nvSpPr>
        <p:spPr>
          <a:xfrm>
            <a:off x="1981200" y="33147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6"/>
          <p:cNvSpPr/>
          <p:nvPr/>
        </p:nvSpPr>
        <p:spPr>
          <a:xfrm>
            <a:off x="2514600" y="30289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6"/>
          <p:cNvSpPr/>
          <p:nvPr/>
        </p:nvSpPr>
        <p:spPr>
          <a:xfrm>
            <a:off x="2971800" y="33718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7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" sz="2500"/>
              <a:t>Example: 4-Queens Problem</a:t>
            </a:r>
            <a:endParaRPr/>
          </a:p>
        </p:txBody>
      </p:sp>
      <p:grpSp>
        <p:nvGrpSpPr>
          <p:cNvPr id="653" name="Google Shape;653;p47"/>
          <p:cNvGrpSpPr/>
          <p:nvPr/>
        </p:nvGrpSpPr>
        <p:grpSpPr>
          <a:xfrm>
            <a:off x="1219200" y="2000250"/>
            <a:ext cx="2228850" cy="1714500"/>
            <a:chOff x="624" y="1776"/>
            <a:chExt cx="1404" cy="1440"/>
          </a:xfrm>
        </p:grpSpPr>
        <p:grpSp>
          <p:nvGrpSpPr>
            <p:cNvPr id="654" name="Google Shape;654;p47"/>
            <p:cNvGrpSpPr/>
            <p:nvPr/>
          </p:nvGrpSpPr>
          <p:grpSpPr>
            <a:xfrm>
              <a:off x="816" y="2016"/>
              <a:ext cx="1200" cy="1200"/>
              <a:chOff x="576" y="1728"/>
              <a:chExt cx="1200" cy="1200"/>
            </a:xfrm>
          </p:grpSpPr>
          <p:sp>
            <p:nvSpPr>
              <p:cNvPr id="655" name="Google Shape;655;p47"/>
              <p:cNvSpPr txBox="1"/>
              <p:nvPr/>
            </p:nvSpPr>
            <p:spPr>
              <a:xfrm>
                <a:off x="576" y="1728"/>
                <a:ext cx="1200" cy="1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47"/>
              <p:cNvSpPr txBox="1"/>
              <p:nvPr/>
            </p:nvSpPr>
            <p:spPr>
              <a:xfrm>
                <a:off x="864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47"/>
              <p:cNvSpPr txBox="1"/>
              <p:nvPr/>
            </p:nvSpPr>
            <p:spPr>
              <a:xfrm>
                <a:off x="1152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47"/>
              <p:cNvSpPr txBox="1"/>
              <p:nvPr/>
            </p:nvSpPr>
            <p:spPr>
              <a:xfrm>
                <a:off x="864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47"/>
              <p:cNvSpPr txBox="1"/>
              <p:nvPr/>
            </p:nvSpPr>
            <p:spPr>
              <a:xfrm>
                <a:off x="576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47"/>
              <p:cNvSpPr txBox="1"/>
              <p:nvPr/>
            </p:nvSpPr>
            <p:spPr>
              <a:xfrm>
                <a:off x="1440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47"/>
              <p:cNvSpPr txBox="1"/>
              <p:nvPr/>
            </p:nvSpPr>
            <p:spPr>
              <a:xfrm>
                <a:off x="1152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47"/>
              <p:cNvSpPr txBox="1"/>
              <p:nvPr/>
            </p:nvSpPr>
            <p:spPr>
              <a:xfrm>
                <a:off x="576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47"/>
              <p:cNvSpPr txBox="1"/>
              <p:nvPr/>
            </p:nvSpPr>
            <p:spPr>
              <a:xfrm>
                <a:off x="1440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4" name="Google Shape;664;p47"/>
            <p:cNvSpPr txBox="1"/>
            <p:nvPr/>
          </p:nvSpPr>
          <p:spPr>
            <a:xfrm>
              <a:off x="624" y="20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665" name="Google Shape;665;p47"/>
            <p:cNvSpPr txBox="1"/>
            <p:nvPr/>
          </p:nvSpPr>
          <p:spPr>
            <a:xfrm>
              <a:off x="624" y="259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666" name="Google Shape;666;p47"/>
            <p:cNvSpPr txBox="1"/>
            <p:nvPr/>
          </p:nvSpPr>
          <p:spPr>
            <a:xfrm>
              <a:off x="624" y="230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667" name="Google Shape;667;p47"/>
            <p:cNvSpPr txBox="1"/>
            <p:nvPr/>
          </p:nvSpPr>
          <p:spPr>
            <a:xfrm>
              <a:off x="624" y="28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668" name="Google Shape;668;p47"/>
            <p:cNvSpPr txBox="1"/>
            <p:nvPr/>
          </p:nvSpPr>
          <p:spPr>
            <a:xfrm>
              <a:off x="1440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669" name="Google Shape;669;p47"/>
            <p:cNvSpPr txBox="1"/>
            <p:nvPr/>
          </p:nvSpPr>
          <p:spPr>
            <a:xfrm>
              <a:off x="1152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670" name="Google Shape;670;p47"/>
            <p:cNvSpPr txBox="1"/>
            <p:nvPr/>
          </p:nvSpPr>
          <p:spPr>
            <a:xfrm>
              <a:off x="1728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671" name="Google Shape;671;p47"/>
            <p:cNvSpPr txBox="1"/>
            <p:nvPr/>
          </p:nvSpPr>
          <p:spPr>
            <a:xfrm>
              <a:off x="864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</p:grpSp>
      <p:grpSp>
        <p:nvGrpSpPr>
          <p:cNvPr id="672" name="Google Shape;672;p47"/>
          <p:cNvGrpSpPr/>
          <p:nvPr/>
        </p:nvGrpSpPr>
        <p:grpSpPr>
          <a:xfrm>
            <a:off x="4229100" y="1600200"/>
            <a:ext cx="3727450" cy="2543175"/>
            <a:chOff x="2421" y="1344"/>
            <a:chExt cx="2348" cy="2136"/>
          </a:xfrm>
        </p:grpSpPr>
        <p:grpSp>
          <p:nvGrpSpPr>
            <p:cNvPr id="673" name="Google Shape;673;p47"/>
            <p:cNvGrpSpPr/>
            <p:nvPr/>
          </p:nvGrpSpPr>
          <p:grpSpPr>
            <a:xfrm>
              <a:off x="2421" y="1344"/>
              <a:ext cx="2348" cy="2136"/>
              <a:chOff x="2421" y="1344"/>
              <a:chExt cx="2348" cy="2136"/>
            </a:xfrm>
          </p:grpSpPr>
          <p:sp>
            <p:nvSpPr>
              <p:cNvPr id="674" name="Google Shape;674;p47"/>
              <p:cNvSpPr txBox="1"/>
              <p:nvPr/>
            </p:nvSpPr>
            <p:spPr>
              <a:xfrm>
                <a:off x="2437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X1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rgbClr val="FF3300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,3,4}</a:t>
                </a:r>
                <a:endParaRPr/>
              </a:p>
            </p:txBody>
          </p:sp>
          <p:sp>
            <p:nvSpPr>
              <p:cNvPr id="675" name="Google Shape;675;p47"/>
              <p:cNvSpPr txBox="1"/>
              <p:nvPr/>
            </p:nvSpPr>
            <p:spPr>
              <a:xfrm>
                <a:off x="2421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X3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{1,  ,  , }</a:t>
                </a:r>
                <a:endParaRPr/>
              </a:p>
            </p:txBody>
          </p:sp>
          <p:sp>
            <p:nvSpPr>
              <p:cNvPr id="676" name="Google Shape;676;p47"/>
              <p:cNvSpPr txBox="1"/>
              <p:nvPr/>
            </p:nvSpPr>
            <p:spPr>
              <a:xfrm>
                <a:off x="3869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X4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{1,  ,3, }</a:t>
                </a:r>
                <a:endParaRPr/>
              </a:p>
            </p:txBody>
          </p:sp>
          <p:sp>
            <p:nvSpPr>
              <p:cNvPr id="677" name="Google Shape;677;p47"/>
              <p:cNvSpPr txBox="1"/>
              <p:nvPr/>
            </p:nvSpPr>
            <p:spPr>
              <a:xfrm>
                <a:off x="3861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X2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}</a:t>
                </a:r>
                <a:endParaRPr/>
              </a:p>
            </p:txBody>
          </p:sp>
        </p:grpSp>
        <p:cxnSp>
          <p:nvCxnSpPr>
            <p:cNvPr id="678" name="Google Shape;678;p47"/>
            <p:cNvCxnSpPr/>
            <p:nvPr/>
          </p:nvCxnSpPr>
          <p:spPr>
            <a:xfrm>
              <a:off x="3360" y="1584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9" name="Google Shape;679;p47"/>
            <p:cNvCxnSpPr/>
            <p:nvPr/>
          </p:nvCxnSpPr>
          <p:spPr>
            <a:xfrm>
              <a:off x="2928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0" name="Google Shape;680;p47"/>
            <p:cNvCxnSpPr/>
            <p:nvPr/>
          </p:nvCxnSpPr>
          <p:spPr>
            <a:xfrm>
              <a:off x="3360" y="3120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1" name="Google Shape;681;p47"/>
            <p:cNvCxnSpPr/>
            <p:nvPr/>
          </p:nvCxnSpPr>
          <p:spPr>
            <a:xfrm>
              <a:off x="4320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2" name="Google Shape;682;p47"/>
            <p:cNvCxnSpPr/>
            <p:nvPr/>
          </p:nvCxnSpPr>
          <p:spPr>
            <a:xfrm>
              <a:off x="3312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3" name="Google Shape;683;p47"/>
            <p:cNvCxnSpPr/>
            <p:nvPr/>
          </p:nvCxnSpPr>
          <p:spPr>
            <a:xfrm flipH="1">
              <a:off x="3288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684" name="Google Shape;684;p47"/>
          <p:cNvSpPr/>
          <p:nvPr/>
        </p:nvSpPr>
        <p:spPr>
          <a:xfrm>
            <a:off x="1524000" y="26289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5" name="Google Shape;685;p47"/>
          <p:cNvGrpSpPr/>
          <p:nvPr/>
        </p:nvGrpSpPr>
        <p:grpSpPr>
          <a:xfrm>
            <a:off x="2057400" y="2343150"/>
            <a:ext cx="1390650" cy="1385888"/>
            <a:chOff x="1296" y="1968"/>
            <a:chExt cx="876" cy="1164"/>
          </a:xfrm>
        </p:grpSpPr>
        <p:sp>
          <p:nvSpPr>
            <p:cNvPr id="686" name="Google Shape;686;p47"/>
            <p:cNvSpPr/>
            <p:nvPr/>
          </p:nvSpPr>
          <p:spPr>
            <a:xfrm>
              <a:off x="1296" y="1968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1296" y="2544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1584" y="2832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1296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1872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1584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p47"/>
          <p:cNvSpPr/>
          <p:nvPr/>
        </p:nvSpPr>
        <p:spPr>
          <a:xfrm>
            <a:off x="1981200" y="33147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7"/>
          <p:cNvSpPr/>
          <p:nvPr/>
        </p:nvSpPr>
        <p:spPr>
          <a:xfrm>
            <a:off x="2514600" y="30289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7"/>
          <p:cNvSpPr/>
          <p:nvPr/>
        </p:nvSpPr>
        <p:spPr>
          <a:xfrm>
            <a:off x="2971800" y="33718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8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" sz="2500"/>
              <a:t>Example: 4-Queens Problem</a:t>
            </a:r>
            <a:endParaRPr/>
          </a:p>
        </p:txBody>
      </p:sp>
      <p:grpSp>
        <p:nvGrpSpPr>
          <p:cNvPr id="701" name="Google Shape;701;p48"/>
          <p:cNvGrpSpPr/>
          <p:nvPr/>
        </p:nvGrpSpPr>
        <p:grpSpPr>
          <a:xfrm>
            <a:off x="1219200" y="2000250"/>
            <a:ext cx="2228850" cy="1714500"/>
            <a:chOff x="624" y="1776"/>
            <a:chExt cx="1404" cy="1440"/>
          </a:xfrm>
        </p:grpSpPr>
        <p:grpSp>
          <p:nvGrpSpPr>
            <p:cNvPr id="702" name="Google Shape;702;p48"/>
            <p:cNvGrpSpPr/>
            <p:nvPr/>
          </p:nvGrpSpPr>
          <p:grpSpPr>
            <a:xfrm>
              <a:off x="816" y="2016"/>
              <a:ext cx="1200" cy="1200"/>
              <a:chOff x="576" y="1728"/>
              <a:chExt cx="1200" cy="1200"/>
            </a:xfrm>
          </p:grpSpPr>
          <p:sp>
            <p:nvSpPr>
              <p:cNvPr id="703" name="Google Shape;703;p48"/>
              <p:cNvSpPr txBox="1"/>
              <p:nvPr/>
            </p:nvSpPr>
            <p:spPr>
              <a:xfrm>
                <a:off x="576" y="1728"/>
                <a:ext cx="1200" cy="1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48"/>
              <p:cNvSpPr txBox="1"/>
              <p:nvPr/>
            </p:nvSpPr>
            <p:spPr>
              <a:xfrm>
                <a:off x="864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48"/>
              <p:cNvSpPr txBox="1"/>
              <p:nvPr/>
            </p:nvSpPr>
            <p:spPr>
              <a:xfrm>
                <a:off x="1152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48"/>
              <p:cNvSpPr txBox="1"/>
              <p:nvPr/>
            </p:nvSpPr>
            <p:spPr>
              <a:xfrm>
                <a:off x="864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48"/>
              <p:cNvSpPr txBox="1"/>
              <p:nvPr/>
            </p:nvSpPr>
            <p:spPr>
              <a:xfrm>
                <a:off x="576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48"/>
              <p:cNvSpPr txBox="1"/>
              <p:nvPr/>
            </p:nvSpPr>
            <p:spPr>
              <a:xfrm>
                <a:off x="1440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48"/>
              <p:cNvSpPr txBox="1"/>
              <p:nvPr/>
            </p:nvSpPr>
            <p:spPr>
              <a:xfrm>
                <a:off x="1152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48"/>
              <p:cNvSpPr txBox="1"/>
              <p:nvPr/>
            </p:nvSpPr>
            <p:spPr>
              <a:xfrm>
                <a:off x="576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48"/>
              <p:cNvSpPr txBox="1"/>
              <p:nvPr/>
            </p:nvSpPr>
            <p:spPr>
              <a:xfrm>
                <a:off x="1440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2" name="Google Shape;712;p48"/>
            <p:cNvSpPr txBox="1"/>
            <p:nvPr/>
          </p:nvSpPr>
          <p:spPr>
            <a:xfrm>
              <a:off x="624" y="20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713" name="Google Shape;713;p48"/>
            <p:cNvSpPr txBox="1"/>
            <p:nvPr/>
          </p:nvSpPr>
          <p:spPr>
            <a:xfrm>
              <a:off x="624" y="259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714" name="Google Shape;714;p48"/>
            <p:cNvSpPr txBox="1"/>
            <p:nvPr/>
          </p:nvSpPr>
          <p:spPr>
            <a:xfrm>
              <a:off x="624" y="230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715" name="Google Shape;715;p48"/>
            <p:cNvSpPr txBox="1"/>
            <p:nvPr/>
          </p:nvSpPr>
          <p:spPr>
            <a:xfrm>
              <a:off x="624" y="28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716" name="Google Shape;716;p48"/>
            <p:cNvSpPr txBox="1"/>
            <p:nvPr/>
          </p:nvSpPr>
          <p:spPr>
            <a:xfrm>
              <a:off x="1440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717" name="Google Shape;717;p48"/>
            <p:cNvSpPr txBox="1"/>
            <p:nvPr/>
          </p:nvSpPr>
          <p:spPr>
            <a:xfrm>
              <a:off x="1152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718" name="Google Shape;718;p48"/>
            <p:cNvSpPr txBox="1"/>
            <p:nvPr/>
          </p:nvSpPr>
          <p:spPr>
            <a:xfrm>
              <a:off x="1728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719" name="Google Shape;719;p48"/>
            <p:cNvSpPr txBox="1"/>
            <p:nvPr/>
          </p:nvSpPr>
          <p:spPr>
            <a:xfrm>
              <a:off x="864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</p:grpSp>
      <p:grpSp>
        <p:nvGrpSpPr>
          <p:cNvPr id="720" name="Google Shape;720;p48"/>
          <p:cNvGrpSpPr/>
          <p:nvPr/>
        </p:nvGrpSpPr>
        <p:grpSpPr>
          <a:xfrm>
            <a:off x="4229100" y="1600200"/>
            <a:ext cx="3727450" cy="2543175"/>
            <a:chOff x="2421" y="1344"/>
            <a:chExt cx="2348" cy="2136"/>
          </a:xfrm>
        </p:grpSpPr>
        <p:grpSp>
          <p:nvGrpSpPr>
            <p:cNvPr id="721" name="Google Shape;721;p48"/>
            <p:cNvGrpSpPr/>
            <p:nvPr/>
          </p:nvGrpSpPr>
          <p:grpSpPr>
            <a:xfrm>
              <a:off x="2421" y="1344"/>
              <a:ext cx="2348" cy="2136"/>
              <a:chOff x="2421" y="1344"/>
              <a:chExt cx="2348" cy="2136"/>
            </a:xfrm>
          </p:grpSpPr>
          <p:sp>
            <p:nvSpPr>
              <p:cNvPr id="722" name="Google Shape;722;p48"/>
              <p:cNvSpPr txBox="1"/>
              <p:nvPr/>
            </p:nvSpPr>
            <p:spPr>
              <a:xfrm>
                <a:off x="2437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X1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rgbClr val="FF3300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,3,4}</a:t>
                </a:r>
                <a:endParaRPr/>
              </a:p>
            </p:txBody>
          </p:sp>
          <p:sp>
            <p:nvSpPr>
              <p:cNvPr id="723" name="Google Shape;723;p48"/>
              <p:cNvSpPr txBox="1"/>
              <p:nvPr/>
            </p:nvSpPr>
            <p:spPr>
              <a:xfrm>
                <a:off x="2421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X3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400" u="non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  ,  , }</a:t>
                </a:r>
                <a:endParaRPr/>
              </a:p>
            </p:txBody>
          </p:sp>
          <p:sp>
            <p:nvSpPr>
              <p:cNvPr id="724" name="Google Shape;724;p48"/>
              <p:cNvSpPr txBox="1"/>
              <p:nvPr/>
            </p:nvSpPr>
            <p:spPr>
              <a:xfrm>
                <a:off x="3869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X4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{1,  ,3, }</a:t>
                </a:r>
                <a:endParaRPr/>
              </a:p>
            </p:txBody>
          </p:sp>
          <p:sp>
            <p:nvSpPr>
              <p:cNvPr id="725" name="Google Shape;725;p48"/>
              <p:cNvSpPr txBox="1"/>
              <p:nvPr/>
            </p:nvSpPr>
            <p:spPr>
              <a:xfrm>
                <a:off x="3861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X2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}</a:t>
                </a:r>
                <a:endParaRPr/>
              </a:p>
            </p:txBody>
          </p:sp>
        </p:grpSp>
        <p:cxnSp>
          <p:nvCxnSpPr>
            <p:cNvPr id="726" name="Google Shape;726;p48"/>
            <p:cNvCxnSpPr/>
            <p:nvPr/>
          </p:nvCxnSpPr>
          <p:spPr>
            <a:xfrm>
              <a:off x="3360" y="1584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7" name="Google Shape;727;p48"/>
            <p:cNvCxnSpPr/>
            <p:nvPr/>
          </p:nvCxnSpPr>
          <p:spPr>
            <a:xfrm>
              <a:off x="2928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8" name="Google Shape;728;p48"/>
            <p:cNvCxnSpPr/>
            <p:nvPr/>
          </p:nvCxnSpPr>
          <p:spPr>
            <a:xfrm>
              <a:off x="3360" y="3120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9" name="Google Shape;729;p48"/>
            <p:cNvCxnSpPr/>
            <p:nvPr/>
          </p:nvCxnSpPr>
          <p:spPr>
            <a:xfrm>
              <a:off x="4320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0" name="Google Shape;730;p48"/>
            <p:cNvCxnSpPr/>
            <p:nvPr/>
          </p:nvCxnSpPr>
          <p:spPr>
            <a:xfrm>
              <a:off x="3312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1" name="Google Shape;731;p48"/>
            <p:cNvCxnSpPr/>
            <p:nvPr/>
          </p:nvCxnSpPr>
          <p:spPr>
            <a:xfrm flipH="1">
              <a:off x="3288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732" name="Google Shape;732;p48"/>
          <p:cNvSpPr/>
          <p:nvPr/>
        </p:nvSpPr>
        <p:spPr>
          <a:xfrm>
            <a:off x="1524000" y="26289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3" name="Google Shape;733;p48"/>
          <p:cNvGrpSpPr/>
          <p:nvPr/>
        </p:nvGrpSpPr>
        <p:grpSpPr>
          <a:xfrm>
            <a:off x="2057400" y="2343150"/>
            <a:ext cx="1390650" cy="1385888"/>
            <a:chOff x="1296" y="1968"/>
            <a:chExt cx="876" cy="1164"/>
          </a:xfrm>
        </p:grpSpPr>
        <p:sp>
          <p:nvSpPr>
            <p:cNvPr id="734" name="Google Shape;734;p48"/>
            <p:cNvSpPr/>
            <p:nvPr/>
          </p:nvSpPr>
          <p:spPr>
            <a:xfrm>
              <a:off x="1296" y="1968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1296" y="2544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1584" y="2832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1296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1872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1584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0" name="Google Shape;740;p48"/>
          <p:cNvSpPr/>
          <p:nvPr/>
        </p:nvSpPr>
        <p:spPr>
          <a:xfrm>
            <a:off x="1981200" y="33147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8"/>
          <p:cNvSpPr/>
          <p:nvPr/>
        </p:nvSpPr>
        <p:spPr>
          <a:xfrm>
            <a:off x="2514600" y="30289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8"/>
          <p:cNvSpPr/>
          <p:nvPr/>
        </p:nvSpPr>
        <p:spPr>
          <a:xfrm>
            <a:off x="2971800" y="33718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8"/>
          <p:cNvSpPr/>
          <p:nvPr/>
        </p:nvSpPr>
        <p:spPr>
          <a:xfrm>
            <a:off x="2438400" y="22860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8"/>
          <p:cNvSpPr/>
          <p:nvPr/>
        </p:nvSpPr>
        <p:spPr>
          <a:xfrm>
            <a:off x="2971800" y="23431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9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" sz="2500"/>
              <a:t>Example: 4-Queens Problem</a:t>
            </a:r>
            <a:endParaRPr/>
          </a:p>
        </p:txBody>
      </p:sp>
      <p:grpSp>
        <p:nvGrpSpPr>
          <p:cNvPr id="751" name="Google Shape;751;p49"/>
          <p:cNvGrpSpPr/>
          <p:nvPr/>
        </p:nvGrpSpPr>
        <p:grpSpPr>
          <a:xfrm>
            <a:off x="1219200" y="2000250"/>
            <a:ext cx="2228850" cy="1714500"/>
            <a:chOff x="624" y="1776"/>
            <a:chExt cx="1404" cy="1440"/>
          </a:xfrm>
        </p:grpSpPr>
        <p:grpSp>
          <p:nvGrpSpPr>
            <p:cNvPr id="752" name="Google Shape;752;p49"/>
            <p:cNvGrpSpPr/>
            <p:nvPr/>
          </p:nvGrpSpPr>
          <p:grpSpPr>
            <a:xfrm>
              <a:off x="816" y="2016"/>
              <a:ext cx="1200" cy="1200"/>
              <a:chOff x="576" y="1728"/>
              <a:chExt cx="1200" cy="1200"/>
            </a:xfrm>
          </p:grpSpPr>
          <p:sp>
            <p:nvSpPr>
              <p:cNvPr id="753" name="Google Shape;753;p49"/>
              <p:cNvSpPr txBox="1"/>
              <p:nvPr/>
            </p:nvSpPr>
            <p:spPr>
              <a:xfrm>
                <a:off x="576" y="1728"/>
                <a:ext cx="1200" cy="1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49"/>
              <p:cNvSpPr txBox="1"/>
              <p:nvPr/>
            </p:nvSpPr>
            <p:spPr>
              <a:xfrm>
                <a:off x="864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49"/>
              <p:cNvSpPr txBox="1"/>
              <p:nvPr/>
            </p:nvSpPr>
            <p:spPr>
              <a:xfrm>
                <a:off x="1152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49"/>
              <p:cNvSpPr txBox="1"/>
              <p:nvPr/>
            </p:nvSpPr>
            <p:spPr>
              <a:xfrm>
                <a:off x="864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49"/>
              <p:cNvSpPr txBox="1"/>
              <p:nvPr/>
            </p:nvSpPr>
            <p:spPr>
              <a:xfrm>
                <a:off x="576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49"/>
              <p:cNvSpPr txBox="1"/>
              <p:nvPr/>
            </p:nvSpPr>
            <p:spPr>
              <a:xfrm>
                <a:off x="1440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49"/>
              <p:cNvSpPr txBox="1"/>
              <p:nvPr/>
            </p:nvSpPr>
            <p:spPr>
              <a:xfrm>
                <a:off x="1152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49"/>
              <p:cNvSpPr txBox="1"/>
              <p:nvPr/>
            </p:nvSpPr>
            <p:spPr>
              <a:xfrm>
                <a:off x="576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49"/>
              <p:cNvSpPr txBox="1"/>
              <p:nvPr/>
            </p:nvSpPr>
            <p:spPr>
              <a:xfrm>
                <a:off x="1440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2" name="Google Shape;762;p49"/>
            <p:cNvSpPr txBox="1"/>
            <p:nvPr/>
          </p:nvSpPr>
          <p:spPr>
            <a:xfrm>
              <a:off x="624" y="20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763" name="Google Shape;763;p49"/>
            <p:cNvSpPr txBox="1"/>
            <p:nvPr/>
          </p:nvSpPr>
          <p:spPr>
            <a:xfrm>
              <a:off x="624" y="259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764" name="Google Shape;764;p49"/>
            <p:cNvSpPr txBox="1"/>
            <p:nvPr/>
          </p:nvSpPr>
          <p:spPr>
            <a:xfrm>
              <a:off x="624" y="230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765" name="Google Shape;765;p49"/>
            <p:cNvSpPr txBox="1"/>
            <p:nvPr/>
          </p:nvSpPr>
          <p:spPr>
            <a:xfrm>
              <a:off x="624" y="28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766" name="Google Shape;766;p49"/>
            <p:cNvSpPr txBox="1"/>
            <p:nvPr/>
          </p:nvSpPr>
          <p:spPr>
            <a:xfrm>
              <a:off x="1440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767" name="Google Shape;767;p49"/>
            <p:cNvSpPr txBox="1"/>
            <p:nvPr/>
          </p:nvSpPr>
          <p:spPr>
            <a:xfrm>
              <a:off x="1152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768" name="Google Shape;768;p49"/>
            <p:cNvSpPr txBox="1"/>
            <p:nvPr/>
          </p:nvSpPr>
          <p:spPr>
            <a:xfrm>
              <a:off x="1728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769" name="Google Shape;769;p49"/>
            <p:cNvSpPr txBox="1"/>
            <p:nvPr/>
          </p:nvSpPr>
          <p:spPr>
            <a:xfrm>
              <a:off x="864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</p:grpSp>
      <p:grpSp>
        <p:nvGrpSpPr>
          <p:cNvPr id="770" name="Google Shape;770;p49"/>
          <p:cNvGrpSpPr/>
          <p:nvPr/>
        </p:nvGrpSpPr>
        <p:grpSpPr>
          <a:xfrm>
            <a:off x="4229100" y="1600200"/>
            <a:ext cx="3714750" cy="2543175"/>
            <a:chOff x="2421" y="1344"/>
            <a:chExt cx="2340" cy="2136"/>
          </a:xfrm>
        </p:grpSpPr>
        <p:grpSp>
          <p:nvGrpSpPr>
            <p:cNvPr id="771" name="Google Shape;771;p49"/>
            <p:cNvGrpSpPr/>
            <p:nvPr/>
          </p:nvGrpSpPr>
          <p:grpSpPr>
            <a:xfrm>
              <a:off x="2421" y="1344"/>
              <a:ext cx="2340" cy="2136"/>
              <a:chOff x="2421" y="1344"/>
              <a:chExt cx="2340" cy="2136"/>
            </a:xfrm>
          </p:grpSpPr>
          <p:sp>
            <p:nvSpPr>
              <p:cNvPr id="772" name="Google Shape;772;p49"/>
              <p:cNvSpPr txBox="1"/>
              <p:nvPr/>
            </p:nvSpPr>
            <p:spPr>
              <a:xfrm>
                <a:off x="2437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X1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rgbClr val="FF3300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,3,4}</a:t>
                </a:r>
                <a:endParaRPr/>
              </a:p>
            </p:txBody>
          </p:sp>
          <p:sp>
            <p:nvSpPr>
              <p:cNvPr id="773" name="Google Shape;773;p49"/>
              <p:cNvSpPr txBox="1"/>
              <p:nvPr/>
            </p:nvSpPr>
            <p:spPr>
              <a:xfrm>
                <a:off x="2421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X3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400" u="non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  ,  , }</a:t>
                </a:r>
                <a:endParaRPr/>
              </a:p>
            </p:txBody>
          </p:sp>
          <p:sp>
            <p:nvSpPr>
              <p:cNvPr id="774" name="Google Shape;774;p49"/>
              <p:cNvSpPr txBox="1"/>
              <p:nvPr/>
            </p:nvSpPr>
            <p:spPr>
              <a:xfrm>
                <a:off x="3861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X4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  ,  ,3, }</a:t>
                </a:r>
                <a:endParaRPr/>
              </a:p>
            </p:txBody>
          </p:sp>
          <p:sp>
            <p:nvSpPr>
              <p:cNvPr id="775" name="Google Shape;775;p49"/>
              <p:cNvSpPr txBox="1"/>
              <p:nvPr/>
            </p:nvSpPr>
            <p:spPr>
              <a:xfrm>
                <a:off x="3861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X2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}</a:t>
                </a:r>
                <a:endParaRPr/>
              </a:p>
            </p:txBody>
          </p:sp>
        </p:grpSp>
        <p:cxnSp>
          <p:nvCxnSpPr>
            <p:cNvPr id="776" name="Google Shape;776;p49"/>
            <p:cNvCxnSpPr/>
            <p:nvPr/>
          </p:nvCxnSpPr>
          <p:spPr>
            <a:xfrm>
              <a:off x="3360" y="1584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7" name="Google Shape;777;p49"/>
            <p:cNvCxnSpPr/>
            <p:nvPr/>
          </p:nvCxnSpPr>
          <p:spPr>
            <a:xfrm>
              <a:off x="2928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8" name="Google Shape;778;p49"/>
            <p:cNvCxnSpPr/>
            <p:nvPr/>
          </p:nvCxnSpPr>
          <p:spPr>
            <a:xfrm>
              <a:off x="3360" y="3120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9" name="Google Shape;779;p49"/>
            <p:cNvCxnSpPr/>
            <p:nvPr/>
          </p:nvCxnSpPr>
          <p:spPr>
            <a:xfrm>
              <a:off x="4320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0" name="Google Shape;780;p49"/>
            <p:cNvCxnSpPr/>
            <p:nvPr/>
          </p:nvCxnSpPr>
          <p:spPr>
            <a:xfrm>
              <a:off x="3312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1" name="Google Shape;781;p49"/>
            <p:cNvCxnSpPr/>
            <p:nvPr/>
          </p:nvCxnSpPr>
          <p:spPr>
            <a:xfrm flipH="1">
              <a:off x="3288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782" name="Google Shape;782;p49"/>
          <p:cNvSpPr/>
          <p:nvPr/>
        </p:nvSpPr>
        <p:spPr>
          <a:xfrm>
            <a:off x="1524000" y="26289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3" name="Google Shape;783;p49"/>
          <p:cNvGrpSpPr/>
          <p:nvPr/>
        </p:nvGrpSpPr>
        <p:grpSpPr>
          <a:xfrm>
            <a:off x="2057400" y="2343150"/>
            <a:ext cx="1390650" cy="1385888"/>
            <a:chOff x="1296" y="1968"/>
            <a:chExt cx="876" cy="1164"/>
          </a:xfrm>
        </p:grpSpPr>
        <p:sp>
          <p:nvSpPr>
            <p:cNvPr id="784" name="Google Shape;784;p49"/>
            <p:cNvSpPr/>
            <p:nvPr/>
          </p:nvSpPr>
          <p:spPr>
            <a:xfrm>
              <a:off x="1296" y="1968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9"/>
            <p:cNvSpPr/>
            <p:nvPr/>
          </p:nvSpPr>
          <p:spPr>
            <a:xfrm>
              <a:off x="1296" y="2544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1584" y="2832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1296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1872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1584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0" name="Google Shape;790;p49"/>
          <p:cNvSpPr/>
          <p:nvPr/>
        </p:nvSpPr>
        <p:spPr>
          <a:xfrm>
            <a:off x="1981200" y="33147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49"/>
          <p:cNvSpPr/>
          <p:nvPr/>
        </p:nvSpPr>
        <p:spPr>
          <a:xfrm>
            <a:off x="2514600" y="30289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49"/>
          <p:cNvSpPr/>
          <p:nvPr/>
        </p:nvSpPr>
        <p:spPr>
          <a:xfrm>
            <a:off x="2971800" y="33718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49"/>
          <p:cNvSpPr/>
          <p:nvPr/>
        </p:nvSpPr>
        <p:spPr>
          <a:xfrm>
            <a:off x="2438400" y="22860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49"/>
          <p:cNvSpPr/>
          <p:nvPr/>
        </p:nvSpPr>
        <p:spPr>
          <a:xfrm>
            <a:off x="2971800" y="23431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0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" sz="2500"/>
              <a:t>Example: 4-Queens Problem</a:t>
            </a:r>
            <a:endParaRPr/>
          </a:p>
        </p:txBody>
      </p:sp>
      <p:grpSp>
        <p:nvGrpSpPr>
          <p:cNvPr id="801" name="Google Shape;801;p50"/>
          <p:cNvGrpSpPr/>
          <p:nvPr/>
        </p:nvGrpSpPr>
        <p:grpSpPr>
          <a:xfrm>
            <a:off x="1219200" y="2000250"/>
            <a:ext cx="2228850" cy="1714500"/>
            <a:chOff x="624" y="1776"/>
            <a:chExt cx="1404" cy="1440"/>
          </a:xfrm>
        </p:grpSpPr>
        <p:grpSp>
          <p:nvGrpSpPr>
            <p:cNvPr id="802" name="Google Shape;802;p50"/>
            <p:cNvGrpSpPr/>
            <p:nvPr/>
          </p:nvGrpSpPr>
          <p:grpSpPr>
            <a:xfrm>
              <a:off x="816" y="2016"/>
              <a:ext cx="1200" cy="1200"/>
              <a:chOff x="576" y="1728"/>
              <a:chExt cx="1200" cy="1200"/>
            </a:xfrm>
          </p:grpSpPr>
          <p:sp>
            <p:nvSpPr>
              <p:cNvPr id="803" name="Google Shape;803;p50"/>
              <p:cNvSpPr txBox="1"/>
              <p:nvPr/>
            </p:nvSpPr>
            <p:spPr>
              <a:xfrm>
                <a:off x="576" y="1728"/>
                <a:ext cx="1200" cy="1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50"/>
              <p:cNvSpPr txBox="1"/>
              <p:nvPr/>
            </p:nvSpPr>
            <p:spPr>
              <a:xfrm>
                <a:off x="864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50"/>
              <p:cNvSpPr txBox="1"/>
              <p:nvPr/>
            </p:nvSpPr>
            <p:spPr>
              <a:xfrm>
                <a:off x="1152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50"/>
              <p:cNvSpPr txBox="1"/>
              <p:nvPr/>
            </p:nvSpPr>
            <p:spPr>
              <a:xfrm>
                <a:off x="864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50"/>
              <p:cNvSpPr txBox="1"/>
              <p:nvPr/>
            </p:nvSpPr>
            <p:spPr>
              <a:xfrm>
                <a:off x="576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50"/>
              <p:cNvSpPr txBox="1"/>
              <p:nvPr/>
            </p:nvSpPr>
            <p:spPr>
              <a:xfrm>
                <a:off x="1440" y="2304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50"/>
              <p:cNvSpPr txBox="1"/>
              <p:nvPr/>
            </p:nvSpPr>
            <p:spPr>
              <a:xfrm>
                <a:off x="1152" y="2016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50"/>
              <p:cNvSpPr txBox="1"/>
              <p:nvPr/>
            </p:nvSpPr>
            <p:spPr>
              <a:xfrm>
                <a:off x="576" y="2592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50"/>
              <p:cNvSpPr txBox="1"/>
              <p:nvPr/>
            </p:nvSpPr>
            <p:spPr>
              <a:xfrm>
                <a:off x="1440" y="1728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2" name="Google Shape;812;p50"/>
            <p:cNvSpPr txBox="1"/>
            <p:nvPr/>
          </p:nvSpPr>
          <p:spPr>
            <a:xfrm>
              <a:off x="624" y="20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813" name="Google Shape;813;p50"/>
            <p:cNvSpPr txBox="1"/>
            <p:nvPr/>
          </p:nvSpPr>
          <p:spPr>
            <a:xfrm>
              <a:off x="624" y="259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814" name="Google Shape;814;p50"/>
            <p:cNvSpPr txBox="1"/>
            <p:nvPr/>
          </p:nvSpPr>
          <p:spPr>
            <a:xfrm>
              <a:off x="624" y="230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815" name="Google Shape;815;p50"/>
            <p:cNvSpPr txBox="1"/>
            <p:nvPr/>
          </p:nvSpPr>
          <p:spPr>
            <a:xfrm>
              <a:off x="624" y="28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816" name="Google Shape;816;p50"/>
            <p:cNvSpPr txBox="1"/>
            <p:nvPr/>
          </p:nvSpPr>
          <p:spPr>
            <a:xfrm>
              <a:off x="1440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817" name="Google Shape;817;p50"/>
            <p:cNvSpPr txBox="1"/>
            <p:nvPr/>
          </p:nvSpPr>
          <p:spPr>
            <a:xfrm>
              <a:off x="1152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818" name="Google Shape;818;p50"/>
            <p:cNvSpPr txBox="1"/>
            <p:nvPr/>
          </p:nvSpPr>
          <p:spPr>
            <a:xfrm>
              <a:off x="1728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819" name="Google Shape;819;p50"/>
            <p:cNvSpPr txBox="1"/>
            <p:nvPr/>
          </p:nvSpPr>
          <p:spPr>
            <a:xfrm>
              <a:off x="864" y="17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</p:grpSp>
      <p:grpSp>
        <p:nvGrpSpPr>
          <p:cNvPr id="820" name="Google Shape;820;p50"/>
          <p:cNvGrpSpPr/>
          <p:nvPr/>
        </p:nvGrpSpPr>
        <p:grpSpPr>
          <a:xfrm>
            <a:off x="4229100" y="1600200"/>
            <a:ext cx="3714750" cy="2543175"/>
            <a:chOff x="2421" y="1344"/>
            <a:chExt cx="2340" cy="2136"/>
          </a:xfrm>
        </p:grpSpPr>
        <p:grpSp>
          <p:nvGrpSpPr>
            <p:cNvPr id="821" name="Google Shape;821;p50"/>
            <p:cNvGrpSpPr/>
            <p:nvPr/>
          </p:nvGrpSpPr>
          <p:grpSpPr>
            <a:xfrm>
              <a:off x="2421" y="1344"/>
              <a:ext cx="2340" cy="2136"/>
              <a:chOff x="2421" y="1344"/>
              <a:chExt cx="2340" cy="2136"/>
            </a:xfrm>
          </p:grpSpPr>
          <p:sp>
            <p:nvSpPr>
              <p:cNvPr id="822" name="Google Shape;822;p50"/>
              <p:cNvSpPr txBox="1"/>
              <p:nvPr/>
            </p:nvSpPr>
            <p:spPr>
              <a:xfrm>
                <a:off x="2437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X1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rgbClr val="FF3300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,3,4}</a:t>
                </a:r>
                <a:endParaRPr/>
              </a:p>
            </p:txBody>
          </p:sp>
          <p:sp>
            <p:nvSpPr>
              <p:cNvPr id="823" name="Google Shape;823;p50"/>
              <p:cNvSpPr txBox="1"/>
              <p:nvPr/>
            </p:nvSpPr>
            <p:spPr>
              <a:xfrm>
                <a:off x="2421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X3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400" u="non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  ,  , }</a:t>
                </a:r>
                <a:endParaRPr/>
              </a:p>
            </p:txBody>
          </p:sp>
          <p:sp>
            <p:nvSpPr>
              <p:cNvPr id="824" name="Google Shape;824;p50"/>
              <p:cNvSpPr txBox="1"/>
              <p:nvPr/>
            </p:nvSpPr>
            <p:spPr>
              <a:xfrm>
                <a:off x="3861" y="2880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X4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  ,  ,</a:t>
                </a:r>
                <a:r>
                  <a:rPr b="0" i="0" lang="en" sz="2400" u="non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 }</a:t>
                </a:r>
                <a:endParaRPr/>
              </a:p>
            </p:txBody>
          </p:sp>
          <p:sp>
            <p:nvSpPr>
              <p:cNvPr id="825" name="Google Shape;825;p50"/>
              <p:cNvSpPr txBox="1"/>
              <p:nvPr/>
            </p:nvSpPr>
            <p:spPr>
              <a:xfrm>
                <a:off x="3861" y="1344"/>
                <a:ext cx="900" cy="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X2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{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,</a:t>
                </a:r>
                <a:r>
                  <a:rPr b="0" i="0" lang="en" sz="2400" u="non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r>
                  <a:rPr b="0" i="0" lang="en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}</a:t>
                </a:r>
                <a:endParaRPr/>
              </a:p>
            </p:txBody>
          </p:sp>
        </p:grpSp>
        <p:cxnSp>
          <p:nvCxnSpPr>
            <p:cNvPr id="826" name="Google Shape;826;p50"/>
            <p:cNvCxnSpPr/>
            <p:nvPr/>
          </p:nvCxnSpPr>
          <p:spPr>
            <a:xfrm>
              <a:off x="3360" y="1584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7" name="Google Shape;827;p50"/>
            <p:cNvCxnSpPr/>
            <p:nvPr/>
          </p:nvCxnSpPr>
          <p:spPr>
            <a:xfrm>
              <a:off x="2928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8" name="Google Shape;828;p50"/>
            <p:cNvCxnSpPr/>
            <p:nvPr/>
          </p:nvCxnSpPr>
          <p:spPr>
            <a:xfrm>
              <a:off x="3360" y="3120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9" name="Google Shape;829;p50"/>
            <p:cNvCxnSpPr/>
            <p:nvPr/>
          </p:nvCxnSpPr>
          <p:spPr>
            <a:xfrm>
              <a:off x="4320" y="18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0" name="Google Shape;830;p50"/>
            <p:cNvCxnSpPr/>
            <p:nvPr/>
          </p:nvCxnSpPr>
          <p:spPr>
            <a:xfrm>
              <a:off x="3312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1" name="Google Shape;831;p50"/>
            <p:cNvCxnSpPr/>
            <p:nvPr/>
          </p:nvCxnSpPr>
          <p:spPr>
            <a:xfrm flipH="1">
              <a:off x="3288" y="1872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32" name="Google Shape;832;p50"/>
          <p:cNvSpPr/>
          <p:nvPr/>
        </p:nvSpPr>
        <p:spPr>
          <a:xfrm>
            <a:off x="1524000" y="26289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3" name="Google Shape;833;p50"/>
          <p:cNvGrpSpPr/>
          <p:nvPr/>
        </p:nvGrpSpPr>
        <p:grpSpPr>
          <a:xfrm>
            <a:off x="2057400" y="2343150"/>
            <a:ext cx="1390650" cy="1385888"/>
            <a:chOff x="1296" y="1968"/>
            <a:chExt cx="876" cy="1164"/>
          </a:xfrm>
        </p:grpSpPr>
        <p:sp>
          <p:nvSpPr>
            <p:cNvPr id="834" name="Google Shape;834;p50"/>
            <p:cNvSpPr/>
            <p:nvPr/>
          </p:nvSpPr>
          <p:spPr>
            <a:xfrm>
              <a:off x="1296" y="1968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50"/>
            <p:cNvSpPr/>
            <p:nvPr/>
          </p:nvSpPr>
          <p:spPr>
            <a:xfrm>
              <a:off x="1296" y="2544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50"/>
            <p:cNvSpPr/>
            <p:nvPr/>
          </p:nvSpPr>
          <p:spPr>
            <a:xfrm>
              <a:off x="1584" y="2832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50"/>
            <p:cNvSpPr/>
            <p:nvPr/>
          </p:nvSpPr>
          <p:spPr>
            <a:xfrm>
              <a:off x="1296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50"/>
            <p:cNvSpPr/>
            <p:nvPr/>
          </p:nvSpPr>
          <p:spPr>
            <a:xfrm>
              <a:off x="1872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50"/>
            <p:cNvSpPr/>
            <p:nvPr/>
          </p:nvSpPr>
          <p:spPr>
            <a:xfrm>
              <a:off x="1584" y="2256"/>
              <a:ext cx="300" cy="300"/>
            </a:xfrm>
            <a:prstGeom prst="ellipse">
              <a:avLst/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0" name="Google Shape;840;p50"/>
          <p:cNvSpPr/>
          <p:nvPr/>
        </p:nvSpPr>
        <p:spPr>
          <a:xfrm>
            <a:off x="1981200" y="33147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50"/>
          <p:cNvSpPr/>
          <p:nvPr/>
        </p:nvSpPr>
        <p:spPr>
          <a:xfrm>
            <a:off x="2514600" y="30289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50"/>
          <p:cNvSpPr/>
          <p:nvPr/>
        </p:nvSpPr>
        <p:spPr>
          <a:xfrm>
            <a:off x="2971800" y="33718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50"/>
          <p:cNvSpPr/>
          <p:nvPr/>
        </p:nvSpPr>
        <p:spPr>
          <a:xfrm>
            <a:off x="2438400" y="22860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50"/>
          <p:cNvSpPr/>
          <p:nvPr/>
        </p:nvSpPr>
        <p:spPr>
          <a:xfrm>
            <a:off x="2971800" y="2343150"/>
            <a:ext cx="304800" cy="2286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50"/>
          <p:cNvSpPr/>
          <p:nvPr/>
        </p:nvSpPr>
        <p:spPr>
          <a:xfrm>
            <a:off x="2895600" y="2971800"/>
            <a:ext cx="457200" cy="342900"/>
          </a:xfrm>
          <a:prstGeom prst="star4">
            <a:avLst>
              <a:gd fmla="val 12500" name="adj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1"/>
          <p:cNvSpPr txBox="1"/>
          <p:nvPr>
            <p:ph type="title"/>
          </p:nvPr>
        </p:nvSpPr>
        <p:spPr>
          <a:xfrm>
            <a:off x="287888" y="10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2500"/>
              <a:t>Constraint propagation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851" name="Google Shape;85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2" name="Google Shape;852;p51"/>
          <p:cNvSpPr txBox="1"/>
          <p:nvPr/>
        </p:nvSpPr>
        <p:spPr>
          <a:xfrm>
            <a:off x="433388" y="726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•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Forward checking </a:t>
            </a:r>
            <a:r>
              <a:rPr lang="en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propagates information from assigned to unassigned 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variables, but </a:t>
            </a:r>
            <a:r>
              <a:rPr lang="en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doesn't provide early detection 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all failures: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•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NT and SA cannot both be blue!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mic Sans MS"/>
              <a:buChar char="•"/>
            </a:pPr>
            <a:r>
              <a:rPr lang="en" sz="1800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Constraint propagation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repeatedly enforces constraints locally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forward-checking-progress3c" id="853" name="Google Shape;85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600200"/>
            <a:ext cx="513397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51"/>
          <p:cNvSpPr/>
          <p:nvPr/>
        </p:nvSpPr>
        <p:spPr>
          <a:xfrm>
            <a:off x="2819400" y="3240087"/>
            <a:ext cx="685800" cy="457200"/>
          </a:xfrm>
          <a:prstGeom prst="ellipse">
            <a:avLst/>
          </a:prstGeom>
          <a:noFill/>
          <a:ln cap="flat" cmpd="sng" w="635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51"/>
          <p:cNvSpPr/>
          <p:nvPr/>
        </p:nvSpPr>
        <p:spPr>
          <a:xfrm>
            <a:off x="5715000" y="3240087"/>
            <a:ext cx="685800" cy="457200"/>
          </a:xfrm>
          <a:prstGeom prst="ellipse">
            <a:avLst/>
          </a:prstGeom>
          <a:noFill/>
          <a:ln cap="flat" cmpd="sng" w="635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2500"/>
              <a:t>Arc consistency: The General Case</a:t>
            </a:r>
            <a:endParaRPr sz="2500"/>
          </a:p>
        </p:txBody>
      </p:sp>
      <p:sp>
        <p:nvSpPr>
          <p:cNvPr id="861" name="Google Shape;86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2" name="Google Shape;862;p52"/>
          <p:cNvSpPr txBox="1"/>
          <p:nvPr/>
        </p:nvSpPr>
        <p:spPr>
          <a:xfrm>
            <a:off x="457200" y="762000"/>
            <a:ext cx="82296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•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Simplest form of propagation makes each arc </a:t>
            </a:r>
            <a:r>
              <a:rPr lang="en" sz="1800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consistent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•"/>
            </a:pPr>
            <a:r>
              <a:rPr i="1"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 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🡪</a:t>
            </a:r>
            <a:r>
              <a:rPr i="1"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consistent iff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</a:t>
            </a:r>
            <a:r>
              <a:rPr lang="en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value </a:t>
            </a:r>
            <a:r>
              <a:rPr i="1"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 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of </a:t>
            </a:r>
            <a:r>
              <a:rPr i="1"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 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</a:t>
            </a:r>
            <a:r>
              <a:rPr lang="en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allowed </a:t>
            </a:r>
            <a:r>
              <a:rPr i="1"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c-example1c" id="863" name="Google Shape;86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062" y="1870925"/>
            <a:ext cx="51339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52"/>
          <p:cNvPicPr preferRelativeResize="0"/>
          <p:nvPr/>
        </p:nvPicPr>
        <p:blipFill rotWithShape="1">
          <a:blip r:embed="rId4">
            <a:alphaModFix/>
          </a:blip>
          <a:srcRect b="0" l="10001" r="3998" t="13993"/>
          <a:stretch/>
        </p:blipFill>
        <p:spPr>
          <a:xfrm>
            <a:off x="6156050" y="2079900"/>
            <a:ext cx="2380500" cy="19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64025"/>
            <a:ext cx="501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2500"/>
              <a:t>Example: Map-Coloring</a:t>
            </a:r>
            <a:endParaRPr sz="2500"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ustralia"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050" y="79625"/>
            <a:ext cx="2392700" cy="19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08525" y="2369350"/>
            <a:ext cx="8330400" cy="14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mic Sans MS"/>
              <a:buChar char="•"/>
            </a:pPr>
            <a:r>
              <a:rPr lang="en" sz="1800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Variables:	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WA, NT, Q, NSW, V, SA, T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mic Sans MS"/>
              <a:buChar char="•"/>
            </a:pPr>
            <a:r>
              <a:rPr lang="en" sz="1800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Domains:	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aseline="-25000"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{red, green, blue}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mic Sans MS"/>
              <a:buChar char="•"/>
            </a:pPr>
            <a:r>
              <a:rPr lang="en" sz="1800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Constraints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adjacent regions must have different colors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e.g., WA ≠ NT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159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(WA,NT) must be in {(red,green),(red,blue),(green,red), …}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 Consistency</a:t>
            </a:r>
            <a:endParaRPr/>
          </a:p>
        </p:txBody>
      </p:sp>
      <p:sp>
        <p:nvSpPr>
          <p:cNvPr id="870" name="Google Shape;87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1" name="Google Shape;8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00" y="1017725"/>
            <a:ext cx="571168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53"/>
          <p:cNvSpPr txBox="1"/>
          <p:nvPr/>
        </p:nvSpPr>
        <p:spPr>
          <a:xfrm>
            <a:off x="6248550" y="853900"/>
            <a:ext cx="19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Complexity, O (n</a:t>
            </a:r>
            <a:r>
              <a:rPr baseline="30000" lang="en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aseline="30000" lang="en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3" name="Google Shape;873;p53"/>
          <p:cNvSpPr txBox="1"/>
          <p:nvPr/>
        </p:nvSpPr>
        <p:spPr>
          <a:xfrm>
            <a:off x="5997400" y="3264925"/>
            <a:ext cx="22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O(d</a:t>
            </a:r>
            <a:r>
              <a:rPr baseline="30000" lang="en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74" name="Google Shape;874;p53"/>
          <p:cNvCxnSpPr>
            <a:stCxn id="873" idx="1"/>
          </p:cNvCxnSpPr>
          <p:nvPr/>
        </p:nvCxnSpPr>
        <p:spPr>
          <a:xfrm rot="10800000">
            <a:off x="5464900" y="3415525"/>
            <a:ext cx="532500" cy="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5" name="Google Shape;875;p53"/>
          <p:cNvSpPr txBox="1"/>
          <p:nvPr/>
        </p:nvSpPr>
        <p:spPr>
          <a:xfrm>
            <a:off x="3877725" y="2171550"/>
            <a:ext cx="27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O(d) times each edge insertion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/>
              <a:t>Example: Map-Coloring</a:t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ustralia-solution"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0" y="1143000"/>
            <a:ext cx="2136075" cy="17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207775" y="3145650"/>
            <a:ext cx="6442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Solutions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</a:t>
            </a:r>
            <a:r>
              <a:rPr lang="en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complete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consistent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assignments, 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–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e.g., WA = red, NT = green,Q = red,NSW = green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 = red,SA = blue,T = green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(A possible complete and consistent solution)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2500"/>
              <a:t>Constraint graph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omic Sans MS"/>
              <a:buChar char="•"/>
            </a:pPr>
            <a:r>
              <a:rPr i="1" lang="en" sz="1500">
                <a:solidFill>
                  <a:srgbClr val="FF0000"/>
                </a:solidFill>
              </a:rPr>
              <a:t>Binary CSP: </a:t>
            </a:r>
            <a:r>
              <a:rPr lang="en" sz="1500"/>
              <a:t>each constraint relates </a:t>
            </a:r>
            <a:br>
              <a:rPr lang="en" sz="1500"/>
            </a:br>
            <a:r>
              <a:rPr lang="en" sz="1500"/>
              <a:t>two variables</a:t>
            </a:r>
            <a:endParaRPr sz="1500"/>
          </a:p>
          <a:p>
            <a:pPr indent="-3111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omic Sans MS"/>
              <a:buChar char="•"/>
            </a:pPr>
            <a:r>
              <a:rPr i="1" lang="en" sz="1500">
                <a:solidFill>
                  <a:srgbClr val="FF0000"/>
                </a:solidFill>
              </a:rPr>
              <a:t>Constraint graph: </a:t>
            </a:r>
            <a:endParaRPr sz="1500"/>
          </a:p>
          <a:p>
            <a:pPr indent="-25400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500"/>
              <a:buFont typeface="Comic Sans MS"/>
              <a:buChar char="–"/>
            </a:pPr>
            <a:r>
              <a:rPr i="1" lang="en" sz="1500">
                <a:solidFill>
                  <a:srgbClr val="333399"/>
                </a:solidFill>
              </a:rPr>
              <a:t>nodes </a:t>
            </a:r>
            <a:r>
              <a:rPr lang="en" sz="1500"/>
              <a:t>are variables</a:t>
            </a:r>
            <a:endParaRPr sz="1500"/>
          </a:p>
          <a:p>
            <a:pPr indent="-25400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500"/>
              <a:buFont typeface="Comic Sans MS"/>
              <a:buChar char="–"/>
            </a:pPr>
            <a:r>
              <a:rPr i="1" lang="en" sz="1500">
                <a:solidFill>
                  <a:srgbClr val="333399"/>
                </a:solidFill>
              </a:rPr>
              <a:t>arcs </a:t>
            </a:r>
            <a:r>
              <a:rPr lang="en" sz="1500"/>
              <a:t>are constraints</a:t>
            </a:r>
            <a:endParaRPr sz="1500"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500"/>
          </a:p>
          <a:p>
            <a:pPr indent="-3111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omic Sans MS"/>
              <a:buChar char="•"/>
            </a:pPr>
            <a:r>
              <a:rPr lang="en" sz="1500"/>
              <a:t>CSP benefits</a:t>
            </a:r>
            <a:endParaRPr sz="1500"/>
          </a:p>
          <a:p>
            <a:pPr indent="-260350" lvl="1" marL="74295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SzPts val="1500"/>
              <a:buFont typeface="Comic Sans MS"/>
              <a:buChar char="–"/>
            </a:pPr>
            <a:r>
              <a:rPr lang="en" sz="1500"/>
              <a:t>Standard representation pattern: variables with values</a:t>
            </a:r>
            <a:endParaRPr sz="1500"/>
          </a:p>
          <a:p>
            <a:pPr indent="-260350" lvl="1" marL="74295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omic Sans MS"/>
              <a:buChar char="–"/>
            </a:pPr>
            <a:r>
              <a:rPr lang="en" sz="1500">
                <a:solidFill>
                  <a:srgbClr val="FF0000"/>
                </a:solidFill>
              </a:rPr>
              <a:t>Generic goal and successor </a:t>
            </a:r>
            <a:r>
              <a:rPr lang="en" sz="1500"/>
              <a:t>functions</a:t>
            </a:r>
            <a:endParaRPr sz="1500"/>
          </a:p>
          <a:p>
            <a:pPr indent="-260350" lvl="1" marL="74295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omic Sans MS"/>
              <a:buChar char="–"/>
            </a:pPr>
            <a:r>
              <a:rPr lang="en" sz="1500">
                <a:solidFill>
                  <a:srgbClr val="FF0000"/>
                </a:solidFill>
              </a:rPr>
              <a:t>Generic heuristics </a:t>
            </a:r>
            <a:r>
              <a:rPr lang="en" sz="1500"/>
              <a:t>(no domain specific expertise).</a:t>
            </a:r>
            <a:endParaRPr sz="1500"/>
          </a:p>
          <a:p>
            <a:pPr indent="-165100" lvl="1" marL="74295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500"/>
          </a:p>
          <a:p>
            <a:pPr indent="-3111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omic Sans MS"/>
              <a:buChar char="•"/>
            </a:pPr>
            <a:r>
              <a:rPr lang="en" sz="1500"/>
              <a:t>Graph can be used to simplify search.</a:t>
            </a:r>
            <a:endParaRPr sz="1500"/>
          </a:p>
          <a:p>
            <a:pPr indent="-22225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1" lang="en" sz="1500"/>
              <a:t>e.g. Tasmania is an independent subproblem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10001" r="3998" t="13993"/>
          <a:stretch/>
        </p:blipFill>
        <p:spPr>
          <a:xfrm>
            <a:off x="5181600" y="152400"/>
            <a:ext cx="3196800" cy="26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 rot="-1739081">
            <a:off x="5562304" y="435019"/>
            <a:ext cx="883453" cy="277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 ≠ NT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 rot="1388706">
            <a:off x="5626840" y="1220753"/>
            <a:ext cx="886122" cy="277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 ≠ SA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 rot="4899764">
            <a:off x="6443896" y="870386"/>
            <a:ext cx="856552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 ≠ SA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 rot="575540">
            <a:off x="6815868" y="365996"/>
            <a:ext cx="891160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 ≠ Q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 rot="1388706">
            <a:off x="6617440" y="1754153"/>
            <a:ext cx="886122" cy="277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200"/>
              <a:t>v</a:t>
            </a:r>
            <a:r>
              <a:rPr b="0" i="1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≠ SA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 rot="-773898">
            <a:off x="6987775" y="1043987"/>
            <a:ext cx="1150428" cy="2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200"/>
              <a:t>NSW</a:t>
            </a:r>
            <a:r>
              <a:rPr b="0" i="1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≠ SA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 rot="-773898">
            <a:off x="7902175" y="815387"/>
            <a:ext cx="1150428" cy="2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200"/>
              <a:t>NSW</a:t>
            </a:r>
            <a:r>
              <a:rPr b="0" i="1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≠ </a:t>
            </a:r>
            <a:r>
              <a:rPr i="1" lang="en" sz="1200"/>
              <a:t>Q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 rot="-773898">
            <a:off x="7825975" y="1577387"/>
            <a:ext cx="1150428" cy="2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200"/>
              <a:t>NSW</a:t>
            </a:r>
            <a:r>
              <a:rPr b="0" i="1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≠ </a:t>
            </a:r>
            <a:r>
              <a:rPr i="1" lang="en" sz="1200"/>
              <a:t>v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2500"/>
              <a:t>Varieties of CSPs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30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rgbClr val="FF0000"/>
                </a:solidFill>
              </a:rPr>
              <a:t>finite domains:</a:t>
            </a:r>
            <a:endParaRPr sz="1800"/>
          </a:p>
          <a:p>
            <a:pPr indent="-2159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•"/>
            </a:pPr>
            <a:r>
              <a:rPr i="1" lang="en" sz="1800"/>
              <a:t>n</a:t>
            </a:r>
            <a:r>
              <a:rPr lang="en" sz="1800"/>
              <a:t> variables, domain size </a:t>
            </a:r>
            <a:r>
              <a:rPr i="1" lang="en" sz="1800"/>
              <a:t>d 🡪 O(d</a:t>
            </a:r>
            <a:r>
              <a:rPr baseline="30000" i="1" lang="en" sz="1800"/>
              <a:t>n</a:t>
            </a:r>
            <a:r>
              <a:rPr i="1" lang="en" sz="1800"/>
              <a:t>) </a:t>
            </a:r>
            <a:r>
              <a:rPr lang="en" sz="1800"/>
              <a:t>complete assignments</a:t>
            </a:r>
            <a:endParaRPr sz="1800"/>
          </a:p>
          <a:p>
            <a:pPr indent="-2159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•"/>
            </a:pPr>
            <a:r>
              <a:rPr lang="en" sz="1800"/>
              <a:t>e.g., Boolean CSPs, includes Boolean satisfiability (NP-complete)</a:t>
            </a:r>
            <a:endParaRPr sz="1800"/>
          </a:p>
          <a:p>
            <a:pPr indent="-2159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•"/>
            </a:pPr>
            <a:r>
              <a:rPr lang="en" sz="1800"/>
              <a:t>Line Drawing Interpretation</a:t>
            </a:r>
            <a:endParaRPr sz="1800"/>
          </a:p>
          <a:p>
            <a:pPr indent="-2730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rgbClr val="FF0000"/>
                </a:solidFill>
              </a:rPr>
              <a:t>infinite domains:</a:t>
            </a:r>
            <a:endParaRPr sz="1800"/>
          </a:p>
          <a:p>
            <a:pPr indent="-2159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•"/>
            </a:pPr>
            <a:r>
              <a:rPr lang="en" sz="1800"/>
              <a:t>integers, strings, etc.</a:t>
            </a:r>
            <a:endParaRPr sz="1800"/>
          </a:p>
          <a:p>
            <a:pPr indent="-2159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•"/>
            </a:pPr>
            <a:r>
              <a:rPr lang="en" sz="1800"/>
              <a:t>e.g., job scheduling, variables are start/end days for each job</a:t>
            </a:r>
            <a:endParaRPr sz="1800"/>
          </a:p>
          <a:p>
            <a:pPr indent="-2159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•"/>
            </a:pPr>
            <a:r>
              <a:rPr lang="en" sz="1800"/>
              <a:t>need a constraint language, e.g., </a:t>
            </a:r>
            <a:r>
              <a:rPr i="1" lang="en" sz="1800"/>
              <a:t>StartJob</a:t>
            </a:r>
            <a:r>
              <a:rPr baseline="-25000" i="1" lang="en" sz="1800"/>
              <a:t>1</a:t>
            </a:r>
            <a:r>
              <a:rPr i="1" lang="en" sz="1800"/>
              <a:t> + 5 ≤ StartJob</a:t>
            </a:r>
            <a:r>
              <a:rPr baseline="-25000" i="1" lang="en" sz="1800"/>
              <a:t>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2500"/>
              <a:t>Varieties of constraints</a:t>
            </a:r>
            <a:endParaRPr sz="2500"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Char char="•"/>
            </a:pPr>
            <a:r>
              <a:rPr i="1" lang="en">
                <a:solidFill>
                  <a:srgbClr val="FF0000"/>
                </a:solidFill>
              </a:rPr>
              <a:t>Unary</a:t>
            </a:r>
            <a:r>
              <a:rPr i="1" lang="en">
                <a:solidFill>
                  <a:srgbClr val="333399"/>
                </a:solidFill>
              </a:rPr>
              <a:t> </a:t>
            </a:r>
            <a:r>
              <a:rPr lang="en"/>
              <a:t>constraints involve a single variable, </a:t>
            </a:r>
            <a:endParaRPr/>
          </a:p>
          <a:p>
            <a:pPr indent="-273050" lvl="1" marL="74295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–"/>
            </a:pPr>
            <a:r>
              <a:rPr lang="en" sz="1800"/>
              <a:t>e.g., SA ≠ green</a:t>
            </a:r>
            <a:endParaRPr sz="1800"/>
          </a:p>
          <a:p>
            <a:pPr indent="-215900" lvl="0" marL="3429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rgbClr val="333399"/>
              </a:solidFill>
            </a:endParaRPr>
          </a:p>
          <a:p>
            <a:pPr indent="-330200" lvl="0" marL="3429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Char char="•"/>
            </a:pPr>
            <a:r>
              <a:rPr i="1" lang="en">
                <a:solidFill>
                  <a:srgbClr val="FF0000"/>
                </a:solidFill>
              </a:rPr>
              <a:t>Binary</a:t>
            </a:r>
            <a:r>
              <a:rPr i="1" lang="en">
                <a:solidFill>
                  <a:srgbClr val="333399"/>
                </a:solidFill>
              </a:rPr>
              <a:t> </a:t>
            </a:r>
            <a:r>
              <a:rPr lang="en"/>
              <a:t>constraints involve pairs of variables,</a:t>
            </a:r>
            <a:endParaRPr/>
          </a:p>
          <a:p>
            <a:pPr indent="-273050" lvl="1" marL="74295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–"/>
            </a:pPr>
            <a:r>
              <a:rPr lang="en" sz="1800"/>
              <a:t>e.g., SA ≠ WA</a:t>
            </a:r>
            <a:endParaRPr sz="1800"/>
          </a:p>
          <a:p>
            <a:pPr indent="-158750" lvl="1" marL="74295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/>
          </a:p>
          <a:p>
            <a:pPr indent="-330200" lvl="0" marL="3429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Char char="•"/>
            </a:pPr>
            <a:r>
              <a:rPr i="1" lang="en">
                <a:solidFill>
                  <a:srgbClr val="FF0000"/>
                </a:solidFill>
              </a:rPr>
              <a:t>Higher-order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constraints involve 3 or more variables</a:t>
            </a:r>
            <a:endParaRPr/>
          </a:p>
          <a:p>
            <a:pPr indent="-273050" lvl="1" marL="74295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mic Sans MS"/>
              <a:buChar char="–"/>
            </a:pPr>
            <a:r>
              <a:rPr lang="en" sz="1800"/>
              <a:t>e.g., crypt-arithmetic column constraints</a:t>
            </a:r>
            <a:endParaRPr sz="1800"/>
          </a:p>
          <a:p>
            <a:pPr indent="-158750" lvl="1" marL="74295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/>
          </a:p>
          <a:p>
            <a:pPr indent="-330200" lvl="0" marL="3429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Char char="•"/>
            </a:pPr>
            <a:r>
              <a:rPr i="1" lang="en">
                <a:solidFill>
                  <a:srgbClr val="FF0000"/>
                </a:solidFill>
              </a:rPr>
              <a:t>Preference</a:t>
            </a:r>
            <a:r>
              <a:rPr i="1" lang="en">
                <a:solidFill>
                  <a:srgbClr val="333399"/>
                </a:solidFill>
              </a:rPr>
              <a:t> </a:t>
            </a:r>
            <a:r>
              <a:rPr lang="en"/>
              <a:t>(soft constraints) e.g. </a:t>
            </a:r>
            <a:r>
              <a:rPr i="1" lang="en">
                <a:solidFill>
                  <a:srgbClr val="333399"/>
                </a:solidFill>
              </a:rPr>
              <a:t>red</a:t>
            </a:r>
            <a:r>
              <a:rPr lang="en">
                <a:solidFill>
                  <a:srgbClr val="333399"/>
                </a:solidFill>
              </a:rPr>
              <a:t> is better than </a:t>
            </a:r>
            <a:r>
              <a:rPr i="1" lang="en">
                <a:solidFill>
                  <a:srgbClr val="333399"/>
                </a:solidFill>
              </a:rPr>
              <a:t>green</a:t>
            </a:r>
            <a:r>
              <a:rPr lang="en"/>
              <a:t> can be represented by a cost for each variable assignment </a:t>
            </a:r>
            <a:endParaRPr/>
          </a:p>
          <a:p>
            <a:pPr indent="-273050" lvl="1" marL="74295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rgbClr val="333399"/>
                </a:solidFill>
              </a:rPr>
              <a:t>Constrained optimization</a:t>
            </a:r>
            <a:r>
              <a:rPr lang="en" sz="1800"/>
              <a:t> problems.</a:t>
            </a:r>
            <a:endParaRPr sz="1800"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</a:t>
            </a:r>
            <a:r>
              <a:rPr b="1" lang="en" sz="2500">
                <a:solidFill>
                  <a:srgbClr val="003399"/>
                </a:solidFill>
              </a:rPr>
              <a:t>Cryptarithmetic Puzzles</a:t>
            </a:r>
            <a:endParaRPr sz="2500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96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001"/>
              </a:buClr>
              <a:buSzPts val="1800"/>
              <a:buFont typeface="Comic Sans MS"/>
              <a:buChar char="❖"/>
            </a:pPr>
            <a:r>
              <a:rPr lang="en">
                <a:solidFill>
                  <a:srgbClr val="333333"/>
                </a:solidFill>
              </a:rPr>
              <a:t>Each letter stands for </a:t>
            </a:r>
            <a:r>
              <a:rPr lang="en">
                <a:solidFill>
                  <a:srgbClr val="FF0000"/>
                </a:solidFill>
              </a:rPr>
              <a:t>a distinct digit</a:t>
            </a:r>
            <a:r>
              <a:rPr lang="en">
                <a:solidFill>
                  <a:srgbClr val="333333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indent="-31496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FA001"/>
              </a:buClr>
              <a:buSzPts val="1800"/>
              <a:buFont typeface="Comic Sans MS"/>
              <a:buChar char="❖"/>
            </a:pPr>
            <a:r>
              <a:rPr lang="en">
                <a:solidFill>
                  <a:srgbClr val="333333"/>
                </a:solidFill>
              </a:rPr>
              <a:t>The aim is to find a substitution of digits for  letters such that the </a:t>
            </a:r>
            <a:r>
              <a:rPr lang="en">
                <a:solidFill>
                  <a:srgbClr val="FF0000"/>
                </a:solidFill>
              </a:rPr>
              <a:t>resulting sum is arithmetically correct</a:t>
            </a:r>
            <a:r>
              <a:rPr lang="en">
                <a:solidFill>
                  <a:srgbClr val="333333"/>
                </a:solidFill>
              </a:rPr>
              <a:t>, with the added restriction that no </a:t>
            </a:r>
            <a:r>
              <a:rPr lang="en">
                <a:solidFill>
                  <a:srgbClr val="FF0000"/>
                </a:solidFill>
              </a:rPr>
              <a:t>leading zeros are allowed</a:t>
            </a:r>
            <a:r>
              <a:rPr lang="en">
                <a:solidFill>
                  <a:srgbClr val="333333"/>
                </a:solidFill>
              </a:rPr>
              <a:t>.</a:t>
            </a:r>
            <a:endParaRPr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925" y="2214900"/>
            <a:ext cx="4633775" cy="25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