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BB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31942-BDCB-4B81-BF4E-98014196A0BB}" v="293" dt="2022-11-13T02:47:4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74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7" y="40965120"/>
            <a:ext cx="32909828" cy="292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5" y="40539623"/>
            <a:ext cx="32909828" cy="409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56" y="4857293"/>
            <a:ext cx="27157680" cy="228234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800" spc="-1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137" y="28515974"/>
            <a:ext cx="27157680" cy="73152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8640" cap="all" spc="720" baseline="0">
                <a:solidFill>
                  <a:schemeClr val="tx2"/>
                </a:solidFill>
                <a:latin typeface="+mj-lt"/>
              </a:defRPr>
            </a:lvl1pPr>
            <a:lvl2pPr marL="1645920" indent="0" algn="ctr">
              <a:buNone/>
              <a:defRPr sz="8640"/>
            </a:lvl2pPr>
            <a:lvl3pPr marL="3291840" indent="0" algn="ctr">
              <a:buNone/>
              <a:defRPr sz="8640"/>
            </a:lvl3pPr>
            <a:lvl4pPr marL="4937760" indent="0" algn="ctr">
              <a:buNone/>
              <a:defRPr sz="7200"/>
            </a:lvl4pPr>
            <a:lvl5pPr marL="6583680" indent="0" algn="ctr">
              <a:buNone/>
              <a:defRPr sz="7200"/>
            </a:lvl5pPr>
            <a:lvl6pPr marL="8229600" indent="0" algn="ctr">
              <a:buNone/>
              <a:defRPr sz="7200"/>
            </a:lvl6pPr>
            <a:lvl7pPr marL="9875520" indent="0" algn="ctr">
              <a:buNone/>
              <a:defRPr sz="7200"/>
            </a:lvl7pPr>
            <a:lvl8pPr marL="11521440" indent="0" algn="ctr">
              <a:buNone/>
              <a:defRPr sz="7200"/>
            </a:lvl8pPr>
            <a:lvl9pPr marL="13167360" indent="0" algn="ctr">
              <a:buNone/>
              <a:defRPr sz="7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260678" y="27797760"/>
            <a:ext cx="266639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7" y="40965120"/>
            <a:ext cx="32909828" cy="292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5" y="40539623"/>
            <a:ext cx="32909828" cy="409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654589"/>
            <a:ext cx="7098030" cy="368474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654586"/>
            <a:ext cx="20882610" cy="3684748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3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1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7" y="40965120"/>
            <a:ext cx="32909828" cy="292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5" y="40539623"/>
            <a:ext cx="32909828" cy="409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56" y="4857293"/>
            <a:ext cx="27157680" cy="2282342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8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56" y="28500019"/>
            <a:ext cx="27157680" cy="73152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8640" cap="all" spc="720" baseline="0">
                <a:solidFill>
                  <a:schemeClr val="tx2"/>
                </a:solidFill>
                <a:latin typeface="+mj-lt"/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260678" y="27797760"/>
            <a:ext cx="266639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3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62656" y="1834269"/>
            <a:ext cx="27157680" cy="9284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2656" y="11812698"/>
            <a:ext cx="13331952" cy="25749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8384" y="11812713"/>
            <a:ext cx="13331952" cy="25749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962656" y="1834269"/>
            <a:ext cx="27157680" cy="9284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56" y="11814733"/>
            <a:ext cx="13331952" cy="471220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7200" b="0" cap="all" baseline="0">
                <a:solidFill>
                  <a:schemeClr val="tx2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656" y="16526938"/>
            <a:ext cx="13331952" cy="210352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88384" y="11814733"/>
            <a:ext cx="13331952" cy="471220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7200" b="0" cap="all" baseline="0">
                <a:solidFill>
                  <a:schemeClr val="tx2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88384" y="16526938"/>
            <a:ext cx="13331952" cy="210352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7" y="40965120"/>
            <a:ext cx="32909828" cy="292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5" y="40539623"/>
            <a:ext cx="32909828" cy="409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6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" y="0"/>
            <a:ext cx="10937135" cy="438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908191" y="0"/>
            <a:ext cx="172822" cy="438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0" y="3803898"/>
            <a:ext cx="8641080" cy="14630400"/>
          </a:xfrm>
        </p:spPr>
        <p:txBody>
          <a:bodyPr anchor="b">
            <a:normAutofit/>
          </a:bodyPr>
          <a:lstStyle>
            <a:lvl1pPr>
              <a:defRPr sz="1296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6855" y="4681728"/>
            <a:ext cx="18033815" cy="33649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0" y="18726912"/>
            <a:ext cx="8641080" cy="2162639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5400">
                <a:solidFill>
                  <a:srgbClr val="FFFFFF"/>
                </a:solidFill>
              </a:defRPr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6884" y="41342634"/>
            <a:ext cx="7069979" cy="2336800"/>
          </a:xfrm>
        </p:spPr>
        <p:txBody>
          <a:bodyPr/>
          <a:lstStyle>
            <a:lvl1pPr algn="l">
              <a:defRPr/>
            </a:lvl1pPr>
          </a:lstStyle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61620" y="41342634"/>
            <a:ext cx="12550140" cy="23368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31699200"/>
            <a:ext cx="32909828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5" y="31456486"/>
            <a:ext cx="32909828" cy="409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56" y="32479488"/>
            <a:ext cx="27322272" cy="5266944"/>
          </a:xfrm>
        </p:spPr>
        <p:txBody>
          <a:bodyPr tIns="0" bIns="0" anchor="b">
            <a:noAutofit/>
          </a:bodyPr>
          <a:lstStyle>
            <a:lvl1pPr>
              <a:defRPr sz="1296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" y="0"/>
            <a:ext cx="32918360" cy="3145648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1520">
                <a:solidFill>
                  <a:schemeClr val="bg1"/>
                </a:solidFill>
              </a:defRPr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2652" y="37804954"/>
            <a:ext cx="27322272" cy="380390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160"/>
              </a:spcAft>
              <a:buNone/>
              <a:defRPr sz="5400">
                <a:solidFill>
                  <a:srgbClr val="FFFFFF"/>
                </a:solidFill>
              </a:defRPr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40965120"/>
            <a:ext cx="32918404" cy="292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40539619"/>
            <a:ext cx="32918404" cy="4223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2656" y="1834269"/>
            <a:ext cx="27157680" cy="9284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54" y="11812698"/>
            <a:ext cx="27157684" cy="25749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2661" y="41342634"/>
            <a:ext cx="667513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rgbClr val="FFFFFF"/>
                </a:solidFill>
              </a:defRPr>
            </a:lvl1pPr>
          </a:lstStyle>
          <a:p>
            <a:fld id="{95D7D67B-C3FF-4478-B37C-ED02F14EBF4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52702" y="41342634"/>
            <a:ext cx="1302157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31240" y="41342634"/>
            <a:ext cx="3542468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rgbClr val="FFFFFF"/>
                </a:solidFill>
              </a:defRPr>
            </a:lvl1pPr>
          </a:lstStyle>
          <a:p>
            <a:fld id="{87D35634-7B48-4366-BD90-9F769BC3F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222536" y="11122208"/>
            <a:ext cx="269107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85000"/>
        </a:lnSpc>
        <a:spcBef>
          <a:spcPct val="0"/>
        </a:spcBef>
        <a:buNone/>
        <a:defRPr sz="17280" kern="1200" spc="-1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9184" indent="-329184" algn="l" defTabSz="3291840" rtl="0" eaLnBrk="1" latinLnBrk="0" hangingPunct="1">
        <a:lnSpc>
          <a:spcPct val="90000"/>
        </a:lnSpc>
        <a:spcBef>
          <a:spcPts val="4320"/>
        </a:spcBef>
        <a:spcAft>
          <a:spcPts val="7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7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382573" indent="-658368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6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040941" indent="-658368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699309" indent="-658368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357677" indent="-658368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960000" indent="-822960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680000" indent="-822960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400000" indent="-822960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120000" indent="-822960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BD">
            <a:alpha val="1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460D4E3-80F3-39CC-6912-ECBA4DEDE030}"/>
              </a:ext>
            </a:extLst>
          </p:cNvPr>
          <p:cNvSpPr/>
          <p:nvPr/>
        </p:nvSpPr>
        <p:spPr>
          <a:xfrm>
            <a:off x="536410" y="10108030"/>
            <a:ext cx="15842225" cy="5317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chemeClr val="tx1"/>
                </a:solidFill>
                <a:latin typeface="Rockwell" panose="02060603020205020403" pitchFamily="18" charset="0"/>
                <a:ea typeface="Cambria" panose="02040503050406030204" pitchFamily="18" charset="0"/>
              </a:rPr>
              <a:t>Bangladesh burglary rate was 0.8 cases per 100,000 population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chemeClr val="tx1"/>
                </a:solidFill>
                <a:latin typeface="Rockwell" panose="02060603020205020403" pitchFamily="18" charset="0"/>
                <a:ea typeface="Cambria" panose="02040503050406030204" pitchFamily="18" charset="0"/>
              </a:rPr>
              <a:t>User friendly and easily access.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chemeClr val="tx1"/>
                </a:solidFill>
                <a:latin typeface="Rockwell" panose="02060603020205020403" pitchFamily="18" charset="0"/>
                <a:ea typeface="Cambria" panose="02040503050406030204" pitchFamily="18" charset="0"/>
              </a:rPr>
              <a:t>Reduce mental pressure</a:t>
            </a:r>
            <a:endParaRPr lang="en-US" sz="18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9F5AE-FB52-BC4E-16CB-AD6247FC90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1" y="357995"/>
            <a:ext cx="6188572" cy="360747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5AE846-D5BF-7D12-D228-BD5A13ABE516}"/>
              </a:ext>
            </a:extLst>
          </p:cNvPr>
          <p:cNvSpPr/>
          <p:nvPr/>
        </p:nvSpPr>
        <p:spPr>
          <a:xfrm>
            <a:off x="6965908" y="78458"/>
            <a:ext cx="25736218" cy="41665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65100" stA="55000" endA="300" endPos="45500" dir="5400000" sy="-100000" algn="bl" rotWithShape="0"/>
                </a:effectLst>
                <a:latin typeface="Masque" panose="020B07030603020A0203" charset="0"/>
              </a:rPr>
              <a:t>GPS and GSM BASED VEHICLES TRACKING SYSTEM</a:t>
            </a:r>
            <a:endParaRPr kumimoji="0" lang="en-US" sz="9600" b="1" i="0" u="none" strike="noStrike" kern="1200" cap="none" spc="0" normalizeH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65100" stA="55000" endA="300" endPos="45500" dir="5400000" sy="-100000" algn="bl" rotWithShape="0"/>
              </a:effectLst>
              <a:uLnTx/>
              <a:uFillTx/>
              <a:latin typeface="Masque" panose="020B07030603020A0203" charset="0"/>
              <a:ea typeface="+mn-ea"/>
              <a:cs typeface="+mn-cs"/>
            </a:endParaRPr>
          </a:p>
          <a:p>
            <a:pPr algn="ctr"/>
            <a:endParaRPr lang="en-US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833643E2-76F4-B066-1F93-C6710153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815" y="2193798"/>
            <a:ext cx="7844236" cy="685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Flowchart: Punched Tape 62">
            <a:extLst>
              <a:ext uri="{FF2B5EF4-FFF2-40B4-BE49-F238E27FC236}">
                <a16:creationId xmlns:a16="http://schemas.microsoft.com/office/drawing/2014/main" id="{1C835FB0-514B-9E24-CFB7-5C3555914EB8}"/>
              </a:ext>
            </a:extLst>
          </p:cNvPr>
          <p:cNvSpPr/>
          <p:nvPr/>
        </p:nvSpPr>
        <p:spPr>
          <a:xfrm>
            <a:off x="1234743" y="8351449"/>
            <a:ext cx="12412026" cy="1676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Motivation</a:t>
            </a:r>
          </a:p>
        </p:txBody>
      </p:sp>
      <p:sp>
        <p:nvSpPr>
          <p:cNvPr id="64" name="Flowchart: Punched Tape 63">
            <a:extLst>
              <a:ext uri="{FF2B5EF4-FFF2-40B4-BE49-F238E27FC236}">
                <a16:creationId xmlns:a16="http://schemas.microsoft.com/office/drawing/2014/main" id="{0103CCB9-5E1C-B5C4-EBF4-143BEE819BFF}"/>
              </a:ext>
            </a:extLst>
          </p:cNvPr>
          <p:cNvSpPr/>
          <p:nvPr/>
        </p:nvSpPr>
        <p:spPr>
          <a:xfrm>
            <a:off x="777336" y="24288690"/>
            <a:ext cx="12796342" cy="151921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ckwell" panose="02060603020205020403" pitchFamily="18" charset="0"/>
              </a:rPr>
              <a:t>Stakeholder’s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626CC4-4B19-4F15-89AB-2391BE892FB5}"/>
              </a:ext>
            </a:extLst>
          </p:cNvPr>
          <p:cNvSpPr/>
          <p:nvPr/>
        </p:nvSpPr>
        <p:spPr>
          <a:xfrm>
            <a:off x="44535" y="17061647"/>
            <a:ext cx="16378636" cy="5850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Always device will be active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Send a command to the device for finding location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Will receive a text message including google map link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Click the link to get the location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7B5DDF-D586-B21D-3817-7AE8F3C85D6A}"/>
              </a:ext>
            </a:extLst>
          </p:cNvPr>
          <p:cNvSpPr/>
          <p:nvPr/>
        </p:nvSpPr>
        <p:spPr>
          <a:xfrm>
            <a:off x="16378636" y="21288536"/>
            <a:ext cx="16459200" cy="4686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Product lifetime- 5 years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 unit production cost- 2910 taka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Production: 4500 units per year</a:t>
            </a:r>
            <a:endParaRPr lang="en-US" sz="2400" dirty="0">
              <a:effectLst/>
              <a:latin typeface="Rockwell" panose="02060603020205020403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 unit selling price: 5500 taka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Simple payback period: 2.48 years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Net present value(NPV)= 85,53,582 taka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Initial rate of return(IRR)= 29%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451F29-6576-9D52-A130-715054753A7E}"/>
              </a:ext>
            </a:extLst>
          </p:cNvPr>
          <p:cNvSpPr/>
          <p:nvPr/>
        </p:nvSpPr>
        <p:spPr>
          <a:xfrm>
            <a:off x="16596762" y="10780401"/>
            <a:ext cx="15842225" cy="84402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0EF80-DD7B-8DB3-CF79-A5D75EEA494D}"/>
              </a:ext>
            </a:extLst>
          </p:cNvPr>
          <p:cNvSpPr/>
          <p:nvPr/>
        </p:nvSpPr>
        <p:spPr>
          <a:xfrm>
            <a:off x="-36029" y="25707564"/>
            <a:ext cx="16459200" cy="4340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  <a:ea typeface="Cambria" panose="02040503050406030204" pitchFamily="18" charset="0"/>
              </a:rPr>
              <a:t>User friendly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  <a:ea typeface="Cambria" panose="02040503050406030204" pitchFamily="18" charset="0"/>
              </a:rPr>
              <a:t>Reasonable price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  <a:ea typeface="Cambria" panose="02040503050406030204" pitchFamily="18" charset="0"/>
              </a:rPr>
              <a:t>To get device power from vehicles battery</a:t>
            </a:r>
          </a:p>
          <a:p>
            <a:pPr algn="ctr"/>
            <a:endParaRPr lang="en-US" dirty="0"/>
          </a:p>
        </p:txBody>
      </p:sp>
      <p:sp>
        <p:nvSpPr>
          <p:cNvPr id="10" name="Flowchart: Punched Tape 9">
            <a:extLst>
              <a:ext uri="{FF2B5EF4-FFF2-40B4-BE49-F238E27FC236}">
                <a16:creationId xmlns:a16="http://schemas.microsoft.com/office/drawing/2014/main" id="{0A209DBE-A7DD-3E36-6180-D2F3B5A011B3}"/>
              </a:ext>
            </a:extLst>
          </p:cNvPr>
          <p:cNvSpPr/>
          <p:nvPr/>
        </p:nvSpPr>
        <p:spPr>
          <a:xfrm>
            <a:off x="777336" y="15503024"/>
            <a:ext cx="12796342" cy="1676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ckwell" panose="02060603020205020403" pitchFamily="18" charset="0"/>
              </a:rPr>
              <a:t>About the device</a:t>
            </a:r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93F6A8FB-51BB-7B50-E033-484556FD51A7}"/>
              </a:ext>
            </a:extLst>
          </p:cNvPr>
          <p:cNvSpPr/>
          <p:nvPr/>
        </p:nvSpPr>
        <p:spPr>
          <a:xfrm>
            <a:off x="16922969" y="19790281"/>
            <a:ext cx="11959590" cy="1676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ckwell" panose="02060603020205020403" pitchFamily="18" charset="0"/>
              </a:rPr>
              <a:t>Economics Analysis</a:t>
            </a:r>
          </a:p>
        </p:txBody>
      </p:sp>
      <p:sp>
        <p:nvSpPr>
          <p:cNvPr id="14" name="Flowchart: Punched Tape 13">
            <a:extLst>
              <a:ext uri="{FF2B5EF4-FFF2-40B4-BE49-F238E27FC236}">
                <a16:creationId xmlns:a16="http://schemas.microsoft.com/office/drawing/2014/main" id="{AB8DF0AC-23C1-C698-A7C1-E45F7A9FB9C9}"/>
              </a:ext>
            </a:extLst>
          </p:cNvPr>
          <p:cNvSpPr/>
          <p:nvPr/>
        </p:nvSpPr>
        <p:spPr>
          <a:xfrm>
            <a:off x="17842064" y="9152248"/>
            <a:ext cx="11959590" cy="1676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Masque" panose="020B07030603020A0203"/>
              </a:rPr>
              <a:t>Milestone </a:t>
            </a:r>
            <a:r>
              <a:rPr lang="en-US" sz="6600" dirty="0"/>
              <a:t>Achieved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DFCF0F-CB34-1393-FAF7-03B6CEB17AFB}"/>
              </a:ext>
            </a:extLst>
          </p:cNvPr>
          <p:cNvGrpSpPr/>
          <p:nvPr/>
        </p:nvGrpSpPr>
        <p:grpSpPr>
          <a:xfrm>
            <a:off x="10817667" y="17061647"/>
            <a:ext cx="4411243" cy="5685115"/>
            <a:chOff x="5383659" y="1472546"/>
            <a:chExt cx="3125166" cy="294201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A72E17A-FBC8-8CD8-294B-EC6BC470D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168" y="1472546"/>
              <a:ext cx="728926" cy="615739"/>
            </a:xfrm>
            <a:prstGeom prst="rect">
              <a:avLst/>
            </a:prstGeom>
          </p:spPr>
        </p:pic>
        <p:pic>
          <p:nvPicPr>
            <p:cNvPr id="29" name="Picture 2" descr="See the source image">
              <a:extLst>
                <a:ext uri="{FF2B5EF4-FFF2-40B4-BE49-F238E27FC236}">
                  <a16:creationId xmlns:a16="http://schemas.microsoft.com/office/drawing/2014/main" id="{2241A632-8BFF-0955-1FFB-A9F4DC689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6232" y="2738250"/>
              <a:ext cx="662593" cy="1030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4" descr="Car  free icon">
              <a:extLst>
                <a:ext uri="{FF2B5EF4-FFF2-40B4-BE49-F238E27FC236}">
                  <a16:creationId xmlns:a16="http://schemas.microsoft.com/office/drawing/2014/main" id="{A98493BA-D672-9D80-A997-8C1386A64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659" y="2280745"/>
              <a:ext cx="801385" cy="80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F35A123-D072-B366-5F6D-BA3BF804D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12"/>
            <a:stretch/>
          </p:blipFill>
          <p:spPr>
            <a:xfrm>
              <a:off x="5709878" y="3591398"/>
              <a:ext cx="868417" cy="823158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FB92829-91B8-594F-7BB3-80738856FA57}"/>
                </a:ext>
              </a:extLst>
            </p:cNvPr>
            <p:cNvCxnSpPr/>
            <p:nvPr/>
          </p:nvCxnSpPr>
          <p:spPr>
            <a:xfrm flipH="1" flipV="1">
              <a:off x="6441337" y="2681438"/>
              <a:ext cx="1259294" cy="4780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BDCB1F-3FED-E55E-336D-E18E2AC56A4F}"/>
                </a:ext>
              </a:extLst>
            </p:cNvPr>
            <p:cNvCxnSpPr/>
            <p:nvPr/>
          </p:nvCxnSpPr>
          <p:spPr>
            <a:xfrm>
              <a:off x="6330645" y="2738250"/>
              <a:ext cx="1369986" cy="5102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CB520D-7BEB-1021-3EA7-548D0608C6AF}"/>
                </a:ext>
              </a:extLst>
            </p:cNvPr>
            <p:cNvCxnSpPr/>
            <p:nvPr/>
          </p:nvCxnSpPr>
          <p:spPr>
            <a:xfrm flipV="1">
              <a:off x="6476246" y="3508812"/>
              <a:ext cx="1224385" cy="3561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36368B-9A07-9760-B216-3AE5653AC899}"/>
                </a:ext>
              </a:extLst>
            </p:cNvPr>
            <p:cNvCxnSpPr/>
            <p:nvPr/>
          </p:nvCxnSpPr>
          <p:spPr>
            <a:xfrm flipH="1">
              <a:off x="6441337" y="3414865"/>
              <a:ext cx="1183094" cy="354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4489F98-D1E7-7DB9-51A1-8C58D4D6AFF1}"/>
                </a:ext>
              </a:extLst>
            </p:cNvPr>
            <p:cNvCxnSpPr/>
            <p:nvPr/>
          </p:nvCxnSpPr>
          <p:spPr>
            <a:xfrm flipV="1">
              <a:off x="6330645" y="2088285"/>
              <a:ext cx="850991" cy="3896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1AD7546-462A-2D26-5584-B0C4D720A1EF}"/>
                </a:ext>
              </a:extLst>
            </p:cNvPr>
            <p:cNvCxnSpPr/>
            <p:nvPr/>
          </p:nvCxnSpPr>
          <p:spPr>
            <a:xfrm flipH="1">
              <a:off x="6330645" y="1999278"/>
              <a:ext cx="850991" cy="393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9BBB289-0BDB-105E-F5B8-CD473ED37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6438" y="27809517"/>
            <a:ext cx="3892472" cy="2390013"/>
          </a:xfrm>
          <a:prstGeom prst="rect">
            <a:avLst/>
          </a:prstGeom>
        </p:spPr>
      </p:pic>
      <p:pic>
        <p:nvPicPr>
          <p:cNvPr id="40" name="Picture 2" descr="Economic Analysis | Stanford Online">
            <a:extLst>
              <a:ext uri="{FF2B5EF4-FFF2-40B4-BE49-F238E27FC236}">
                <a16:creationId xmlns:a16="http://schemas.microsoft.com/office/drawing/2014/main" id="{D64A7DC4-B9E6-0869-F3E6-C61ED294C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3" r="7588" b="7952"/>
          <a:stretch/>
        </p:blipFill>
        <p:spPr bwMode="auto">
          <a:xfrm>
            <a:off x="27440490" y="21121336"/>
            <a:ext cx="5183590" cy="468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1B65798-799A-C66F-99D3-CE3CC52AB0C2}"/>
              </a:ext>
            </a:extLst>
          </p:cNvPr>
          <p:cNvSpPr/>
          <p:nvPr/>
        </p:nvSpPr>
        <p:spPr>
          <a:xfrm>
            <a:off x="16497413" y="36092936"/>
            <a:ext cx="16378636" cy="3264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Security features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Reducing crime</a:t>
            </a:r>
            <a:endParaRPr lang="en-US" sz="2400" dirty="0">
              <a:solidFill>
                <a:srgbClr val="000000"/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Reduce administrative burden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583AB2-4FDC-DBD4-A2B6-18C563BC4CE3}"/>
              </a:ext>
            </a:extLst>
          </p:cNvPr>
          <p:cNvSpPr/>
          <p:nvPr/>
        </p:nvSpPr>
        <p:spPr>
          <a:xfrm>
            <a:off x="16537693" y="27875780"/>
            <a:ext cx="16378637" cy="50370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Make the device lightweight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Engine will be shut down when the device is disconnected from the vehicles.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effectLst/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can stop receiving message by sending a </a:t>
            </a:r>
            <a:r>
              <a:rPr lang="en-US" sz="2400" dirty="0"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command</a:t>
            </a:r>
            <a:r>
              <a:rPr lang="en-US" sz="2400" dirty="0">
                <a:effectLst/>
                <a:latin typeface="Rockwell" panose="02060603020205020403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45" name="Flowchart: Punched Tape 44">
            <a:extLst>
              <a:ext uri="{FF2B5EF4-FFF2-40B4-BE49-F238E27FC236}">
                <a16:creationId xmlns:a16="http://schemas.microsoft.com/office/drawing/2014/main" id="{22BF70AE-5BCA-E21C-8AE3-A1A742C541DF}"/>
              </a:ext>
            </a:extLst>
          </p:cNvPr>
          <p:cNvSpPr/>
          <p:nvPr/>
        </p:nvSpPr>
        <p:spPr>
          <a:xfrm>
            <a:off x="16922969" y="26319701"/>
            <a:ext cx="11959590" cy="1676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Masque" panose="020B07030603020A0203"/>
              </a:rPr>
              <a:t>Future scope</a:t>
            </a:r>
            <a:endParaRPr lang="en-US" sz="6600" dirty="0"/>
          </a:p>
        </p:txBody>
      </p:sp>
      <p:sp>
        <p:nvSpPr>
          <p:cNvPr id="46" name="Flowchart: Punched Tape 45">
            <a:extLst>
              <a:ext uri="{FF2B5EF4-FFF2-40B4-BE49-F238E27FC236}">
                <a16:creationId xmlns:a16="http://schemas.microsoft.com/office/drawing/2014/main" id="{C3F29C55-E8CA-F3F0-BDF3-57E4CFA6A5B3}"/>
              </a:ext>
            </a:extLst>
          </p:cNvPr>
          <p:cNvSpPr/>
          <p:nvPr/>
        </p:nvSpPr>
        <p:spPr>
          <a:xfrm>
            <a:off x="17223438" y="33239300"/>
            <a:ext cx="12578216" cy="164064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Rockwell" panose="02060603020205020403" pitchFamily="18" charset="0"/>
              </a:rPr>
              <a:t>Social ,health and environmental impacts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0F637A-9F76-616A-70CE-636A5EFFC203}"/>
              </a:ext>
            </a:extLst>
          </p:cNvPr>
          <p:cNvSpPr/>
          <p:nvPr/>
        </p:nvSpPr>
        <p:spPr>
          <a:xfrm>
            <a:off x="4253" y="32407256"/>
            <a:ext cx="16378636" cy="7156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lowchart: Punched Tape 49">
            <a:extLst>
              <a:ext uri="{FF2B5EF4-FFF2-40B4-BE49-F238E27FC236}">
                <a16:creationId xmlns:a16="http://schemas.microsoft.com/office/drawing/2014/main" id="{44FD5518-99BB-BA89-B591-BA30AAC35532}"/>
              </a:ext>
            </a:extLst>
          </p:cNvPr>
          <p:cNvSpPr/>
          <p:nvPr/>
        </p:nvSpPr>
        <p:spPr>
          <a:xfrm>
            <a:off x="1161652" y="30629156"/>
            <a:ext cx="11959590" cy="1676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Development of prototype</a:t>
            </a:r>
            <a:endParaRPr lang="en-US" sz="4800" dirty="0">
              <a:solidFill>
                <a:schemeClr val="bg1"/>
              </a:solidFill>
              <a:latin typeface="Rockwell" panose="02060603020205020403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 descr="A picture containing toy, LEGO, road&#10;&#10;Description automatically generated">
            <a:extLst>
              <a:ext uri="{FF2B5EF4-FFF2-40B4-BE49-F238E27FC236}">
                <a16:creationId xmlns:a16="http://schemas.microsoft.com/office/drawing/2014/main" id="{EA95FC15-EDBC-718D-842F-C5A3C1B6EC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628" y="11853731"/>
            <a:ext cx="4053145" cy="270209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5B6400-4CAE-CF61-CFE3-9F610101009D}"/>
              </a:ext>
            </a:extLst>
          </p:cNvPr>
          <p:cNvGrpSpPr/>
          <p:nvPr/>
        </p:nvGrpSpPr>
        <p:grpSpPr>
          <a:xfrm>
            <a:off x="2506987" y="34101576"/>
            <a:ext cx="4668520" cy="3982720"/>
            <a:chOff x="0" y="0"/>
            <a:chExt cx="4668520" cy="3982720"/>
          </a:xfrm>
        </p:grpSpPr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6117EAFD-2342-1ADC-763F-D6118645E2A1}"/>
                </a:ext>
              </a:extLst>
            </p:cNvPr>
            <p:cNvSpPr/>
            <p:nvPr/>
          </p:nvSpPr>
          <p:spPr>
            <a:xfrm rot="10800000">
              <a:off x="723900" y="121920"/>
              <a:ext cx="553720" cy="751840"/>
            </a:xfrm>
            <a:prstGeom prst="bentUpArrow">
              <a:avLst>
                <a:gd name="adj1" fmla="val 22183"/>
                <a:gd name="adj2" fmla="val 25000"/>
                <a:gd name="adj3" fmla="val 25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 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8FA4D-35B3-1F04-70AA-98BB997FDD24}"/>
                </a:ext>
              </a:extLst>
            </p:cNvPr>
            <p:cNvSpPr/>
            <p:nvPr/>
          </p:nvSpPr>
          <p:spPr>
            <a:xfrm>
              <a:off x="1424940" y="0"/>
              <a:ext cx="1666240" cy="4241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Power Supply</a:t>
              </a:r>
              <a:endParaRPr lang="en-US" sz="12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BD41CA-6041-6027-03A6-11D449464520}"/>
                </a:ext>
              </a:extLst>
            </p:cNvPr>
            <p:cNvSpPr/>
            <p:nvPr/>
          </p:nvSpPr>
          <p:spPr>
            <a:xfrm>
              <a:off x="0" y="1005840"/>
              <a:ext cx="1277620" cy="19177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Microprocessor</a:t>
              </a:r>
              <a:endParaRPr lang="en-US" sz="120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B3B8A9-9068-B054-A898-19283B0440F8}"/>
                </a:ext>
              </a:extLst>
            </p:cNvPr>
            <p:cNvSpPr/>
            <p:nvPr/>
          </p:nvSpPr>
          <p:spPr>
            <a:xfrm>
              <a:off x="3276600" y="906780"/>
              <a:ext cx="1391920" cy="25654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 </a:t>
              </a: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 </a:t>
              </a: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SIM 900A</a:t>
              </a:r>
              <a:endParaRPr lang="en-US" sz="12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 </a:t>
              </a:r>
              <a:endParaRPr lang="en-US" sz="12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 </a:t>
              </a:r>
              <a:endParaRPr lang="en-US" sz="12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GPS Module</a:t>
              </a:r>
              <a:endParaRPr lang="en-US" sz="12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 </a:t>
              </a:r>
              <a:endParaRPr lang="en-US" sz="12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 </a:t>
              </a:r>
              <a:endParaRPr lang="en-US" sz="12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GSM Module</a:t>
              </a:r>
              <a:endParaRPr lang="en-US" sz="12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 </a:t>
              </a: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 </a:t>
              </a:r>
            </a:p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 </a:t>
              </a:r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C73D71E0-52F6-810F-5B67-6321926AE917}"/>
                </a:ext>
              </a:extLst>
            </p:cNvPr>
            <p:cNvSpPr/>
            <p:nvPr/>
          </p:nvSpPr>
          <p:spPr>
            <a:xfrm>
              <a:off x="1318260" y="1813560"/>
              <a:ext cx="1883410" cy="527050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Calibri" panose="020F0502020204030204" pitchFamily="34" charset="0"/>
                  <a:cs typeface="Calibri" panose="020F0502020204030204" pitchFamily="34" charset="0"/>
                </a:rPr>
                <a:t>Get GPS Coordinates</a:t>
              </a:r>
              <a:endParaRPr lang="en-US" sz="12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DBE399D-D48E-46E1-36A1-3D8059135CFF}"/>
                </a:ext>
              </a:extLst>
            </p:cNvPr>
            <p:cNvCxnSpPr/>
            <p:nvPr/>
          </p:nvCxnSpPr>
          <p:spPr>
            <a:xfrm flipH="1">
              <a:off x="1493520" y="3307080"/>
              <a:ext cx="1704340" cy="393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4EA686-12E2-F4D5-2C3F-C5809062E046}"/>
                </a:ext>
              </a:extLst>
            </p:cNvPr>
            <p:cNvSpPr/>
            <p:nvPr/>
          </p:nvSpPr>
          <p:spPr>
            <a:xfrm>
              <a:off x="350520" y="3398520"/>
              <a:ext cx="1056640" cy="5842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Mobile</a:t>
              </a:r>
              <a:endParaRPr lang="en-US" sz="120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65DB7828-470E-2AC4-FF3D-D1DB9050272B}"/>
                </a:ext>
              </a:extLst>
            </p:cNvPr>
            <p:cNvSpPr/>
            <p:nvPr/>
          </p:nvSpPr>
          <p:spPr>
            <a:xfrm>
              <a:off x="1371600" y="2461260"/>
              <a:ext cx="1851660" cy="548640"/>
            </a:xfrm>
            <a:prstGeom prst="leftRight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  <a:ea typeface="Malgun Gothic" panose="020B0503020000020004" pitchFamily="34" charset="-127"/>
                  <a:cs typeface="Vrinda" panose="020B0502040204020203" pitchFamily="34" charset="0"/>
                </a:rPr>
                <a:t>Connection</a:t>
              </a:r>
              <a:endParaRPr lang="en-US" sz="120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Malgun Gothic" panose="020B0503020000020004" pitchFamily="34" charset="-127"/>
                <a:cs typeface="Vrinda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9454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DAC3A196C73489CBFFD56A062C8D7" ma:contentTypeVersion="2" ma:contentTypeDescription="Create a new document." ma:contentTypeScope="" ma:versionID="279ed7e151d144659cda16a93d4ec2bd">
  <xsd:schema xmlns:xsd="http://www.w3.org/2001/XMLSchema" xmlns:xs="http://www.w3.org/2001/XMLSchema" xmlns:p="http://schemas.microsoft.com/office/2006/metadata/properties" xmlns:ns3="8459b777-98bc-4d8f-a406-f49a750cd92f" targetNamespace="http://schemas.microsoft.com/office/2006/metadata/properties" ma:root="true" ma:fieldsID="3e6b8ada19595e58be31c8abf2f770ff" ns3:_="">
    <xsd:import namespace="8459b777-98bc-4d8f-a406-f49a750cd9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59b777-98bc-4d8f-a406-f49a750cd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9BBE39-6C8D-47B0-8A9F-79FC2B86964A}">
  <ds:schemaRefs>
    <ds:schemaRef ds:uri="http://schemas.microsoft.com/office/2006/documentManagement/types"/>
    <ds:schemaRef ds:uri="http://purl.org/dc/terms/"/>
    <ds:schemaRef ds:uri="8459b777-98bc-4d8f-a406-f49a750cd92f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D6BD46-79F7-4CEB-8550-E6B96E6412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47B9BE-8081-499C-B073-9A7B8E931F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59b777-98bc-4d8f-a406-f49a750cd9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339</TotalTime>
  <Words>192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Masque</vt:lpstr>
      <vt:lpstr>Palatino Linotype</vt:lpstr>
      <vt:lpstr>Rockwell</vt:lpstr>
      <vt:lpstr>Wingdings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 Chandra Rakshit</dc:creator>
  <cp:lastModifiedBy>Anup Chandra Rakshit</cp:lastModifiedBy>
  <cp:revision>4</cp:revision>
  <dcterms:created xsi:type="dcterms:W3CDTF">2022-11-12T10:11:06Z</dcterms:created>
  <dcterms:modified xsi:type="dcterms:W3CDTF">2022-11-14T15:46:00Z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0x010100F23DAC3A196C73489CBFFD56A062C8D7</vt:lpwstr>
  </property>
</Properties>
</file>