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5"/>
  </p:notesMasterIdLst>
  <p:sldIdLst>
    <p:sldId id="256" r:id="rId2"/>
    <p:sldId id="282" r:id="rId3"/>
    <p:sldId id="257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1" r:id="rId15"/>
    <p:sldId id="275" r:id="rId16"/>
    <p:sldId id="273" r:id="rId17"/>
    <p:sldId id="285" r:id="rId18"/>
    <p:sldId id="278" r:id="rId19"/>
    <p:sldId id="274" r:id="rId20"/>
    <p:sldId id="281" r:id="rId21"/>
    <p:sldId id="280" r:id="rId22"/>
    <p:sldId id="279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6BB"/>
    <a:srgbClr val="00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82004" autoAdjust="0"/>
  </p:normalViewPr>
  <p:slideViewPr>
    <p:cSldViewPr snapToGrid="0">
      <p:cViewPr>
        <p:scale>
          <a:sx n="66" d="100"/>
          <a:sy n="66" d="100"/>
        </p:scale>
        <p:origin x="77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86A4C-85A1-4C41-9369-3FC57AD935BD}" type="datetimeFigureOut">
              <a:rPr lang="en-US"/>
              <a:t>10/13/2019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FCEE6-2488-4274-8116-7FE38211A28C}" type="slidenum">
              <a:rPr lang="en-US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1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FCEE6-2488-4274-8116-7FE38211A2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4º </a:t>
            </a:r>
            <a:r>
              <a:rPr lang="pt-BR" noProof="0" dirty="0">
                <a:cs typeface="Calibri"/>
              </a:rPr>
              <a:t>revolução</a:t>
            </a:r>
            <a:r>
              <a:rPr lang="en-US" dirty="0">
                <a:cs typeface="Calibri"/>
              </a:rPr>
              <a:t> industrial</a:t>
            </a:r>
          </a:p>
          <a:p>
            <a:r>
              <a:rPr lang="pt-BR" noProof="0" dirty="0">
                <a:cs typeface="Calibri"/>
              </a:rPr>
              <a:t>Industria</a:t>
            </a:r>
            <a:r>
              <a:rPr lang="en-US" dirty="0">
                <a:cs typeface="Calibri"/>
              </a:rPr>
              <a:t> 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FCEE6-2488-4274-8116-7FE38211A28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0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FCEE6-2488-4274-8116-7FE38211A28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FCEE6-2488-4274-8116-7FE38211A28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FCEE6-2488-4274-8116-7FE38211A28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9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FCEE6-2488-4274-8116-7FE38211A28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2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FCEE6-2488-4274-8116-7FE38211A28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96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FCEE6-2488-4274-8116-7FE38211A28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75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FCEE6-2488-4274-8116-7FE38211A28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2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5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2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28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5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46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0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5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7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6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/>
              <a:pPr/>
              <a:t>10/13/2019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0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9.svg"/><Relationship Id="rId5" Type="http://schemas.openxmlformats.org/officeDocument/2006/relationships/image" Target="../media/image18.svg"/><Relationship Id="rId15" Type="http://schemas.openxmlformats.org/officeDocument/2006/relationships/image" Target="../media/image24.sv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7.svg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9.svg"/><Relationship Id="rId5" Type="http://schemas.openxmlformats.org/officeDocument/2006/relationships/image" Target="../media/image18.sv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9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16.svg"/><Relationship Id="rId9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anisanfelice/env-b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4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</a:t>
            </a:r>
            <a:r>
              <a:rPr lang="en-US" dirty="0"/>
              <a:t> um </a:t>
            </a:r>
            <a:r>
              <a:rPr lang="pt-BR" dirty="0"/>
              <a:t>ambiente</a:t>
            </a:r>
            <a:r>
              <a:rPr lang="en-US" dirty="0"/>
              <a:t> para Business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Rauan Ishida Sanfelice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520D-15F0-4628-BFAF-C5DD8FB7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                        X               </a:t>
            </a:r>
            <a:r>
              <a:rPr lang="pt-BR" dirty="0"/>
              <a:t>Informação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7F1B5-BA7D-4796-96E0-056FC0960C8D}"/>
              </a:ext>
            </a:extLst>
          </p:cNvPr>
          <p:cNvSpPr txBox="1"/>
          <p:nvPr/>
        </p:nvSpPr>
        <p:spPr>
          <a:xfrm>
            <a:off x="5357004" y="2122099"/>
            <a:ext cx="140610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/>
              <a:t>39 º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4A204-E157-4F5D-A6B3-B9EB5590AD79}"/>
              </a:ext>
            </a:extLst>
          </p:cNvPr>
          <p:cNvSpPr txBox="1"/>
          <p:nvPr/>
        </p:nvSpPr>
        <p:spPr>
          <a:xfrm>
            <a:off x="1360099" y="4983192"/>
            <a:ext cx="13054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Entrada</a:t>
            </a:r>
          </a:p>
        </p:txBody>
      </p:sp>
      <p:pic>
        <p:nvPicPr>
          <p:cNvPr id="6" name="Graphic 13" descr="Arrow Straight">
            <a:extLst>
              <a:ext uri="{FF2B5EF4-FFF2-40B4-BE49-F238E27FC236}">
                <a16:creationId xmlns:a16="http://schemas.microsoft.com/office/drawing/2014/main" id="{2315ACCF-884D-4146-873C-5516F64D7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60000" flipH="1" flipV="1">
            <a:off x="3050876" y="3647536"/>
            <a:ext cx="1245079" cy="9000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608DCE-90B0-4BF4-A3AF-CC498B0DEFDC}"/>
              </a:ext>
            </a:extLst>
          </p:cNvPr>
          <p:cNvSpPr txBox="1"/>
          <p:nvPr/>
        </p:nvSpPr>
        <p:spPr>
          <a:xfrm>
            <a:off x="4997571" y="4983191"/>
            <a:ext cx="21968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/>
              <a:t>Processamento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AC9C0-BC0C-4BDA-B91E-9D34ED758FF8}"/>
              </a:ext>
            </a:extLst>
          </p:cNvPr>
          <p:cNvSpPr txBox="1"/>
          <p:nvPr/>
        </p:nvSpPr>
        <p:spPr>
          <a:xfrm>
            <a:off x="4954437" y="3847382"/>
            <a:ext cx="22112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????</a:t>
            </a:r>
            <a:endParaRPr lang="en-US" dirty="0"/>
          </a:p>
        </p:txBody>
      </p:sp>
      <p:pic>
        <p:nvPicPr>
          <p:cNvPr id="14" name="Graphic 13" descr="Arrow Straight">
            <a:extLst>
              <a:ext uri="{FF2B5EF4-FFF2-40B4-BE49-F238E27FC236}">
                <a16:creationId xmlns:a16="http://schemas.microsoft.com/office/drawing/2014/main" id="{BA8D6B75-09C4-42E1-A0FE-3142DDF47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60000" flipH="1" flipV="1">
            <a:off x="7818408" y="3641785"/>
            <a:ext cx="1245079" cy="9000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11AFF-E886-4ED0-8813-E818AF874E60}"/>
              </a:ext>
            </a:extLst>
          </p:cNvPr>
          <p:cNvSpPr txBox="1"/>
          <p:nvPr/>
        </p:nvSpPr>
        <p:spPr>
          <a:xfrm>
            <a:off x="9210136" y="4983190"/>
            <a:ext cx="21968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/>
              <a:t>Informação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0F2AC-E93E-4BD3-BCB2-49C2858215D2}"/>
              </a:ext>
            </a:extLst>
          </p:cNvPr>
          <p:cNvSpPr txBox="1"/>
          <p:nvPr/>
        </p:nvSpPr>
        <p:spPr>
          <a:xfrm>
            <a:off x="9454550" y="3861756"/>
            <a:ext cx="21968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/>
              <a:t>????</a:t>
            </a:r>
            <a:endParaRPr lang="en-US" dirty="0"/>
          </a:p>
        </p:txBody>
      </p:sp>
      <p:pic>
        <p:nvPicPr>
          <p:cNvPr id="4" name="Graphic 7" descr="Dog">
            <a:extLst>
              <a:ext uri="{FF2B5EF4-FFF2-40B4-BE49-F238E27FC236}">
                <a16:creationId xmlns:a16="http://schemas.microsoft.com/office/drawing/2014/main" id="{874767FA-2A1F-4511-8B2E-6A00F82D6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7441" y="3374366"/>
            <a:ext cx="1532626" cy="150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520D-15F0-4628-BFAF-C5DD8FB7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                        X               </a:t>
            </a:r>
            <a:r>
              <a:rPr lang="pt-BR" dirty="0"/>
              <a:t>Informação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7F1B5-BA7D-4796-96E0-056FC0960C8D}"/>
              </a:ext>
            </a:extLst>
          </p:cNvPr>
          <p:cNvSpPr txBox="1"/>
          <p:nvPr/>
        </p:nvSpPr>
        <p:spPr>
          <a:xfrm>
            <a:off x="5357004" y="2122099"/>
            <a:ext cx="140610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/>
              <a:t>39 º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4A204-E157-4F5D-A6B3-B9EB5590AD79}"/>
              </a:ext>
            </a:extLst>
          </p:cNvPr>
          <p:cNvSpPr txBox="1"/>
          <p:nvPr/>
        </p:nvSpPr>
        <p:spPr>
          <a:xfrm>
            <a:off x="1360099" y="4983192"/>
            <a:ext cx="13054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Entrada</a:t>
            </a:r>
          </a:p>
        </p:txBody>
      </p:sp>
      <p:pic>
        <p:nvPicPr>
          <p:cNvPr id="6" name="Graphic 13" descr="Arrow Straight">
            <a:extLst>
              <a:ext uri="{FF2B5EF4-FFF2-40B4-BE49-F238E27FC236}">
                <a16:creationId xmlns:a16="http://schemas.microsoft.com/office/drawing/2014/main" id="{2315ACCF-884D-4146-873C-5516F64D7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60000" flipH="1" flipV="1">
            <a:off x="3050876" y="3647536"/>
            <a:ext cx="1245079" cy="9000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608DCE-90B0-4BF4-A3AF-CC498B0DEFDC}"/>
              </a:ext>
            </a:extLst>
          </p:cNvPr>
          <p:cNvSpPr txBox="1"/>
          <p:nvPr/>
        </p:nvSpPr>
        <p:spPr>
          <a:xfrm>
            <a:off x="4997571" y="4983191"/>
            <a:ext cx="21968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/>
              <a:t>Processamento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AC9C0-BC0C-4BDA-B91E-9D34ED758FF8}"/>
              </a:ext>
            </a:extLst>
          </p:cNvPr>
          <p:cNvSpPr txBox="1"/>
          <p:nvPr/>
        </p:nvSpPr>
        <p:spPr>
          <a:xfrm>
            <a:off x="4954437" y="3703608"/>
            <a:ext cx="221123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38.5º &gt; temp &gt; 39.5º</a:t>
            </a:r>
            <a:endParaRPr lang="en-US" sz="1600" dirty="0"/>
          </a:p>
        </p:txBody>
      </p:sp>
      <p:pic>
        <p:nvPicPr>
          <p:cNvPr id="14" name="Graphic 13" descr="Arrow Straight">
            <a:extLst>
              <a:ext uri="{FF2B5EF4-FFF2-40B4-BE49-F238E27FC236}">
                <a16:creationId xmlns:a16="http://schemas.microsoft.com/office/drawing/2014/main" id="{BA8D6B75-09C4-42E1-A0FE-3142DDF47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60000" flipH="1" flipV="1">
            <a:off x="7818408" y="3641785"/>
            <a:ext cx="1245079" cy="9000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11AFF-E886-4ED0-8813-E818AF874E60}"/>
              </a:ext>
            </a:extLst>
          </p:cNvPr>
          <p:cNvSpPr txBox="1"/>
          <p:nvPr/>
        </p:nvSpPr>
        <p:spPr>
          <a:xfrm>
            <a:off x="9210136" y="4983190"/>
            <a:ext cx="21968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/>
              <a:t>Informação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0F2AC-E93E-4BD3-BCB2-49C2858215D2}"/>
              </a:ext>
            </a:extLst>
          </p:cNvPr>
          <p:cNvSpPr txBox="1"/>
          <p:nvPr/>
        </p:nvSpPr>
        <p:spPr>
          <a:xfrm>
            <a:off x="9454550" y="3861756"/>
            <a:ext cx="21968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/>
              <a:t>Normal</a:t>
            </a:r>
            <a:endParaRPr lang="en-US" dirty="0"/>
          </a:p>
        </p:txBody>
      </p:sp>
      <p:pic>
        <p:nvPicPr>
          <p:cNvPr id="4" name="Graphic 7" descr="Dog">
            <a:extLst>
              <a:ext uri="{FF2B5EF4-FFF2-40B4-BE49-F238E27FC236}">
                <a16:creationId xmlns:a16="http://schemas.microsoft.com/office/drawing/2014/main" id="{874767FA-2A1F-4511-8B2E-6A00F82D6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7441" y="3374366"/>
            <a:ext cx="1532626" cy="150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03DD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A8456106-52F5-43D8-8F33-7C1EF633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92" y="786900"/>
            <a:ext cx="10211016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4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96659-A4E5-45E4-962E-DBE7C35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BI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508C988-1FD3-4C29-A85F-02A635CF27B9}"/>
              </a:ext>
            </a:extLst>
          </p:cNvPr>
          <p:cNvGrpSpPr/>
          <p:nvPr/>
        </p:nvGrpSpPr>
        <p:grpSpPr>
          <a:xfrm>
            <a:off x="777257" y="2168307"/>
            <a:ext cx="10604741" cy="4569222"/>
            <a:chOff x="828134" y="1030857"/>
            <a:chExt cx="10604741" cy="4772841"/>
          </a:xfrm>
        </p:grpSpPr>
        <p:sp>
          <p:nvSpPr>
            <p:cNvPr id="4" name="Rectangle: Rounded Corners 27">
              <a:extLst>
                <a:ext uri="{FF2B5EF4-FFF2-40B4-BE49-F238E27FC236}">
                  <a16:creationId xmlns:a16="http://schemas.microsoft.com/office/drawing/2014/main" id="{1A67C795-5ABF-45FC-B93F-2F37BBC70196}"/>
                </a:ext>
              </a:extLst>
            </p:cNvPr>
            <p:cNvSpPr/>
            <p:nvPr/>
          </p:nvSpPr>
          <p:spPr>
            <a:xfrm>
              <a:off x="10512725" y="1850365"/>
              <a:ext cx="920150" cy="920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5" name="Graphic 2" descr="Database">
              <a:extLst>
                <a:ext uri="{FF2B5EF4-FFF2-40B4-BE49-F238E27FC236}">
                  <a16:creationId xmlns:a16="http://schemas.microsoft.com/office/drawing/2014/main" id="{FB59218D-5133-4BA3-8FA1-8B408B50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6612" y="29718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2" descr="Database">
              <a:extLst>
                <a:ext uri="{FF2B5EF4-FFF2-40B4-BE49-F238E27FC236}">
                  <a16:creationId xmlns:a16="http://schemas.microsoft.com/office/drawing/2014/main" id="{728F8405-9D93-4C04-9191-7510F2914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423" y="1030857"/>
              <a:ext cx="914400" cy="914400"/>
            </a:xfrm>
            <a:prstGeom prst="rect">
              <a:avLst/>
            </a:prstGeom>
          </p:spPr>
        </p:pic>
        <p:pic>
          <p:nvPicPr>
            <p:cNvPr id="7" name="Graphic 4" descr="Document">
              <a:extLst>
                <a:ext uri="{FF2B5EF4-FFF2-40B4-BE49-F238E27FC236}">
                  <a16:creationId xmlns:a16="http://schemas.microsoft.com/office/drawing/2014/main" id="{AFE558AB-F00E-4AEA-B12D-42D45125E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524" y="2970902"/>
              <a:ext cx="914400" cy="914400"/>
            </a:xfrm>
            <a:prstGeom prst="rect">
              <a:avLst/>
            </a:prstGeom>
          </p:spPr>
        </p:pic>
        <p:pic>
          <p:nvPicPr>
            <p:cNvPr id="8" name="Graphic 6" descr="Cloud">
              <a:extLst>
                <a:ext uri="{FF2B5EF4-FFF2-40B4-BE49-F238E27FC236}">
                  <a16:creationId xmlns:a16="http://schemas.microsoft.com/office/drawing/2014/main" id="{255DB783-20CF-40F0-B068-4BBAF371E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0626" y="4666531"/>
              <a:ext cx="914400" cy="914400"/>
            </a:xfrm>
            <a:prstGeom prst="rect">
              <a:avLst/>
            </a:prstGeom>
          </p:spPr>
        </p:pic>
        <p:sp>
          <p:nvSpPr>
            <p:cNvPr id="9" name="Rectangle: Rounded Corners 7">
              <a:extLst>
                <a:ext uri="{FF2B5EF4-FFF2-40B4-BE49-F238E27FC236}">
                  <a16:creationId xmlns:a16="http://schemas.microsoft.com/office/drawing/2014/main" id="{8E00A921-AA08-4532-BBAC-EC169A714DBC}"/>
                </a:ext>
              </a:extLst>
            </p:cNvPr>
            <p:cNvSpPr/>
            <p:nvPr/>
          </p:nvSpPr>
          <p:spPr>
            <a:xfrm>
              <a:off x="5653178" y="2971800"/>
              <a:ext cx="920150" cy="920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ETL</a:t>
              </a:r>
            </a:p>
          </p:txBody>
        </p:sp>
        <p:pic>
          <p:nvPicPr>
            <p:cNvPr id="10" name="Graphic 9" descr="Arrow Straight">
              <a:extLst>
                <a:ext uri="{FF2B5EF4-FFF2-40B4-BE49-F238E27FC236}">
                  <a16:creationId xmlns:a16="http://schemas.microsoft.com/office/drawing/2014/main" id="{9B9235AB-FEF0-42F4-8805-1C57641FB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2332008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1" descr="Arrow Slight curve">
              <a:extLst>
                <a:ext uri="{FF2B5EF4-FFF2-40B4-BE49-F238E27FC236}">
                  <a16:creationId xmlns:a16="http://schemas.microsoft.com/office/drawing/2014/main" id="{709B9364-4E3B-4021-9328-DC86732C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-1560000">
              <a:off x="2331109" y="4207355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Arrow Slight curve">
              <a:extLst>
                <a:ext uri="{FF2B5EF4-FFF2-40B4-BE49-F238E27FC236}">
                  <a16:creationId xmlns:a16="http://schemas.microsoft.com/office/drawing/2014/main" id="{7CF405BA-C23C-43A9-AC68-911A3337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2900000" flipH="1">
              <a:off x="2359864" y="1648186"/>
              <a:ext cx="914400" cy="914400"/>
            </a:xfrm>
            <a:prstGeom prst="rect">
              <a:avLst/>
            </a:prstGeom>
          </p:spPr>
        </p:pic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AB55D418-A785-4EF6-AFC6-BA941CE8963C}"/>
                </a:ext>
              </a:extLst>
            </p:cNvPr>
            <p:cNvSpPr txBox="1"/>
            <p:nvPr/>
          </p:nvSpPr>
          <p:spPr>
            <a:xfrm>
              <a:off x="1086928" y="2007080"/>
              <a:ext cx="859766" cy="4144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/>
                <a:t>ERP</a:t>
              </a:r>
              <a:endParaRPr lang="en-US" dirty="0"/>
            </a:p>
          </p:txBody>
        </p:sp>
        <p:sp>
          <p:nvSpPr>
            <p:cNvPr id="14" name="TextBox 16">
              <a:extLst>
                <a:ext uri="{FF2B5EF4-FFF2-40B4-BE49-F238E27FC236}">
                  <a16:creationId xmlns:a16="http://schemas.microsoft.com/office/drawing/2014/main" id="{A4F8D95C-2027-4122-9143-A7E7AD50AE0C}"/>
                </a:ext>
              </a:extLst>
            </p:cNvPr>
            <p:cNvSpPr txBox="1"/>
            <p:nvPr/>
          </p:nvSpPr>
          <p:spPr>
            <a:xfrm>
              <a:off x="828135" y="5385758"/>
              <a:ext cx="1348596" cy="41794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000" b="1" dirty="0"/>
                <a:t>Legados</a:t>
              </a:r>
              <a:endParaRPr lang="pt-BR" dirty="0"/>
            </a:p>
          </p:txBody>
        </p:sp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54F41E5B-D41B-4101-B7E3-6A1793983946}"/>
                </a:ext>
              </a:extLst>
            </p:cNvPr>
            <p:cNvSpPr txBox="1"/>
            <p:nvPr/>
          </p:nvSpPr>
          <p:spPr>
            <a:xfrm>
              <a:off x="828134" y="3890512"/>
              <a:ext cx="1348596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/>
                <a:t>Files</a:t>
              </a:r>
              <a:endParaRPr lang="en-US" dirty="0"/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07DFA375-A3DA-4B56-8B04-8BA811A7D461}"/>
                </a:ext>
              </a:extLst>
            </p:cNvPr>
            <p:cNvSpPr txBox="1"/>
            <p:nvPr/>
          </p:nvSpPr>
          <p:spPr>
            <a:xfrm>
              <a:off x="3703608" y="4063041"/>
              <a:ext cx="989161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/>
                <a:t>Stage</a:t>
              </a:r>
            </a:p>
          </p:txBody>
        </p:sp>
        <p:pic>
          <p:nvPicPr>
            <p:cNvPr id="17" name="Graphic 2" descr="Database">
              <a:extLst>
                <a:ext uri="{FF2B5EF4-FFF2-40B4-BE49-F238E27FC236}">
                  <a16:creationId xmlns:a16="http://schemas.microsoft.com/office/drawing/2014/main" id="{5AC4382B-A82F-461F-8416-FD972A1D6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61" y="2986178"/>
              <a:ext cx="914400" cy="914400"/>
            </a:xfrm>
            <a:prstGeom prst="rect">
              <a:avLst/>
            </a:prstGeom>
          </p:spPr>
        </p:pic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90AD6301-F534-4A30-978B-C5AAF8A6C830}"/>
                </a:ext>
              </a:extLst>
            </p:cNvPr>
            <p:cNvSpPr txBox="1"/>
            <p:nvPr/>
          </p:nvSpPr>
          <p:spPr>
            <a:xfrm>
              <a:off x="7412966" y="4091796"/>
              <a:ext cx="859766" cy="4144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/>
                <a:t>ODS</a:t>
              </a:r>
            </a:p>
          </p:txBody>
        </p:sp>
        <p:pic>
          <p:nvPicPr>
            <p:cNvPr id="19" name="Graphic 2" descr="Database">
              <a:extLst>
                <a:ext uri="{FF2B5EF4-FFF2-40B4-BE49-F238E27FC236}">
                  <a16:creationId xmlns:a16="http://schemas.microsoft.com/office/drawing/2014/main" id="{A9573BD7-6333-4BA9-B7FA-597B5CD1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02460" y="2986178"/>
              <a:ext cx="914400" cy="914400"/>
            </a:xfrm>
            <a:prstGeom prst="rect">
              <a:avLst/>
            </a:prstGeom>
          </p:spPr>
        </p:pic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AB9848C4-F5B5-4F67-B3DA-CA66B6479019}"/>
                </a:ext>
              </a:extLst>
            </p:cNvPr>
            <p:cNvSpPr txBox="1"/>
            <p:nvPr/>
          </p:nvSpPr>
          <p:spPr>
            <a:xfrm>
              <a:off x="8534401" y="3962401"/>
              <a:ext cx="1679274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/>
                <a:t>Data Warehouse</a:t>
              </a:r>
            </a:p>
          </p:txBody>
        </p:sp>
        <p:pic>
          <p:nvPicPr>
            <p:cNvPr id="21" name="Graphic 9" descr="Arrow Straight">
              <a:extLst>
                <a:ext uri="{FF2B5EF4-FFF2-40B4-BE49-F238E27FC236}">
                  <a16:creationId xmlns:a16="http://schemas.microsoft.com/office/drawing/2014/main" id="{34A0D937-FD47-41D9-A089-491F654F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4833667" y="3244970"/>
              <a:ext cx="655608" cy="396817"/>
            </a:xfrm>
            <a:prstGeom prst="rect">
              <a:avLst/>
            </a:prstGeom>
          </p:spPr>
        </p:pic>
        <p:pic>
          <p:nvPicPr>
            <p:cNvPr id="22" name="Graphic 9" descr="Arrow Straight">
              <a:extLst>
                <a:ext uri="{FF2B5EF4-FFF2-40B4-BE49-F238E27FC236}">
                  <a16:creationId xmlns:a16="http://schemas.microsoft.com/office/drawing/2014/main" id="{5530DE24-1C5F-46D0-8D40-C6E446D6B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45855" y="3230592"/>
              <a:ext cx="655608" cy="396817"/>
            </a:xfrm>
            <a:prstGeom prst="rect">
              <a:avLst/>
            </a:prstGeom>
          </p:spPr>
        </p:pic>
        <p:pic>
          <p:nvPicPr>
            <p:cNvPr id="23" name="Graphic 9" descr="Arrow Straight">
              <a:extLst>
                <a:ext uri="{FF2B5EF4-FFF2-40B4-BE49-F238E27FC236}">
                  <a16:creationId xmlns:a16="http://schemas.microsoft.com/office/drawing/2014/main" id="{26E564EC-EC03-42FC-80AA-26B0B2F6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298610" y="3230592"/>
              <a:ext cx="655608" cy="396817"/>
            </a:xfrm>
            <a:prstGeom prst="rect">
              <a:avLst/>
            </a:prstGeom>
          </p:spPr>
        </p:pic>
        <p:pic>
          <p:nvPicPr>
            <p:cNvPr id="24" name="Graphic 9" descr="Upward trend">
              <a:extLst>
                <a:ext uri="{FF2B5EF4-FFF2-40B4-BE49-F238E27FC236}">
                  <a16:creationId xmlns:a16="http://schemas.microsoft.com/office/drawing/2014/main" id="{1DB5139E-0B56-46D2-AAA6-0B50E32A6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11826" y="1863845"/>
              <a:ext cx="914400" cy="914400"/>
            </a:xfrm>
            <a:prstGeom prst="rect">
              <a:avLst/>
            </a:prstGeom>
          </p:spPr>
        </p:pic>
        <p:sp>
          <p:nvSpPr>
            <p:cNvPr id="25" name="Rectangle: Rounded Corners 28">
              <a:extLst>
                <a:ext uri="{FF2B5EF4-FFF2-40B4-BE49-F238E27FC236}">
                  <a16:creationId xmlns:a16="http://schemas.microsoft.com/office/drawing/2014/main" id="{F5C3C840-E1C6-4F1F-9789-2556D80C7EA0}"/>
                </a:ext>
              </a:extLst>
            </p:cNvPr>
            <p:cNvSpPr/>
            <p:nvPr/>
          </p:nvSpPr>
          <p:spPr>
            <a:xfrm>
              <a:off x="10498349" y="3661913"/>
              <a:ext cx="920150" cy="920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26" name="Graphic 4" descr="Bar chart RTL">
              <a:extLst>
                <a:ext uri="{FF2B5EF4-FFF2-40B4-BE49-F238E27FC236}">
                  <a16:creationId xmlns:a16="http://schemas.microsoft.com/office/drawing/2014/main" id="{F68F3050-4CB3-4625-8B20-EA29FF7CF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512725" y="36762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010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F4DB653-48CF-42D8-AF0D-311FD3B2C024}"/>
              </a:ext>
            </a:extLst>
          </p:cNvPr>
          <p:cNvSpPr/>
          <p:nvPr/>
        </p:nvSpPr>
        <p:spPr>
          <a:xfrm>
            <a:off x="503583" y="2221315"/>
            <a:ext cx="4207320" cy="4552153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E96659-A4E5-45E4-962E-DBE7C35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BI</a:t>
            </a:r>
          </a:p>
        </p:txBody>
      </p:sp>
      <p:pic>
        <p:nvPicPr>
          <p:cNvPr id="5" name="Graphic 2" descr="Database">
            <a:extLst>
              <a:ext uri="{FF2B5EF4-FFF2-40B4-BE49-F238E27FC236}">
                <a16:creationId xmlns:a16="http://schemas.microsoft.com/office/drawing/2014/main" id="{FB59218D-5133-4BA3-8FA1-8B408B50F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735" y="4026446"/>
            <a:ext cx="914400" cy="875390"/>
          </a:xfrm>
          <a:prstGeom prst="rect">
            <a:avLst/>
          </a:prstGeom>
        </p:spPr>
      </p:pic>
      <p:pic>
        <p:nvPicPr>
          <p:cNvPr id="6" name="Graphic 2" descr="Database">
            <a:extLst>
              <a:ext uri="{FF2B5EF4-FFF2-40B4-BE49-F238E27FC236}">
                <a16:creationId xmlns:a16="http://schemas.microsoft.com/office/drawing/2014/main" id="{728F8405-9D93-4C04-9191-7510F2914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546" y="2168307"/>
            <a:ext cx="914400" cy="875390"/>
          </a:xfrm>
          <a:prstGeom prst="rect">
            <a:avLst/>
          </a:prstGeom>
        </p:spPr>
      </p:pic>
      <p:pic>
        <p:nvPicPr>
          <p:cNvPr id="7" name="Graphic 4" descr="Document">
            <a:extLst>
              <a:ext uri="{FF2B5EF4-FFF2-40B4-BE49-F238E27FC236}">
                <a16:creationId xmlns:a16="http://schemas.microsoft.com/office/drawing/2014/main" id="{AFE558AB-F00E-4AEA-B12D-42D45125E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647" y="4025586"/>
            <a:ext cx="914400" cy="875390"/>
          </a:xfrm>
          <a:prstGeom prst="rect">
            <a:avLst/>
          </a:prstGeom>
        </p:spPr>
      </p:pic>
      <p:pic>
        <p:nvPicPr>
          <p:cNvPr id="8" name="Graphic 6" descr="Cloud">
            <a:extLst>
              <a:ext uri="{FF2B5EF4-FFF2-40B4-BE49-F238E27FC236}">
                <a16:creationId xmlns:a16="http://schemas.microsoft.com/office/drawing/2014/main" id="{255DB783-20CF-40F0-B068-4BBAF371E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749" y="5648876"/>
            <a:ext cx="914400" cy="875390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9B9235AB-FEF0-42F4-8805-1C57641FB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2281131" y="4026446"/>
            <a:ext cx="914400" cy="875390"/>
          </a:xfrm>
          <a:prstGeom prst="rect">
            <a:avLst/>
          </a:prstGeom>
        </p:spPr>
      </p:pic>
      <p:pic>
        <p:nvPicPr>
          <p:cNvPr id="11" name="Graphic 11" descr="Arrow Slight curve">
            <a:extLst>
              <a:ext uri="{FF2B5EF4-FFF2-40B4-BE49-F238E27FC236}">
                <a16:creationId xmlns:a16="http://schemas.microsoft.com/office/drawing/2014/main" id="{709B9364-4E3B-4021-9328-DC86732C7F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040000">
            <a:off x="2280232" y="5209289"/>
            <a:ext cx="914400" cy="875390"/>
          </a:xfrm>
          <a:prstGeom prst="rect">
            <a:avLst/>
          </a:prstGeom>
        </p:spPr>
      </p:pic>
      <p:pic>
        <p:nvPicPr>
          <p:cNvPr id="12" name="Graphic 11" descr="Arrow Slight curve">
            <a:extLst>
              <a:ext uri="{FF2B5EF4-FFF2-40B4-BE49-F238E27FC236}">
                <a16:creationId xmlns:a16="http://schemas.microsoft.com/office/drawing/2014/main" id="{7CF405BA-C23C-43A9-AC68-911A33370E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900000" flipH="1">
            <a:off x="2308987" y="2759300"/>
            <a:ext cx="914400" cy="87539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AB55D418-A785-4EF6-AFC6-BA941CE8963C}"/>
              </a:ext>
            </a:extLst>
          </p:cNvPr>
          <p:cNvSpPr txBox="1"/>
          <p:nvPr/>
        </p:nvSpPr>
        <p:spPr>
          <a:xfrm>
            <a:off x="1036051" y="3102882"/>
            <a:ext cx="859766" cy="3968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ERP</a:t>
            </a:r>
            <a:endParaRPr lang="en-US" dirty="0"/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A4F8D95C-2027-4122-9143-A7E7AD50AE0C}"/>
              </a:ext>
            </a:extLst>
          </p:cNvPr>
          <p:cNvSpPr txBox="1"/>
          <p:nvPr/>
        </p:nvSpPr>
        <p:spPr>
          <a:xfrm>
            <a:off x="777258" y="6337419"/>
            <a:ext cx="13485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/>
              <a:t>Legados</a:t>
            </a:r>
            <a:endParaRPr lang="pt-BR" dirty="0"/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54F41E5B-D41B-4101-B7E3-6A1793983946}"/>
              </a:ext>
            </a:extLst>
          </p:cNvPr>
          <p:cNvSpPr txBox="1"/>
          <p:nvPr/>
        </p:nvSpPr>
        <p:spPr>
          <a:xfrm>
            <a:off x="777257" y="4905964"/>
            <a:ext cx="1348596" cy="383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Files</a:t>
            </a:r>
            <a:endParaRPr lang="en-US" dirty="0"/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07DFA375-A3DA-4B56-8B04-8BA811A7D461}"/>
              </a:ext>
            </a:extLst>
          </p:cNvPr>
          <p:cNvSpPr txBox="1"/>
          <p:nvPr/>
        </p:nvSpPr>
        <p:spPr>
          <a:xfrm>
            <a:off x="3652731" y="5071132"/>
            <a:ext cx="989161" cy="383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Stage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A3ACF5-AA07-4B41-93E8-61D723496340}"/>
              </a:ext>
            </a:extLst>
          </p:cNvPr>
          <p:cNvSpPr txBox="1"/>
          <p:nvPr/>
        </p:nvSpPr>
        <p:spPr>
          <a:xfrm>
            <a:off x="5669280" y="3125599"/>
            <a:ext cx="488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Não sobrecarregar os sistemas: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0F8892F-C1E7-4287-B7A4-6C6A538469F0}"/>
              </a:ext>
            </a:extLst>
          </p:cNvPr>
          <p:cNvSpPr txBox="1"/>
          <p:nvPr/>
        </p:nvSpPr>
        <p:spPr>
          <a:xfrm>
            <a:off x="5748528" y="3962995"/>
            <a:ext cx="488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insert into stg_tabela01</a:t>
            </a:r>
          </a:p>
          <a:p>
            <a:pPr algn="ctr"/>
            <a:r>
              <a:rPr lang="pt-BR" sz="2400" b="1" dirty="0"/>
              <a:t>	select * from tabela01;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7242E6C-5707-459F-909C-913952A51CD2}"/>
              </a:ext>
            </a:extLst>
          </p:cNvPr>
          <p:cNvSpPr txBox="1"/>
          <p:nvPr/>
        </p:nvSpPr>
        <p:spPr>
          <a:xfrm>
            <a:off x="5669279" y="4960625"/>
            <a:ext cx="488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D-1 de madrugada;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Todo processamento deve-se limpar as stages (Truncate);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25A667D-A791-4632-BCC6-DA99491B977F}"/>
              </a:ext>
            </a:extLst>
          </p:cNvPr>
          <p:cNvSpPr txBox="1"/>
          <p:nvPr/>
        </p:nvSpPr>
        <p:spPr>
          <a:xfrm>
            <a:off x="5693664" y="2217295"/>
            <a:ext cx="488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Stage (Temporário) – Outro BD separado;</a:t>
            </a:r>
          </a:p>
        </p:txBody>
      </p:sp>
    </p:spTree>
    <p:extLst>
      <p:ext uri="{BB962C8B-B14F-4D97-AF65-F5344CB8AC3E}">
        <p14:creationId xmlns:p14="http://schemas.microsoft.com/office/powerpoint/2010/main" val="42538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96659-A4E5-45E4-962E-DBE7C35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Stage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ABEB21-0FA7-42ED-8493-AB453E497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93200"/>
              </p:ext>
            </p:extLst>
          </p:nvPr>
        </p:nvGraphicFramePr>
        <p:xfrm>
          <a:off x="2031997" y="2777069"/>
          <a:ext cx="840196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490">
                  <a:extLst>
                    <a:ext uri="{9D8B030D-6E8A-4147-A177-3AD203B41FA5}">
                      <a16:colId xmlns:a16="http://schemas.microsoft.com/office/drawing/2014/main" val="4189778910"/>
                    </a:ext>
                  </a:extLst>
                </a:gridCol>
                <a:gridCol w="2100490">
                  <a:extLst>
                    <a:ext uri="{9D8B030D-6E8A-4147-A177-3AD203B41FA5}">
                      <a16:colId xmlns:a16="http://schemas.microsoft.com/office/drawing/2014/main" val="3872277295"/>
                    </a:ext>
                  </a:extLst>
                </a:gridCol>
                <a:gridCol w="2100490">
                  <a:extLst>
                    <a:ext uri="{9D8B030D-6E8A-4147-A177-3AD203B41FA5}">
                      <a16:colId xmlns:a16="http://schemas.microsoft.com/office/drawing/2014/main" val="1648664953"/>
                    </a:ext>
                  </a:extLst>
                </a:gridCol>
                <a:gridCol w="2100490">
                  <a:extLst>
                    <a:ext uri="{9D8B030D-6E8A-4147-A177-3AD203B41FA5}">
                      <a16:colId xmlns:a16="http://schemas.microsoft.com/office/drawing/2014/main" val="163367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 -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- Varchar 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Sexo – Varchar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 -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73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73472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CE335D7-914E-4859-9C42-5AF62F6C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95548"/>
              </p:ext>
            </p:extLst>
          </p:nvPr>
        </p:nvGraphicFramePr>
        <p:xfrm>
          <a:off x="2031997" y="4709282"/>
          <a:ext cx="840196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490">
                  <a:extLst>
                    <a:ext uri="{9D8B030D-6E8A-4147-A177-3AD203B41FA5}">
                      <a16:colId xmlns:a16="http://schemas.microsoft.com/office/drawing/2014/main" val="4189778910"/>
                    </a:ext>
                  </a:extLst>
                </a:gridCol>
                <a:gridCol w="2100490">
                  <a:extLst>
                    <a:ext uri="{9D8B030D-6E8A-4147-A177-3AD203B41FA5}">
                      <a16:colId xmlns:a16="http://schemas.microsoft.com/office/drawing/2014/main" val="3872277295"/>
                    </a:ext>
                  </a:extLst>
                </a:gridCol>
                <a:gridCol w="2100490">
                  <a:extLst>
                    <a:ext uri="{9D8B030D-6E8A-4147-A177-3AD203B41FA5}">
                      <a16:colId xmlns:a16="http://schemas.microsoft.com/office/drawing/2014/main" val="1648664953"/>
                    </a:ext>
                  </a:extLst>
                </a:gridCol>
                <a:gridCol w="2100490">
                  <a:extLst>
                    <a:ext uri="{9D8B030D-6E8A-4147-A177-3AD203B41FA5}">
                      <a16:colId xmlns:a16="http://schemas.microsoft.com/office/drawing/2014/main" val="163367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 -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- Varchar </a:t>
                      </a:r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(200)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Sexo – Varchar </a:t>
                      </a:r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 -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73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290296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C1382AFF-9564-49E0-A715-1F9BBA3E8B12}"/>
              </a:ext>
            </a:extLst>
          </p:cNvPr>
          <p:cNvSpPr txBox="1"/>
          <p:nvPr/>
        </p:nvSpPr>
        <p:spPr>
          <a:xfrm>
            <a:off x="2031998" y="2303857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ERP – Tabela: cliente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2AC58D4-2C43-479B-9649-4E1E66BD85F3}"/>
              </a:ext>
            </a:extLst>
          </p:cNvPr>
          <p:cNvSpPr txBox="1"/>
          <p:nvPr/>
        </p:nvSpPr>
        <p:spPr>
          <a:xfrm>
            <a:off x="2031997" y="4214959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Stage – Tabela: stg_cliente</a:t>
            </a:r>
          </a:p>
        </p:txBody>
      </p:sp>
      <p:pic>
        <p:nvPicPr>
          <p:cNvPr id="11" name="Gráfico 10" descr="Seta com giro para a direita">
            <a:extLst>
              <a:ext uri="{FF2B5EF4-FFF2-40B4-BE49-F238E27FC236}">
                <a16:creationId xmlns:a16="http://schemas.microsoft.com/office/drawing/2014/main" id="{E943C6AA-FB1B-4DE5-BD0A-F12D62BA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V="1">
            <a:off x="810000" y="38111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6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04C39975-76B8-483F-A0CF-F54CAA69E127}"/>
              </a:ext>
            </a:extLst>
          </p:cNvPr>
          <p:cNvSpPr/>
          <p:nvPr/>
        </p:nvSpPr>
        <p:spPr>
          <a:xfrm>
            <a:off x="4318657" y="2194811"/>
            <a:ext cx="3797251" cy="4552153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E96659-A4E5-45E4-962E-DBE7C35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BI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ECF80E7-ACCB-41F4-A1D2-D124183EA5B9}"/>
              </a:ext>
            </a:extLst>
          </p:cNvPr>
          <p:cNvGrpSpPr/>
          <p:nvPr/>
        </p:nvGrpSpPr>
        <p:grpSpPr>
          <a:xfrm>
            <a:off x="4897440" y="4026446"/>
            <a:ext cx="2639683" cy="1469018"/>
            <a:chOff x="5181677" y="4026446"/>
            <a:chExt cx="2639683" cy="1469018"/>
          </a:xfrm>
        </p:grpSpPr>
        <p:sp>
          <p:nvSpPr>
            <p:cNvPr id="9" name="Rectangle: Rounded Corners 7">
              <a:extLst>
                <a:ext uri="{FF2B5EF4-FFF2-40B4-BE49-F238E27FC236}">
                  <a16:creationId xmlns:a16="http://schemas.microsoft.com/office/drawing/2014/main" id="{8E00A921-AA08-4532-BBAC-EC169A714DBC}"/>
                </a:ext>
              </a:extLst>
            </p:cNvPr>
            <p:cNvSpPr/>
            <p:nvPr/>
          </p:nvSpPr>
          <p:spPr>
            <a:xfrm>
              <a:off x="5181677" y="4026446"/>
              <a:ext cx="920150" cy="880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ETL</a:t>
              </a:r>
            </a:p>
          </p:txBody>
        </p:sp>
        <p:pic>
          <p:nvPicPr>
            <p:cNvPr id="17" name="Graphic 2" descr="Database">
              <a:extLst>
                <a:ext uri="{FF2B5EF4-FFF2-40B4-BE49-F238E27FC236}">
                  <a16:creationId xmlns:a16="http://schemas.microsoft.com/office/drawing/2014/main" id="{5AC4382B-A82F-461F-8416-FD972A1D6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6960" y="4040210"/>
              <a:ext cx="914400" cy="875390"/>
            </a:xfrm>
            <a:prstGeom prst="rect">
              <a:avLst/>
            </a:prstGeom>
          </p:spPr>
        </p:pic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90AD6301-F534-4A30-978B-C5AAF8A6C830}"/>
                </a:ext>
              </a:extLst>
            </p:cNvPr>
            <p:cNvSpPr txBox="1"/>
            <p:nvPr/>
          </p:nvSpPr>
          <p:spPr>
            <a:xfrm>
              <a:off x="6941465" y="5098660"/>
              <a:ext cx="859766" cy="3968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/>
                <a:t>ODS</a:t>
              </a:r>
            </a:p>
          </p:txBody>
        </p:sp>
        <p:pic>
          <p:nvPicPr>
            <p:cNvPr id="22" name="Graphic 9" descr="Arrow Straight">
              <a:extLst>
                <a:ext uri="{FF2B5EF4-FFF2-40B4-BE49-F238E27FC236}">
                  <a16:creationId xmlns:a16="http://schemas.microsoft.com/office/drawing/2014/main" id="{5530DE24-1C5F-46D0-8D40-C6E446D6B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274354" y="4274197"/>
              <a:ext cx="655608" cy="379888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2C11FC-46EA-456F-B974-3EE113383044}"/>
              </a:ext>
            </a:extLst>
          </p:cNvPr>
          <p:cNvSpPr txBox="1"/>
          <p:nvPr/>
        </p:nvSpPr>
        <p:spPr>
          <a:xfrm>
            <a:off x="475488" y="2468880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Extract Transform Load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3E21C5-7D05-40AF-8D88-8FA3B294867B}"/>
              </a:ext>
            </a:extLst>
          </p:cNvPr>
          <p:cNvSpPr txBox="1"/>
          <p:nvPr/>
        </p:nvSpPr>
        <p:spPr>
          <a:xfrm>
            <a:off x="8393677" y="2468879"/>
            <a:ext cx="3603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Operational Data Store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15F2573-1DFB-4CB7-B210-76EE3531683E}"/>
              </a:ext>
            </a:extLst>
          </p:cNvPr>
          <p:cNvSpPr txBox="1"/>
          <p:nvPr/>
        </p:nvSpPr>
        <p:spPr>
          <a:xfrm>
            <a:off x="517584" y="3263812"/>
            <a:ext cx="35028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Extrair os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Tratar os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Importar para ODS;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r>
              <a:rPr lang="pt-BR" sz="2400" b="1" dirty="0"/>
              <a:t>Todo processamento </a:t>
            </a:r>
          </a:p>
          <a:p>
            <a:r>
              <a:rPr lang="pt-BR" sz="2400" b="1" dirty="0"/>
              <a:t>fica aqui!</a:t>
            </a:r>
          </a:p>
          <a:p>
            <a:r>
              <a:rPr lang="pt-BR" sz="2400" b="1" dirty="0"/>
              <a:t>Processo demorado!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6A0D5AD-8EBD-4EC0-A3FF-A98D8716E520}"/>
              </a:ext>
            </a:extLst>
          </p:cNvPr>
          <p:cNvSpPr txBox="1"/>
          <p:nvPr/>
        </p:nvSpPr>
        <p:spPr>
          <a:xfrm>
            <a:off x="8538749" y="3263811"/>
            <a:ext cx="2937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Base histórica;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Versionamento;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Granularidade;</a:t>
            </a:r>
          </a:p>
        </p:txBody>
      </p:sp>
    </p:spTree>
    <p:extLst>
      <p:ext uri="{BB962C8B-B14F-4D97-AF65-F5344CB8AC3E}">
        <p14:creationId xmlns:p14="http://schemas.microsoft.com/office/powerpoint/2010/main" val="296481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5E78632-1AF8-483E-BE95-99353F531550}"/>
              </a:ext>
            </a:extLst>
          </p:cNvPr>
          <p:cNvSpPr/>
          <p:nvPr/>
        </p:nvSpPr>
        <p:spPr>
          <a:xfrm>
            <a:off x="8277613" y="2194811"/>
            <a:ext cx="3657375" cy="4552153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E96659-A4E5-45E4-962E-DBE7C35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BI</a:t>
            </a:r>
          </a:p>
        </p:txBody>
      </p:sp>
      <p:sp>
        <p:nvSpPr>
          <p:cNvPr id="4" name="Rectangle: Rounded Corners 27">
            <a:extLst>
              <a:ext uri="{FF2B5EF4-FFF2-40B4-BE49-F238E27FC236}">
                <a16:creationId xmlns:a16="http://schemas.microsoft.com/office/drawing/2014/main" id="{1A67C795-5ABF-45FC-B93F-2F37BBC70196}"/>
              </a:ext>
            </a:extLst>
          </p:cNvPr>
          <p:cNvSpPr/>
          <p:nvPr/>
        </p:nvSpPr>
        <p:spPr>
          <a:xfrm>
            <a:off x="10461848" y="2952853"/>
            <a:ext cx="920150" cy="88089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19" name="Graphic 2" descr="Database">
            <a:extLst>
              <a:ext uri="{FF2B5EF4-FFF2-40B4-BE49-F238E27FC236}">
                <a16:creationId xmlns:a16="http://schemas.microsoft.com/office/drawing/2014/main" id="{A9573BD7-6333-4BA9-B7FA-597B5CD14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1583" y="4040210"/>
            <a:ext cx="914400" cy="875390"/>
          </a:xfrm>
          <a:prstGeom prst="rect">
            <a:avLst/>
          </a:prstGeom>
        </p:spPr>
      </p:pic>
      <p:sp>
        <p:nvSpPr>
          <p:cNvPr id="20" name="TextBox 23">
            <a:extLst>
              <a:ext uri="{FF2B5EF4-FFF2-40B4-BE49-F238E27FC236}">
                <a16:creationId xmlns:a16="http://schemas.microsoft.com/office/drawing/2014/main" id="{AB9848C4-F5B5-4F67-B3DA-CA66B6479019}"/>
              </a:ext>
            </a:extLst>
          </p:cNvPr>
          <p:cNvSpPr txBox="1"/>
          <p:nvPr/>
        </p:nvSpPr>
        <p:spPr>
          <a:xfrm>
            <a:off x="8483524" y="4974786"/>
            <a:ext cx="1679274" cy="6776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Data Warehouse</a:t>
            </a:r>
          </a:p>
        </p:txBody>
      </p:sp>
      <p:pic>
        <p:nvPicPr>
          <p:cNvPr id="24" name="Graphic 9" descr="Upward trend">
            <a:extLst>
              <a:ext uri="{FF2B5EF4-FFF2-40B4-BE49-F238E27FC236}">
                <a16:creationId xmlns:a16="http://schemas.microsoft.com/office/drawing/2014/main" id="{1DB5139E-0B56-46D2-AAA6-0B50E32A6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69040" y="2972712"/>
            <a:ext cx="914400" cy="875390"/>
          </a:xfrm>
          <a:prstGeom prst="rect">
            <a:avLst/>
          </a:prstGeom>
        </p:spPr>
      </p:pic>
      <p:sp>
        <p:nvSpPr>
          <p:cNvPr id="25" name="Rectangle: Rounded Corners 28">
            <a:extLst>
              <a:ext uri="{FF2B5EF4-FFF2-40B4-BE49-F238E27FC236}">
                <a16:creationId xmlns:a16="http://schemas.microsoft.com/office/drawing/2014/main" id="{F5C3C840-E1C6-4F1F-9789-2556D80C7EA0}"/>
              </a:ext>
            </a:extLst>
          </p:cNvPr>
          <p:cNvSpPr/>
          <p:nvPr/>
        </p:nvSpPr>
        <p:spPr>
          <a:xfrm>
            <a:off x="10447472" y="4687117"/>
            <a:ext cx="920150" cy="88089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6" name="Graphic 4" descr="Bar chart RTL">
            <a:extLst>
              <a:ext uri="{FF2B5EF4-FFF2-40B4-BE49-F238E27FC236}">
                <a16:creationId xmlns:a16="http://schemas.microsoft.com/office/drawing/2014/main" id="{F68F3050-4CB3-4625-8B20-EA29FF7CF9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4378" y="4699694"/>
            <a:ext cx="914400" cy="8753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D7B0683-89D0-42A8-A4D7-89F02B850D32}"/>
              </a:ext>
            </a:extLst>
          </p:cNvPr>
          <p:cNvSpPr txBox="1"/>
          <p:nvPr/>
        </p:nvSpPr>
        <p:spPr>
          <a:xfrm>
            <a:off x="823222" y="3125313"/>
            <a:ext cx="4102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Conjunto de Data Marts;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64887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96659-A4E5-45E4-962E-DBE7C35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Mart – Modelo Star Schema</a:t>
            </a:r>
          </a:p>
        </p:txBody>
      </p:sp>
      <p:pic>
        <p:nvPicPr>
          <p:cNvPr id="4" name="Gráfico 3" descr="Mesa">
            <a:extLst>
              <a:ext uri="{FF2B5EF4-FFF2-40B4-BE49-F238E27FC236}">
                <a16:creationId xmlns:a16="http://schemas.microsoft.com/office/drawing/2014/main" id="{7C5DC980-D1D3-432B-9E05-FD70C707C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579" y="3631715"/>
            <a:ext cx="1224643" cy="1224643"/>
          </a:xfrm>
          <a:prstGeom prst="rect">
            <a:avLst/>
          </a:prstGeom>
        </p:spPr>
      </p:pic>
      <p:pic>
        <p:nvPicPr>
          <p:cNvPr id="10" name="Gráfico 9" descr="Mesa">
            <a:extLst>
              <a:ext uri="{FF2B5EF4-FFF2-40B4-BE49-F238E27FC236}">
                <a16:creationId xmlns:a16="http://schemas.microsoft.com/office/drawing/2014/main" id="{84C4070E-2D23-4813-A403-A4DB98D55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9679" y="3631715"/>
            <a:ext cx="1224643" cy="1224643"/>
          </a:xfrm>
          <a:prstGeom prst="rect">
            <a:avLst/>
          </a:prstGeom>
        </p:spPr>
      </p:pic>
      <p:pic>
        <p:nvPicPr>
          <p:cNvPr id="12" name="Gráfico 11" descr="Mesa">
            <a:extLst>
              <a:ext uri="{FF2B5EF4-FFF2-40B4-BE49-F238E27FC236}">
                <a16:creationId xmlns:a16="http://schemas.microsoft.com/office/drawing/2014/main" id="{9EBE1DE9-745E-4E0D-926D-C7B6E685D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2779" y="3631715"/>
            <a:ext cx="1224643" cy="1224643"/>
          </a:xfrm>
          <a:prstGeom prst="rect">
            <a:avLst/>
          </a:prstGeom>
        </p:spPr>
      </p:pic>
      <p:pic>
        <p:nvPicPr>
          <p:cNvPr id="13" name="Gráfico 12" descr="Mesa">
            <a:extLst>
              <a:ext uri="{FF2B5EF4-FFF2-40B4-BE49-F238E27FC236}">
                <a16:creationId xmlns:a16="http://schemas.microsoft.com/office/drawing/2014/main" id="{DE818CDC-58EB-4067-A90A-47FC0A8B3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679" y="5186169"/>
            <a:ext cx="1224643" cy="1224643"/>
          </a:xfrm>
          <a:prstGeom prst="rect">
            <a:avLst/>
          </a:prstGeom>
        </p:spPr>
      </p:pic>
      <p:pic>
        <p:nvPicPr>
          <p:cNvPr id="14" name="Gráfico 13" descr="Mesa">
            <a:extLst>
              <a:ext uri="{FF2B5EF4-FFF2-40B4-BE49-F238E27FC236}">
                <a16:creationId xmlns:a16="http://schemas.microsoft.com/office/drawing/2014/main" id="{38036221-833C-416F-853D-E39A1E20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679" y="2077260"/>
            <a:ext cx="1224643" cy="1224643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0E6928-2F86-48AC-904B-B64BAD0F338A}"/>
              </a:ext>
            </a:extLst>
          </p:cNvPr>
          <p:cNvCxnSpPr>
            <a:cxnSpLocks/>
          </p:cNvCxnSpPr>
          <p:nvPr/>
        </p:nvCxnSpPr>
        <p:spPr>
          <a:xfrm flipH="1">
            <a:off x="7119256" y="4244037"/>
            <a:ext cx="601436" cy="13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700845F-58CE-4365-95B7-EF686AA745D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382000" y="3184071"/>
            <a:ext cx="1" cy="4476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07E1DD4-819D-4026-ADAC-58B9E26152E6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994322" y="4244037"/>
            <a:ext cx="7184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D4A3679-5C4E-4BAD-9201-81E4EA56C53D}"/>
              </a:ext>
            </a:extLst>
          </p:cNvPr>
          <p:cNvCxnSpPr>
            <a:stCxn id="10" idx="2"/>
          </p:cNvCxnSpPr>
          <p:nvPr/>
        </p:nvCxnSpPr>
        <p:spPr>
          <a:xfrm flipH="1">
            <a:off x="8382000" y="4856358"/>
            <a:ext cx="1" cy="5320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9EC6699-4A8A-4DA4-A5F1-4F5B35490F26}"/>
              </a:ext>
            </a:extLst>
          </p:cNvPr>
          <p:cNvSpPr txBox="1"/>
          <p:nvPr/>
        </p:nvSpPr>
        <p:spPr>
          <a:xfrm>
            <a:off x="497693" y="2905208"/>
            <a:ext cx="47655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Vantagens:</a:t>
            </a:r>
          </a:p>
          <a:p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Alta performance;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Baixa complexidade de modelagem;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Controle de histórico;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Alta integridade;</a:t>
            </a:r>
          </a:p>
        </p:txBody>
      </p:sp>
    </p:spTree>
    <p:extLst>
      <p:ext uri="{BB962C8B-B14F-4D97-AF65-F5344CB8AC3E}">
        <p14:creationId xmlns:p14="http://schemas.microsoft.com/office/powerpoint/2010/main" val="58073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5E78632-1AF8-483E-BE95-99353F531550}"/>
              </a:ext>
            </a:extLst>
          </p:cNvPr>
          <p:cNvSpPr/>
          <p:nvPr/>
        </p:nvSpPr>
        <p:spPr>
          <a:xfrm>
            <a:off x="8277613" y="2194811"/>
            <a:ext cx="3657375" cy="4552153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E96659-A4E5-45E4-962E-DBE7C35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BI</a:t>
            </a:r>
          </a:p>
        </p:txBody>
      </p:sp>
      <p:sp>
        <p:nvSpPr>
          <p:cNvPr id="4" name="Rectangle: Rounded Corners 27">
            <a:extLst>
              <a:ext uri="{FF2B5EF4-FFF2-40B4-BE49-F238E27FC236}">
                <a16:creationId xmlns:a16="http://schemas.microsoft.com/office/drawing/2014/main" id="{1A67C795-5ABF-45FC-B93F-2F37BBC70196}"/>
              </a:ext>
            </a:extLst>
          </p:cNvPr>
          <p:cNvSpPr/>
          <p:nvPr/>
        </p:nvSpPr>
        <p:spPr>
          <a:xfrm>
            <a:off x="10461848" y="2952853"/>
            <a:ext cx="920150" cy="88089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19" name="Graphic 2" descr="Database">
            <a:extLst>
              <a:ext uri="{FF2B5EF4-FFF2-40B4-BE49-F238E27FC236}">
                <a16:creationId xmlns:a16="http://schemas.microsoft.com/office/drawing/2014/main" id="{A9573BD7-6333-4BA9-B7FA-597B5CD14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1583" y="4040210"/>
            <a:ext cx="914400" cy="875390"/>
          </a:xfrm>
          <a:prstGeom prst="rect">
            <a:avLst/>
          </a:prstGeom>
        </p:spPr>
      </p:pic>
      <p:sp>
        <p:nvSpPr>
          <p:cNvPr id="20" name="TextBox 23">
            <a:extLst>
              <a:ext uri="{FF2B5EF4-FFF2-40B4-BE49-F238E27FC236}">
                <a16:creationId xmlns:a16="http://schemas.microsoft.com/office/drawing/2014/main" id="{AB9848C4-F5B5-4F67-B3DA-CA66B6479019}"/>
              </a:ext>
            </a:extLst>
          </p:cNvPr>
          <p:cNvSpPr txBox="1"/>
          <p:nvPr/>
        </p:nvSpPr>
        <p:spPr>
          <a:xfrm>
            <a:off x="8483524" y="4974786"/>
            <a:ext cx="1679274" cy="6776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Data Warehouse</a:t>
            </a:r>
          </a:p>
        </p:txBody>
      </p:sp>
      <p:pic>
        <p:nvPicPr>
          <p:cNvPr id="24" name="Graphic 9" descr="Upward trend">
            <a:extLst>
              <a:ext uri="{FF2B5EF4-FFF2-40B4-BE49-F238E27FC236}">
                <a16:creationId xmlns:a16="http://schemas.microsoft.com/office/drawing/2014/main" id="{1DB5139E-0B56-46D2-AAA6-0B50E32A6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69040" y="2972712"/>
            <a:ext cx="914400" cy="875390"/>
          </a:xfrm>
          <a:prstGeom prst="rect">
            <a:avLst/>
          </a:prstGeom>
        </p:spPr>
      </p:pic>
      <p:sp>
        <p:nvSpPr>
          <p:cNvPr id="25" name="Rectangle: Rounded Corners 28">
            <a:extLst>
              <a:ext uri="{FF2B5EF4-FFF2-40B4-BE49-F238E27FC236}">
                <a16:creationId xmlns:a16="http://schemas.microsoft.com/office/drawing/2014/main" id="{F5C3C840-E1C6-4F1F-9789-2556D80C7EA0}"/>
              </a:ext>
            </a:extLst>
          </p:cNvPr>
          <p:cNvSpPr/>
          <p:nvPr/>
        </p:nvSpPr>
        <p:spPr>
          <a:xfrm>
            <a:off x="10447472" y="4687117"/>
            <a:ext cx="920150" cy="88089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6" name="Graphic 4" descr="Bar chart RTL">
            <a:extLst>
              <a:ext uri="{FF2B5EF4-FFF2-40B4-BE49-F238E27FC236}">
                <a16:creationId xmlns:a16="http://schemas.microsoft.com/office/drawing/2014/main" id="{F68F3050-4CB3-4625-8B20-EA29FF7CF9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4378" y="4699694"/>
            <a:ext cx="914400" cy="8753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D7B0683-89D0-42A8-A4D7-89F02B850D32}"/>
              </a:ext>
            </a:extLst>
          </p:cNvPr>
          <p:cNvSpPr txBox="1"/>
          <p:nvPr/>
        </p:nvSpPr>
        <p:spPr>
          <a:xfrm>
            <a:off x="823222" y="3125313"/>
            <a:ext cx="41024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Conjunto de Data Marts;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b="1" dirty="0"/>
              <a:t>Reports;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b="1" dirty="0"/>
              <a:t>Dashboards;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pic>
        <p:nvPicPr>
          <p:cNvPr id="30" name="Imagem 2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BB6E0D3-75A8-4697-8268-215EFFB659C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424" t="21196" r="32343" b="20547"/>
          <a:stretch/>
        </p:blipFill>
        <p:spPr>
          <a:xfrm flipH="1">
            <a:off x="4770518" y="1941641"/>
            <a:ext cx="1229522" cy="1176966"/>
          </a:xfrm>
          <a:prstGeom prst="rect">
            <a:avLst/>
          </a:prstGeom>
        </p:spPr>
      </p:pic>
      <p:pic>
        <p:nvPicPr>
          <p:cNvPr id="32" name="Imagem 31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94DE6B91-BAB8-4678-AAB8-03040D5FF9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5279" y="3464684"/>
            <a:ext cx="2043511" cy="1362341"/>
          </a:xfrm>
          <a:prstGeom prst="rect">
            <a:avLst/>
          </a:prstGeom>
        </p:spPr>
      </p:pic>
      <p:pic>
        <p:nvPicPr>
          <p:cNvPr id="34" name="Imagem 3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D2E7533-655E-46CE-A290-773F1B7861B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3623" b="32137"/>
          <a:stretch/>
        </p:blipFill>
        <p:spPr>
          <a:xfrm>
            <a:off x="4478771" y="4999966"/>
            <a:ext cx="2572642" cy="880895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1478DA27-E34C-4A3D-BE92-0837645AAE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429" y="4654085"/>
            <a:ext cx="3888304" cy="2481896"/>
          </a:xfrm>
          <a:prstGeom prst="rect">
            <a:avLst/>
          </a:prstGeom>
        </p:spPr>
      </p:pic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CC1EB18-B53C-4C70-AFC0-401B8ECC53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10538" y="2250576"/>
            <a:ext cx="1142724" cy="114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7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9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4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96659-A4E5-45E4-962E-DBE7C35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DFDFF2-DB85-4C25-BBF3-8714D641F9C6}"/>
              </a:ext>
            </a:extLst>
          </p:cNvPr>
          <p:cNvSpPr txBox="1"/>
          <p:nvPr/>
        </p:nvSpPr>
        <p:spPr>
          <a:xfrm>
            <a:off x="5151669" y="2367643"/>
            <a:ext cx="1888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hlinkClick r:id="rId3"/>
              </a:rPr>
              <a:t>GitHub</a:t>
            </a:r>
            <a:endParaRPr lang="pt-BR" sz="40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8D0200-BDDF-4992-9F29-4CC5B70380A7}"/>
              </a:ext>
            </a:extLst>
          </p:cNvPr>
          <p:cNvSpPr txBox="1"/>
          <p:nvPr/>
        </p:nvSpPr>
        <p:spPr>
          <a:xfrm>
            <a:off x="810000" y="3256328"/>
            <a:ext cx="10571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Escolha a pasta para clonar o repositório:</a:t>
            </a:r>
          </a:p>
          <a:p>
            <a:endParaRPr lang="pt-BR" dirty="0"/>
          </a:p>
          <a:p>
            <a:r>
              <a:rPr lang="pt-BR" dirty="0"/>
              <a:t>Abra o terminal  nesta pasta e execute:</a:t>
            </a:r>
          </a:p>
          <a:p>
            <a:endParaRPr lang="pt-BR" dirty="0"/>
          </a:p>
          <a:p>
            <a:r>
              <a:rPr lang="pt-BR" b="1" dirty="0"/>
              <a:t>	git clone https://github.com/rauanisanfelice/env-bi.git</a:t>
            </a:r>
          </a:p>
          <a:p>
            <a:endParaRPr lang="pt-BR" dirty="0"/>
          </a:p>
          <a:p>
            <a:r>
              <a:rPr lang="pt-BR" dirty="0"/>
              <a:t>Acesse o link: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Realize o download do </a:t>
            </a:r>
            <a:r>
              <a:rPr lang="pt-BR" b="1" dirty="0" err="1"/>
              <a:t>Pentaho</a:t>
            </a:r>
            <a:r>
              <a:rPr lang="pt-BR" b="1" dirty="0"/>
              <a:t> Data </a:t>
            </a:r>
            <a:r>
              <a:rPr lang="pt-BR" b="1" dirty="0" err="1"/>
              <a:t>Integration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406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96659-A4E5-45E4-962E-DBE7C35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Mart – Modelo Star Schema</a:t>
            </a:r>
          </a:p>
        </p:txBody>
      </p:sp>
      <p:pic>
        <p:nvPicPr>
          <p:cNvPr id="4" name="Gráfico 3" descr="Mesa">
            <a:extLst>
              <a:ext uri="{FF2B5EF4-FFF2-40B4-BE49-F238E27FC236}">
                <a16:creationId xmlns:a16="http://schemas.microsoft.com/office/drawing/2014/main" id="{7C5DC980-D1D3-432B-9E05-FD70C707C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579" y="3631715"/>
            <a:ext cx="1224643" cy="1224643"/>
          </a:xfrm>
          <a:prstGeom prst="rect">
            <a:avLst/>
          </a:prstGeom>
        </p:spPr>
      </p:pic>
      <p:pic>
        <p:nvPicPr>
          <p:cNvPr id="10" name="Gráfico 9" descr="Mesa">
            <a:extLst>
              <a:ext uri="{FF2B5EF4-FFF2-40B4-BE49-F238E27FC236}">
                <a16:creationId xmlns:a16="http://schemas.microsoft.com/office/drawing/2014/main" id="{84C4070E-2D23-4813-A403-A4DB98D55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9679" y="3631715"/>
            <a:ext cx="1224643" cy="1224643"/>
          </a:xfrm>
          <a:prstGeom prst="rect">
            <a:avLst/>
          </a:prstGeom>
        </p:spPr>
      </p:pic>
      <p:pic>
        <p:nvPicPr>
          <p:cNvPr id="12" name="Gráfico 11" descr="Mesa">
            <a:extLst>
              <a:ext uri="{FF2B5EF4-FFF2-40B4-BE49-F238E27FC236}">
                <a16:creationId xmlns:a16="http://schemas.microsoft.com/office/drawing/2014/main" id="{9EBE1DE9-745E-4E0D-926D-C7B6E685D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2779" y="3631715"/>
            <a:ext cx="1224643" cy="1224643"/>
          </a:xfrm>
          <a:prstGeom prst="rect">
            <a:avLst/>
          </a:prstGeom>
        </p:spPr>
      </p:pic>
      <p:pic>
        <p:nvPicPr>
          <p:cNvPr id="13" name="Gráfico 12" descr="Mesa">
            <a:extLst>
              <a:ext uri="{FF2B5EF4-FFF2-40B4-BE49-F238E27FC236}">
                <a16:creationId xmlns:a16="http://schemas.microsoft.com/office/drawing/2014/main" id="{DE818CDC-58EB-4067-A90A-47FC0A8B3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679" y="5186169"/>
            <a:ext cx="1224643" cy="1224643"/>
          </a:xfrm>
          <a:prstGeom prst="rect">
            <a:avLst/>
          </a:prstGeom>
        </p:spPr>
      </p:pic>
      <p:pic>
        <p:nvPicPr>
          <p:cNvPr id="14" name="Gráfico 13" descr="Mesa">
            <a:extLst>
              <a:ext uri="{FF2B5EF4-FFF2-40B4-BE49-F238E27FC236}">
                <a16:creationId xmlns:a16="http://schemas.microsoft.com/office/drawing/2014/main" id="{38036221-833C-416F-853D-E39A1E20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679" y="2077260"/>
            <a:ext cx="1224643" cy="1224643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0E6928-2F86-48AC-904B-B64BAD0F338A}"/>
              </a:ext>
            </a:extLst>
          </p:cNvPr>
          <p:cNvCxnSpPr>
            <a:cxnSpLocks/>
          </p:cNvCxnSpPr>
          <p:nvPr/>
        </p:nvCxnSpPr>
        <p:spPr>
          <a:xfrm flipH="1">
            <a:off x="7119256" y="4244037"/>
            <a:ext cx="601436" cy="13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700845F-58CE-4365-95B7-EF686AA745D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382000" y="3184071"/>
            <a:ext cx="1" cy="4476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07E1DD4-819D-4026-ADAC-58B9E26152E6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994322" y="4244037"/>
            <a:ext cx="7184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D4A3679-5C4E-4BAD-9201-81E4EA56C53D}"/>
              </a:ext>
            </a:extLst>
          </p:cNvPr>
          <p:cNvCxnSpPr>
            <a:stCxn id="10" idx="2"/>
          </p:cNvCxnSpPr>
          <p:nvPr/>
        </p:nvCxnSpPr>
        <p:spPr>
          <a:xfrm flipH="1">
            <a:off x="8382000" y="4856358"/>
            <a:ext cx="1" cy="5320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9EC6699-4A8A-4DA4-A5F1-4F5B35490F26}"/>
              </a:ext>
            </a:extLst>
          </p:cNvPr>
          <p:cNvSpPr txBox="1"/>
          <p:nvPr/>
        </p:nvSpPr>
        <p:spPr>
          <a:xfrm>
            <a:off x="395638" y="3549510"/>
            <a:ext cx="4765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Fatos (Assunto)</a:t>
            </a:r>
          </a:p>
          <a:p>
            <a:endParaRPr lang="pt-BR" sz="2400" b="1" dirty="0"/>
          </a:p>
          <a:p>
            <a:r>
              <a:rPr lang="pt-BR" sz="2400" b="1" dirty="0"/>
              <a:t>Ex: Movimento, Vendas, Faturamento...</a:t>
            </a:r>
          </a:p>
        </p:txBody>
      </p:sp>
    </p:spTree>
    <p:extLst>
      <p:ext uri="{BB962C8B-B14F-4D97-AF65-F5344CB8AC3E}">
        <p14:creationId xmlns:p14="http://schemas.microsoft.com/office/powerpoint/2010/main" val="164585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96659-A4E5-45E4-962E-DBE7C35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Mart – Modelo Star Schema</a:t>
            </a:r>
          </a:p>
        </p:txBody>
      </p:sp>
      <p:pic>
        <p:nvPicPr>
          <p:cNvPr id="4" name="Gráfico 3" descr="Mesa">
            <a:extLst>
              <a:ext uri="{FF2B5EF4-FFF2-40B4-BE49-F238E27FC236}">
                <a16:creationId xmlns:a16="http://schemas.microsoft.com/office/drawing/2014/main" id="{7C5DC980-D1D3-432B-9E05-FD70C707C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579" y="3631715"/>
            <a:ext cx="1224643" cy="1224643"/>
          </a:xfrm>
          <a:prstGeom prst="rect">
            <a:avLst/>
          </a:prstGeom>
        </p:spPr>
      </p:pic>
      <p:pic>
        <p:nvPicPr>
          <p:cNvPr id="10" name="Gráfico 9" descr="Mesa">
            <a:extLst>
              <a:ext uri="{FF2B5EF4-FFF2-40B4-BE49-F238E27FC236}">
                <a16:creationId xmlns:a16="http://schemas.microsoft.com/office/drawing/2014/main" id="{84C4070E-2D23-4813-A403-A4DB98D55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9679" y="3631715"/>
            <a:ext cx="1224643" cy="1224643"/>
          </a:xfrm>
          <a:prstGeom prst="rect">
            <a:avLst/>
          </a:prstGeom>
        </p:spPr>
      </p:pic>
      <p:pic>
        <p:nvPicPr>
          <p:cNvPr id="12" name="Gráfico 11" descr="Mesa">
            <a:extLst>
              <a:ext uri="{FF2B5EF4-FFF2-40B4-BE49-F238E27FC236}">
                <a16:creationId xmlns:a16="http://schemas.microsoft.com/office/drawing/2014/main" id="{9EBE1DE9-745E-4E0D-926D-C7B6E685D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2779" y="3631715"/>
            <a:ext cx="1224643" cy="1224643"/>
          </a:xfrm>
          <a:prstGeom prst="rect">
            <a:avLst/>
          </a:prstGeom>
        </p:spPr>
      </p:pic>
      <p:pic>
        <p:nvPicPr>
          <p:cNvPr id="13" name="Gráfico 12" descr="Mesa">
            <a:extLst>
              <a:ext uri="{FF2B5EF4-FFF2-40B4-BE49-F238E27FC236}">
                <a16:creationId xmlns:a16="http://schemas.microsoft.com/office/drawing/2014/main" id="{DE818CDC-58EB-4067-A90A-47FC0A8B3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679" y="5186169"/>
            <a:ext cx="1224643" cy="1224643"/>
          </a:xfrm>
          <a:prstGeom prst="rect">
            <a:avLst/>
          </a:prstGeom>
        </p:spPr>
      </p:pic>
      <p:pic>
        <p:nvPicPr>
          <p:cNvPr id="14" name="Gráfico 13" descr="Mesa">
            <a:extLst>
              <a:ext uri="{FF2B5EF4-FFF2-40B4-BE49-F238E27FC236}">
                <a16:creationId xmlns:a16="http://schemas.microsoft.com/office/drawing/2014/main" id="{38036221-833C-416F-853D-E39A1E20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679" y="2077260"/>
            <a:ext cx="1224643" cy="1224643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0E6928-2F86-48AC-904B-B64BAD0F338A}"/>
              </a:ext>
            </a:extLst>
          </p:cNvPr>
          <p:cNvCxnSpPr>
            <a:cxnSpLocks/>
          </p:cNvCxnSpPr>
          <p:nvPr/>
        </p:nvCxnSpPr>
        <p:spPr>
          <a:xfrm flipH="1">
            <a:off x="7151914" y="4244037"/>
            <a:ext cx="601436" cy="13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700845F-58CE-4365-95B7-EF686AA745D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382000" y="3184071"/>
            <a:ext cx="1" cy="4476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07E1DD4-819D-4026-ADAC-58B9E26152E6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994322" y="4244037"/>
            <a:ext cx="7184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D4A3679-5C4E-4BAD-9201-81E4EA56C53D}"/>
              </a:ext>
            </a:extLst>
          </p:cNvPr>
          <p:cNvCxnSpPr>
            <a:stCxn id="10" idx="2"/>
          </p:cNvCxnSpPr>
          <p:nvPr/>
        </p:nvCxnSpPr>
        <p:spPr>
          <a:xfrm flipH="1">
            <a:off x="8382000" y="4856358"/>
            <a:ext cx="1" cy="5320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1461138-7FE7-4A05-97E4-76CC1C2C6C34}"/>
              </a:ext>
            </a:extLst>
          </p:cNvPr>
          <p:cNvSpPr txBox="1"/>
          <p:nvPr/>
        </p:nvSpPr>
        <p:spPr>
          <a:xfrm>
            <a:off x="9065079" y="2293844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Oque?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A157BB-A824-4002-BA67-B72F10DA5450}"/>
              </a:ext>
            </a:extLst>
          </p:cNvPr>
          <p:cNvSpPr txBox="1"/>
          <p:nvPr/>
        </p:nvSpPr>
        <p:spPr>
          <a:xfrm>
            <a:off x="9712779" y="470085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Quem?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9A301A8-DA64-4241-B06C-522F82D07158}"/>
              </a:ext>
            </a:extLst>
          </p:cNvPr>
          <p:cNvSpPr txBox="1"/>
          <p:nvPr/>
        </p:nvSpPr>
        <p:spPr>
          <a:xfrm>
            <a:off x="9065079" y="572732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Quando?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DCE11AA-A8DA-4986-A5E6-E83FAB3BC8D1}"/>
              </a:ext>
            </a:extLst>
          </p:cNvPr>
          <p:cNvSpPr txBox="1"/>
          <p:nvPr/>
        </p:nvSpPr>
        <p:spPr>
          <a:xfrm>
            <a:off x="5654203" y="4724504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Aonde?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9EC6699-4A8A-4DA4-A5F1-4F5B35490F26}"/>
              </a:ext>
            </a:extLst>
          </p:cNvPr>
          <p:cNvSpPr txBox="1"/>
          <p:nvPr/>
        </p:nvSpPr>
        <p:spPr>
          <a:xfrm>
            <a:off x="395638" y="3549510"/>
            <a:ext cx="4765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Dimensões (Informações complementares do Fato)</a:t>
            </a:r>
          </a:p>
          <a:p>
            <a:endParaRPr lang="pt-BR" sz="2400" b="1" dirty="0"/>
          </a:p>
          <a:p>
            <a:r>
              <a:rPr lang="pt-BR" sz="2400" b="1" dirty="0"/>
              <a:t>Ex: Cliente / Vendedor / Produto / Loja / Rede ...</a:t>
            </a:r>
          </a:p>
        </p:txBody>
      </p:sp>
    </p:spTree>
    <p:extLst>
      <p:ext uri="{BB962C8B-B14F-4D97-AF65-F5344CB8AC3E}">
        <p14:creationId xmlns:p14="http://schemas.microsoft.com/office/powerpoint/2010/main" val="4277307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96659-A4E5-45E4-962E-DBE7C35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Mart – Modelo Star Schema</a:t>
            </a:r>
          </a:p>
        </p:txBody>
      </p:sp>
      <p:pic>
        <p:nvPicPr>
          <p:cNvPr id="4" name="Gráfico 3" descr="Mesa">
            <a:extLst>
              <a:ext uri="{FF2B5EF4-FFF2-40B4-BE49-F238E27FC236}">
                <a16:creationId xmlns:a16="http://schemas.microsoft.com/office/drawing/2014/main" id="{7C5DC980-D1D3-432B-9E05-FD70C707C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9947" y="3631715"/>
            <a:ext cx="1224643" cy="1224643"/>
          </a:xfrm>
          <a:prstGeom prst="rect">
            <a:avLst/>
          </a:prstGeom>
        </p:spPr>
      </p:pic>
      <p:pic>
        <p:nvPicPr>
          <p:cNvPr id="10" name="Gráfico 9" descr="Mesa">
            <a:extLst>
              <a:ext uri="{FF2B5EF4-FFF2-40B4-BE49-F238E27FC236}">
                <a16:creationId xmlns:a16="http://schemas.microsoft.com/office/drawing/2014/main" id="{84C4070E-2D23-4813-A403-A4DB98D55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3047" y="3631715"/>
            <a:ext cx="1224643" cy="1224643"/>
          </a:xfrm>
          <a:prstGeom prst="rect">
            <a:avLst/>
          </a:prstGeom>
        </p:spPr>
      </p:pic>
      <p:pic>
        <p:nvPicPr>
          <p:cNvPr id="12" name="Gráfico 11" descr="Mesa">
            <a:extLst>
              <a:ext uri="{FF2B5EF4-FFF2-40B4-BE49-F238E27FC236}">
                <a16:creationId xmlns:a16="http://schemas.microsoft.com/office/drawing/2014/main" id="{9EBE1DE9-745E-4E0D-926D-C7B6E685D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6147" y="3631715"/>
            <a:ext cx="1224643" cy="1224643"/>
          </a:xfrm>
          <a:prstGeom prst="rect">
            <a:avLst/>
          </a:prstGeom>
        </p:spPr>
      </p:pic>
      <p:pic>
        <p:nvPicPr>
          <p:cNvPr id="13" name="Gráfico 12" descr="Mesa">
            <a:extLst>
              <a:ext uri="{FF2B5EF4-FFF2-40B4-BE49-F238E27FC236}">
                <a16:creationId xmlns:a16="http://schemas.microsoft.com/office/drawing/2014/main" id="{DE818CDC-58EB-4067-A90A-47FC0A8B3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3047" y="5186169"/>
            <a:ext cx="1224643" cy="1224643"/>
          </a:xfrm>
          <a:prstGeom prst="rect">
            <a:avLst/>
          </a:prstGeom>
        </p:spPr>
      </p:pic>
      <p:pic>
        <p:nvPicPr>
          <p:cNvPr id="14" name="Gráfico 13" descr="Mesa">
            <a:extLst>
              <a:ext uri="{FF2B5EF4-FFF2-40B4-BE49-F238E27FC236}">
                <a16:creationId xmlns:a16="http://schemas.microsoft.com/office/drawing/2014/main" id="{38036221-833C-416F-853D-E39A1E20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3047" y="2077260"/>
            <a:ext cx="1224643" cy="1224643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0E6928-2F86-48AC-904B-B64BAD0F338A}"/>
              </a:ext>
            </a:extLst>
          </p:cNvPr>
          <p:cNvCxnSpPr>
            <a:stCxn id="10" idx="1"/>
          </p:cNvCxnSpPr>
          <p:nvPr/>
        </p:nvCxnSpPr>
        <p:spPr>
          <a:xfrm flipH="1">
            <a:off x="4751611" y="4244037"/>
            <a:ext cx="601436" cy="13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700845F-58CE-4365-95B7-EF686AA745D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965368" y="3184071"/>
            <a:ext cx="1" cy="4476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07E1DD4-819D-4026-ADAC-58B9E26152E6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577690" y="4244037"/>
            <a:ext cx="7184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D4A3679-5C4E-4BAD-9201-81E4EA56C53D}"/>
              </a:ext>
            </a:extLst>
          </p:cNvPr>
          <p:cNvCxnSpPr>
            <a:stCxn id="10" idx="2"/>
          </p:cNvCxnSpPr>
          <p:nvPr/>
        </p:nvCxnSpPr>
        <p:spPr>
          <a:xfrm flipH="1">
            <a:off x="5965368" y="4856358"/>
            <a:ext cx="1" cy="5320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1461138-7FE7-4A05-97E4-76CC1C2C6C34}"/>
              </a:ext>
            </a:extLst>
          </p:cNvPr>
          <p:cNvSpPr txBox="1"/>
          <p:nvPr/>
        </p:nvSpPr>
        <p:spPr>
          <a:xfrm>
            <a:off x="6648447" y="2293844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Dimensão Produto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A157BB-A824-4002-BA67-B72F10DA5450}"/>
              </a:ext>
            </a:extLst>
          </p:cNvPr>
          <p:cNvSpPr txBox="1"/>
          <p:nvPr/>
        </p:nvSpPr>
        <p:spPr>
          <a:xfrm>
            <a:off x="7296147" y="4700852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Dimensão Cliente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9A301A8-DA64-4241-B06C-522F82D07158}"/>
              </a:ext>
            </a:extLst>
          </p:cNvPr>
          <p:cNvSpPr txBox="1"/>
          <p:nvPr/>
        </p:nvSpPr>
        <p:spPr>
          <a:xfrm>
            <a:off x="6648447" y="5727320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Dimensão Tempo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DCE11AA-A8DA-4986-A5E6-E83FAB3BC8D1}"/>
              </a:ext>
            </a:extLst>
          </p:cNvPr>
          <p:cNvSpPr txBox="1"/>
          <p:nvPr/>
        </p:nvSpPr>
        <p:spPr>
          <a:xfrm>
            <a:off x="2306878" y="4856358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Dimensão Loja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5F6FB30-F90D-4148-A02E-0C962F83ACCF}"/>
              </a:ext>
            </a:extLst>
          </p:cNvPr>
          <p:cNvSpPr txBox="1"/>
          <p:nvPr/>
        </p:nvSpPr>
        <p:spPr>
          <a:xfrm>
            <a:off x="2419118" y="261772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Fato Venda</a:t>
            </a:r>
          </a:p>
        </p:txBody>
      </p:sp>
    </p:spTree>
    <p:extLst>
      <p:ext uri="{BB962C8B-B14F-4D97-AF65-F5344CB8AC3E}">
        <p14:creationId xmlns:p14="http://schemas.microsoft.com/office/powerpoint/2010/main" val="3562913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4DF49-52CB-42E9-9985-77F82BB3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600" dirty="0"/>
              <a:t>Criando</a:t>
            </a:r>
            <a:r>
              <a:rPr lang="en-US" sz="4600" dirty="0"/>
              <a:t> o </a:t>
            </a:r>
            <a:r>
              <a:rPr lang="pt-BR" sz="4600" dirty="0"/>
              <a:t>ambiente</a:t>
            </a:r>
            <a:r>
              <a:rPr lang="en-US" sz="4600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83B6F6-E8E8-4C9B-BEDE-6E743086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m 9" descr="Uma imagem contendo basquete&#10;&#10;Descrição gerada automaticamente">
            <a:extLst>
              <a:ext uri="{FF2B5EF4-FFF2-40B4-BE49-F238E27FC236}">
                <a16:creationId xmlns:a16="http://schemas.microsoft.com/office/drawing/2014/main" id="{FD07E310-E1E2-491B-82A9-E0029DB2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35" y="1972909"/>
            <a:ext cx="2724939" cy="2214012"/>
          </a:xfrm>
          <a:prstGeom prst="rect">
            <a:avLst/>
          </a:prstGeom>
        </p:spPr>
      </p:pic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2F61C2E-3CE4-46E8-8B84-0BBFD6BDA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24" t="21196" r="32343" b="20547"/>
          <a:stretch/>
        </p:blipFill>
        <p:spPr>
          <a:xfrm flipH="1">
            <a:off x="8501865" y="1775173"/>
            <a:ext cx="2726022" cy="2609485"/>
          </a:xfrm>
          <a:prstGeom prst="rect">
            <a:avLst/>
          </a:prstGeom>
        </p:spPr>
      </p:pic>
      <p:pic>
        <p:nvPicPr>
          <p:cNvPr id="8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E8D6775-C8C0-4998-B042-A758C2EA60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23" b="32137"/>
          <a:stretch/>
        </p:blipFill>
        <p:spPr>
          <a:xfrm>
            <a:off x="7049653" y="4587857"/>
            <a:ext cx="2572642" cy="8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2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D8A727F-C5CD-437E-B92E-17127B1C9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5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7" descr="A picture containing person, indoor, man, wall&#10;&#10;Description generated with very high confidence">
            <a:extLst>
              <a:ext uri="{FF2B5EF4-FFF2-40B4-BE49-F238E27FC236}">
                <a16:creationId xmlns:a16="http://schemas.microsoft.com/office/drawing/2014/main" id="{1B70A48F-0A63-4751-93EC-49E1FEFB35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675" r="16675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39533-E7C5-469E-B176-BF482CEE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Rauan Ishida Sanfelice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D51C5-D7F3-40DD-A77A-1438D0F56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buFont typeface="Arial" charset="2"/>
              <a:buChar char="•"/>
            </a:pPr>
            <a:r>
              <a:rPr lang="en-US" sz="1800" dirty="0"/>
              <a:t> GS Group – </a:t>
            </a:r>
            <a:r>
              <a:rPr lang="pt-BR" sz="1800" dirty="0"/>
              <a:t>Ciência</a:t>
            </a:r>
            <a:r>
              <a:rPr lang="en-US" sz="1800" dirty="0"/>
              <a:t> do </a:t>
            </a:r>
            <a:r>
              <a:rPr lang="pt-BR" sz="1800" dirty="0"/>
              <a:t>consumo</a:t>
            </a:r>
          </a:p>
          <a:p>
            <a:pPr marL="628650" lvl="1" indent="-171450">
              <a:buFont typeface="Arial" charset="2"/>
              <a:buChar char="•"/>
            </a:pPr>
            <a:r>
              <a:rPr lang="pt-BR" sz="1800" dirty="0"/>
              <a:t>Cientista</a:t>
            </a:r>
            <a:r>
              <a:rPr lang="en-US" sz="1800" dirty="0"/>
              <a:t> de dados</a:t>
            </a:r>
          </a:p>
          <a:p>
            <a:pPr marL="171450"/>
            <a:endParaRPr lang="en-US" sz="1800" dirty="0"/>
          </a:p>
          <a:p>
            <a:pPr marL="171450"/>
            <a:r>
              <a:rPr lang="en-US" sz="1800" dirty="0"/>
              <a:t>MBA </a:t>
            </a:r>
            <a:r>
              <a:rPr lang="pt-BR" sz="1800" dirty="0"/>
              <a:t>em</a:t>
            </a:r>
            <a:r>
              <a:rPr lang="en-US" sz="1800" dirty="0"/>
              <a:t> BI / Big Data /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65340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4DF49-52CB-42E9-9985-77F82BB3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40k Exabytes</a:t>
            </a:r>
            <a:br>
              <a:rPr lang="en-US" dirty="0"/>
            </a:br>
            <a:r>
              <a:rPr lang="pt-BR" dirty="0"/>
              <a:t>até</a:t>
            </a:r>
            <a:r>
              <a:rPr lang="en-US" dirty="0"/>
              <a:t> 2020</a:t>
            </a:r>
          </a:p>
        </p:txBody>
      </p:sp>
      <p:pic>
        <p:nvPicPr>
          <p:cNvPr id="4" name="Picture 4" descr="The Digital Universe">
            <a:extLst>
              <a:ext uri="{FF2B5EF4-FFF2-40B4-BE49-F238E27FC236}">
                <a16:creationId xmlns:a16="http://schemas.microsoft.com/office/drawing/2014/main" id="{229EECF9-BCD4-461C-B853-2088663F8F4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109416"/>
            <a:ext cx="6268062" cy="4465994"/>
          </a:xfrm>
          <a:prstGeom prst="roundRect">
            <a:avLst>
              <a:gd name="adj" fmla="val 4201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3567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4330D97-D3B0-41FD-9FA9-06E0DA3C3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E738-C43E-48C1-9C62-720D64AB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Cientista</a:t>
            </a:r>
            <a:r>
              <a:rPr lang="en-US" dirty="0"/>
              <a:t> de dados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7608C-1D50-4F37-95AC-1D57A21EB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Papel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B06EC-8DE4-49BB-99A7-D94EEE0DF0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Construção</a:t>
            </a:r>
            <a:r>
              <a:rPr lang="en-US" dirty="0"/>
              <a:t> do </a:t>
            </a:r>
            <a:r>
              <a:rPr lang="pt-BR" dirty="0"/>
              <a:t>ambiente</a:t>
            </a:r>
            <a:r>
              <a:rPr lang="en-US" dirty="0"/>
              <a:t>;</a:t>
            </a:r>
          </a:p>
          <a:p>
            <a:r>
              <a:rPr lang="pt-BR" dirty="0"/>
              <a:t>Analisar</a:t>
            </a:r>
            <a:r>
              <a:rPr lang="en-US" dirty="0"/>
              <a:t> </a:t>
            </a:r>
            <a:r>
              <a:rPr lang="pt-BR" dirty="0"/>
              <a:t>os</a:t>
            </a:r>
            <a:r>
              <a:rPr lang="en-US" dirty="0"/>
              <a:t> dados;</a:t>
            </a:r>
          </a:p>
          <a:p>
            <a:r>
              <a:rPr lang="pt-BR" dirty="0"/>
              <a:t>Gerar</a:t>
            </a:r>
            <a:r>
              <a:rPr lang="en-US" dirty="0"/>
              <a:t> Reports;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12DDE-44AD-4C81-8B7F-F238B68A8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E7CF4-5F3E-4874-AE83-BF691D4701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Dominar</a:t>
            </a:r>
            <a:r>
              <a:rPr lang="en-US" dirty="0"/>
              <a:t> </a:t>
            </a:r>
            <a:r>
              <a:rPr lang="pt-BR" dirty="0"/>
              <a:t>diferentes</a:t>
            </a:r>
            <a:r>
              <a:rPr lang="en-US" dirty="0"/>
              <a:t> SGBDs;</a:t>
            </a:r>
          </a:p>
          <a:p>
            <a:r>
              <a:rPr lang="pt-BR" dirty="0"/>
              <a:t>Dominar</a:t>
            </a:r>
            <a:r>
              <a:rPr lang="en-US" dirty="0"/>
              <a:t> </a:t>
            </a:r>
            <a:r>
              <a:rPr lang="pt-BR" dirty="0"/>
              <a:t>diferentes</a:t>
            </a:r>
            <a:r>
              <a:rPr lang="en-US" dirty="0"/>
              <a:t> </a:t>
            </a:r>
            <a:r>
              <a:rPr lang="pt-BR" dirty="0"/>
              <a:t>linguagens</a:t>
            </a:r>
            <a:r>
              <a:rPr lang="en-US" dirty="0"/>
              <a:t> de </a:t>
            </a:r>
            <a:r>
              <a:rPr lang="pt-BR" dirty="0"/>
              <a:t>programação</a:t>
            </a:r>
            <a:r>
              <a:rPr lang="en-US" dirty="0"/>
              <a:t>;</a:t>
            </a:r>
          </a:p>
          <a:p>
            <a:r>
              <a:rPr lang="pt-BR" dirty="0"/>
              <a:t>Estatística</a:t>
            </a:r>
            <a:r>
              <a:rPr lang="en-US" dirty="0"/>
              <a:t>;</a:t>
            </a:r>
          </a:p>
          <a:p>
            <a:r>
              <a:rPr lang="en-US" dirty="0"/>
              <a:t>Machine Learning;</a:t>
            </a:r>
          </a:p>
          <a:p>
            <a:r>
              <a:rPr lang="pt-BR" dirty="0"/>
              <a:t>Negócios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520D-15F0-4628-BFAF-C5DD8FB7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                        X               </a:t>
            </a:r>
            <a:r>
              <a:rPr lang="pt-BR" dirty="0"/>
              <a:t>Informação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7F1B5-BA7D-4796-96E0-056FC0960C8D}"/>
              </a:ext>
            </a:extLst>
          </p:cNvPr>
          <p:cNvSpPr txBox="1"/>
          <p:nvPr/>
        </p:nvSpPr>
        <p:spPr>
          <a:xfrm>
            <a:off x="5457646" y="2122099"/>
            <a:ext cx="11041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/>
              <a:t>39</a:t>
            </a:r>
            <a:endParaRPr 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95E26-02F2-4593-B38B-F8953712A598}"/>
              </a:ext>
            </a:extLst>
          </p:cNvPr>
          <p:cNvSpPr txBox="1"/>
          <p:nvPr/>
        </p:nvSpPr>
        <p:spPr>
          <a:xfrm>
            <a:off x="1129162" y="3012597"/>
            <a:ext cx="1823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dirty="0"/>
              <a:t>Distancia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78A44-0515-42CD-9673-B51899664E3A}"/>
              </a:ext>
            </a:extLst>
          </p:cNvPr>
          <p:cNvSpPr txBox="1"/>
          <p:nvPr/>
        </p:nvSpPr>
        <p:spPr>
          <a:xfrm>
            <a:off x="2739425" y="4464710"/>
            <a:ext cx="1823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dirty="0"/>
              <a:t>Idade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62112-C34E-49BB-B3D3-B0DFD42C1180}"/>
              </a:ext>
            </a:extLst>
          </p:cNvPr>
          <p:cNvSpPr txBox="1"/>
          <p:nvPr/>
        </p:nvSpPr>
        <p:spPr>
          <a:xfrm>
            <a:off x="5097312" y="5312974"/>
            <a:ext cx="20243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Quantidade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FCF9A-C9B0-4684-9DC2-0646F7A580E3}"/>
              </a:ext>
            </a:extLst>
          </p:cNvPr>
          <p:cNvSpPr txBox="1"/>
          <p:nvPr/>
        </p:nvSpPr>
        <p:spPr>
          <a:xfrm>
            <a:off x="7584594" y="4464710"/>
            <a:ext cx="23262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dirty="0"/>
              <a:t>Temperatura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07F4CD-4A45-45C5-8E13-4C7C7671730D}"/>
              </a:ext>
            </a:extLst>
          </p:cNvPr>
          <p:cNvSpPr txBox="1"/>
          <p:nvPr/>
        </p:nvSpPr>
        <p:spPr>
          <a:xfrm>
            <a:off x="9137348" y="3012596"/>
            <a:ext cx="23262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Valor</a:t>
            </a:r>
            <a:endParaRPr lang="en-US" b="1" dirty="0"/>
          </a:p>
        </p:txBody>
      </p:sp>
      <p:pic>
        <p:nvPicPr>
          <p:cNvPr id="13" name="Graphic 13" descr="Arrow Straight">
            <a:extLst>
              <a:ext uri="{FF2B5EF4-FFF2-40B4-BE49-F238E27FC236}">
                <a16:creationId xmlns:a16="http://schemas.microsoft.com/office/drawing/2014/main" id="{168D267C-5AA5-4E6D-9086-E8B99247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16200000" flipH="1" flipV="1">
            <a:off x="5380008" y="3647536"/>
            <a:ext cx="1245079" cy="900023"/>
          </a:xfrm>
          <a:prstGeom prst="rect">
            <a:avLst/>
          </a:prstGeom>
        </p:spPr>
      </p:pic>
      <p:pic>
        <p:nvPicPr>
          <p:cNvPr id="17" name="Graphic 17" descr="Arrow Slight curve">
            <a:extLst>
              <a:ext uri="{FF2B5EF4-FFF2-40B4-BE49-F238E27FC236}">
                <a16:creationId xmlns:a16="http://schemas.microsoft.com/office/drawing/2014/main" id="{7D9C40FD-2375-41AA-8753-2BC061F2A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3420" y="2696833"/>
            <a:ext cx="1877681" cy="914400"/>
          </a:xfrm>
          <a:prstGeom prst="rect">
            <a:avLst/>
          </a:prstGeom>
        </p:spPr>
      </p:pic>
      <p:pic>
        <p:nvPicPr>
          <p:cNvPr id="19" name="Graphic 17" descr="Arrow Slight curve">
            <a:extLst>
              <a:ext uri="{FF2B5EF4-FFF2-40B4-BE49-F238E27FC236}">
                <a16:creationId xmlns:a16="http://schemas.microsoft.com/office/drawing/2014/main" id="{CD207C33-5E9C-429F-A0A6-B08AC88D1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494777" y="2696832"/>
            <a:ext cx="1877682" cy="914400"/>
          </a:xfrm>
          <a:prstGeom prst="rect">
            <a:avLst/>
          </a:prstGeom>
        </p:spPr>
      </p:pic>
      <p:pic>
        <p:nvPicPr>
          <p:cNvPr id="20" name="Graphic 17" descr="Arrow Slight curve">
            <a:extLst>
              <a:ext uri="{FF2B5EF4-FFF2-40B4-BE49-F238E27FC236}">
                <a16:creationId xmlns:a16="http://schemas.microsoft.com/office/drawing/2014/main" id="{D3980421-D395-44B1-A556-1A94C4FD7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1320000" flipH="1">
            <a:off x="3724814" y="3473209"/>
            <a:ext cx="1877682" cy="914400"/>
          </a:xfrm>
          <a:prstGeom prst="rect">
            <a:avLst/>
          </a:prstGeom>
        </p:spPr>
      </p:pic>
      <p:pic>
        <p:nvPicPr>
          <p:cNvPr id="21" name="Graphic 17" descr="Arrow Slight curve">
            <a:extLst>
              <a:ext uri="{FF2B5EF4-FFF2-40B4-BE49-F238E27FC236}">
                <a16:creationId xmlns:a16="http://schemas.microsoft.com/office/drawing/2014/main" id="{6452F0EC-A996-4C12-BAE4-5D2A0D0B2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80000">
            <a:off x="6341495" y="3473210"/>
            <a:ext cx="187768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520D-15F0-4628-BFAF-C5DD8FB7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                        X               </a:t>
            </a:r>
            <a:r>
              <a:rPr lang="pt-BR" dirty="0"/>
              <a:t>Informação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7F1B5-BA7D-4796-96E0-056FC0960C8D}"/>
              </a:ext>
            </a:extLst>
          </p:cNvPr>
          <p:cNvSpPr txBox="1"/>
          <p:nvPr/>
        </p:nvSpPr>
        <p:spPr>
          <a:xfrm>
            <a:off x="5357004" y="2122099"/>
            <a:ext cx="140610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/>
              <a:t>39 º</a:t>
            </a:r>
            <a:endParaRPr lang="en-US" sz="3200" b="1" dirty="0"/>
          </a:p>
        </p:txBody>
      </p:sp>
      <p:pic>
        <p:nvPicPr>
          <p:cNvPr id="3" name="Graphic 3" descr="School boy">
            <a:extLst>
              <a:ext uri="{FF2B5EF4-FFF2-40B4-BE49-F238E27FC236}">
                <a16:creationId xmlns:a16="http://schemas.microsoft.com/office/drawing/2014/main" id="{EDCF63F2-3985-4FF2-AA0F-831A6A847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932" y="3129952"/>
            <a:ext cx="1791418" cy="176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44A204-E157-4F5D-A6B3-B9EB5590AD79}"/>
              </a:ext>
            </a:extLst>
          </p:cNvPr>
          <p:cNvSpPr txBox="1"/>
          <p:nvPr/>
        </p:nvSpPr>
        <p:spPr>
          <a:xfrm>
            <a:off x="1360099" y="4983192"/>
            <a:ext cx="13054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Entrada</a:t>
            </a:r>
          </a:p>
        </p:txBody>
      </p:sp>
      <p:pic>
        <p:nvPicPr>
          <p:cNvPr id="6" name="Graphic 13" descr="Arrow Straight">
            <a:extLst>
              <a:ext uri="{FF2B5EF4-FFF2-40B4-BE49-F238E27FC236}">
                <a16:creationId xmlns:a16="http://schemas.microsoft.com/office/drawing/2014/main" id="{2315ACCF-884D-4146-873C-5516F64D7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60000" flipH="1" flipV="1">
            <a:off x="3050876" y="3647536"/>
            <a:ext cx="1245079" cy="9000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608DCE-90B0-4BF4-A3AF-CC498B0DEFDC}"/>
              </a:ext>
            </a:extLst>
          </p:cNvPr>
          <p:cNvSpPr txBox="1"/>
          <p:nvPr/>
        </p:nvSpPr>
        <p:spPr>
          <a:xfrm>
            <a:off x="4997571" y="4983191"/>
            <a:ext cx="21968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/>
              <a:t>Processamento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AC9C0-BC0C-4BDA-B91E-9D34ED758FF8}"/>
              </a:ext>
            </a:extLst>
          </p:cNvPr>
          <p:cNvSpPr txBox="1"/>
          <p:nvPr/>
        </p:nvSpPr>
        <p:spPr>
          <a:xfrm>
            <a:off x="5357003" y="3717985"/>
            <a:ext cx="14061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/>
              <a:t>&gt;37 º</a:t>
            </a:r>
            <a:endParaRPr lang="en-US" sz="2800" b="1" dirty="0"/>
          </a:p>
        </p:txBody>
      </p:sp>
      <p:pic>
        <p:nvPicPr>
          <p:cNvPr id="14" name="Graphic 13" descr="Arrow Straight">
            <a:extLst>
              <a:ext uri="{FF2B5EF4-FFF2-40B4-BE49-F238E27FC236}">
                <a16:creationId xmlns:a16="http://schemas.microsoft.com/office/drawing/2014/main" id="{BA8D6B75-09C4-42E1-A0FE-3142DDF47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60000" flipH="1" flipV="1">
            <a:off x="7818408" y="3641785"/>
            <a:ext cx="1245079" cy="9000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11AFF-E886-4ED0-8813-E818AF874E60}"/>
              </a:ext>
            </a:extLst>
          </p:cNvPr>
          <p:cNvSpPr txBox="1"/>
          <p:nvPr/>
        </p:nvSpPr>
        <p:spPr>
          <a:xfrm>
            <a:off x="9210136" y="4983190"/>
            <a:ext cx="21968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/>
              <a:t>Informação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0F2AC-E93E-4BD3-BCB2-49C2858215D2}"/>
              </a:ext>
            </a:extLst>
          </p:cNvPr>
          <p:cNvSpPr txBox="1"/>
          <p:nvPr/>
        </p:nvSpPr>
        <p:spPr>
          <a:xfrm>
            <a:off x="9454550" y="3861756"/>
            <a:ext cx="21968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/>
              <a:t>Febre</a:t>
            </a:r>
          </a:p>
        </p:txBody>
      </p:sp>
    </p:spTree>
    <p:extLst>
      <p:ext uri="{BB962C8B-B14F-4D97-AF65-F5344CB8AC3E}">
        <p14:creationId xmlns:p14="http://schemas.microsoft.com/office/powerpoint/2010/main" val="3544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5" grpId="0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368</Words>
  <Application>Microsoft Office PowerPoint</Application>
  <PresentationFormat>Widescreen</PresentationFormat>
  <Paragraphs>149</Paragraphs>
  <Slides>23</Slides>
  <Notes>9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2</vt:lpstr>
      <vt:lpstr>Quotable</vt:lpstr>
      <vt:lpstr>Criando um ambiente para Business Intelligence</vt:lpstr>
      <vt:lpstr>Conteúdo</vt:lpstr>
      <vt:lpstr>Apresentação do PowerPoint</vt:lpstr>
      <vt:lpstr>Rauan Ishida Sanfelice</vt:lpstr>
      <vt:lpstr>40k Exabytes até 2020</vt:lpstr>
      <vt:lpstr>Apresentação do PowerPoint</vt:lpstr>
      <vt:lpstr>Cientista de dados</vt:lpstr>
      <vt:lpstr>Dados                        X               Informação</vt:lpstr>
      <vt:lpstr>Dados                        X               Informação</vt:lpstr>
      <vt:lpstr>Dados                        X               Informação</vt:lpstr>
      <vt:lpstr>Dados                        X               Informação</vt:lpstr>
      <vt:lpstr>Apresentação do PowerPoint</vt:lpstr>
      <vt:lpstr>Arquitetura de BI</vt:lpstr>
      <vt:lpstr>Arquitetura de BI</vt:lpstr>
      <vt:lpstr>Stage</vt:lpstr>
      <vt:lpstr>Arquitetura de BI</vt:lpstr>
      <vt:lpstr>Arquitetura de BI</vt:lpstr>
      <vt:lpstr>Data Mart – Modelo Star Schema</vt:lpstr>
      <vt:lpstr>Arquitetura de BI</vt:lpstr>
      <vt:lpstr>Data Mart – Modelo Star Schema</vt:lpstr>
      <vt:lpstr>Data Mart – Modelo Star Schema</vt:lpstr>
      <vt:lpstr>Data Mart – Modelo Star Schema</vt:lpstr>
      <vt:lpstr>Criando o ambiente.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 ambiente para Business Intelligence</dc:title>
  <dc:creator>RAUAN ISHIDA SANFELICE</dc:creator>
  <cp:lastModifiedBy>RAUAN ISHIDA SANFELICE</cp:lastModifiedBy>
  <cp:revision>6</cp:revision>
  <dcterms:created xsi:type="dcterms:W3CDTF">2019-10-03T02:11:06Z</dcterms:created>
  <dcterms:modified xsi:type="dcterms:W3CDTF">2019-10-13T17:41:14Z</dcterms:modified>
</cp:coreProperties>
</file>