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03C8A-159E-47C6-B9BB-0BE664A11A54}" type="doc">
      <dgm:prSet loTypeId="urn:microsoft.com/office/officeart/2005/8/layout/bProcess2" loCatId="process" qsTypeId="urn:microsoft.com/office/officeart/2005/8/quickstyle/simple2" qsCatId="simple" csTypeId="urn:microsoft.com/office/officeart/2005/8/colors/accent1_2" csCatId="accent1" phldr="1"/>
      <dgm:spPr/>
      <dgm:t>
        <a:bodyPr/>
        <a:lstStyle/>
        <a:p>
          <a:endParaRPr lang="ru-RU"/>
        </a:p>
      </dgm:t>
    </dgm:pt>
    <dgm:pt modelId="{36D15F02-133A-48E8-8107-958FB497C619}" type="pres">
      <dgm:prSet presAssocID="{E3603C8A-159E-47C6-B9BB-0BE664A11A54}" presName="diagram" presStyleCnt="0">
        <dgm:presLayoutVars>
          <dgm:dir/>
          <dgm:resizeHandles/>
        </dgm:presLayoutVars>
      </dgm:prSet>
      <dgm:spPr/>
      <dgm:t>
        <a:bodyPr/>
        <a:lstStyle/>
        <a:p>
          <a:endParaRPr lang="ru-RU"/>
        </a:p>
      </dgm:t>
    </dgm:pt>
  </dgm:ptLst>
  <dgm:cxnLst>
    <dgm:cxn modelId="{CE773E32-C23B-40AD-B7D3-22E05ECBCC0D}" type="presOf" srcId="{E3603C8A-159E-47C6-B9BB-0BE664A11A54}" destId="{36D15F02-133A-48E8-8107-958FB497C619}" srcOrd="0" destOrd="0" presId="urn:microsoft.com/office/officeart/2005/8/layout/bProcess2"/>
  </dgm:cxnLst>
  <dgm:bg/>
  <dgm:whole/>
</dgm:dataModel>
</file>

<file path=ppt/diagrams/data2.xml><?xml version="1.0" encoding="utf-8"?>
<dgm:dataModel xmlns:dgm="http://schemas.openxmlformats.org/drawingml/2006/diagram" xmlns:a="http://schemas.openxmlformats.org/drawingml/2006/main">
  <dgm:ptLst>
    <dgm:pt modelId="{E3603C8A-159E-47C6-B9BB-0BE664A11A54}" type="doc">
      <dgm:prSet loTypeId="urn:microsoft.com/office/officeart/2005/8/layout/bProcess2" loCatId="process" qsTypeId="urn:microsoft.com/office/officeart/2005/8/quickstyle/simple2" qsCatId="simple" csTypeId="urn:microsoft.com/office/officeart/2005/8/colors/accent1_2" csCatId="accent1" phldr="1"/>
      <dgm:spPr/>
      <dgm:t>
        <a:bodyPr/>
        <a:lstStyle/>
        <a:p>
          <a:endParaRPr lang="ru-RU"/>
        </a:p>
      </dgm:t>
    </dgm:pt>
    <dgm:pt modelId="{36D15F02-133A-48E8-8107-958FB497C619}" type="pres">
      <dgm:prSet presAssocID="{E3603C8A-159E-47C6-B9BB-0BE664A11A54}" presName="diagram" presStyleCnt="0">
        <dgm:presLayoutVars>
          <dgm:dir/>
          <dgm:resizeHandles/>
        </dgm:presLayoutVars>
      </dgm:prSet>
      <dgm:spPr/>
      <dgm:t>
        <a:bodyPr/>
        <a:lstStyle/>
        <a:p>
          <a:endParaRPr lang="ru-RU"/>
        </a:p>
      </dgm:t>
    </dgm:pt>
  </dgm:ptLst>
  <dgm:cxnLst>
    <dgm:cxn modelId="{1309FC30-6E63-4769-A45E-7DFE52DEB202}" type="presOf" srcId="{E3603C8A-159E-47C6-B9BB-0BE664A11A54}" destId="{36D15F02-133A-48E8-8107-958FB497C619}" srcOrd="0" destOrd="0" presId="urn:microsoft.com/office/officeart/2005/8/layout/bProcess2"/>
  </dgm:cxnLst>
  <dgm:bg/>
  <dgm:whole/>
</dgm:dataModel>
</file>

<file path=ppt/diagrams/data3.xml><?xml version="1.0" encoding="utf-8"?>
<dgm:dataModel xmlns:dgm="http://schemas.openxmlformats.org/drawingml/2006/diagram" xmlns:a="http://schemas.openxmlformats.org/drawingml/2006/main">
  <dgm:ptLst>
    <dgm:pt modelId="{E3603C8A-159E-47C6-B9BB-0BE664A11A54}" type="doc">
      <dgm:prSet loTypeId="urn:microsoft.com/office/officeart/2005/8/layout/bProcess2" loCatId="process" qsTypeId="urn:microsoft.com/office/officeart/2005/8/quickstyle/simple2" qsCatId="simple" csTypeId="urn:microsoft.com/office/officeart/2005/8/colors/accent1_2" csCatId="accent1" phldr="1"/>
      <dgm:spPr/>
      <dgm:t>
        <a:bodyPr/>
        <a:lstStyle/>
        <a:p>
          <a:endParaRPr lang="ru-RU"/>
        </a:p>
      </dgm:t>
    </dgm:pt>
    <dgm:pt modelId="{36D15F02-133A-48E8-8107-958FB497C619}" type="pres">
      <dgm:prSet presAssocID="{E3603C8A-159E-47C6-B9BB-0BE664A11A54}" presName="diagram" presStyleCnt="0">
        <dgm:presLayoutVars>
          <dgm:dir/>
          <dgm:resizeHandles/>
        </dgm:presLayoutVars>
      </dgm:prSet>
      <dgm:spPr/>
      <dgm:t>
        <a:bodyPr/>
        <a:lstStyle/>
        <a:p>
          <a:endParaRPr lang="ru-RU"/>
        </a:p>
      </dgm:t>
    </dgm:pt>
  </dgm:ptLst>
  <dgm:cxnLst>
    <dgm:cxn modelId="{46A9F8CB-63D0-4455-ACF8-E7D68AC7654A}" type="presOf" srcId="{E3603C8A-159E-47C6-B9BB-0BE664A11A54}" destId="{36D15F02-133A-48E8-8107-958FB497C619}" srcOrd="0" destOrd="0" presId="urn:microsoft.com/office/officeart/2005/8/layout/bProcess2"/>
  </dgm:cxnLst>
  <dgm:bg/>
  <dgm:whole/>
</dgm:dataModel>
</file>

<file path=ppt/diagrams/data4.xml><?xml version="1.0" encoding="utf-8"?>
<dgm:dataModel xmlns:dgm="http://schemas.openxmlformats.org/drawingml/2006/diagram" xmlns:a="http://schemas.openxmlformats.org/drawingml/2006/main">
  <dgm:ptLst>
    <dgm:pt modelId="{E3603C8A-159E-47C6-B9BB-0BE664A11A54}" type="doc">
      <dgm:prSet loTypeId="urn:microsoft.com/office/officeart/2005/8/layout/bProcess2" loCatId="process" qsTypeId="urn:microsoft.com/office/officeart/2005/8/quickstyle/simple2" qsCatId="simple" csTypeId="urn:microsoft.com/office/officeart/2005/8/colors/accent1_2" csCatId="accent1" phldr="1"/>
      <dgm:spPr/>
      <dgm:t>
        <a:bodyPr/>
        <a:lstStyle/>
        <a:p>
          <a:endParaRPr lang="ru-RU"/>
        </a:p>
      </dgm:t>
    </dgm:pt>
    <dgm:pt modelId="{36D15F02-133A-48E8-8107-958FB497C619}" type="pres">
      <dgm:prSet presAssocID="{E3603C8A-159E-47C6-B9BB-0BE664A11A54}" presName="diagram" presStyleCnt="0">
        <dgm:presLayoutVars>
          <dgm:dir/>
          <dgm:resizeHandles/>
        </dgm:presLayoutVars>
      </dgm:prSet>
      <dgm:spPr/>
      <dgm:t>
        <a:bodyPr/>
        <a:lstStyle/>
        <a:p>
          <a:endParaRPr lang="ru-RU"/>
        </a:p>
      </dgm:t>
    </dgm:pt>
  </dgm:ptLst>
  <dgm:cxnLst>
    <dgm:cxn modelId="{28FAD3AF-81C0-4F05-AC1F-520F34D6ABAC}" type="presOf" srcId="{E3603C8A-159E-47C6-B9BB-0BE664A11A54}" destId="{36D15F02-133A-48E8-8107-958FB497C619}" srcOrd="0" destOrd="0" presId="urn:microsoft.com/office/officeart/2005/8/layout/b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5AF32B00-3E6B-482B-BF5C-54358B8BA372}"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AF32B00-3E6B-482B-BF5C-54358B8BA372}"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5AF32B00-3E6B-482B-BF5C-54358B8BA372}"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5AF32B00-3E6B-482B-BF5C-54358B8BA372}"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A10D49A9-158F-42D0-8BB4-94A8A6F03C48}" type="datetimeFigureOut">
              <a:rPr lang="ru-RU" smtClean="0"/>
              <a:pPr/>
              <a:t>05.12.2018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5AF32B00-3E6B-482B-BF5C-54358B8BA372}"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10D49A9-158F-42D0-8BB4-94A8A6F03C48}" type="datetimeFigureOut">
              <a:rPr lang="ru-RU" smtClean="0"/>
              <a:pPr/>
              <a:t>05.12.2018</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AF32B00-3E6B-482B-BF5C-54358B8BA372}"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57356" y="1214422"/>
            <a:ext cx="6124588" cy="1509706"/>
          </a:xfrm>
        </p:spPr>
        <p:txBody>
          <a:bodyPr>
            <a:normAutofit fontScale="90000"/>
          </a:bodyPr>
          <a:lstStyle/>
          <a:p>
            <a:r>
              <a:rPr lang="en-US" dirty="0" smtClean="0"/>
              <a:t>  </a:t>
            </a:r>
            <a:r>
              <a:rPr lang="en-US" sz="6000" dirty="0" err="1" smtClean="0"/>
              <a:t>PageRank</a:t>
            </a:r>
            <a:r>
              <a:rPr lang="en-US" sz="6000" dirty="0" smtClean="0"/>
              <a:t> </a:t>
            </a:r>
            <a:r>
              <a:rPr lang="en-US" sz="6000" dirty="0" smtClean="0"/>
              <a:t>algorithm</a:t>
            </a:r>
            <a:endParaRPr lang="ru-RU" dirty="0"/>
          </a:p>
        </p:txBody>
      </p:sp>
      <p:sp>
        <p:nvSpPr>
          <p:cNvPr id="3" name="Подзаголовок 2"/>
          <p:cNvSpPr>
            <a:spLocks noGrp="1"/>
          </p:cNvSpPr>
          <p:nvPr>
            <p:ph type="subTitle" idx="1"/>
          </p:nvPr>
        </p:nvSpPr>
        <p:spPr>
          <a:xfrm>
            <a:off x="4429124" y="4714884"/>
            <a:ext cx="7406640" cy="1752600"/>
          </a:xfrm>
        </p:spPr>
        <p:txBody>
          <a:bodyPr/>
          <a:lstStyle/>
          <a:p>
            <a:r>
              <a:rPr lang="en-US" dirty="0" err="1" smtClean="0"/>
              <a:t>By:Mukhammed,Anar</a:t>
            </a:r>
            <a:r>
              <a:rPr lang="en-US" dirty="0" smtClean="0"/>
              <a:t> and </a:t>
            </a:r>
            <a:r>
              <a:rPr lang="en-US" dirty="0" err="1" smtClean="0"/>
              <a:t>Rauan</a:t>
            </a:r>
            <a:endParaRPr lang="ru-RU" dirty="0"/>
          </a:p>
        </p:txBody>
      </p:sp>
    </p:spTree>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What is </a:t>
            </a:r>
            <a:r>
              <a:rPr lang="en-US" dirty="0" err="1" smtClean="0"/>
              <a:t>PageRank</a:t>
            </a:r>
            <a:r>
              <a:rPr lang="en-US" dirty="0" smtClean="0"/>
              <a:t>?</a:t>
            </a:r>
            <a:endParaRPr lang="ru-RU" dirty="0"/>
          </a:p>
        </p:txBody>
      </p:sp>
      <p:sp>
        <p:nvSpPr>
          <p:cNvPr id="3" name="Содержимое 2"/>
          <p:cNvSpPr>
            <a:spLocks noGrp="1"/>
          </p:cNvSpPr>
          <p:nvPr>
            <p:ph idx="1"/>
          </p:nvPr>
        </p:nvSpPr>
        <p:spPr/>
        <p:txBody>
          <a:bodyPr/>
          <a:lstStyle/>
          <a:p>
            <a:endParaRPr lang="en-US" dirty="0" smtClean="0"/>
          </a:p>
          <a:p>
            <a:pPr>
              <a:buNone/>
            </a:pPr>
            <a:r>
              <a:rPr lang="en-US" dirty="0" smtClean="0"/>
              <a:t>   </a:t>
            </a:r>
            <a:r>
              <a:rPr lang="en-US" dirty="0" err="1" smtClean="0"/>
              <a:t>PageRank</a:t>
            </a:r>
            <a:r>
              <a:rPr lang="en-US" dirty="0" smtClean="0"/>
              <a:t> (PR) is an algorithm used by Google Search to rank websites in their search engine results. </a:t>
            </a:r>
            <a:r>
              <a:rPr lang="en-US" dirty="0" err="1" smtClean="0"/>
              <a:t>PageRank</a:t>
            </a:r>
            <a:r>
              <a:rPr lang="en-US" dirty="0" smtClean="0"/>
              <a:t> was named after Larry Page, one of the founders of Google. </a:t>
            </a:r>
            <a:r>
              <a:rPr lang="en-US" dirty="0" err="1" smtClean="0"/>
              <a:t>PageRank</a:t>
            </a:r>
            <a:r>
              <a:rPr lang="en-US" dirty="0" smtClean="0"/>
              <a:t> is a way of measuring the importance of website pages.</a:t>
            </a:r>
            <a:endParaRPr lang="ru-RU" dirty="0"/>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r>
              <a:rPr lang="en-US" dirty="0" err="1" smtClean="0"/>
              <a:t>PageRank</a:t>
            </a:r>
            <a:r>
              <a:rPr lang="en-US" dirty="0" smtClean="0"/>
              <a:t> Algorithm</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en-US" dirty="0" smtClean="0"/>
              <a:t>   The </a:t>
            </a:r>
            <a:r>
              <a:rPr lang="en-US" dirty="0" err="1" smtClean="0"/>
              <a:t>PageRank</a:t>
            </a:r>
            <a:r>
              <a:rPr lang="en-US" dirty="0" smtClean="0"/>
              <a:t> algorithm outputs a probability distribution used to represent the likelihood that a person randomly clicking on links will arrive at any particular page. </a:t>
            </a:r>
            <a:r>
              <a:rPr lang="en-US" dirty="0" err="1" smtClean="0"/>
              <a:t>PageRank</a:t>
            </a:r>
            <a:r>
              <a:rPr lang="en-US" dirty="0" smtClean="0"/>
              <a:t> can be calculated for collections of documents of any size. It is assumed in several research papers that the distribution is evenly divided among all documents in the collection at the beginning of the computational process. The </a:t>
            </a:r>
            <a:r>
              <a:rPr lang="en-US" dirty="0" err="1" smtClean="0"/>
              <a:t>PageRank</a:t>
            </a:r>
            <a:r>
              <a:rPr lang="en-US" dirty="0" smtClean="0"/>
              <a:t> computations require several passes, called “iterations”, through the collection to adjust approximate </a:t>
            </a:r>
            <a:r>
              <a:rPr lang="en-US" dirty="0" err="1" smtClean="0"/>
              <a:t>PageRank</a:t>
            </a:r>
            <a:r>
              <a:rPr lang="en-US" dirty="0" smtClean="0"/>
              <a:t> values to more closely reflect the theoretical true value.</a:t>
            </a:r>
            <a:endParaRPr lang="ru-RU" dirty="0"/>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Example to measure </a:t>
            </a:r>
            <a:r>
              <a:rPr lang="en-US" dirty="0" err="1" smtClean="0"/>
              <a:t>PageRank</a:t>
            </a:r>
            <a:endParaRPr lang="ru-RU" dirty="0"/>
          </a:p>
        </p:txBody>
      </p:sp>
      <p:graphicFrame>
        <p:nvGraphicFramePr>
          <p:cNvPr id="4" name="Содержимое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Овал 4"/>
          <p:cNvSpPr/>
          <p:nvPr/>
        </p:nvSpPr>
        <p:spPr>
          <a:xfrm>
            <a:off x="428596" y="164305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7" name="Овал 6"/>
          <p:cNvSpPr/>
          <p:nvPr/>
        </p:nvSpPr>
        <p:spPr>
          <a:xfrm>
            <a:off x="2571736" y="2214554"/>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ru-RU" dirty="0"/>
          </a:p>
        </p:txBody>
      </p:sp>
      <p:sp>
        <p:nvSpPr>
          <p:cNvPr id="8" name="Овал 7"/>
          <p:cNvSpPr/>
          <p:nvPr/>
        </p:nvSpPr>
        <p:spPr>
          <a:xfrm>
            <a:off x="2285984" y="485776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9" name="Овал 8"/>
          <p:cNvSpPr/>
          <p:nvPr/>
        </p:nvSpPr>
        <p:spPr>
          <a:xfrm>
            <a:off x="142844" y="3857628"/>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11" name="Прямая со стрелкой 10"/>
          <p:cNvCxnSpPr>
            <a:stCxn id="9" idx="0"/>
          </p:cNvCxnSpPr>
          <p:nvPr/>
        </p:nvCxnSpPr>
        <p:spPr>
          <a:xfrm rot="5400000" flipH="1" flipV="1">
            <a:off x="482174" y="3268265"/>
            <a:ext cx="928694"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9" idx="5"/>
            <a:endCxn id="8" idx="1"/>
          </p:cNvCxnSpPr>
          <p:nvPr/>
        </p:nvCxnSpPr>
        <p:spPr>
          <a:xfrm rot="16200000" flipH="1">
            <a:off x="1847638" y="4408952"/>
            <a:ext cx="90874" cy="1183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8" idx="0"/>
            <a:endCxn id="5" idx="5"/>
          </p:cNvCxnSpPr>
          <p:nvPr/>
        </p:nvCxnSpPr>
        <p:spPr>
          <a:xfrm rot="16200000" flipV="1">
            <a:off x="1217325" y="3110440"/>
            <a:ext cx="2117139" cy="1377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7" idx="2"/>
            <a:endCxn id="5" idx="6"/>
          </p:cNvCxnSpPr>
          <p:nvPr/>
        </p:nvCxnSpPr>
        <p:spPr>
          <a:xfrm rot="10800000">
            <a:off x="1785918" y="2285992"/>
            <a:ext cx="785818"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7" idx="3"/>
            <a:endCxn id="9" idx="7"/>
          </p:cNvCxnSpPr>
          <p:nvPr/>
        </p:nvCxnSpPr>
        <p:spPr>
          <a:xfrm rot="5400000">
            <a:off x="1669043" y="2944473"/>
            <a:ext cx="733816" cy="14691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7" idx="4"/>
          </p:cNvCxnSpPr>
          <p:nvPr/>
        </p:nvCxnSpPr>
        <p:spPr>
          <a:xfrm rot="5400000">
            <a:off x="2446720" y="4054083"/>
            <a:ext cx="1357322"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 name="Таблица 25"/>
          <p:cNvGraphicFramePr>
            <a:graphicFrameLocks noGrp="1"/>
          </p:cNvGraphicFramePr>
          <p:nvPr/>
        </p:nvGraphicFramePr>
        <p:xfrm>
          <a:off x="4000495" y="2071678"/>
          <a:ext cx="5143505" cy="3463308"/>
        </p:xfrm>
        <a:graphic>
          <a:graphicData uri="http://schemas.openxmlformats.org/drawingml/2006/table">
            <a:tbl>
              <a:tblPr firstRow="1" bandRow="1">
                <a:tableStyleId>{5C22544A-7EE6-4342-B048-85BDC9FD1C3A}</a:tableStyleId>
              </a:tblPr>
              <a:tblGrid>
                <a:gridCol w="1028701"/>
                <a:gridCol w="1028701"/>
                <a:gridCol w="1028701"/>
                <a:gridCol w="1028701"/>
                <a:gridCol w="1028701"/>
              </a:tblGrid>
              <a:tr h="690567">
                <a:tc>
                  <a:txBody>
                    <a:bodyPr/>
                    <a:lstStyle/>
                    <a:p>
                      <a:endParaRPr lang="ru-RU" dirty="0"/>
                    </a:p>
                  </a:txBody>
                  <a:tcPr/>
                </a:tc>
                <a:tc>
                  <a:txBody>
                    <a:bodyPr/>
                    <a:lstStyle/>
                    <a:p>
                      <a:r>
                        <a:rPr lang="en-US" dirty="0" smtClean="0"/>
                        <a:t>   </a:t>
                      </a:r>
                      <a:r>
                        <a:rPr lang="en-US" baseline="0" dirty="0" smtClean="0"/>
                        <a:t> </a:t>
                      </a:r>
                      <a:r>
                        <a:rPr lang="en-US" sz="4000" dirty="0" smtClean="0"/>
                        <a:t>A</a:t>
                      </a:r>
                      <a:endParaRPr lang="ru-RU" sz="4000" dirty="0"/>
                    </a:p>
                  </a:txBody>
                  <a:tcPr/>
                </a:tc>
                <a:tc>
                  <a:txBody>
                    <a:bodyPr/>
                    <a:lstStyle/>
                    <a:p>
                      <a:r>
                        <a:rPr lang="en-US" sz="4000" dirty="0" smtClean="0"/>
                        <a:t>  B</a:t>
                      </a:r>
                      <a:endParaRPr lang="ru-RU" sz="4000" dirty="0"/>
                    </a:p>
                  </a:txBody>
                  <a:tcPr/>
                </a:tc>
                <a:tc>
                  <a:txBody>
                    <a:bodyPr/>
                    <a:lstStyle/>
                    <a:p>
                      <a:r>
                        <a:rPr lang="en-US" sz="4000" dirty="0" smtClean="0"/>
                        <a:t>  C</a:t>
                      </a:r>
                      <a:endParaRPr lang="ru-RU" sz="4000" dirty="0"/>
                    </a:p>
                  </a:txBody>
                  <a:tcPr/>
                </a:tc>
                <a:tc>
                  <a:txBody>
                    <a:bodyPr/>
                    <a:lstStyle/>
                    <a:p>
                      <a:r>
                        <a:rPr lang="en-US" sz="4000" dirty="0" smtClean="0"/>
                        <a:t>  D</a:t>
                      </a:r>
                      <a:endParaRPr lang="ru-RU" sz="4000" dirty="0"/>
                    </a:p>
                  </a:txBody>
                  <a:tcPr/>
                </a:tc>
              </a:tr>
              <a:tr h="690567">
                <a:tc>
                  <a:txBody>
                    <a:bodyPr/>
                    <a:lstStyle/>
                    <a:p>
                      <a:r>
                        <a:rPr lang="en-US" dirty="0" smtClean="0"/>
                        <a:t>Iteration   </a:t>
                      </a:r>
                    </a:p>
                    <a:p>
                      <a:r>
                        <a:rPr lang="en-US" dirty="0" smtClean="0"/>
                        <a:t>     1</a:t>
                      </a:r>
                      <a:endParaRPr lang="ru-RU" dirty="0"/>
                    </a:p>
                  </a:txBody>
                  <a:tcPr/>
                </a:tc>
                <a:tc>
                  <a:txBody>
                    <a:bodyPr/>
                    <a:lstStyle/>
                    <a:p>
                      <a:r>
                        <a:rPr lang="en-US" dirty="0" smtClean="0"/>
                        <a:t>1/4</a:t>
                      </a:r>
                      <a:endParaRPr lang="ru-RU" dirty="0"/>
                    </a:p>
                  </a:txBody>
                  <a:tcPr/>
                </a:tc>
                <a:tc>
                  <a:txBody>
                    <a:bodyPr/>
                    <a:lstStyle/>
                    <a:p>
                      <a:r>
                        <a:rPr lang="en-US" baseline="0" dirty="0" smtClean="0"/>
                        <a:t>1/4 </a:t>
                      </a:r>
                      <a:endParaRPr lang="ru-RU" dirty="0"/>
                    </a:p>
                  </a:txBody>
                  <a:tcPr/>
                </a:tc>
                <a:tc>
                  <a:txBody>
                    <a:bodyPr/>
                    <a:lstStyle/>
                    <a:p>
                      <a:r>
                        <a:rPr lang="en-US" dirty="0" smtClean="0"/>
                        <a:t>1/4</a:t>
                      </a:r>
                      <a:endParaRPr lang="ru-RU" dirty="0"/>
                    </a:p>
                  </a:txBody>
                  <a:tcPr/>
                </a:tc>
                <a:tc>
                  <a:txBody>
                    <a:bodyPr/>
                    <a:lstStyle/>
                    <a:p>
                      <a:r>
                        <a:rPr lang="en-US" dirty="0" smtClean="0"/>
                        <a:t>1/4</a:t>
                      </a:r>
                      <a:endParaRPr lang="ru-RU" dirty="0"/>
                    </a:p>
                  </a:txBody>
                  <a:tcPr/>
                </a:tc>
              </a:tr>
              <a:tr h="690567">
                <a:tc>
                  <a:txBody>
                    <a:bodyPr/>
                    <a:lstStyle/>
                    <a:p>
                      <a:r>
                        <a:rPr lang="en-US" dirty="0" smtClean="0"/>
                        <a:t>Iteration</a:t>
                      </a:r>
                    </a:p>
                    <a:p>
                      <a:r>
                        <a:rPr lang="en-US" dirty="0" smtClean="0"/>
                        <a:t>     2</a:t>
                      </a:r>
                      <a:endParaRPr lang="ru-RU" dirty="0"/>
                    </a:p>
                  </a:txBody>
                  <a:tcPr/>
                </a:tc>
                <a:tc>
                  <a:txBody>
                    <a:bodyPr/>
                    <a:lstStyle/>
                    <a:p>
                      <a:endParaRPr lang="en-US" dirty="0" smtClean="0"/>
                    </a:p>
                  </a:txBody>
                  <a:tcPr/>
                </a:tc>
                <a:tc>
                  <a:txBody>
                    <a:bodyPr/>
                    <a:lstStyle/>
                    <a:p>
                      <a:endParaRPr lang="ru-RU" dirty="0"/>
                    </a:p>
                  </a:txBody>
                  <a:tcPr/>
                </a:tc>
                <a:tc>
                  <a:txBody>
                    <a:bodyPr/>
                    <a:lstStyle/>
                    <a:p>
                      <a:endParaRPr lang="ru-RU"/>
                    </a:p>
                  </a:txBody>
                  <a:tcPr/>
                </a:tc>
                <a:tc>
                  <a:txBody>
                    <a:bodyPr/>
                    <a:lstStyle/>
                    <a:p>
                      <a:endParaRPr lang="ru-RU" dirty="0"/>
                    </a:p>
                  </a:txBody>
                  <a:tcPr/>
                </a:tc>
              </a:tr>
              <a:tr h="690567">
                <a:tc>
                  <a:txBody>
                    <a:bodyPr/>
                    <a:lstStyle/>
                    <a:p>
                      <a:r>
                        <a:rPr lang="en-US" dirty="0" smtClean="0"/>
                        <a:t>Iteration</a:t>
                      </a:r>
                    </a:p>
                    <a:p>
                      <a:r>
                        <a:rPr lang="en-US" dirty="0" smtClean="0"/>
                        <a:t>     3</a:t>
                      </a:r>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dirty="0"/>
                    </a:p>
                  </a:txBody>
                  <a:tcPr/>
                </a:tc>
              </a:tr>
              <a:tr h="6905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Page Rank</a:t>
                      </a:r>
                      <a:endParaRPr lang="ru-RU" dirty="0" smtClean="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dirty="0"/>
                    </a:p>
                  </a:txBody>
                  <a:tcPr/>
                </a:tc>
              </a:tr>
            </a:tbl>
          </a:graphicData>
        </a:graphic>
      </p:graphicFrame>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Example to measure </a:t>
            </a:r>
            <a:r>
              <a:rPr lang="en-US" dirty="0" err="1" smtClean="0"/>
              <a:t>PageRank</a:t>
            </a:r>
            <a:endParaRPr lang="ru-RU" dirty="0"/>
          </a:p>
        </p:txBody>
      </p:sp>
      <p:graphicFrame>
        <p:nvGraphicFramePr>
          <p:cNvPr id="4" name="Содержимое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Овал 4"/>
          <p:cNvSpPr/>
          <p:nvPr/>
        </p:nvSpPr>
        <p:spPr>
          <a:xfrm>
            <a:off x="428596" y="164305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7" name="Овал 6"/>
          <p:cNvSpPr/>
          <p:nvPr/>
        </p:nvSpPr>
        <p:spPr>
          <a:xfrm>
            <a:off x="2571736" y="2214554"/>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ru-RU" dirty="0"/>
          </a:p>
        </p:txBody>
      </p:sp>
      <p:sp>
        <p:nvSpPr>
          <p:cNvPr id="8" name="Овал 7"/>
          <p:cNvSpPr/>
          <p:nvPr/>
        </p:nvSpPr>
        <p:spPr>
          <a:xfrm>
            <a:off x="2285984" y="485776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9" name="Овал 8"/>
          <p:cNvSpPr/>
          <p:nvPr/>
        </p:nvSpPr>
        <p:spPr>
          <a:xfrm>
            <a:off x="142844" y="3857628"/>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11" name="Прямая со стрелкой 10"/>
          <p:cNvCxnSpPr>
            <a:stCxn id="9" idx="0"/>
          </p:cNvCxnSpPr>
          <p:nvPr/>
        </p:nvCxnSpPr>
        <p:spPr>
          <a:xfrm rot="5400000" flipH="1" flipV="1">
            <a:off x="482174" y="3268265"/>
            <a:ext cx="928694"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9" idx="5"/>
            <a:endCxn id="8" idx="1"/>
          </p:cNvCxnSpPr>
          <p:nvPr/>
        </p:nvCxnSpPr>
        <p:spPr>
          <a:xfrm rot="16200000" flipH="1">
            <a:off x="1847638" y="4408952"/>
            <a:ext cx="90874" cy="1183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8" idx="0"/>
            <a:endCxn id="5" idx="5"/>
          </p:cNvCxnSpPr>
          <p:nvPr/>
        </p:nvCxnSpPr>
        <p:spPr>
          <a:xfrm rot="16200000" flipV="1">
            <a:off x="1217325" y="3110440"/>
            <a:ext cx="2117139" cy="1377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7" idx="2"/>
            <a:endCxn id="5" idx="6"/>
          </p:cNvCxnSpPr>
          <p:nvPr/>
        </p:nvCxnSpPr>
        <p:spPr>
          <a:xfrm rot="10800000">
            <a:off x="1785918" y="2285992"/>
            <a:ext cx="785818"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7" idx="3"/>
            <a:endCxn id="9" idx="7"/>
          </p:cNvCxnSpPr>
          <p:nvPr/>
        </p:nvCxnSpPr>
        <p:spPr>
          <a:xfrm rot="5400000">
            <a:off x="1669043" y="2944473"/>
            <a:ext cx="733816" cy="14691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7" idx="4"/>
          </p:cNvCxnSpPr>
          <p:nvPr/>
        </p:nvCxnSpPr>
        <p:spPr>
          <a:xfrm rot="5400000">
            <a:off x="2446720" y="4054083"/>
            <a:ext cx="1357322"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 name="Таблица 25"/>
          <p:cNvGraphicFramePr>
            <a:graphicFrameLocks noGrp="1"/>
          </p:cNvGraphicFramePr>
          <p:nvPr/>
        </p:nvGraphicFramePr>
        <p:xfrm>
          <a:off x="4000495" y="2071678"/>
          <a:ext cx="5143505" cy="3463308"/>
        </p:xfrm>
        <a:graphic>
          <a:graphicData uri="http://schemas.openxmlformats.org/drawingml/2006/table">
            <a:tbl>
              <a:tblPr firstRow="1" bandRow="1">
                <a:tableStyleId>{5C22544A-7EE6-4342-B048-85BDC9FD1C3A}</a:tableStyleId>
              </a:tblPr>
              <a:tblGrid>
                <a:gridCol w="1028701"/>
                <a:gridCol w="1028701"/>
                <a:gridCol w="1028701"/>
                <a:gridCol w="1028701"/>
                <a:gridCol w="1028701"/>
              </a:tblGrid>
              <a:tr h="690567">
                <a:tc>
                  <a:txBody>
                    <a:bodyPr/>
                    <a:lstStyle/>
                    <a:p>
                      <a:endParaRPr lang="ru-RU" dirty="0"/>
                    </a:p>
                  </a:txBody>
                  <a:tcPr/>
                </a:tc>
                <a:tc>
                  <a:txBody>
                    <a:bodyPr/>
                    <a:lstStyle/>
                    <a:p>
                      <a:r>
                        <a:rPr lang="en-US" dirty="0" smtClean="0"/>
                        <a:t>   </a:t>
                      </a:r>
                      <a:r>
                        <a:rPr lang="en-US" baseline="0" dirty="0" smtClean="0"/>
                        <a:t> </a:t>
                      </a:r>
                      <a:r>
                        <a:rPr lang="en-US" sz="4000" dirty="0" smtClean="0"/>
                        <a:t>A</a:t>
                      </a:r>
                      <a:endParaRPr lang="ru-RU" sz="4000" dirty="0"/>
                    </a:p>
                  </a:txBody>
                  <a:tcPr/>
                </a:tc>
                <a:tc>
                  <a:txBody>
                    <a:bodyPr/>
                    <a:lstStyle/>
                    <a:p>
                      <a:r>
                        <a:rPr lang="en-US" sz="4000" dirty="0" smtClean="0"/>
                        <a:t>  B</a:t>
                      </a:r>
                      <a:endParaRPr lang="ru-RU" sz="4000" dirty="0"/>
                    </a:p>
                  </a:txBody>
                  <a:tcPr/>
                </a:tc>
                <a:tc>
                  <a:txBody>
                    <a:bodyPr/>
                    <a:lstStyle/>
                    <a:p>
                      <a:r>
                        <a:rPr lang="en-US" sz="4000" dirty="0" smtClean="0"/>
                        <a:t>  C</a:t>
                      </a:r>
                      <a:endParaRPr lang="ru-RU" sz="4000" dirty="0"/>
                    </a:p>
                  </a:txBody>
                  <a:tcPr/>
                </a:tc>
                <a:tc>
                  <a:txBody>
                    <a:bodyPr/>
                    <a:lstStyle/>
                    <a:p>
                      <a:r>
                        <a:rPr lang="en-US" sz="4000" dirty="0" smtClean="0"/>
                        <a:t>  D</a:t>
                      </a:r>
                      <a:endParaRPr lang="ru-RU" sz="4000" dirty="0"/>
                    </a:p>
                  </a:txBody>
                  <a:tcPr/>
                </a:tc>
              </a:tr>
              <a:tr h="690567">
                <a:tc>
                  <a:txBody>
                    <a:bodyPr/>
                    <a:lstStyle/>
                    <a:p>
                      <a:r>
                        <a:rPr lang="en-US" dirty="0" smtClean="0"/>
                        <a:t>Iteration   </a:t>
                      </a:r>
                    </a:p>
                    <a:p>
                      <a:r>
                        <a:rPr lang="en-US" dirty="0" smtClean="0"/>
                        <a:t>     1</a:t>
                      </a:r>
                      <a:endParaRPr lang="ru-RU" dirty="0"/>
                    </a:p>
                  </a:txBody>
                  <a:tcPr/>
                </a:tc>
                <a:tc>
                  <a:txBody>
                    <a:bodyPr/>
                    <a:lstStyle/>
                    <a:p>
                      <a:r>
                        <a:rPr lang="en-US" dirty="0" smtClean="0"/>
                        <a:t>1/4</a:t>
                      </a:r>
                      <a:endParaRPr lang="ru-RU" dirty="0"/>
                    </a:p>
                  </a:txBody>
                  <a:tcPr/>
                </a:tc>
                <a:tc>
                  <a:txBody>
                    <a:bodyPr/>
                    <a:lstStyle/>
                    <a:p>
                      <a:r>
                        <a:rPr lang="en-US" baseline="0" dirty="0" smtClean="0"/>
                        <a:t>1/4 </a:t>
                      </a:r>
                      <a:endParaRPr lang="ru-RU" dirty="0"/>
                    </a:p>
                  </a:txBody>
                  <a:tcPr/>
                </a:tc>
                <a:tc>
                  <a:txBody>
                    <a:bodyPr/>
                    <a:lstStyle/>
                    <a:p>
                      <a:r>
                        <a:rPr lang="en-US" dirty="0" smtClean="0"/>
                        <a:t>1/4</a:t>
                      </a:r>
                      <a:endParaRPr lang="ru-RU" dirty="0"/>
                    </a:p>
                  </a:txBody>
                  <a:tcPr/>
                </a:tc>
                <a:tc>
                  <a:txBody>
                    <a:bodyPr/>
                    <a:lstStyle/>
                    <a:p>
                      <a:r>
                        <a:rPr lang="en-US" dirty="0" smtClean="0"/>
                        <a:t>1/4</a:t>
                      </a:r>
                      <a:endParaRPr lang="ru-RU" dirty="0"/>
                    </a:p>
                  </a:txBody>
                  <a:tcPr/>
                </a:tc>
              </a:tr>
              <a:tr h="690567">
                <a:tc>
                  <a:txBody>
                    <a:bodyPr/>
                    <a:lstStyle/>
                    <a:p>
                      <a:r>
                        <a:rPr lang="en-US" dirty="0" smtClean="0"/>
                        <a:t>Iteration</a:t>
                      </a:r>
                    </a:p>
                    <a:p>
                      <a:r>
                        <a:rPr lang="en-US" dirty="0" smtClean="0"/>
                        <a:t>     2</a:t>
                      </a:r>
                      <a:endParaRPr lang="ru-RU" dirty="0"/>
                    </a:p>
                  </a:txBody>
                  <a:tcPr/>
                </a:tc>
                <a:tc>
                  <a:txBody>
                    <a:bodyPr/>
                    <a:lstStyle/>
                    <a:p>
                      <a:r>
                        <a:rPr lang="en-US" dirty="0" smtClean="0"/>
                        <a:t>0</a:t>
                      </a:r>
                    </a:p>
                  </a:txBody>
                  <a:tcPr/>
                </a:tc>
                <a:tc>
                  <a:txBody>
                    <a:bodyPr/>
                    <a:lstStyle/>
                    <a:p>
                      <a:r>
                        <a:rPr lang="en-US" dirty="0" smtClean="0"/>
                        <a:t>0.125</a:t>
                      </a:r>
                      <a:endParaRPr lang="ru-RU" dirty="0"/>
                    </a:p>
                  </a:txBody>
                  <a:tcPr/>
                </a:tc>
                <a:tc>
                  <a:txBody>
                    <a:bodyPr/>
                    <a:lstStyle/>
                    <a:p>
                      <a:r>
                        <a:rPr lang="en-US" dirty="0" smtClean="0"/>
                        <a:t>0.25</a:t>
                      </a:r>
                      <a:endParaRPr lang="ru-RU" dirty="0"/>
                    </a:p>
                  </a:txBody>
                  <a:tcPr/>
                </a:tc>
                <a:tc>
                  <a:txBody>
                    <a:bodyPr/>
                    <a:lstStyle/>
                    <a:p>
                      <a:r>
                        <a:rPr lang="en-US" dirty="0" smtClean="0"/>
                        <a:t>0.083</a:t>
                      </a:r>
                      <a:endParaRPr lang="ru-RU" dirty="0"/>
                    </a:p>
                  </a:txBody>
                  <a:tcPr/>
                </a:tc>
              </a:tr>
              <a:tr h="690567">
                <a:tc>
                  <a:txBody>
                    <a:bodyPr/>
                    <a:lstStyle/>
                    <a:p>
                      <a:r>
                        <a:rPr lang="en-US" dirty="0" smtClean="0"/>
                        <a:t>Iteration</a:t>
                      </a:r>
                    </a:p>
                    <a:p>
                      <a:r>
                        <a:rPr lang="en-US" dirty="0" smtClean="0"/>
                        <a:t>     3</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r>
              <a:tr h="6905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Page Rank</a:t>
                      </a:r>
                      <a:endParaRPr lang="ru-RU" dirty="0" smtClean="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Example to measure </a:t>
            </a:r>
            <a:r>
              <a:rPr lang="en-US" dirty="0" err="1" smtClean="0"/>
              <a:t>PageRank</a:t>
            </a:r>
            <a:endParaRPr lang="ru-RU" dirty="0"/>
          </a:p>
        </p:txBody>
      </p:sp>
      <p:graphicFrame>
        <p:nvGraphicFramePr>
          <p:cNvPr id="4" name="Содержимое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Овал 4"/>
          <p:cNvSpPr/>
          <p:nvPr/>
        </p:nvSpPr>
        <p:spPr>
          <a:xfrm>
            <a:off x="428596" y="164305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7" name="Овал 6"/>
          <p:cNvSpPr/>
          <p:nvPr/>
        </p:nvSpPr>
        <p:spPr>
          <a:xfrm>
            <a:off x="2571736" y="2214554"/>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ru-RU" dirty="0"/>
          </a:p>
        </p:txBody>
      </p:sp>
      <p:sp>
        <p:nvSpPr>
          <p:cNvPr id="8" name="Овал 7"/>
          <p:cNvSpPr/>
          <p:nvPr/>
        </p:nvSpPr>
        <p:spPr>
          <a:xfrm>
            <a:off x="2285984" y="485776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9" name="Овал 8"/>
          <p:cNvSpPr/>
          <p:nvPr/>
        </p:nvSpPr>
        <p:spPr>
          <a:xfrm>
            <a:off x="142844" y="3857628"/>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11" name="Прямая со стрелкой 10"/>
          <p:cNvCxnSpPr>
            <a:stCxn id="9" idx="0"/>
          </p:cNvCxnSpPr>
          <p:nvPr/>
        </p:nvCxnSpPr>
        <p:spPr>
          <a:xfrm rot="5400000" flipH="1" flipV="1">
            <a:off x="482174" y="3268265"/>
            <a:ext cx="928694"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9" idx="5"/>
            <a:endCxn id="8" idx="1"/>
          </p:cNvCxnSpPr>
          <p:nvPr/>
        </p:nvCxnSpPr>
        <p:spPr>
          <a:xfrm rot="16200000" flipH="1">
            <a:off x="1847638" y="4408952"/>
            <a:ext cx="90874" cy="1183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8" idx="0"/>
            <a:endCxn id="5" idx="5"/>
          </p:cNvCxnSpPr>
          <p:nvPr/>
        </p:nvCxnSpPr>
        <p:spPr>
          <a:xfrm rot="16200000" flipV="1">
            <a:off x="1217325" y="3110440"/>
            <a:ext cx="2117139" cy="1377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7" idx="2"/>
            <a:endCxn id="5" idx="6"/>
          </p:cNvCxnSpPr>
          <p:nvPr/>
        </p:nvCxnSpPr>
        <p:spPr>
          <a:xfrm rot="10800000">
            <a:off x="1785918" y="2285992"/>
            <a:ext cx="785818"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7" idx="3"/>
            <a:endCxn id="9" idx="7"/>
          </p:cNvCxnSpPr>
          <p:nvPr/>
        </p:nvCxnSpPr>
        <p:spPr>
          <a:xfrm rot="5400000">
            <a:off x="1669043" y="2944473"/>
            <a:ext cx="733816" cy="14691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7" idx="4"/>
          </p:cNvCxnSpPr>
          <p:nvPr/>
        </p:nvCxnSpPr>
        <p:spPr>
          <a:xfrm rot="5400000">
            <a:off x="2446720" y="4054083"/>
            <a:ext cx="1357322"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 name="Таблица 25"/>
          <p:cNvGraphicFramePr>
            <a:graphicFrameLocks noGrp="1"/>
          </p:cNvGraphicFramePr>
          <p:nvPr/>
        </p:nvGraphicFramePr>
        <p:xfrm>
          <a:off x="4000495" y="2071678"/>
          <a:ext cx="5143505" cy="3463308"/>
        </p:xfrm>
        <a:graphic>
          <a:graphicData uri="http://schemas.openxmlformats.org/drawingml/2006/table">
            <a:tbl>
              <a:tblPr firstRow="1" bandRow="1">
                <a:tableStyleId>{5C22544A-7EE6-4342-B048-85BDC9FD1C3A}</a:tableStyleId>
              </a:tblPr>
              <a:tblGrid>
                <a:gridCol w="1028701"/>
                <a:gridCol w="1028701"/>
                <a:gridCol w="1028701"/>
                <a:gridCol w="1028701"/>
                <a:gridCol w="1028701"/>
              </a:tblGrid>
              <a:tr h="690567">
                <a:tc>
                  <a:txBody>
                    <a:bodyPr/>
                    <a:lstStyle/>
                    <a:p>
                      <a:endParaRPr lang="ru-RU" dirty="0"/>
                    </a:p>
                  </a:txBody>
                  <a:tcPr/>
                </a:tc>
                <a:tc>
                  <a:txBody>
                    <a:bodyPr/>
                    <a:lstStyle/>
                    <a:p>
                      <a:r>
                        <a:rPr lang="en-US" dirty="0" smtClean="0"/>
                        <a:t>   </a:t>
                      </a:r>
                      <a:r>
                        <a:rPr lang="en-US" baseline="0" dirty="0" smtClean="0"/>
                        <a:t> </a:t>
                      </a:r>
                      <a:r>
                        <a:rPr lang="en-US" sz="4000" dirty="0" smtClean="0"/>
                        <a:t>A</a:t>
                      </a:r>
                      <a:endParaRPr lang="ru-RU" sz="4000" dirty="0"/>
                    </a:p>
                  </a:txBody>
                  <a:tcPr/>
                </a:tc>
                <a:tc>
                  <a:txBody>
                    <a:bodyPr/>
                    <a:lstStyle/>
                    <a:p>
                      <a:r>
                        <a:rPr lang="en-US" sz="4000" dirty="0" smtClean="0"/>
                        <a:t>  B</a:t>
                      </a:r>
                      <a:endParaRPr lang="ru-RU" sz="4000" dirty="0"/>
                    </a:p>
                  </a:txBody>
                  <a:tcPr/>
                </a:tc>
                <a:tc>
                  <a:txBody>
                    <a:bodyPr/>
                    <a:lstStyle/>
                    <a:p>
                      <a:r>
                        <a:rPr lang="en-US" sz="4000" dirty="0" smtClean="0"/>
                        <a:t>  C</a:t>
                      </a:r>
                      <a:endParaRPr lang="ru-RU" sz="4000" dirty="0"/>
                    </a:p>
                  </a:txBody>
                  <a:tcPr/>
                </a:tc>
                <a:tc>
                  <a:txBody>
                    <a:bodyPr/>
                    <a:lstStyle/>
                    <a:p>
                      <a:r>
                        <a:rPr lang="en-US" sz="4000" dirty="0" smtClean="0"/>
                        <a:t>  D</a:t>
                      </a:r>
                      <a:endParaRPr lang="ru-RU" sz="4000" dirty="0"/>
                    </a:p>
                  </a:txBody>
                  <a:tcPr/>
                </a:tc>
              </a:tr>
              <a:tr h="690567">
                <a:tc>
                  <a:txBody>
                    <a:bodyPr/>
                    <a:lstStyle/>
                    <a:p>
                      <a:r>
                        <a:rPr lang="en-US" dirty="0" smtClean="0"/>
                        <a:t>Iteration   </a:t>
                      </a:r>
                    </a:p>
                    <a:p>
                      <a:r>
                        <a:rPr lang="en-US" dirty="0" smtClean="0"/>
                        <a:t>     1</a:t>
                      </a:r>
                      <a:endParaRPr lang="ru-RU" dirty="0"/>
                    </a:p>
                  </a:txBody>
                  <a:tcPr/>
                </a:tc>
                <a:tc>
                  <a:txBody>
                    <a:bodyPr/>
                    <a:lstStyle/>
                    <a:p>
                      <a:r>
                        <a:rPr lang="en-US" dirty="0" smtClean="0"/>
                        <a:t>1/4</a:t>
                      </a:r>
                      <a:endParaRPr lang="ru-RU" dirty="0"/>
                    </a:p>
                  </a:txBody>
                  <a:tcPr/>
                </a:tc>
                <a:tc>
                  <a:txBody>
                    <a:bodyPr/>
                    <a:lstStyle/>
                    <a:p>
                      <a:r>
                        <a:rPr lang="en-US" baseline="0" dirty="0" smtClean="0"/>
                        <a:t>1/4 </a:t>
                      </a:r>
                      <a:endParaRPr lang="ru-RU" dirty="0"/>
                    </a:p>
                  </a:txBody>
                  <a:tcPr/>
                </a:tc>
                <a:tc>
                  <a:txBody>
                    <a:bodyPr/>
                    <a:lstStyle/>
                    <a:p>
                      <a:r>
                        <a:rPr lang="en-US" dirty="0" smtClean="0"/>
                        <a:t>1/4</a:t>
                      </a:r>
                      <a:endParaRPr lang="ru-RU" dirty="0"/>
                    </a:p>
                  </a:txBody>
                  <a:tcPr/>
                </a:tc>
                <a:tc>
                  <a:txBody>
                    <a:bodyPr/>
                    <a:lstStyle/>
                    <a:p>
                      <a:r>
                        <a:rPr lang="en-US" dirty="0" smtClean="0"/>
                        <a:t>1/4</a:t>
                      </a:r>
                      <a:endParaRPr lang="ru-RU" dirty="0"/>
                    </a:p>
                  </a:txBody>
                  <a:tcPr/>
                </a:tc>
              </a:tr>
              <a:tr h="690567">
                <a:tc>
                  <a:txBody>
                    <a:bodyPr/>
                    <a:lstStyle/>
                    <a:p>
                      <a:r>
                        <a:rPr lang="en-US" dirty="0" smtClean="0"/>
                        <a:t>Iteration</a:t>
                      </a:r>
                    </a:p>
                    <a:p>
                      <a:r>
                        <a:rPr lang="en-US" dirty="0" smtClean="0"/>
                        <a:t>     2</a:t>
                      </a:r>
                      <a:endParaRPr lang="ru-RU" dirty="0"/>
                    </a:p>
                  </a:txBody>
                  <a:tcPr/>
                </a:tc>
                <a:tc>
                  <a:txBody>
                    <a:bodyPr/>
                    <a:lstStyle/>
                    <a:p>
                      <a:r>
                        <a:rPr lang="en-US" dirty="0" smtClean="0"/>
                        <a:t>0</a:t>
                      </a:r>
                    </a:p>
                  </a:txBody>
                  <a:tcPr/>
                </a:tc>
                <a:tc>
                  <a:txBody>
                    <a:bodyPr/>
                    <a:lstStyle/>
                    <a:p>
                      <a:r>
                        <a:rPr lang="en-US" dirty="0" smtClean="0"/>
                        <a:t>0.125</a:t>
                      </a:r>
                      <a:endParaRPr lang="ru-RU" dirty="0"/>
                    </a:p>
                  </a:txBody>
                  <a:tcPr/>
                </a:tc>
                <a:tc>
                  <a:txBody>
                    <a:bodyPr/>
                    <a:lstStyle/>
                    <a:p>
                      <a:r>
                        <a:rPr lang="en-US" dirty="0" smtClean="0"/>
                        <a:t>0.25</a:t>
                      </a:r>
                      <a:endParaRPr lang="ru-RU" dirty="0"/>
                    </a:p>
                  </a:txBody>
                  <a:tcPr/>
                </a:tc>
                <a:tc>
                  <a:txBody>
                    <a:bodyPr/>
                    <a:lstStyle/>
                    <a:p>
                      <a:r>
                        <a:rPr lang="en-US" dirty="0" smtClean="0"/>
                        <a:t>0.083</a:t>
                      </a:r>
                      <a:endParaRPr lang="ru-RU" dirty="0"/>
                    </a:p>
                  </a:txBody>
                  <a:tcPr/>
                </a:tc>
              </a:tr>
              <a:tr h="690567">
                <a:tc>
                  <a:txBody>
                    <a:bodyPr/>
                    <a:lstStyle/>
                    <a:p>
                      <a:r>
                        <a:rPr lang="en-US" dirty="0" smtClean="0"/>
                        <a:t>Iteration</a:t>
                      </a:r>
                    </a:p>
                    <a:p>
                      <a:r>
                        <a:rPr lang="en-US" dirty="0" smtClean="0"/>
                        <a:t>     3</a:t>
                      </a:r>
                      <a:endParaRPr lang="ru-RU" dirty="0"/>
                    </a:p>
                  </a:txBody>
                  <a:tcPr/>
                </a:tc>
                <a:tc>
                  <a:txBody>
                    <a:bodyPr/>
                    <a:lstStyle/>
                    <a:p>
                      <a:r>
                        <a:rPr lang="en-US" dirty="0" smtClean="0"/>
                        <a:t>0.458</a:t>
                      </a:r>
                      <a:endParaRPr lang="ru-RU" dirty="0"/>
                    </a:p>
                  </a:txBody>
                  <a:tcPr/>
                </a:tc>
                <a:tc>
                  <a:txBody>
                    <a:bodyPr/>
                    <a:lstStyle/>
                    <a:p>
                      <a:r>
                        <a:rPr lang="en-US" dirty="0" smtClean="0"/>
                        <a:t>0.083</a:t>
                      </a:r>
                      <a:endParaRPr lang="ru-RU" dirty="0"/>
                    </a:p>
                  </a:txBody>
                  <a:tcPr/>
                </a:tc>
                <a:tc>
                  <a:txBody>
                    <a:bodyPr/>
                    <a:lstStyle/>
                    <a:p>
                      <a:r>
                        <a:rPr lang="en-US" dirty="0" smtClean="0"/>
                        <a:t>0.208</a:t>
                      </a:r>
                      <a:endParaRPr lang="ru-RU" dirty="0"/>
                    </a:p>
                  </a:txBody>
                  <a:tcPr/>
                </a:tc>
                <a:tc>
                  <a:txBody>
                    <a:bodyPr/>
                    <a:lstStyle/>
                    <a:p>
                      <a:r>
                        <a:rPr lang="en-US" dirty="0" smtClean="0"/>
                        <a:t>0</a:t>
                      </a:r>
                      <a:endParaRPr lang="ru-RU" dirty="0"/>
                    </a:p>
                  </a:txBody>
                  <a:tcPr/>
                </a:tc>
              </a:tr>
              <a:tr h="6905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Page Rank</a:t>
                      </a:r>
                      <a:endParaRPr lang="ru-RU" dirty="0" smtClean="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Example to measure </a:t>
            </a:r>
            <a:r>
              <a:rPr lang="en-US" dirty="0" err="1" smtClean="0"/>
              <a:t>PageRank</a:t>
            </a:r>
            <a:endParaRPr lang="ru-RU" dirty="0"/>
          </a:p>
        </p:txBody>
      </p:sp>
      <p:graphicFrame>
        <p:nvGraphicFramePr>
          <p:cNvPr id="4" name="Содержимое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Овал 4"/>
          <p:cNvSpPr/>
          <p:nvPr/>
        </p:nvSpPr>
        <p:spPr>
          <a:xfrm>
            <a:off x="428596" y="164305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7" name="Овал 6"/>
          <p:cNvSpPr/>
          <p:nvPr/>
        </p:nvSpPr>
        <p:spPr>
          <a:xfrm>
            <a:off x="2571736" y="2214554"/>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ru-RU" dirty="0"/>
          </a:p>
        </p:txBody>
      </p:sp>
      <p:sp>
        <p:nvSpPr>
          <p:cNvPr id="8" name="Овал 7"/>
          <p:cNvSpPr/>
          <p:nvPr/>
        </p:nvSpPr>
        <p:spPr>
          <a:xfrm>
            <a:off x="2285984" y="4857760"/>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9" name="Овал 8"/>
          <p:cNvSpPr/>
          <p:nvPr/>
        </p:nvSpPr>
        <p:spPr>
          <a:xfrm>
            <a:off x="142844" y="3857628"/>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cxnSp>
        <p:nvCxnSpPr>
          <p:cNvPr id="11" name="Прямая со стрелкой 10"/>
          <p:cNvCxnSpPr>
            <a:stCxn id="9" idx="0"/>
          </p:cNvCxnSpPr>
          <p:nvPr/>
        </p:nvCxnSpPr>
        <p:spPr>
          <a:xfrm rot="5400000" flipH="1" flipV="1">
            <a:off x="482174" y="3268265"/>
            <a:ext cx="928694"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9" idx="5"/>
            <a:endCxn id="8" idx="1"/>
          </p:cNvCxnSpPr>
          <p:nvPr/>
        </p:nvCxnSpPr>
        <p:spPr>
          <a:xfrm rot="16200000" flipH="1">
            <a:off x="1847638" y="4408952"/>
            <a:ext cx="90874" cy="1183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8" idx="0"/>
            <a:endCxn id="5" idx="5"/>
          </p:cNvCxnSpPr>
          <p:nvPr/>
        </p:nvCxnSpPr>
        <p:spPr>
          <a:xfrm rot="16200000" flipV="1">
            <a:off x="1217325" y="3110440"/>
            <a:ext cx="2117139" cy="1377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7" idx="2"/>
            <a:endCxn id="5" idx="6"/>
          </p:cNvCxnSpPr>
          <p:nvPr/>
        </p:nvCxnSpPr>
        <p:spPr>
          <a:xfrm rot="10800000">
            <a:off x="1785918" y="2285992"/>
            <a:ext cx="785818"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7" idx="3"/>
            <a:endCxn id="9" idx="7"/>
          </p:cNvCxnSpPr>
          <p:nvPr/>
        </p:nvCxnSpPr>
        <p:spPr>
          <a:xfrm rot="5400000">
            <a:off x="1669043" y="2944473"/>
            <a:ext cx="733816" cy="14691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7" idx="4"/>
          </p:cNvCxnSpPr>
          <p:nvPr/>
        </p:nvCxnSpPr>
        <p:spPr>
          <a:xfrm rot="5400000">
            <a:off x="2446720" y="4054083"/>
            <a:ext cx="1357322"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 name="Таблица 25"/>
          <p:cNvGraphicFramePr>
            <a:graphicFrameLocks noGrp="1"/>
          </p:cNvGraphicFramePr>
          <p:nvPr/>
        </p:nvGraphicFramePr>
        <p:xfrm>
          <a:off x="4000495" y="2071678"/>
          <a:ext cx="5143505" cy="3463308"/>
        </p:xfrm>
        <a:graphic>
          <a:graphicData uri="http://schemas.openxmlformats.org/drawingml/2006/table">
            <a:tbl>
              <a:tblPr firstRow="1" bandRow="1">
                <a:tableStyleId>{5C22544A-7EE6-4342-B048-85BDC9FD1C3A}</a:tableStyleId>
              </a:tblPr>
              <a:tblGrid>
                <a:gridCol w="1028701"/>
                <a:gridCol w="1028701"/>
                <a:gridCol w="1028701"/>
                <a:gridCol w="1028701"/>
                <a:gridCol w="1028701"/>
              </a:tblGrid>
              <a:tr h="690567">
                <a:tc>
                  <a:txBody>
                    <a:bodyPr/>
                    <a:lstStyle/>
                    <a:p>
                      <a:endParaRPr lang="ru-RU" dirty="0"/>
                    </a:p>
                  </a:txBody>
                  <a:tcPr/>
                </a:tc>
                <a:tc>
                  <a:txBody>
                    <a:bodyPr/>
                    <a:lstStyle/>
                    <a:p>
                      <a:r>
                        <a:rPr lang="en-US" dirty="0" smtClean="0"/>
                        <a:t>   </a:t>
                      </a:r>
                      <a:r>
                        <a:rPr lang="en-US" baseline="0" dirty="0" smtClean="0"/>
                        <a:t> </a:t>
                      </a:r>
                      <a:r>
                        <a:rPr lang="en-US" sz="4000" dirty="0" smtClean="0"/>
                        <a:t>A</a:t>
                      </a:r>
                      <a:endParaRPr lang="ru-RU" sz="4000" dirty="0"/>
                    </a:p>
                  </a:txBody>
                  <a:tcPr/>
                </a:tc>
                <a:tc>
                  <a:txBody>
                    <a:bodyPr/>
                    <a:lstStyle/>
                    <a:p>
                      <a:r>
                        <a:rPr lang="en-US" sz="4000" dirty="0" smtClean="0"/>
                        <a:t>  B</a:t>
                      </a:r>
                      <a:endParaRPr lang="ru-RU" sz="4000" dirty="0"/>
                    </a:p>
                  </a:txBody>
                  <a:tcPr/>
                </a:tc>
                <a:tc>
                  <a:txBody>
                    <a:bodyPr/>
                    <a:lstStyle/>
                    <a:p>
                      <a:r>
                        <a:rPr lang="en-US" sz="4000" dirty="0" smtClean="0"/>
                        <a:t>  C</a:t>
                      </a:r>
                      <a:endParaRPr lang="ru-RU" sz="4000" dirty="0"/>
                    </a:p>
                  </a:txBody>
                  <a:tcPr/>
                </a:tc>
                <a:tc>
                  <a:txBody>
                    <a:bodyPr/>
                    <a:lstStyle/>
                    <a:p>
                      <a:r>
                        <a:rPr lang="en-US" sz="4000" dirty="0" smtClean="0"/>
                        <a:t>  D</a:t>
                      </a:r>
                      <a:endParaRPr lang="ru-RU" sz="4000" dirty="0"/>
                    </a:p>
                  </a:txBody>
                  <a:tcPr/>
                </a:tc>
              </a:tr>
              <a:tr h="690567">
                <a:tc>
                  <a:txBody>
                    <a:bodyPr/>
                    <a:lstStyle/>
                    <a:p>
                      <a:r>
                        <a:rPr lang="en-US" dirty="0" smtClean="0"/>
                        <a:t>Iteration   </a:t>
                      </a:r>
                    </a:p>
                    <a:p>
                      <a:r>
                        <a:rPr lang="en-US" dirty="0" smtClean="0"/>
                        <a:t>     1</a:t>
                      </a:r>
                      <a:endParaRPr lang="ru-RU" dirty="0"/>
                    </a:p>
                  </a:txBody>
                  <a:tcPr/>
                </a:tc>
                <a:tc>
                  <a:txBody>
                    <a:bodyPr/>
                    <a:lstStyle/>
                    <a:p>
                      <a:r>
                        <a:rPr lang="en-US" dirty="0" smtClean="0"/>
                        <a:t>1/4</a:t>
                      </a:r>
                      <a:endParaRPr lang="ru-RU" dirty="0"/>
                    </a:p>
                  </a:txBody>
                  <a:tcPr/>
                </a:tc>
                <a:tc>
                  <a:txBody>
                    <a:bodyPr/>
                    <a:lstStyle/>
                    <a:p>
                      <a:r>
                        <a:rPr lang="en-US" baseline="0" dirty="0" smtClean="0"/>
                        <a:t>1/4 </a:t>
                      </a:r>
                      <a:endParaRPr lang="ru-RU" dirty="0"/>
                    </a:p>
                  </a:txBody>
                  <a:tcPr/>
                </a:tc>
                <a:tc>
                  <a:txBody>
                    <a:bodyPr/>
                    <a:lstStyle/>
                    <a:p>
                      <a:r>
                        <a:rPr lang="en-US" dirty="0" smtClean="0"/>
                        <a:t>1/4</a:t>
                      </a:r>
                      <a:endParaRPr lang="ru-RU" dirty="0"/>
                    </a:p>
                  </a:txBody>
                  <a:tcPr/>
                </a:tc>
                <a:tc>
                  <a:txBody>
                    <a:bodyPr/>
                    <a:lstStyle/>
                    <a:p>
                      <a:r>
                        <a:rPr lang="en-US" dirty="0" smtClean="0"/>
                        <a:t>1/4</a:t>
                      </a:r>
                      <a:endParaRPr lang="ru-RU" dirty="0"/>
                    </a:p>
                  </a:txBody>
                  <a:tcPr/>
                </a:tc>
              </a:tr>
              <a:tr h="690567">
                <a:tc>
                  <a:txBody>
                    <a:bodyPr/>
                    <a:lstStyle/>
                    <a:p>
                      <a:r>
                        <a:rPr lang="en-US" dirty="0" smtClean="0"/>
                        <a:t>Iteration</a:t>
                      </a:r>
                    </a:p>
                    <a:p>
                      <a:r>
                        <a:rPr lang="en-US" dirty="0" smtClean="0"/>
                        <a:t>     2</a:t>
                      </a:r>
                      <a:endParaRPr lang="ru-RU" dirty="0"/>
                    </a:p>
                  </a:txBody>
                  <a:tcPr/>
                </a:tc>
                <a:tc>
                  <a:txBody>
                    <a:bodyPr/>
                    <a:lstStyle/>
                    <a:p>
                      <a:r>
                        <a:rPr lang="en-US" dirty="0" smtClean="0"/>
                        <a:t>0</a:t>
                      </a:r>
                    </a:p>
                  </a:txBody>
                  <a:tcPr/>
                </a:tc>
                <a:tc>
                  <a:txBody>
                    <a:bodyPr/>
                    <a:lstStyle/>
                    <a:p>
                      <a:r>
                        <a:rPr lang="en-US" dirty="0" smtClean="0"/>
                        <a:t>0.125</a:t>
                      </a:r>
                      <a:endParaRPr lang="ru-RU" dirty="0"/>
                    </a:p>
                  </a:txBody>
                  <a:tcPr/>
                </a:tc>
                <a:tc>
                  <a:txBody>
                    <a:bodyPr/>
                    <a:lstStyle/>
                    <a:p>
                      <a:r>
                        <a:rPr lang="en-US" dirty="0" smtClean="0"/>
                        <a:t>0.25</a:t>
                      </a:r>
                      <a:endParaRPr lang="ru-RU" dirty="0"/>
                    </a:p>
                  </a:txBody>
                  <a:tcPr/>
                </a:tc>
                <a:tc>
                  <a:txBody>
                    <a:bodyPr/>
                    <a:lstStyle/>
                    <a:p>
                      <a:r>
                        <a:rPr lang="en-US" dirty="0" smtClean="0"/>
                        <a:t>0.083</a:t>
                      </a:r>
                      <a:endParaRPr lang="ru-RU" dirty="0"/>
                    </a:p>
                  </a:txBody>
                  <a:tcPr/>
                </a:tc>
              </a:tr>
              <a:tr h="690567">
                <a:tc>
                  <a:txBody>
                    <a:bodyPr/>
                    <a:lstStyle/>
                    <a:p>
                      <a:r>
                        <a:rPr lang="en-US" dirty="0" smtClean="0"/>
                        <a:t>Iteration</a:t>
                      </a:r>
                    </a:p>
                    <a:p>
                      <a:r>
                        <a:rPr lang="en-US" dirty="0" smtClean="0"/>
                        <a:t>     3</a:t>
                      </a:r>
                      <a:endParaRPr lang="ru-RU" dirty="0"/>
                    </a:p>
                  </a:txBody>
                  <a:tcPr/>
                </a:tc>
                <a:tc>
                  <a:txBody>
                    <a:bodyPr/>
                    <a:lstStyle/>
                    <a:p>
                      <a:r>
                        <a:rPr lang="en-US" dirty="0" smtClean="0"/>
                        <a:t>0.458</a:t>
                      </a:r>
                      <a:endParaRPr lang="ru-RU" dirty="0"/>
                    </a:p>
                  </a:txBody>
                  <a:tcPr/>
                </a:tc>
                <a:tc>
                  <a:txBody>
                    <a:bodyPr/>
                    <a:lstStyle/>
                    <a:p>
                      <a:r>
                        <a:rPr lang="en-US" dirty="0" smtClean="0"/>
                        <a:t>0.083</a:t>
                      </a:r>
                      <a:endParaRPr lang="ru-RU" dirty="0"/>
                    </a:p>
                  </a:txBody>
                  <a:tcPr/>
                </a:tc>
                <a:tc>
                  <a:txBody>
                    <a:bodyPr/>
                    <a:lstStyle/>
                    <a:p>
                      <a:r>
                        <a:rPr lang="en-US" dirty="0" smtClean="0"/>
                        <a:t>0.208</a:t>
                      </a:r>
                      <a:endParaRPr lang="ru-RU" dirty="0"/>
                    </a:p>
                  </a:txBody>
                  <a:tcPr/>
                </a:tc>
                <a:tc>
                  <a:txBody>
                    <a:bodyPr/>
                    <a:lstStyle/>
                    <a:p>
                      <a:r>
                        <a:rPr lang="en-US" dirty="0" smtClean="0"/>
                        <a:t>0</a:t>
                      </a:r>
                      <a:endParaRPr lang="ru-RU" dirty="0"/>
                    </a:p>
                  </a:txBody>
                  <a:tcPr/>
                </a:tc>
              </a:tr>
              <a:tr h="6905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Page Rank</a:t>
                      </a:r>
                      <a:endParaRPr lang="ru-RU" dirty="0" smtClean="0"/>
                    </a:p>
                  </a:txBody>
                  <a:tcPr/>
                </a:tc>
                <a:tc>
                  <a:txBody>
                    <a:bodyPr/>
                    <a:lstStyle/>
                    <a:p>
                      <a:r>
                        <a:rPr lang="en-US" dirty="0" smtClean="0"/>
                        <a:t>1</a:t>
                      </a:r>
                      <a:endParaRPr lang="ru-RU" dirty="0"/>
                    </a:p>
                  </a:txBody>
                  <a:tcPr/>
                </a:tc>
                <a:tc>
                  <a:txBody>
                    <a:bodyPr/>
                    <a:lstStyle/>
                    <a:p>
                      <a:r>
                        <a:rPr lang="en-US" dirty="0" smtClean="0"/>
                        <a:t>3</a:t>
                      </a:r>
                      <a:endParaRPr lang="ru-RU" dirty="0"/>
                    </a:p>
                  </a:txBody>
                  <a:tcPr/>
                </a:tc>
                <a:tc>
                  <a:txBody>
                    <a:bodyPr/>
                    <a:lstStyle/>
                    <a:p>
                      <a:r>
                        <a:rPr lang="en-US" dirty="0" smtClean="0"/>
                        <a:t>2</a:t>
                      </a:r>
                      <a:endParaRPr lang="ru-RU" dirty="0"/>
                    </a:p>
                  </a:txBody>
                  <a:tcPr/>
                </a:tc>
                <a:tc>
                  <a:txBody>
                    <a:bodyPr/>
                    <a:lstStyle/>
                    <a:p>
                      <a:r>
                        <a:rPr lang="en-US" dirty="0" smtClean="0"/>
                        <a:t>4</a:t>
                      </a:r>
                      <a:endParaRPr lang="ru-RU"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Questions and Answers</a:t>
            </a:r>
            <a:endParaRPr lang="ru-RU" dirty="0"/>
          </a:p>
        </p:txBody>
      </p:sp>
      <p:sp>
        <p:nvSpPr>
          <p:cNvPr id="3" name="Содержимое 2"/>
          <p:cNvSpPr>
            <a:spLocks noGrp="1"/>
          </p:cNvSpPr>
          <p:nvPr>
            <p:ph idx="1"/>
          </p:nvPr>
        </p:nvSpPr>
        <p:spPr/>
        <p:txBody>
          <a:bodyPr/>
          <a:lstStyle/>
          <a:p>
            <a:endParaRPr lang="ru-RU" dirty="0"/>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2">
              <a:buNone/>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lvl="2">
              <a:buNone/>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lvl="2">
              <a:buNone/>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lvl="2">
              <a:buNone/>
            </a:pPr>
            <a:r>
              <a:rPr lang="en-US" sz="9600" b="1" dirty="0" smtClean="0">
                <a:ln w="17780" cmpd="sng">
                  <a:solidFill>
                    <a:srgbClr val="FFFFFF"/>
                  </a:solidFill>
                  <a:prstDash val="solid"/>
                  <a:miter lim="800000"/>
                </a:ln>
                <a:effectLst>
                  <a:outerShdw blurRad="50800" algn="tl" rotWithShape="0">
                    <a:srgbClr val="000000"/>
                  </a:outerShdw>
                </a:effectLst>
                <a:latin typeface="Bodoni MT Poster Compressed" pitchFamily="18" charset="0"/>
              </a:rPr>
              <a:t>Thanks </a:t>
            </a:r>
            <a:r>
              <a:rPr lang="en-US" sz="9600" b="1" dirty="0" smtClean="0">
                <a:ln w="17780" cmpd="sng">
                  <a:solidFill>
                    <a:srgbClr val="FFFFFF"/>
                  </a:solidFill>
                  <a:prstDash val="solid"/>
                  <a:miter lim="800000"/>
                </a:ln>
                <a:effectLst>
                  <a:outerShdw blurRad="50800" algn="tl" rotWithShape="0">
                    <a:srgbClr val="000000"/>
                  </a:outerShdw>
                </a:effectLst>
                <a:latin typeface="Bodoni MT Poster Compressed" pitchFamily="18" charset="0"/>
              </a:rPr>
              <a:t>f</a:t>
            </a:r>
            <a:r>
              <a:rPr lang="en-US" sz="9600" b="1" dirty="0" smtClean="0">
                <a:ln w="17780" cmpd="sng">
                  <a:solidFill>
                    <a:srgbClr val="FFFFFF"/>
                  </a:solidFill>
                  <a:prstDash val="solid"/>
                  <a:miter lim="800000"/>
                </a:ln>
                <a:effectLst>
                  <a:outerShdw blurRad="50800" algn="tl" rotWithShape="0">
                    <a:srgbClr val="000000"/>
                  </a:outerShdw>
                </a:effectLst>
                <a:latin typeface="Bodoni MT Poster Compressed" pitchFamily="18" charset="0"/>
              </a:rPr>
              <a:t>or </a:t>
            </a:r>
            <a:r>
              <a:rPr lang="en-US" sz="9600" b="1" dirty="0" smtClean="0">
                <a:ln w="17780" cmpd="sng">
                  <a:solidFill>
                    <a:srgbClr val="FFFFFF"/>
                  </a:solidFill>
                  <a:prstDash val="solid"/>
                  <a:miter lim="800000"/>
                </a:ln>
                <a:effectLst>
                  <a:outerShdw blurRad="50800" algn="tl" rotWithShape="0">
                    <a:srgbClr val="000000"/>
                  </a:outerShdw>
                </a:effectLst>
                <a:latin typeface="Bodoni MT Poster Compressed" pitchFamily="18" charset="0"/>
              </a:rPr>
              <a:t>Attention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1911</TotalTime>
  <Words>302</Words>
  <Application>Microsoft Office PowerPoint</Application>
  <PresentationFormat>Экран (4:3)</PresentationFormat>
  <Paragraphs>116</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Солнцестояние</vt:lpstr>
      <vt:lpstr>  PageRank algorithm</vt:lpstr>
      <vt:lpstr>  What is PageRank?</vt:lpstr>
      <vt:lpstr>  PageRank Algorithm</vt:lpstr>
      <vt:lpstr>   Example to measure PageRank</vt:lpstr>
      <vt:lpstr>   Example to measure PageRank</vt:lpstr>
      <vt:lpstr>   Example to measure PageRank</vt:lpstr>
      <vt:lpstr>   Example to measure PageRank</vt:lpstr>
      <vt:lpstr>    Questions and Answers</vt:lpstr>
      <vt:lpstr>Слайд 9</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рауан жанаберген</dc:creator>
  <cp:lastModifiedBy>рауан жанаберген</cp:lastModifiedBy>
  <cp:revision>36</cp:revision>
  <dcterms:created xsi:type="dcterms:W3CDTF">2018-12-04T16:00:18Z</dcterms:created>
  <dcterms:modified xsi:type="dcterms:W3CDTF">2018-12-06T04:49:28Z</dcterms:modified>
</cp:coreProperties>
</file>