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55" r:id="rId2"/>
  </p:sldMasterIdLst>
  <p:notesMasterIdLst>
    <p:notesMasterId r:id="rId26"/>
  </p:notesMasterIdLst>
  <p:handoutMasterIdLst>
    <p:handoutMasterId r:id="rId27"/>
  </p:handoutMasterIdLst>
  <p:sldIdLst>
    <p:sldId id="340" r:id="rId3"/>
    <p:sldId id="341" r:id="rId4"/>
    <p:sldId id="343" r:id="rId5"/>
    <p:sldId id="349" r:id="rId6"/>
    <p:sldId id="342" r:id="rId7"/>
    <p:sldId id="344" r:id="rId8"/>
    <p:sldId id="348" r:id="rId9"/>
    <p:sldId id="345" r:id="rId10"/>
    <p:sldId id="346" r:id="rId11"/>
    <p:sldId id="350" r:id="rId12"/>
    <p:sldId id="347" r:id="rId13"/>
    <p:sldId id="371" r:id="rId14"/>
    <p:sldId id="372" r:id="rId15"/>
    <p:sldId id="373" r:id="rId16"/>
    <p:sldId id="374" r:id="rId17"/>
    <p:sldId id="376" r:id="rId18"/>
    <p:sldId id="380" r:id="rId19"/>
    <p:sldId id="378" r:id="rId20"/>
    <p:sldId id="375" r:id="rId21"/>
    <p:sldId id="377" r:id="rId22"/>
    <p:sldId id="381" r:id="rId23"/>
    <p:sldId id="379" r:id="rId24"/>
    <p:sldId id="367" r:id="rId25"/>
  </p:sldIdLst>
  <p:sldSz cx="9906000" cy="6858000" type="A4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4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1F00"/>
    <a:srgbClr val="519701"/>
    <a:srgbClr val="0066FF"/>
    <a:srgbClr val="D9AB6C"/>
    <a:srgbClr val="CCA063"/>
    <a:srgbClr val="E7C9A1"/>
    <a:srgbClr val="F7F7F7"/>
    <a:srgbClr val="8400FC"/>
    <a:srgbClr val="DC7000"/>
    <a:srgbClr val="AAA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450" autoAdjust="0"/>
    <p:restoredTop sz="99471" autoAdjust="0"/>
  </p:normalViewPr>
  <p:slideViewPr>
    <p:cSldViewPr snapToGrid="0">
      <p:cViewPr varScale="1">
        <p:scale>
          <a:sx n="68" d="100"/>
          <a:sy n="68" d="100"/>
        </p:scale>
        <p:origin x="1416" y="48"/>
      </p:cViewPr>
      <p:guideLst>
        <p:guide orient="horz" pos="2523"/>
        <p:guide pos="3120"/>
        <p:guide orient="horz" pos="14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530"/>
    </p:cViewPr>
  </p:sorterViewPr>
  <p:notesViewPr>
    <p:cSldViewPr snapToGrid="0">
      <p:cViewPr varScale="1">
        <p:scale>
          <a:sx n="79" d="100"/>
          <a:sy n="79" d="100"/>
        </p:scale>
        <p:origin x="3990" y="102"/>
      </p:cViewPr>
      <p:guideLst>
        <p:guide orient="horz" pos="3129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63448D5-5E5C-46D9-B455-EA300BD23DD8}" type="datetime1">
              <a:rPr lang="pt-BR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F53BD82E-AC9E-49B9-BA79-4AF519D8D64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6920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A24FEF7-2C35-42F8-83E8-7E953078F0FC}" type="datetime1">
              <a:rPr lang="pt-BR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712"/>
            <a:ext cx="5438464" cy="446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5B325547-1353-427A-B21E-72F1E345A2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34566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3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7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49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47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40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7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59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279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2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921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6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42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19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90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92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9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3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9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5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2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07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9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F106C-F9EF-4310-8750-8076C1CB9FAD}" type="datetimeFigureOut">
              <a:rPr lang="pt-BR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73809-BFAB-4BAC-816F-81E7D6EA13A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181508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700B-9FCA-41B7-AA2C-0820C884895C}" type="datetimeFigureOut">
              <a:rPr lang="pt-BR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1479-8B28-4AB4-9262-240CA04B88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952150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2A5-CE32-4DF2-9B24-6EE631154A12}" type="datetimeFigureOut">
              <a:rPr lang="pt-BR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19B1-7FE3-4916-B1F4-D9496BEE16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0511656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56381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95878994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147511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171" y="-8468"/>
            <a:ext cx="993395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812" y="2404534"/>
            <a:ext cx="631227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812" y="4050835"/>
            <a:ext cx="631227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8009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0913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2700869"/>
            <a:ext cx="687669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C78FAC-86C0-4893-8175-12F45D53115A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638F5-DCF0-40CE-845E-8593F9FD2FF6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63570256"/>
      </p:ext>
    </p:extLst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1" y="2160589"/>
            <a:ext cx="3345451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637" y="2160590"/>
            <a:ext cx="3345453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162E0-9D5C-463D-B46D-C349F0BA8E25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4F893-74EB-4C12-A8A8-AA438683D49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6080794"/>
      </p:ext>
    </p:extLst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399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8860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8860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CE98CE-1E89-4D92-8CB5-35248A9CD54A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CAA82-B8E4-4A2D-8796-3761C68FFC8A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17506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97624-83D3-42A8-A746-5244E6D5D80F}" type="datetimeFigureOut">
              <a:rPr lang="pt-BR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E5B68-E7EF-4C7A-959B-682621D595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1173957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609600"/>
            <a:ext cx="6876690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9610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7422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498604"/>
            <a:ext cx="3022697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882" y="514926"/>
            <a:ext cx="366820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2777069"/>
            <a:ext cx="3022697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330EF-17E9-4F8F-B88C-A7B50A17B8D4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AB29E-A266-4264-A1D7-DF2670859CE9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05183583"/>
      </p:ext>
    </p:extLst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4800600"/>
            <a:ext cx="687669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399" y="609600"/>
            <a:ext cx="687669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5367338"/>
            <a:ext cx="687669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AB0DF3-A84E-41CD-B068-8A8BD4D5E67C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CE727-AB7A-48E1-A9C6-4494B2C7E573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49978065"/>
      </p:ext>
    </p:extLst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4470400"/>
            <a:ext cx="687669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70799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2830" y="3632200"/>
            <a:ext cx="58714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470400"/>
            <a:ext cx="687669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20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931988"/>
            <a:ext cx="687669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4838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843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69" y="609600"/>
            <a:ext cx="686992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68449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321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8FAC-86C0-4893-8175-12F45D53115A}" type="datetimeFigureOut">
              <a:rPr lang="pt-BR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638F5-DCF0-40CE-845E-8593F9FD2F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8657742"/>
      </p:ext>
    </p:extLst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21" y="609601"/>
            <a:ext cx="1060380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399" y="609601"/>
            <a:ext cx="5627945" cy="525145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21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62E0-9D5C-463D-B46D-C349F0BA8E25}" type="datetimeFigureOut">
              <a:rPr lang="pt-BR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4F893-74EB-4C12-A8A8-AA438683D4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417993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E98CE-1E89-4D92-8CB5-35248A9CD54A}" type="datetimeFigureOut">
              <a:rPr lang="pt-BR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AA82-B8E4-4A2D-8796-3761C68FFC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847842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184C9-5A68-43C6-AC0F-471E553D7C7E}" type="datetimeFigureOut">
              <a:rPr lang="pt-BR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9C8E5-E8E0-4F73-B47D-B3CA2A0B237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42480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2A34-AB0B-4708-9E6C-3CF02F4690F5}" type="datetimeFigureOut">
              <a:rPr lang="pt-BR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A5F9-0176-4888-B650-9F9C7A02FE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532849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330EF-17E9-4F8F-B88C-A7B50A17B8D4}" type="datetimeFigureOut">
              <a:rPr lang="pt-BR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B29E-A266-4264-A1D7-DF2670859C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06966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0DF3-A84E-41CD-B068-8A8BD4D5E67C}" type="datetimeFigureOut">
              <a:rPr lang="pt-BR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CE727-AB7A-48E1-A9C6-4494B2C7E5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315600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11DAD3D-4670-4D59-B82E-2774599E7FFF}" type="datetimeFigureOut">
              <a:rPr lang="pt-BR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B8D30E-9E07-4A2A-AFF7-51F9D243F6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61" r:id="rId13"/>
    <p:sldLayoutId id="2147483767" r:id="rId14"/>
  </p:sldLayoutIdLst>
  <p:transition spd="slow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172" y="-8468"/>
            <a:ext cx="993395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590"/>
            <a:ext cx="6876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5696" y="6041364"/>
            <a:ext cx="741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03/02/2020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041364"/>
            <a:ext cx="5008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1732" y="6041364"/>
            <a:ext cx="555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33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ransition spd="slow">
    <p:push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vps.fmvz.usp.br/CRA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476500" y="2701487"/>
            <a:ext cx="4953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pt-BR" sz="2400" dirty="0"/>
              <a:t>Objetivo da aula:</a:t>
            </a:r>
          </a:p>
          <a:p>
            <a:pPr lvl="1"/>
            <a:r>
              <a:rPr lang="pt-BR" sz="2400" dirty="0"/>
              <a:t>Apresentação do Curso.</a:t>
            </a:r>
          </a:p>
          <a:p>
            <a:pPr lvl="1"/>
            <a:r>
              <a:rPr lang="pt-BR" sz="2400" dirty="0"/>
              <a:t>Instalar o R e o </a:t>
            </a:r>
            <a:r>
              <a:rPr lang="pt-BR" sz="2400" dirty="0" err="1"/>
              <a:t>Rstudio</a:t>
            </a:r>
            <a:r>
              <a:rPr lang="pt-BR" sz="2400" dirty="0"/>
              <a:t>.</a:t>
            </a:r>
          </a:p>
          <a:p>
            <a:pPr lvl="1"/>
            <a:r>
              <a:rPr lang="pt-BR" sz="2400" dirty="0"/>
              <a:t>Primeiros comandos no 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474519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Explorando o R e o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546410" y="1600200"/>
            <a:ext cx="8864290" cy="4525963"/>
          </a:xfrm>
        </p:spPr>
        <p:txBody>
          <a:bodyPr/>
          <a:lstStyle/>
          <a:p>
            <a:r>
              <a:rPr lang="pt-BR" sz="2000" dirty="0">
                <a:latin typeface="Lucida Console" panose="020B0609040504020204" pitchFamily="49" charset="0"/>
              </a:rPr>
              <a:t>Observe :</a:t>
            </a:r>
          </a:p>
          <a:p>
            <a:pPr lvl="1"/>
            <a:r>
              <a:rPr lang="pt-BR" sz="2000" dirty="0">
                <a:latin typeface="Lucida Console" panose="020B0609040504020204" pitchFamily="49" charset="0"/>
              </a:rPr>
              <a:t>#   comentário</a:t>
            </a:r>
          </a:p>
          <a:p>
            <a:pPr lvl="1"/>
            <a:r>
              <a:rPr lang="pt-BR" sz="2000" dirty="0">
                <a:latin typeface="Lucida Console" panose="020B0609040504020204" pitchFamily="49" charset="0"/>
              </a:rPr>
              <a:t>&lt;-  atribuição</a:t>
            </a:r>
          </a:p>
          <a:p>
            <a:pPr lvl="1"/>
            <a:r>
              <a:rPr lang="pt-BR" sz="2000" dirty="0">
                <a:latin typeface="Lucida Console" panose="020B0609040504020204" pitchFamily="49" charset="0"/>
              </a:rPr>
              <a:t>/    é a operação de dividir</a:t>
            </a:r>
          </a:p>
          <a:p>
            <a:pPr lvl="1"/>
            <a:r>
              <a:rPr lang="pt-BR" sz="2000" dirty="0">
                <a:latin typeface="Lucida Console" panose="020B0609040504020204" pitchFamily="49" charset="0"/>
              </a:rPr>
              <a:t>^    é a operação de potenciação.</a:t>
            </a:r>
          </a:p>
          <a:p>
            <a:pPr lvl="1"/>
            <a:r>
              <a:rPr lang="pt-BR" sz="2000" b="1" dirty="0">
                <a:latin typeface="Lucida Console" panose="020B0609040504020204" pitchFamily="49" charset="0"/>
              </a:rPr>
              <a:t>c</a:t>
            </a:r>
            <a:r>
              <a:rPr lang="pt-BR" sz="2000" dirty="0">
                <a:latin typeface="Lucida Console" panose="020B0609040504020204" pitchFamily="49" charset="0"/>
              </a:rPr>
              <a:t>, </a:t>
            </a:r>
            <a:r>
              <a:rPr lang="pt-BR" sz="2000" b="1" dirty="0" err="1">
                <a:latin typeface="Lucida Console" panose="020B0609040504020204" pitchFamily="49" charset="0"/>
              </a:rPr>
              <a:t>mean</a:t>
            </a:r>
            <a:r>
              <a:rPr lang="pt-BR" sz="2000" dirty="0">
                <a:latin typeface="Lucida Console" panose="020B0609040504020204" pitchFamily="49" charset="0"/>
              </a:rPr>
              <a:t> e </a:t>
            </a:r>
            <a:r>
              <a:rPr lang="pt-BR" sz="2000" b="1" dirty="0" err="1">
                <a:latin typeface="Lucida Console" panose="020B0609040504020204" pitchFamily="49" charset="0"/>
              </a:rPr>
              <a:t>tapply</a:t>
            </a:r>
            <a:r>
              <a:rPr lang="pt-BR" sz="2000" dirty="0">
                <a:latin typeface="Lucida Console" panose="020B0609040504020204" pitchFamily="49" charset="0"/>
              </a:rPr>
              <a:t> são funções.</a:t>
            </a:r>
          </a:p>
          <a:p>
            <a:pPr lvl="1"/>
            <a:r>
              <a:rPr lang="pt-BR" sz="2000" dirty="0">
                <a:latin typeface="Lucida Console" panose="020B0609040504020204" pitchFamily="49" charset="0"/>
              </a:rPr>
              <a:t>Selecione tudo e clique em </a:t>
            </a:r>
            <a:r>
              <a:rPr lang="pt-BR" sz="2000" dirty="0" err="1">
                <a:latin typeface="Lucida Console" panose="020B0609040504020204" pitchFamily="49" charset="0"/>
              </a:rPr>
              <a:t>run</a:t>
            </a:r>
            <a:endParaRPr lang="pt-BR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79616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Explorando o R e o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367990" y="1600200"/>
            <a:ext cx="904271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Responda:</a:t>
            </a:r>
          </a:p>
          <a:p>
            <a:pPr marL="0" indent="0">
              <a:buNone/>
            </a:pPr>
            <a:endParaRPr lang="pt-BR" sz="2000" dirty="0"/>
          </a:p>
          <a:p>
            <a:pPr lvl="1"/>
            <a:r>
              <a:rPr lang="pt-BR" sz="2000" dirty="0"/>
              <a:t>Qual o valor do </a:t>
            </a:r>
            <a:r>
              <a:rPr lang="pt-BR" sz="2000" b="1" dirty="0" err="1"/>
              <a:t>imc</a:t>
            </a:r>
            <a:r>
              <a:rPr lang="pt-BR" sz="2000" dirty="0"/>
              <a:t> médio?</a:t>
            </a:r>
          </a:p>
          <a:p>
            <a:pPr lvl="1"/>
            <a:r>
              <a:rPr lang="pt-BR" sz="2000" dirty="0"/>
              <a:t>Qual grupo apresenta o maior </a:t>
            </a:r>
            <a:r>
              <a:rPr lang="pt-BR" sz="2000" b="1" dirty="0" err="1"/>
              <a:t>imc</a:t>
            </a:r>
            <a:r>
              <a:rPr lang="pt-BR" sz="2000" dirty="0"/>
              <a:t>?</a:t>
            </a:r>
          </a:p>
          <a:p>
            <a:pPr lvl="1"/>
            <a:r>
              <a:rPr lang="pt-BR" sz="2000" dirty="0"/>
              <a:t>Altere o programa  e responda:</a:t>
            </a:r>
          </a:p>
          <a:p>
            <a:pPr lvl="2"/>
            <a:r>
              <a:rPr lang="pt-BR" dirty="0"/>
              <a:t>Qual grupo com maior peso médio?</a:t>
            </a:r>
          </a:p>
          <a:p>
            <a:pPr lvl="2"/>
            <a:r>
              <a:rPr lang="pt-BR" dirty="0"/>
              <a:t>Qual a altura média dos dados?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2840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Área de Trabalho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367990" y="1600200"/>
            <a:ext cx="90427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A área de trabalho (</a:t>
            </a:r>
            <a:r>
              <a:rPr lang="pt-BR" sz="2000" dirty="0" err="1">
                <a:solidFill>
                  <a:srgbClr val="FF0000"/>
                </a:solidFill>
              </a:rPr>
              <a:t>working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directory</a:t>
            </a:r>
            <a:r>
              <a:rPr lang="pt-BR" sz="2000" dirty="0"/>
              <a:t>) é uma pasta onde, preferencialmente, serão buscados  os arquivos de entrada e gravados os resultados obtidos.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A área de trabalho padrão é a pasta </a:t>
            </a:r>
            <a:r>
              <a:rPr lang="pt-BR" sz="2000" dirty="0">
                <a:solidFill>
                  <a:srgbClr val="FF0000"/>
                </a:solidFill>
              </a:rPr>
              <a:t>Documentos</a:t>
            </a:r>
            <a:r>
              <a:rPr lang="pt-BR" sz="2000" dirty="0"/>
              <a:t>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As funções mais comuns para gerenciar uma área de trabalho são: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err="1"/>
              <a:t>getwd</a:t>
            </a:r>
            <a:r>
              <a:rPr lang="pt-BR" sz="2000" dirty="0"/>
              <a:t>() – retorna o caminho da área de trabalho atual</a:t>
            </a:r>
          </a:p>
          <a:p>
            <a:endParaRPr lang="pt-BR" sz="2000" dirty="0"/>
          </a:p>
          <a:p>
            <a:r>
              <a:rPr lang="pt-BR" sz="2000" dirty="0" err="1"/>
              <a:t>setwd</a:t>
            </a:r>
            <a:r>
              <a:rPr lang="pt-BR" sz="2000" dirty="0"/>
              <a:t>() – define o caminho da área de trabalho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5253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Área de Trabalho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367990" y="1417320"/>
            <a:ext cx="9042710" cy="516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00B050"/>
                </a:solidFill>
              </a:rPr>
              <a:t># Exemplo 1</a:t>
            </a: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</a:rPr>
              <a:t>getwd</a:t>
            </a:r>
            <a:r>
              <a:rPr lang="pt-BR" sz="20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[1] "C:/Users/aluno/desktop/pasta"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 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>
                <a:solidFill>
                  <a:srgbClr val="00B050"/>
                </a:solidFill>
              </a:rPr>
              <a:t># Exemplo 2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</a:rPr>
              <a:t>setwd</a:t>
            </a:r>
            <a:r>
              <a:rPr lang="pt-BR" sz="2000" b="1" dirty="0">
                <a:solidFill>
                  <a:srgbClr val="FF0000"/>
                </a:solidFill>
              </a:rPr>
              <a:t>("~/../desktop/")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</a:rPr>
              <a:t>getwd</a:t>
            </a:r>
            <a:r>
              <a:rPr lang="pt-BR" sz="20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[1] "C:/Users/aluno/desktop"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</a:t>
            </a:r>
            <a:r>
              <a:rPr lang="pt-BR" sz="2000" b="1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324868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Área de Trabalho</a:t>
            </a:r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1857335"/>
              </p:ext>
            </p:extLst>
          </p:nvPr>
        </p:nvGraphicFramePr>
        <p:xfrm>
          <a:off x="940853" y="2587632"/>
          <a:ext cx="819955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Nome Fantasia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Localização real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Documentos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C:/Users/estudante/Meus documentos ou ~/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Área de trabalho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C:/Users/estudante/Desktop ou ~/../Desktop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Pen Drive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F:/ (ou outra letra)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2086207" y="1726574"/>
            <a:ext cx="5968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Utopia-Regular"/>
              </a:rPr>
              <a:t>Localização de pastas em versão recente do 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072077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419100" y="946150"/>
            <a:ext cx="8915400" cy="349250"/>
          </a:xfrm>
        </p:spPr>
        <p:txBody>
          <a:bodyPr>
            <a:no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Área de Trabalho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r="1608" b="86526"/>
          <a:stretch/>
        </p:blipFill>
        <p:spPr>
          <a:xfrm>
            <a:off x="243780" y="1312862"/>
            <a:ext cx="9500989" cy="132948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/>
          <a:srcRect l="2890" t="1326" r="1709"/>
          <a:stretch/>
        </p:blipFill>
        <p:spPr>
          <a:xfrm>
            <a:off x="243780" y="2980795"/>
            <a:ext cx="3132666" cy="283178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5"/>
          <a:srcRect t="6565" r="8072" b="7785"/>
          <a:stretch/>
        </p:blipFill>
        <p:spPr>
          <a:xfrm>
            <a:off x="8573675" y="2980795"/>
            <a:ext cx="1171094" cy="12192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152" y="2980795"/>
            <a:ext cx="31527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69089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/>
              <a:t>– </a:t>
            </a:r>
            <a:r>
              <a:rPr lang="pt-BR" sz="2000" b="1" dirty="0" err="1">
                <a:latin typeface="Calibri" panose="020F0502020204030204" pitchFamily="34" charset="0"/>
              </a:rPr>
              <a:t>Packages</a:t>
            </a:r>
            <a:r>
              <a:rPr lang="pt-BR" sz="2000" b="1" dirty="0">
                <a:latin typeface="Calibri" panose="020F0502020204030204" pitchFamily="34" charset="0"/>
              </a:rPr>
              <a:t> (Pacotes)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80060" y="1600200"/>
            <a:ext cx="9235440" cy="4986867"/>
          </a:xfrm>
          <a:noFill/>
        </p:spPr>
        <p:txBody>
          <a:bodyPr/>
          <a:lstStyle/>
          <a:p>
            <a:pPr marL="0" indent="0">
              <a:buNone/>
            </a:pPr>
            <a:r>
              <a:rPr lang="pt-BR" sz="2000" b="1" dirty="0"/>
              <a:t>Pacotes</a:t>
            </a:r>
            <a:r>
              <a:rPr lang="pt-BR" sz="2000" dirty="0"/>
              <a:t> (em inglês </a:t>
            </a:r>
            <a:r>
              <a:rPr lang="pt-BR" sz="2000" i="1" dirty="0" err="1"/>
              <a:t>packages</a:t>
            </a:r>
            <a:r>
              <a:rPr lang="pt-BR" sz="2000" dirty="0"/>
              <a:t>) em </a:t>
            </a:r>
            <a:r>
              <a:rPr lang="pt-BR" sz="2000" b="1" dirty="0"/>
              <a:t>R</a:t>
            </a:r>
            <a:r>
              <a:rPr lang="pt-BR" sz="2000" dirty="0"/>
              <a:t> são bibliotecas contendo </a:t>
            </a:r>
            <a:r>
              <a:rPr lang="pt-BR" sz="2000" b="1" dirty="0"/>
              <a:t>funções</a:t>
            </a:r>
            <a:r>
              <a:rPr lang="pt-BR" sz="2000" dirty="0"/>
              <a:t> e </a:t>
            </a:r>
            <a:r>
              <a:rPr lang="pt-BR" sz="2000" b="1" dirty="0"/>
              <a:t>dados</a:t>
            </a:r>
            <a:r>
              <a:rPr lang="pt-BR" sz="2000" dirty="0"/>
              <a:t>, que não tem uma utilidade geral, mas são importantes para alguma finalidade especifica. São exemplos de pacotes:</a:t>
            </a:r>
          </a:p>
          <a:p>
            <a:pPr marL="0" indent="0">
              <a:buNone/>
            </a:pPr>
            <a:endParaRPr lang="pt-BR" sz="2000" dirty="0">
              <a:solidFill>
                <a:srgbClr val="519701"/>
              </a:solidFill>
            </a:endParaRPr>
          </a:p>
          <a:p>
            <a:r>
              <a:rPr lang="pt-BR" sz="2000" dirty="0" err="1"/>
              <a:t>xlsx</a:t>
            </a:r>
            <a:r>
              <a:rPr lang="pt-BR" sz="2000" dirty="0"/>
              <a:t> -  para manipular arquivos </a:t>
            </a:r>
            <a:r>
              <a:rPr lang="pt-BR" sz="2000" dirty="0" err="1"/>
              <a:t>xlsx</a:t>
            </a:r>
            <a:endParaRPr lang="pt-BR" sz="2000" dirty="0"/>
          </a:p>
          <a:p>
            <a:r>
              <a:rPr lang="pt-BR" sz="2000" dirty="0" err="1"/>
              <a:t>rmarkdown</a:t>
            </a:r>
            <a:r>
              <a:rPr lang="pt-BR" sz="2000" dirty="0"/>
              <a:t> – gerar relatórios dinâmicos.</a:t>
            </a:r>
          </a:p>
          <a:p>
            <a:r>
              <a:rPr lang="pt-BR" sz="2000" dirty="0" err="1"/>
              <a:t>sqldf</a:t>
            </a:r>
            <a:r>
              <a:rPr lang="pt-BR" sz="2000" dirty="0"/>
              <a:t> – permite usar o comando </a:t>
            </a:r>
            <a:r>
              <a:rPr lang="pt-BR" sz="2000" b="1" dirty="0" err="1"/>
              <a:t>select</a:t>
            </a:r>
            <a:r>
              <a:rPr lang="pt-BR" sz="2000" dirty="0"/>
              <a:t> da linguagem SQL</a:t>
            </a:r>
          </a:p>
          <a:p>
            <a:r>
              <a:rPr lang="pt-BR" sz="2000" dirty="0"/>
              <a:t>ggplot2 – permite gerar gráficos de alta qualidade.</a:t>
            </a:r>
          </a:p>
        </p:txBody>
      </p:sp>
    </p:spTree>
    <p:extLst>
      <p:ext uri="{BB962C8B-B14F-4D97-AF65-F5344CB8AC3E}">
        <p14:creationId xmlns:p14="http://schemas.microsoft.com/office/powerpoint/2010/main" val="519415005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/>
              <a:t>– </a:t>
            </a:r>
            <a:r>
              <a:rPr lang="pt-BR" sz="2000" b="1" dirty="0" err="1">
                <a:latin typeface="Calibri" panose="020F0502020204030204" pitchFamily="34" charset="0"/>
              </a:rPr>
              <a:t>Packages</a:t>
            </a:r>
            <a:r>
              <a:rPr lang="pt-BR" sz="2000" b="1" dirty="0">
                <a:latin typeface="Calibri" panose="020F0502020204030204" pitchFamily="34" charset="0"/>
              </a:rPr>
              <a:t> (Pacotes)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80060" y="1600200"/>
            <a:ext cx="9235440" cy="49868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dirty="0"/>
              <a:t>Se estiver conectado à internet e for instalar um pacote oficial basta usar o comando </a:t>
            </a:r>
            <a:r>
              <a:rPr lang="pt-BR" sz="2000" b="1" dirty="0" err="1">
                <a:solidFill>
                  <a:srgbClr val="F41F00"/>
                </a:solidFill>
              </a:rPr>
              <a:t>install.packages</a:t>
            </a:r>
            <a:r>
              <a:rPr lang="pt-BR" sz="2000" b="1" dirty="0">
                <a:solidFill>
                  <a:srgbClr val="F41F00"/>
                </a:solidFill>
              </a:rPr>
              <a:t>() </a:t>
            </a:r>
            <a:r>
              <a:rPr lang="pt-BR" sz="2000" dirty="0"/>
              <a:t>com o nome do pacote desejado entre aspas.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>
                <a:solidFill>
                  <a:srgbClr val="519701"/>
                </a:solidFill>
              </a:rPr>
              <a:t># O pacote </a:t>
            </a:r>
            <a:r>
              <a:rPr lang="pt-BR" sz="2000" b="1" dirty="0" err="1">
                <a:solidFill>
                  <a:srgbClr val="519701"/>
                </a:solidFill>
              </a:rPr>
              <a:t>xlsx</a:t>
            </a:r>
            <a:r>
              <a:rPr lang="pt-BR" sz="2000" b="1" dirty="0">
                <a:solidFill>
                  <a:srgbClr val="519701"/>
                </a:solidFill>
              </a:rPr>
              <a:t> permite manipular arquivos </a:t>
            </a:r>
            <a:r>
              <a:rPr lang="pt-BR" sz="2000" b="1" dirty="0" err="1">
                <a:solidFill>
                  <a:srgbClr val="519701"/>
                </a:solidFill>
              </a:rPr>
              <a:t>xlsx</a:t>
            </a:r>
            <a:endParaRPr lang="pt-BR" sz="2000" b="1" dirty="0">
              <a:solidFill>
                <a:srgbClr val="519701"/>
              </a:solidFill>
            </a:endParaRP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</a:rPr>
              <a:t>install.packages</a:t>
            </a:r>
            <a:r>
              <a:rPr lang="pt-BR" sz="2000" b="1" dirty="0">
                <a:solidFill>
                  <a:srgbClr val="FF0000"/>
                </a:solidFill>
              </a:rPr>
              <a:t>(‘ggplot2’)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Para usar o pacote basta digitar </a:t>
            </a:r>
          </a:p>
          <a:p>
            <a:pPr marL="0" indent="0">
              <a:buNone/>
            </a:pPr>
            <a:endParaRPr lang="pt-BR" sz="2000" dirty="0">
              <a:solidFill>
                <a:srgbClr val="F41F00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F41F00"/>
                </a:solidFill>
              </a:rPr>
              <a:t>&gt; </a:t>
            </a:r>
            <a:r>
              <a:rPr lang="pt-BR" sz="2000" b="1" dirty="0" err="1">
                <a:solidFill>
                  <a:srgbClr val="F41F00"/>
                </a:solidFill>
              </a:rPr>
              <a:t>library</a:t>
            </a:r>
            <a:r>
              <a:rPr lang="pt-BR" sz="2000" b="1" dirty="0">
                <a:solidFill>
                  <a:srgbClr val="F41F00"/>
                </a:solidFill>
              </a:rPr>
              <a:t>(ggplot2) </a:t>
            </a:r>
          </a:p>
          <a:p>
            <a:pPr marL="0" indent="0">
              <a:buNone/>
            </a:pPr>
            <a:endParaRPr lang="pt-BR" sz="2000" b="1" dirty="0">
              <a:solidFill>
                <a:srgbClr val="F41F00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519701"/>
                </a:solidFill>
              </a:rPr>
              <a:t># ou </a:t>
            </a:r>
            <a:r>
              <a:rPr lang="pt-BR" sz="2000" b="1" dirty="0" err="1">
                <a:solidFill>
                  <a:srgbClr val="519701"/>
                </a:solidFill>
              </a:rPr>
              <a:t>require</a:t>
            </a:r>
            <a:r>
              <a:rPr lang="pt-BR" sz="2000" b="1" dirty="0">
                <a:solidFill>
                  <a:srgbClr val="519701"/>
                </a:solidFill>
              </a:rPr>
              <a:t>(ggplot2)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43033" y="5940736"/>
            <a:ext cx="426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Obs</a:t>
            </a:r>
            <a:r>
              <a:rPr lang="pt-BR" dirty="0"/>
              <a:t>: caso o pacote dependa de outros, eles serão instalados também.</a:t>
            </a:r>
          </a:p>
        </p:txBody>
      </p:sp>
    </p:spTree>
    <p:extLst>
      <p:ext uri="{BB962C8B-B14F-4D97-AF65-F5344CB8AC3E}">
        <p14:creationId xmlns:p14="http://schemas.microsoft.com/office/powerpoint/2010/main" val="3026912276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/>
              <a:t>– </a:t>
            </a:r>
            <a:r>
              <a:rPr lang="pt-BR" sz="2000" b="1" dirty="0" err="1">
                <a:latin typeface="Calibri" panose="020F0502020204030204" pitchFamily="34" charset="0"/>
              </a:rPr>
              <a:t>Packages</a:t>
            </a:r>
            <a:r>
              <a:rPr lang="pt-BR" sz="2000" b="1" dirty="0">
                <a:latin typeface="Calibri" panose="020F0502020204030204" pitchFamily="34" charset="0"/>
              </a:rPr>
              <a:t> (Pacotes) - </a:t>
            </a:r>
            <a:r>
              <a:rPr lang="pt-BR" sz="2000" b="1" dirty="0" err="1">
                <a:latin typeface="Calibri" panose="020F0502020204030204" pitchFamily="34" charset="0"/>
              </a:rPr>
              <a:t>RGui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80060" y="1417320"/>
            <a:ext cx="9235440" cy="5169747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Se não estiver conectado à internet:</a:t>
            </a:r>
          </a:p>
          <a:p>
            <a:pPr marL="0" indent="0">
              <a:buNone/>
            </a:pPr>
            <a:r>
              <a:rPr lang="pt-BR" sz="2000" dirty="0"/>
              <a:t>1) Baixar o pacote do CRAN   - </a:t>
            </a:r>
            <a:r>
              <a:rPr lang="pt-BR" sz="1600" dirty="0"/>
              <a:t>no CRAN, selecionar o pacote desejado  e fazer o download para o computador.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2) Instalar o pacote -  o</a:t>
            </a:r>
            <a:r>
              <a:rPr lang="pt-BR" sz="1600" dirty="0"/>
              <a:t> pacote é instalado por meio do menu ‘</a:t>
            </a:r>
            <a:r>
              <a:rPr lang="pt-BR" sz="1600" dirty="0">
                <a:solidFill>
                  <a:srgbClr val="FF0000"/>
                </a:solidFill>
              </a:rPr>
              <a:t>Pacotes</a:t>
            </a:r>
            <a:r>
              <a:rPr lang="pt-BR" sz="1600" dirty="0"/>
              <a:t>’ selecionando a opção ‘</a:t>
            </a:r>
            <a:r>
              <a:rPr lang="pt-BR" sz="1600" dirty="0" err="1">
                <a:solidFill>
                  <a:srgbClr val="FF0000"/>
                </a:solidFill>
              </a:rPr>
              <a:t>Install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package</a:t>
            </a:r>
            <a:r>
              <a:rPr lang="pt-BR" sz="1600" dirty="0">
                <a:solidFill>
                  <a:srgbClr val="FF0000"/>
                </a:solidFill>
              </a:rPr>
              <a:t>(s) </a:t>
            </a:r>
            <a:r>
              <a:rPr lang="pt-BR" sz="1600" dirty="0" err="1">
                <a:solidFill>
                  <a:srgbClr val="FF0000"/>
                </a:solidFill>
              </a:rPr>
              <a:t>from</a:t>
            </a:r>
            <a:r>
              <a:rPr lang="pt-BR" sz="1600" dirty="0">
                <a:solidFill>
                  <a:srgbClr val="FF0000"/>
                </a:solidFill>
              </a:rPr>
              <a:t> local files</a:t>
            </a:r>
            <a:r>
              <a:rPr lang="pt-BR" sz="1600" dirty="0"/>
              <a:t>’.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80060" y="6134147"/>
            <a:ext cx="9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Obs</a:t>
            </a:r>
            <a:r>
              <a:rPr lang="pt-BR" dirty="0"/>
              <a:t>: caso o pacote dependa de outros, esses devem ser instalados manualmente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14818" t="2950" r="65263" b="74627"/>
          <a:stretch/>
        </p:blipFill>
        <p:spPr>
          <a:xfrm>
            <a:off x="6056632" y="3565966"/>
            <a:ext cx="3458305" cy="21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69088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419100" y="946150"/>
            <a:ext cx="8915400" cy="349250"/>
          </a:xfrm>
        </p:spPr>
        <p:txBody>
          <a:bodyPr>
            <a:normAutofit fontScale="90000"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 err="1">
                <a:latin typeface="Calibri" panose="020F0502020204030204" pitchFamily="34" charset="0"/>
              </a:rPr>
              <a:t>Packages</a:t>
            </a:r>
            <a:r>
              <a:rPr lang="pt-BR" sz="2000" b="1" dirty="0">
                <a:latin typeface="Calibri" panose="020F0502020204030204" pitchFamily="34" charset="0"/>
              </a:rPr>
              <a:t> (Pacotes) -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pic>
        <p:nvPicPr>
          <p:cNvPr id="2" name="Imagem 1"/>
          <p:cNvPicPr preferRelativeResize="0">
            <a:picLocks/>
          </p:cNvPicPr>
          <p:nvPr/>
        </p:nvPicPr>
        <p:blipFill rotWithShape="1">
          <a:blip r:embed="rId3"/>
          <a:srcRect l="108" t="3187" b="5033"/>
          <a:stretch/>
        </p:blipFill>
        <p:spPr>
          <a:xfrm>
            <a:off x="254000" y="1337733"/>
            <a:ext cx="9465733" cy="94503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l="33504" t="28565" r="33162" b="28261"/>
          <a:stretch/>
        </p:blipFill>
        <p:spPr>
          <a:xfrm>
            <a:off x="2209799" y="2470918"/>
            <a:ext cx="5554134" cy="404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8795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“Ambiente para computação estatística e gráfica.”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https://www.r-project.org/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2450"/>
            <a:ext cx="2536156" cy="2011854"/>
          </a:xfrm>
          <a:prstGeom prst="rect">
            <a:avLst/>
          </a:prstGeom>
        </p:spPr>
      </p:pic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Instalação do R</a:t>
            </a:r>
          </a:p>
        </p:txBody>
      </p:sp>
    </p:spTree>
    <p:extLst>
      <p:ext uri="{BB962C8B-B14F-4D97-AF65-F5344CB8AC3E}">
        <p14:creationId xmlns:p14="http://schemas.microsoft.com/office/powerpoint/2010/main" val="10745110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/>
              <a:t>– </a:t>
            </a:r>
            <a:r>
              <a:rPr lang="pt-BR" sz="2000" b="1" dirty="0">
                <a:latin typeface="Calibri" panose="020F0502020204030204" pitchFamily="34" charset="0"/>
              </a:rPr>
              <a:t>HELP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80060" y="1600200"/>
            <a:ext cx="9235440" cy="4986867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 varia formas de obter ajuda no R. 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help() ou ? – a apresenta o help de um termo</a:t>
            </a: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help.search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ou ?? – realiza pesquisa de termos. </a:t>
            </a: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– executa os exemplos do help</a:t>
            </a: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help.start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–  abrem um manual on-line do R, respectivamente.</a:t>
            </a: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24547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/>
              <a:t>– </a:t>
            </a:r>
            <a:r>
              <a:rPr lang="pt-BR" sz="2000" b="1" dirty="0">
                <a:latin typeface="Calibri" panose="020F0502020204030204" pitchFamily="34" charset="0"/>
              </a:rPr>
              <a:t>HELP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80060" y="1600200"/>
            <a:ext cx="9235440" cy="4986867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help do R foi escrito para usuários intermediários/avançados.</a:t>
            </a: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help de um termo é dividido em sessões:</a:t>
            </a: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Descripton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Usage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Arguments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alson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72392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314826" y="1009680"/>
            <a:ext cx="8915400" cy="366712"/>
          </a:xfrm>
        </p:spPr>
        <p:txBody>
          <a:bodyPr>
            <a:normAutofit fontScale="90000"/>
          </a:bodyPr>
          <a:lstStyle/>
          <a:p>
            <a:pPr lvl="1" algn="l"/>
            <a:r>
              <a:rPr lang="pt-BR" sz="2000" b="1" dirty="0">
                <a:latin typeface="Calibri" panose="020F0502020204030204" pitchFamily="34" charset="0"/>
              </a:rPr>
              <a:t> - HELP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1"/>
          </p:nvPr>
        </p:nvSpPr>
        <p:spPr>
          <a:xfrm>
            <a:off x="495300" y="2760106"/>
            <a:ext cx="4381500" cy="37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abre uma página na web</a:t>
            </a:r>
          </a:p>
          <a:p>
            <a:pPr marL="0" indent="0">
              <a:buNone/>
            </a:pPr>
            <a:r>
              <a:rPr lang="pt-BR" sz="1800" b="1" dirty="0" err="1"/>
              <a:t>help.start</a:t>
            </a:r>
            <a:r>
              <a:rPr lang="pt-BR" sz="1800" b="1" dirty="0"/>
              <a:t>()</a:t>
            </a:r>
          </a:p>
          <a:p>
            <a:endParaRPr lang="pt-BR" sz="1800" b="1" dirty="0"/>
          </a:p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help de um termo específico</a:t>
            </a:r>
          </a:p>
          <a:p>
            <a:pPr marL="0" indent="0">
              <a:buNone/>
            </a:pPr>
            <a:r>
              <a:rPr lang="pt-BR" sz="1800" b="1" dirty="0"/>
              <a:t>help(</a:t>
            </a:r>
            <a:r>
              <a:rPr lang="pt-BR" sz="1800" b="1" dirty="0" err="1"/>
              <a:t>mean</a:t>
            </a:r>
            <a:r>
              <a:rPr lang="pt-BR" sz="1800" b="1" dirty="0"/>
              <a:t>) ; </a:t>
            </a:r>
          </a:p>
          <a:p>
            <a:endParaRPr lang="pt-BR" sz="1800" b="1" dirty="0"/>
          </a:p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help de um termo específico</a:t>
            </a:r>
          </a:p>
          <a:p>
            <a:pPr marL="0" indent="0">
              <a:buNone/>
            </a:pPr>
            <a:r>
              <a:rPr lang="pt-BR" sz="1800" b="1" dirty="0"/>
              <a:t>?</a:t>
            </a:r>
            <a:r>
              <a:rPr lang="pt-BR" sz="1800" b="1" dirty="0" err="1"/>
              <a:t>mean</a:t>
            </a:r>
            <a:endParaRPr lang="pt-BR" sz="1800" b="1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5029200" y="2760106"/>
            <a:ext cx="4381500" cy="37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executa os exemplos do help</a:t>
            </a:r>
          </a:p>
          <a:p>
            <a:pPr marL="0" indent="0">
              <a:buNone/>
            </a:pPr>
            <a:r>
              <a:rPr lang="pt-BR" sz="1800" b="1" dirty="0" err="1"/>
              <a:t>example</a:t>
            </a:r>
            <a:r>
              <a:rPr lang="pt-BR" sz="1800" b="1" dirty="0"/>
              <a:t>(</a:t>
            </a:r>
            <a:r>
              <a:rPr lang="pt-BR" sz="1800" b="1" dirty="0" err="1"/>
              <a:t>mean</a:t>
            </a:r>
            <a:r>
              <a:rPr lang="pt-BR" sz="1800" b="1" dirty="0"/>
              <a:t>)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busca tópicos do help com o termo</a:t>
            </a:r>
          </a:p>
          <a:p>
            <a:pPr marL="0" indent="0">
              <a:buNone/>
            </a:pPr>
            <a:r>
              <a:rPr lang="pt-BR" sz="1800" b="1" dirty="0" err="1"/>
              <a:t>help.search</a:t>
            </a:r>
            <a:r>
              <a:rPr lang="pt-BR" sz="1800" b="1" dirty="0"/>
              <a:t>("</a:t>
            </a:r>
            <a:r>
              <a:rPr lang="pt-BR" sz="1800" b="1" dirty="0" err="1"/>
              <a:t>mean</a:t>
            </a:r>
            <a:r>
              <a:rPr lang="pt-BR" sz="1800" b="1" dirty="0"/>
              <a:t>")</a:t>
            </a:r>
          </a:p>
          <a:p>
            <a:endParaRPr lang="pt-BR" sz="1800" b="1" dirty="0"/>
          </a:p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busca tópicos do help com o termo</a:t>
            </a:r>
          </a:p>
          <a:p>
            <a:pPr marL="0" indent="0">
              <a:buNone/>
            </a:pPr>
            <a:r>
              <a:rPr lang="pt-BR" sz="1800" b="1" dirty="0"/>
              <a:t>??"</a:t>
            </a:r>
            <a:r>
              <a:rPr lang="pt-BR" sz="1800" b="1" dirty="0" err="1"/>
              <a:t>mean</a:t>
            </a:r>
            <a:r>
              <a:rPr lang="pt-BR" sz="1800" b="1" dirty="0"/>
              <a:t>“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>
                <a:solidFill>
                  <a:srgbClr val="00B050"/>
                </a:solidFill>
              </a:rPr>
              <a:t># help de um operador</a:t>
            </a:r>
          </a:p>
          <a:p>
            <a:pPr marL="0" indent="0">
              <a:buNone/>
            </a:pPr>
            <a:r>
              <a:rPr lang="pt-BR" sz="1800" b="1" dirty="0"/>
              <a:t>?"+"</a:t>
            </a:r>
          </a:p>
          <a:p>
            <a:pPr marL="0" indent="0">
              <a:buNone/>
            </a:pPr>
            <a:endParaRPr lang="pt-BR" sz="2000" dirty="0"/>
          </a:p>
          <a:p>
            <a:endParaRPr lang="pt-BR" dirty="0"/>
          </a:p>
        </p:txBody>
      </p:sp>
      <p:pic>
        <p:nvPicPr>
          <p:cNvPr id="3" name="Imagem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6" y="1431706"/>
            <a:ext cx="960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90205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 algn="ctr">
              <a:buNone/>
            </a:pPr>
            <a:r>
              <a:rPr lang="pt-BR" sz="6000" b="1" dirty="0">
                <a:solidFill>
                  <a:srgbClr val="FF0000"/>
                </a:solidFill>
              </a:rPr>
              <a:t>FIM!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521919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Acesso o site </a:t>
            </a:r>
            <a:r>
              <a:rPr lang="pt-BR" dirty="0">
                <a:hlinkClick r:id="rId3"/>
              </a:rPr>
              <a:t>https://www.r-project.org/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CRAN.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um servidor </a:t>
            </a:r>
            <a:r>
              <a:rPr lang="pt-BR" sz="2200" dirty="0"/>
              <a:t>(</a:t>
            </a:r>
            <a:r>
              <a:rPr lang="pt-BR" sz="2200" dirty="0">
                <a:hlinkClick r:id="rId4"/>
              </a:rPr>
              <a:t>https://vps.fmvz.usp.br/CRAN/</a:t>
            </a:r>
            <a:r>
              <a:rPr lang="pt-BR" sz="2200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o sistema operacional.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‘base’.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Download.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Execute o programa instalador com as opções padrão.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Instalação do R</a:t>
            </a:r>
          </a:p>
        </p:txBody>
      </p:sp>
    </p:spTree>
    <p:extLst>
      <p:ext uri="{BB962C8B-B14F-4D97-AF65-F5344CB8AC3E}">
        <p14:creationId xmlns:p14="http://schemas.microsoft.com/office/powerpoint/2010/main" val="366667069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Instalação do 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2118"/>
          <a:stretch/>
        </p:blipFill>
        <p:spPr>
          <a:xfrm>
            <a:off x="175260" y="1556950"/>
            <a:ext cx="9428229" cy="50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5468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pt-BR" dirty="0"/>
              <a:t>“ambiente de desenvolvimento integrado para R...”</a:t>
            </a:r>
          </a:p>
          <a:p>
            <a:pPr marL="0" indent="0">
              <a:buNone/>
            </a:pPr>
            <a:endParaRPr lang="pt-BR" dirty="0">
              <a:hlinkClick r:id="rId3"/>
            </a:endParaRP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https://www.rstudio.com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069778" cy="1779104"/>
          </a:xfrm>
          <a:prstGeom prst="rect">
            <a:avLst/>
          </a:prstGeom>
        </p:spPr>
      </p:pic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Instalação do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7274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Acesse o site </a:t>
            </a:r>
            <a:r>
              <a:rPr lang="pt-BR" dirty="0">
                <a:hlinkClick r:id="rId3"/>
              </a:rPr>
              <a:t>https://www.rstudio.com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Na aba ‘</a:t>
            </a:r>
            <a:r>
              <a:rPr lang="pt-BR" dirty="0" err="1"/>
              <a:t>Product</a:t>
            </a:r>
            <a:r>
              <a:rPr lang="pt-BR" dirty="0"/>
              <a:t>’ selecione ‘</a:t>
            </a:r>
            <a:r>
              <a:rPr lang="pt-BR" dirty="0" err="1"/>
              <a:t>RStudio</a:t>
            </a:r>
            <a:r>
              <a:rPr lang="pt-BR" dirty="0"/>
              <a:t>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Em ‘Desktop’ clique em ‘RSTUDIO DESKTOP’.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Clique em ‘DOWNLOAD RSTUDIO DESKTOP’.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Clique em ‘DOWNLOAD’.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Selecione o instalador compatível com o seu sistema operacional.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Execute o programa instalador com as opções padrão.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Instalação do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81232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-198" t="-56" r="1747" b="-92"/>
          <a:stretch/>
        </p:blipFill>
        <p:spPr>
          <a:xfrm>
            <a:off x="840258" y="1402543"/>
            <a:ext cx="7686327" cy="5177155"/>
          </a:xfrm>
          <a:prstGeom prst="rect">
            <a:avLst/>
          </a:prstGeom>
        </p:spPr>
      </p:pic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Instalação do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62803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838200" y="1825625"/>
            <a:ext cx="85871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pt-BR" dirty="0"/>
              <a:t>R é </a:t>
            </a:r>
            <a:r>
              <a:rPr lang="pt-BR" i="1" dirty="0"/>
              <a:t>case </a:t>
            </a:r>
            <a:r>
              <a:rPr lang="pt-BR" i="1" dirty="0" err="1"/>
              <a:t>sensitive</a:t>
            </a:r>
            <a:r>
              <a:rPr lang="pt-BR" i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i="1" dirty="0"/>
              <a:t>R executa cada linha de código por vez.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Nomes de variáveis (objetos) pode ser formados por letras, números e ‘_’.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Ajuda sobre comandos e funções use ? ou help().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O </a:t>
            </a:r>
            <a:r>
              <a:rPr lang="pt-BR" dirty="0" err="1"/>
              <a:t>RStudio</a:t>
            </a:r>
            <a:r>
              <a:rPr lang="pt-BR" dirty="0"/>
              <a:t> facilita a edição de várias linhas de código e a execução em conjunto das mesmas.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Explorando o R e o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4196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Explorando o R e o </a:t>
            </a:r>
            <a:r>
              <a:rPr lang="pt-BR" sz="2000" b="1" dirty="0" err="1">
                <a:latin typeface="Calibri" panose="020F0502020204030204" pitchFamily="34" charset="0"/>
              </a:rPr>
              <a:t>Rstudio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490654" y="1600200"/>
            <a:ext cx="8920046" cy="4934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comparar peso e altura de um grupo de meninos e meninas</a:t>
            </a:r>
          </a:p>
          <a:p>
            <a:pPr marL="0" indent="0">
              <a:buNone/>
            </a:pPr>
            <a:endParaRPr lang="pt-BR" sz="20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peso   &lt;- c(46,40,36,60,36,37,40,36,45,65)</a:t>
            </a:r>
          </a:p>
          <a:p>
            <a:pPr marL="0" indent="0">
              <a:buNone/>
            </a:pP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altura &lt;- c(164,158,162,166,154,154,156,158,149,152)</a:t>
            </a:r>
          </a:p>
          <a:p>
            <a:pPr marL="0" indent="0">
              <a:buNone/>
            </a:pP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sexo   &lt;- c(“F”,“F”,“F”,“F”,“F”,“M”,“M”,“M”,“M”, “M”)</a:t>
            </a:r>
          </a:p>
          <a:p>
            <a:pPr marL="0" indent="0">
              <a:buNone/>
            </a:pPr>
            <a:endParaRPr lang="pt-BR" sz="20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imc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&lt;- peso/(altura/100)^2</a:t>
            </a:r>
          </a:p>
          <a:p>
            <a:pPr marL="0" indent="0">
              <a:buNone/>
            </a:pPr>
            <a:endParaRPr lang="pt-BR" sz="20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mean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imc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sz="2000" b="1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tapply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imc,sexo,mean</a:t>
            </a:r>
            <a:r>
              <a:rPr lang="pt-BR" sz="20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972402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52351</TotalTime>
  <Words>971</Words>
  <Application>Microsoft Office PowerPoint</Application>
  <PresentationFormat>Papel A4 (210 x 297 mm)</PresentationFormat>
  <Paragraphs>235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Arial</vt:lpstr>
      <vt:lpstr>Arial Narrow</vt:lpstr>
      <vt:lpstr>Calibri</vt:lpstr>
      <vt:lpstr>Courier New</vt:lpstr>
      <vt:lpstr>Lucida Console</vt:lpstr>
      <vt:lpstr>Trebuchet MS</vt:lpstr>
      <vt:lpstr>Utopia-Regular</vt:lpstr>
      <vt:lpstr>Wingdings 3</vt:lpstr>
      <vt:lpstr>Personalizar design</vt:lpstr>
      <vt:lpstr>Facetado</vt:lpstr>
      <vt:lpstr>Apresentação do PowerPoint</vt:lpstr>
      <vt:lpstr>– Instalação do R</vt:lpstr>
      <vt:lpstr>– Instalação do R</vt:lpstr>
      <vt:lpstr>– Instalação do R</vt:lpstr>
      <vt:lpstr>– Instalação do Rstudio</vt:lpstr>
      <vt:lpstr>– Instalação do Rstudio</vt:lpstr>
      <vt:lpstr>– Instalação do Rstudio</vt:lpstr>
      <vt:lpstr>– Explorando o R e o Rstudio</vt:lpstr>
      <vt:lpstr>– Explorando o R e o Rstudio</vt:lpstr>
      <vt:lpstr>– Explorando o R e o Rstudio</vt:lpstr>
      <vt:lpstr>– Explorando o R e o Rstudio</vt:lpstr>
      <vt:lpstr>– Área de Trabalho</vt:lpstr>
      <vt:lpstr>– Área de Trabalho</vt:lpstr>
      <vt:lpstr>– Área de Trabalho</vt:lpstr>
      <vt:lpstr>– Área de Trabalho</vt:lpstr>
      <vt:lpstr>– Packages (Pacotes)</vt:lpstr>
      <vt:lpstr>– Packages (Pacotes)</vt:lpstr>
      <vt:lpstr>– Packages (Pacotes) - RGui</vt:lpstr>
      <vt:lpstr>– Packages (Pacotes) - Rstudio</vt:lpstr>
      <vt:lpstr>– HELP</vt:lpstr>
      <vt:lpstr>– HELP</vt:lpstr>
      <vt:lpstr> - HELP</vt:lpstr>
      <vt:lpstr>Apresentação do PowerPoint</vt:lpstr>
    </vt:vector>
  </TitlesOfParts>
  <Company>DPF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Marta</dc:creator>
  <cp:lastModifiedBy>raucelio valdes</cp:lastModifiedBy>
  <cp:revision>2629</cp:revision>
  <cp:lastPrinted>2018-01-26T17:24:54Z</cp:lastPrinted>
  <dcterms:created xsi:type="dcterms:W3CDTF">2003-06-03T12:13:21Z</dcterms:created>
  <dcterms:modified xsi:type="dcterms:W3CDTF">2020-02-03T23:10:04Z</dcterms:modified>
</cp:coreProperties>
</file>