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67" r:id="rId2"/>
    <p:sldId id="374" r:id="rId3"/>
    <p:sldId id="343" r:id="rId4"/>
    <p:sldId id="344" r:id="rId5"/>
    <p:sldId id="345" r:id="rId6"/>
    <p:sldId id="346" r:id="rId7"/>
    <p:sldId id="347" r:id="rId8"/>
    <p:sldId id="305" r:id="rId9"/>
    <p:sldId id="306" r:id="rId10"/>
    <p:sldId id="351" r:id="rId11"/>
    <p:sldId id="352" r:id="rId12"/>
    <p:sldId id="353" r:id="rId13"/>
    <p:sldId id="354" r:id="rId14"/>
    <p:sldId id="339" r:id="rId15"/>
    <p:sldId id="357" r:id="rId16"/>
    <p:sldId id="358" r:id="rId17"/>
    <p:sldId id="359" r:id="rId18"/>
    <p:sldId id="367" r:id="rId19"/>
    <p:sldId id="368" r:id="rId20"/>
    <p:sldId id="369" r:id="rId21"/>
    <p:sldId id="370" r:id="rId22"/>
    <p:sldId id="371" r:id="rId23"/>
    <p:sldId id="372" r:id="rId24"/>
    <p:sldId id="29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2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00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50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5836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408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09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3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07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78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12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85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00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88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1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03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72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0515600" cy="4571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dirty="0">
                <a:latin typeface="+mj-lt"/>
              </a:rPr>
              <a:t>– </a:t>
            </a:r>
            <a:r>
              <a:rPr lang="pt-B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Objetivo da aula:</a:t>
            </a:r>
            <a:br>
              <a:rPr lang="pt-B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endParaRPr lang="pt-BR" sz="2000" b="1" dirty="0">
              <a:latin typeface="+mj-lt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B360278-0803-426A-A63D-FA0A321911CD}"/>
              </a:ext>
            </a:extLst>
          </p:cNvPr>
          <p:cNvSpPr/>
          <p:nvPr/>
        </p:nvSpPr>
        <p:spPr>
          <a:xfrm>
            <a:off x="3048000" y="1695192"/>
            <a:ext cx="7741920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Tipos dados.</a:t>
            </a:r>
          </a:p>
          <a:p>
            <a:pPr marL="742950" lvl="1" indent="-28575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pt-BR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Missing</a:t>
            </a: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pt-BR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Values</a:t>
            </a: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742950" lvl="1" indent="-28575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Operadores aritmético e lógicos.</a:t>
            </a:r>
          </a:p>
          <a:p>
            <a:pPr marL="742950" lvl="1" indent="-28575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Estruturas de dados (vetor, data-frame ).  </a:t>
            </a:r>
          </a:p>
        </p:txBody>
      </p:sp>
    </p:spTree>
    <p:extLst>
      <p:ext uri="{BB962C8B-B14F-4D97-AF65-F5344CB8AC3E}">
        <p14:creationId xmlns:p14="http://schemas.microsoft.com/office/powerpoint/2010/main" val="242161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>
                <a:latin typeface="+mj-lt"/>
              </a:rPr>
              <a:t>– Estrutura de Dados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303020"/>
            <a:ext cx="10515600" cy="4333876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Vetor</a:t>
            </a:r>
            <a:r>
              <a:rPr lang="pt-BR" sz="2000" dirty="0"/>
              <a:t> é uma coleção de objetos ordenados, todos do mesmo tipo.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b="1" dirty="0">
                <a:solidFill>
                  <a:srgbClr val="FF0000"/>
                </a:solidFill>
              </a:rPr>
              <a:t>Fator</a:t>
            </a:r>
            <a:r>
              <a:rPr lang="pt-BR" sz="2000" dirty="0"/>
              <a:t>  é estrutura útil para armazenar dados ordinais ou nominais. </a:t>
            </a:r>
          </a:p>
          <a:p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>
                <a:solidFill>
                  <a:srgbClr val="FF0000"/>
                </a:solidFill>
              </a:rPr>
              <a:t>Matriz</a:t>
            </a:r>
            <a:r>
              <a:rPr lang="pt-BR" sz="2000" dirty="0"/>
              <a:t> é um objeto bidimensional, cujos elementos do mesmo tipo.</a:t>
            </a:r>
          </a:p>
          <a:p>
            <a:endParaRPr lang="pt-BR" sz="2000" dirty="0"/>
          </a:p>
          <a:p>
            <a:r>
              <a:rPr lang="pt-BR" sz="2000" b="1" dirty="0">
                <a:solidFill>
                  <a:srgbClr val="FF0000"/>
                </a:solidFill>
              </a:rPr>
              <a:t>Data frame</a:t>
            </a:r>
            <a:r>
              <a:rPr lang="pt-BR" sz="2000" dirty="0"/>
              <a:t>  é a estrutura de dados retangular, as colunas são vetores e são chamadas de  variáveis. As linhas são as observações.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Lista</a:t>
            </a:r>
            <a:r>
              <a:rPr lang="pt-BR" sz="2000" dirty="0"/>
              <a:t> é uma estrutura de dados capaz de armazenar qualquer outra estrutura de dados do R, assim os elementos de uma lista </a:t>
            </a:r>
            <a:r>
              <a:rPr lang="pt-BR" sz="2000" b="1" dirty="0">
                <a:solidFill>
                  <a:srgbClr val="FF0000"/>
                </a:solidFill>
              </a:rPr>
              <a:t>não</a:t>
            </a:r>
            <a:r>
              <a:rPr lang="pt-BR" sz="2000" dirty="0"/>
              <a:t> precisam ser do mesmo tipo.</a:t>
            </a:r>
          </a:p>
        </p:txBody>
      </p:sp>
    </p:spTree>
    <p:extLst>
      <p:ext uri="{BB962C8B-B14F-4D97-AF65-F5344CB8AC3E}">
        <p14:creationId xmlns:p14="http://schemas.microsoft.com/office/powerpoint/2010/main" val="329064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>
                <a:latin typeface="+mj-lt"/>
              </a:rPr>
              <a:t>– Estrutura de Dados</a:t>
            </a:r>
          </a:p>
        </p:txBody>
      </p:sp>
      <p:sp>
        <p:nvSpPr>
          <p:cNvPr id="6" name="Espaço Reservado para Conteúdo 6"/>
          <p:cNvSpPr>
            <a:spLocks noGrp="1"/>
          </p:cNvSpPr>
          <p:nvPr>
            <p:ph idx="1"/>
          </p:nvPr>
        </p:nvSpPr>
        <p:spPr>
          <a:xfrm>
            <a:off x="175260" y="1350263"/>
            <a:ext cx="11434510" cy="55077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Vetor</a:t>
            </a:r>
            <a:r>
              <a:rPr lang="pt-BR" sz="2000" dirty="0"/>
              <a:t> é uma coleção de objetos ordenados, todos do mesmo tipo.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Os vetores são úteis como </a:t>
            </a:r>
            <a:r>
              <a:rPr lang="pt-BR" sz="2000" b="1" dirty="0">
                <a:solidFill>
                  <a:srgbClr val="FF0000"/>
                </a:solidFill>
              </a:rPr>
              <a:t>variáveis</a:t>
            </a:r>
            <a:r>
              <a:rPr lang="pt-BR" sz="2000" dirty="0"/>
              <a:t> ou como </a:t>
            </a:r>
            <a:r>
              <a:rPr lang="pt-BR" sz="2000" b="1" dirty="0">
                <a:solidFill>
                  <a:srgbClr val="FF0000"/>
                </a:solidFill>
              </a:rPr>
              <a:t>argumentos</a:t>
            </a:r>
            <a:r>
              <a:rPr lang="pt-BR" sz="2000" dirty="0"/>
              <a:t> em uma função.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Os vetores podem ser criados por meio da função </a:t>
            </a:r>
            <a:r>
              <a:rPr lang="pt-BR" sz="2000" b="1" dirty="0">
                <a:solidFill>
                  <a:srgbClr val="FF0000"/>
                </a:solidFill>
              </a:rPr>
              <a:t>c( )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O vetor numérico tem como elementos os tipos </a:t>
            </a:r>
            <a:r>
              <a:rPr lang="pt-BR" sz="2000" b="1" dirty="0" err="1">
                <a:solidFill>
                  <a:srgbClr val="FF0000"/>
                </a:solidFill>
              </a:rPr>
              <a:t>interger</a:t>
            </a:r>
            <a:r>
              <a:rPr lang="pt-BR" sz="2000" dirty="0"/>
              <a:t>,  </a:t>
            </a:r>
            <a:r>
              <a:rPr lang="pt-BR" sz="2000" b="1" dirty="0">
                <a:solidFill>
                  <a:srgbClr val="FF0000"/>
                </a:solidFill>
              </a:rPr>
              <a:t>real</a:t>
            </a:r>
            <a:r>
              <a:rPr lang="pt-BR" sz="2000" dirty="0"/>
              <a:t> e </a:t>
            </a:r>
            <a:r>
              <a:rPr lang="pt-BR" sz="2000" b="1" dirty="0" err="1">
                <a:solidFill>
                  <a:srgbClr val="FF0000"/>
                </a:solidFill>
              </a:rPr>
              <a:t>complex</a:t>
            </a:r>
            <a:r>
              <a:rPr lang="pt-B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O vetor </a:t>
            </a:r>
            <a:r>
              <a:rPr lang="pt-BR" sz="2000" b="1" dirty="0" err="1">
                <a:solidFill>
                  <a:srgbClr val="FF0000"/>
                </a:solidFill>
              </a:rPr>
              <a:t>character</a:t>
            </a:r>
            <a:r>
              <a:rPr lang="pt-BR" sz="2000" dirty="0"/>
              <a:t> tem como elementos </a:t>
            </a:r>
            <a:r>
              <a:rPr lang="pt-BR" sz="2000" dirty="0" err="1"/>
              <a:t>strings</a:t>
            </a:r>
            <a:r>
              <a:rPr lang="pt-BR" sz="2000" dirty="0"/>
              <a:t>,  evolvidas por aspas simples ( ‘ ) ou  duplas ( “ ).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O vetor </a:t>
            </a:r>
            <a:r>
              <a:rPr lang="pt-BR" sz="2000" b="1" dirty="0">
                <a:solidFill>
                  <a:srgbClr val="FF0000"/>
                </a:solidFill>
              </a:rPr>
              <a:t>lógico </a:t>
            </a:r>
            <a:r>
              <a:rPr lang="pt-BR" sz="2000" dirty="0"/>
              <a:t>tem como elementos os valores </a:t>
            </a:r>
            <a:r>
              <a:rPr lang="pt-BR" sz="2000" b="1" dirty="0">
                <a:solidFill>
                  <a:srgbClr val="FF0000"/>
                </a:solidFill>
              </a:rPr>
              <a:t>TRUE ( T )</a:t>
            </a:r>
            <a:r>
              <a:rPr lang="pt-BR" sz="2000" dirty="0"/>
              <a:t> e </a:t>
            </a:r>
            <a:r>
              <a:rPr lang="pt-BR" sz="2000" b="1" dirty="0">
                <a:solidFill>
                  <a:srgbClr val="FF0000"/>
                </a:solidFill>
              </a:rPr>
              <a:t>FALSE ( F ) </a:t>
            </a:r>
            <a:r>
              <a:rPr lang="pt-BR" sz="2000" b="1" dirty="0"/>
              <a:t>, </a:t>
            </a:r>
            <a:r>
              <a:rPr lang="pt-BR" sz="2000" dirty="0"/>
              <a:t>é admite valores </a:t>
            </a:r>
            <a:r>
              <a:rPr lang="pt-BR" sz="2000" dirty="0" err="1"/>
              <a:t>missing</a:t>
            </a:r>
            <a:r>
              <a:rPr lang="pt-BR" sz="2000" dirty="0"/>
              <a:t> (</a:t>
            </a:r>
            <a:r>
              <a:rPr lang="pt-BR" sz="2000" b="1" dirty="0">
                <a:solidFill>
                  <a:srgbClr val="FF0000"/>
                </a:solidFill>
              </a:rPr>
              <a:t>NA</a:t>
            </a:r>
            <a:r>
              <a:rPr lang="pt-BR" sz="2000" dirty="0"/>
              <a:t>).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15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>
                <a:latin typeface="+mj-lt"/>
              </a:rPr>
              <a:t>– Estrutura de Dados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601980" y="1350263"/>
            <a:ext cx="10515600" cy="55077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Exemplo:</a:t>
            </a:r>
            <a:r>
              <a:rPr lang="pt-BR" sz="2000" dirty="0"/>
              <a:t> Para oito participantes de um congresso, foi solicitada a idade, área de conhecimento ( 1 – Exatas, 2 - Humanas) e o sexo.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idade &lt;- c(18, 17, 19, 21, 22, 25, 18, NA)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err="1"/>
              <a:t>area</a:t>
            </a:r>
            <a:r>
              <a:rPr lang="pt-BR" sz="2000" dirty="0"/>
              <a:t>   &lt;- c(1,1,2,1,2,2,1,1)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err="1"/>
              <a:t>genero</a:t>
            </a:r>
            <a:r>
              <a:rPr lang="pt-BR" sz="2000" dirty="0"/>
              <a:t> &lt;- c(“</a:t>
            </a:r>
            <a:r>
              <a:rPr lang="pt-BR" sz="2000" dirty="0" err="1"/>
              <a:t>f”,”m”,”f”,”f”,”m”,”f”,”m”,”f</a:t>
            </a:r>
            <a:r>
              <a:rPr lang="pt-BR" sz="2000" dirty="0"/>
              <a:t>”) 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Os elementos de um vetor pode ser acessado pelo operado </a:t>
            </a:r>
            <a:r>
              <a:rPr lang="pt-BR" sz="2000" b="1" dirty="0">
                <a:solidFill>
                  <a:srgbClr val="FF0000"/>
                </a:solidFill>
              </a:rPr>
              <a:t>[]</a:t>
            </a:r>
            <a:r>
              <a:rPr lang="pt-BR" sz="2000" b="1" dirty="0"/>
              <a:t>. 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solidFill>
                  <a:srgbClr val="FF0000"/>
                </a:solidFill>
              </a:rPr>
              <a:t>Idade [2], </a:t>
            </a:r>
            <a:r>
              <a:rPr lang="pt-BR" sz="2000" dirty="0" err="1">
                <a:solidFill>
                  <a:srgbClr val="FF0000"/>
                </a:solidFill>
              </a:rPr>
              <a:t>area</a:t>
            </a:r>
            <a:r>
              <a:rPr lang="pt-BR" sz="2000" dirty="0">
                <a:solidFill>
                  <a:srgbClr val="FF0000"/>
                </a:solidFill>
              </a:rPr>
              <a:t> [1:3]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3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>
                <a:latin typeface="+mj-lt"/>
              </a:rPr>
              <a:t>– Estrutura de Dados</a:t>
            </a:r>
          </a:p>
        </p:txBody>
      </p:sp>
      <p:sp>
        <p:nvSpPr>
          <p:cNvPr id="6" name="Espaço Reservado para Conteúdo 6"/>
          <p:cNvSpPr>
            <a:spLocks noGrp="1"/>
          </p:cNvSpPr>
          <p:nvPr>
            <p:ph idx="1"/>
          </p:nvPr>
        </p:nvSpPr>
        <p:spPr>
          <a:xfrm>
            <a:off x="175259" y="1407367"/>
            <a:ext cx="11935875" cy="518937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pt-BR" sz="2400" b="1" dirty="0">
                <a:solidFill>
                  <a:srgbClr val="FF0000"/>
                </a:solidFill>
              </a:rPr>
              <a:t>Atividade 1</a:t>
            </a:r>
            <a:r>
              <a:rPr lang="pt-BR" sz="2400" dirty="0"/>
              <a:t>. Use a função </a:t>
            </a:r>
            <a:r>
              <a:rPr lang="pt-BR" sz="2400" dirty="0" err="1">
                <a:solidFill>
                  <a:srgbClr val="FF0000"/>
                </a:solidFill>
              </a:rPr>
              <a:t>sample</a:t>
            </a:r>
            <a:r>
              <a:rPr lang="pt-BR" sz="2400" dirty="0">
                <a:solidFill>
                  <a:srgbClr val="FF0000"/>
                </a:solidFill>
              </a:rPr>
              <a:t>( )</a:t>
            </a:r>
            <a:r>
              <a:rPr lang="pt-BR" sz="2400" dirty="0"/>
              <a:t> para simular  os votos de uma enquete (“sim” , “não”) em uma proposta de aumentos de salário em uma empresa de 600 funcionários, sabendo-se que 1/3 dos empregados são contra a proposta. Apresente o resultado por meio da função </a:t>
            </a:r>
            <a:r>
              <a:rPr lang="pt-BR" sz="2400" dirty="0" err="1">
                <a:solidFill>
                  <a:srgbClr val="FF0000"/>
                </a:solidFill>
              </a:rPr>
              <a:t>table</a:t>
            </a:r>
            <a:r>
              <a:rPr lang="pt-BR" sz="2400" dirty="0">
                <a:solidFill>
                  <a:srgbClr val="FF0000"/>
                </a:solidFill>
              </a:rPr>
              <a:t>( )</a:t>
            </a:r>
            <a:r>
              <a:rPr lang="pt-BR" sz="2400" dirty="0"/>
              <a:t>. Segue uma dica: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pt-BR" sz="2400" dirty="0"/>
              <a:t>amostra &lt;- </a:t>
            </a:r>
            <a:r>
              <a:rPr lang="pt-BR" sz="2400" dirty="0" err="1"/>
              <a:t>sample</a:t>
            </a:r>
            <a:r>
              <a:rPr lang="pt-BR" sz="2400" dirty="0"/>
              <a:t> (c("banana", "maça", "jiló"),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pt-BR" sz="2400" dirty="0"/>
              <a:t>                   </a:t>
            </a:r>
            <a:r>
              <a:rPr lang="pt-BR" sz="2400" dirty="0" err="1"/>
              <a:t>size</a:t>
            </a:r>
            <a:r>
              <a:rPr lang="pt-BR" sz="2400" dirty="0"/>
              <a:t> = 100,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pt-BR" sz="2400" dirty="0"/>
              <a:t>                   </a:t>
            </a:r>
            <a:r>
              <a:rPr lang="pt-BR" sz="2400" dirty="0" err="1"/>
              <a:t>replace</a:t>
            </a:r>
            <a:r>
              <a:rPr lang="pt-BR" sz="2400" dirty="0"/>
              <a:t> = T,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pt-BR" sz="2400" dirty="0"/>
              <a:t>                   </a:t>
            </a:r>
            <a:r>
              <a:rPr lang="pt-BR" sz="2400" dirty="0" err="1"/>
              <a:t>prob</a:t>
            </a:r>
            <a:r>
              <a:rPr lang="pt-BR" sz="2400" dirty="0"/>
              <a:t> = c(1/3, 1/2,1/6 )  )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pt-BR" sz="2400" dirty="0" err="1"/>
              <a:t>table</a:t>
            </a:r>
            <a:r>
              <a:rPr lang="pt-BR" sz="2400" dirty="0"/>
              <a:t>(amostra)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0199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250370" y="1303020"/>
            <a:ext cx="11941629" cy="32896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b="1" dirty="0"/>
              <a:t> </a:t>
            </a:r>
            <a:r>
              <a:rPr lang="pt-BR" sz="2000" b="1" dirty="0">
                <a:solidFill>
                  <a:srgbClr val="FF0000"/>
                </a:solidFill>
              </a:rPr>
              <a:t>Data Frame</a:t>
            </a:r>
            <a:r>
              <a:rPr lang="pt-BR" sz="2000" dirty="0"/>
              <a:t>  é uma estrutura de dados retangular, as colunas as variáveis e as linhas  as observações.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A forma mais comum de criar um data frame é por meio da leitura de dados armazenados em outros arquivos, como </a:t>
            </a:r>
            <a:r>
              <a:rPr lang="pt-BR" sz="2000" dirty="0" err="1"/>
              <a:t>txt</a:t>
            </a:r>
            <a:r>
              <a:rPr lang="pt-BR" sz="2000" dirty="0"/>
              <a:t> ou </a:t>
            </a:r>
            <a:r>
              <a:rPr lang="pt-BR" sz="2000" dirty="0" err="1"/>
              <a:t>xlsx</a:t>
            </a:r>
            <a:r>
              <a:rPr lang="pt-BR" sz="2000" dirty="0"/>
              <a:t>.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A função </a:t>
            </a:r>
            <a:r>
              <a:rPr lang="pt-BR" sz="2000" b="1" dirty="0" err="1">
                <a:solidFill>
                  <a:srgbClr val="FF0000"/>
                </a:solidFill>
              </a:rPr>
              <a:t>data.frame</a:t>
            </a:r>
            <a:r>
              <a:rPr lang="pt-BR" sz="2000" b="1" dirty="0">
                <a:solidFill>
                  <a:srgbClr val="FF0000"/>
                </a:solidFill>
              </a:rPr>
              <a:t>() </a:t>
            </a:r>
            <a:r>
              <a:rPr lang="pt-BR" sz="2000" dirty="0"/>
              <a:t>cria um data frame a partir de vetores ou fatores.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224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242596" y="1303020"/>
            <a:ext cx="11868539" cy="45959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idade &lt;- c(18, 17, 19, 21, 22, 25, 18, NA)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err="1"/>
              <a:t>area</a:t>
            </a:r>
            <a:r>
              <a:rPr lang="pt-BR" sz="2000" dirty="0"/>
              <a:t>   &lt;- c(1,1,2,1,2,2,1,1)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err="1"/>
              <a:t>genero</a:t>
            </a:r>
            <a:r>
              <a:rPr lang="pt-BR" sz="2000" dirty="0"/>
              <a:t> &lt;- c("</a:t>
            </a:r>
            <a:r>
              <a:rPr lang="pt-BR" sz="2000" dirty="0" err="1"/>
              <a:t>f","m","f","f","m","f","m","f</a:t>
            </a:r>
            <a:r>
              <a:rPr lang="pt-BR" sz="2000" dirty="0"/>
              <a:t>")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dados &lt;- </a:t>
            </a:r>
            <a:r>
              <a:rPr lang="pt-BR" sz="2000" dirty="0" err="1"/>
              <a:t>data.frame</a:t>
            </a:r>
            <a:r>
              <a:rPr lang="pt-BR" sz="2000" dirty="0"/>
              <a:t> ( </a:t>
            </a:r>
            <a:r>
              <a:rPr lang="pt-BR" sz="2000" dirty="0" err="1"/>
              <a:t>area</a:t>
            </a:r>
            <a:r>
              <a:rPr lang="pt-BR" sz="2000" dirty="0"/>
              <a:t>, </a:t>
            </a:r>
            <a:r>
              <a:rPr lang="pt-BR" sz="2000" dirty="0" err="1"/>
              <a:t>genero</a:t>
            </a:r>
            <a:r>
              <a:rPr lang="pt-BR" sz="2000" dirty="0"/>
              <a:t>, idade)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dados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15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75260" y="1303020"/>
            <a:ext cx="12016740" cy="52750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Para acessar os valores de variável em data frame, digite o nome do data frame seguido por $ e pelo nome da variável.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b="1" dirty="0" err="1">
                <a:solidFill>
                  <a:srgbClr val="FF0000"/>
                </a:solidFill>
              </a:rPr>
              <a:t>dados$área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Observações e variáveis de um data frame podem ser extraídos com o operador </a:t>
            </a:r>
            <a:r>
              <a:rPr lang="pt-BR" sz="2000" b="1" dirty="0">
                <a:solidFill>
                  <a:srgbClr val="FF0000"/>
                </a:solidFill>
              </a:rPr>
              <a:t>[ linha, coluna ]</a:t>
            </a:r>
            <a:r>
              <a:rPr lang="pt-BR" sz="2000" b="1" dirty="0"/>
              <a:t>.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rgbClr val="FF0000"/>
                </a:solidFill>
              </a:rPr>
              <a:t>dados [ x , y ] – elemento na </a:t>
            </a:r>
            <a:r>
              <a:rPr lang="pt-BR" sz="2000" b="1" dirty="0" err="1">
                <a:solidFill>
                  <a:srgbClr val="FF0000"/>
                </a:solidFill>
              </a:rPr>
              <a:t>xª</a:t>
            </a:r>
            <a:r>
              <a:rPr lang="pt-BR" sz="2000" b="1" dirty="0">
                <a:solidFill>
                  <a:srgbClr val="FF0000"/>
                </a:solidFill>
              </a:rPr>
              <a:t> linha e </a:t>
            </a:r>
            <a:r>
              <a:rPr lang="pt-BR" sz="2000" b="1" dirty="0" err="1">
                <a:solidFill>
                  <a:srgbClr val="FF0000"/>
                </a:solidFill>
              </a:rPr>
              <a:t>yº</a:t>
            </a:r>
            <a:r>
              <a:rPr lang="pt-BR" sz="2000" b="1" dirty="0">
                <a:solidFill>
                  <a:srgbClr val="FF0000"/>
                </a:solidFill>
              </a:rPr>
              <a:t>  coluna.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rgbClr val="FF0000"/>
                </a:solidFill>
              </a:rPr>
              <a:t>dados [   , y  ] – todas as linhas da </a:t>
            </a:r>
            <a:r>
              <a:rPr lang="pt-BR" sz="2000" b="1" dirty="0" err="1">
                <a:solidFill>
                  <a:srgbClr val="FF0000"/>
                </a:solidFill>
              </a:rPr>
              <a:t>yª</a:t>
            </a:r>
            <a:r>
              <a:rPr lang="pt-BR" sz="2000" b="1" dirty="0">
                <a:solidFill>
                  <a:srgbClr val="FF0000"/>
                </a:solidFill>
              </a:rPr>
              <a:t> coluna.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rgbClr val="FF0000"/>
                </a:solidFill>
              </a:rPr>
              <a:t>dados [x ,     ] – todas as colunas da </a:t>
            </a:r>
            <a:r>
              <a:rPr lang="pt-BR" sz="2000" b="1" dirty="0" err="1">
                <a:solidFill>
                  <a:srgbClr val="FF0000"/>
                </a:solidFill>
              </a:rPr>
              <a:t>xª</a:t>
            </a:r>
            <a:r>
              <a:rPr lang="pt-BR" sz="2000" b="1" dirty="0">
                <a:solidFill>
                  <a:srgbClr val="FF0000"/>
                </a:solidFill>
              </a:rPr>
              <a:t> linha. 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rgbClr val="FF0000"/>
                </a:solidFill>
              </a:rPr>
              <a:t>dados[n] – retorna um data frame formado pela coluna n.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5217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464510" y="960120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464510" y="1303019"/>
            <a:ext cx="2722983" cy="5042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&gt; dados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ourier New" panose="02070309020205020404" pitchFamily="49" charset="0"/>
              </a:rPr>
              <a:t>           </a:t>
            </a:r>
            <a:r>
              <a:rPr lang="pt-BR" sz="1600" dirty="0" err="1">
                <a:cs typeface="Courier New" panose="02070309020205020404" pitchFamily="49" charset="0"/>
              </a:rPr>
              <a:t>area</a:t>
            </a:r>
            <a:r>
              <a:rPr lang="pt-BR" sz="1600" dirty="0">
                <a:cs typeface="Courier New" panose="02070309020205020404" pitchFamily="49" charset="0"/>
              </a:rPr>
              <a:t> </a:t>
            </a:r>
            <a:r>
              <a:rPr lang="pt-BR" sz="1600" dirty="0" err="1">
                <a:cs typeface="Courier New" panose="02070309020205020404" pitchFamily="49" charset="0"/>
              </a:rPr>
              <a:t>genero</a:t>
            </a:r>
            <a:r>
              <a:rPr lang="pt-BR" sz="1600" dirty="0">
                <a:cs typeface="Courier New" panose="02070309020205020404" pitchFamily="49" charset="0"/>
              </a:rPr>
              <a:t> idade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ourier New" panose="02070309020205020404" pitchFamily="49" charset="0"/>
              </a:rPr>
              <a:t>1 Humanas          f        18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ourier New" panose="02070309020205020404" pitchFamily="49" charset="0"/>
              </a:rPr>
              <a:t>2 Humanas         m       17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ourier New" panose="02070309020205020404" pitchFamily="49" charset="0"/>
              </a:rPr>
              <a:t>3  Exatas             f        19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ourier New" panose="02070309020205020404" pitchFamily="49" charset="0"/>
              </a:rPr>
              <a:t>4 Humanas          f        21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ourier New" panose="02070309020205020404" pitchFamily="49" charset="0"/>
              </a:rPr>
              <a:t>5  Exatas            m       22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ourier New" panose="02070309020205020404" pitchFamily="49" charset="0"/>
              </a:rPr>
              <a:t>6  Exatas             f       25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ourier New" panose="02070309020205020404" pitchFamily="49" charset="0"/>
              </a:rPr>
              <a:t>7 Humanas         m      18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ourier New" panose="02070309020205020404" pitchFamily="49" charset="0"/>
              </a:rPr>
              <a:t>8 Humanas          f      NA</a:t>
            </a:r>
          </a:p>
          <a:p>
            <a:pPr marL="0" indent="0">
              <a:buNone/>
            </a:pPr>
            <a:endParaRPr lang="pt-BR" sz="1600" dirty="0">
              <a:cs typeface="Courier New" panose="02070309020205020404" pitchFamily="49" charset="0"/>
            </a:endParaRPr>
          </a:p>
        </p:txBody>
      </p:sp>
      <p:sp>
        <p:nvSpPr>
          <p:cNvPr id="8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8212494" y="1247034"/>
            <a:ext cx="3001348" cy="515488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&gt; dados [1, 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/>
              <a:t>            </a:t>
            </a:r>
            <a:r>
              <a:rPr lang="pt-BR" sz="1600" dirty="0" err="1"/>
              <a:t>area</a:t>
            </a:r>
            <a:r>
              <a:rPr lang="pt-BR" sz="1600" dirty="0"/>
              <a:t> </a:t>
            </a:r>
            <a:r>
              <a:rPr lang="pt-BR" sz="1600" dirty="0" err="1"/>
              <a:t>genero</a:t>
            </a:r>
            <a:r>
              <a:rPr lang="pt-BR" sz="1600" dirty="0"/>
              <a:t> idade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/>
              <a:t>1 Humanas           f        18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&gt; dados [2,1:5]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600" dirty="0"/>
              <a:t>  </a:t>
            </a:r>
            <a:r>
              <a:rPr lang="pt-BR" sz="1600" dirty="0" err="1"/>
              <a:t>genero</a:t>
            </a:r>
            <a:endParaRPr lang="pt-B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/>
              <a:t>1          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/>
              <a:t>2         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/>
              <a:t>3          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/>
              <a:t>4          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/>
              <a:t>5        m</a:t>
            </a:r>
          </a:p>
        </p:txBody>
      </p:sp>
      <p:sp>
        <p:nvSpPr>
          <p:cNvPr id="9" name="Espaço Reservado para Conteúdo 6"/>
          <p:cNvSpPr>
            <a:spLocks noGrp="1"/>
          </p:cNvSpPr>
          <p:nvPr>
            <p:ph sz="half" idx="4294967295"/>
          </p:nvPr>
        </p:nvSpPr>
        <p:spPr>
          <a:xfrm>
            <a:off x="4338712" y="1358430"/>
            <a:ext cx="2722563" cy="50434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&gt; </a:t>
            </a:r>
            <a:r>
              <a:rPr lang="pt-BR" sz="1600" b="1" dirty="0" err="1">
                <a:solidFill>
                  <a:srgbClr val="FF0000"/>
                </a:solidFill>
              </a:rPr>
              <a:t>dados$idade</a:t>
            </a:r>
            <a:endParaRPr lang="pt-BR" sz="16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/>
              <a:t>[1] 18 17 19 21 22 25 18 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&gt; dados [1,2]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/>
              <a:t>[1] 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 err="1"/>
              <a:t>Levels</a:t>
            </a:r>
            <a:r>
              <a:rPr lang="pt-BR" sz="1600" dirty="0"/>
              <a:t>: f m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&gt; dados [ ,2]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/>
              <a:t>[1] f m f  </a:t>
            </a:r>
            <a:r>
              <a:rPr lang="pt-BR" sz="1600" dirty="0" err="1"/>
              <a:t>f</a:t>
            </a:r>
            <a:r>
              <a:rPr lang="pt-BR" sz="1600" dirty="0"/>
              <a:t> m f m 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 err="1"/>
              <a:t>Levels</a:t>
            </a:r>
            <a:r>
              <a:rPr lang="pt-BR" sz="1600" dirty="0"/>
              <a:t>: f m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00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>
                <a:solidFill>
                  <a:sysClr val="windowText" lastClr="000000"/>
                </a:solidFill>
                <a:latin typeface="+mj-lt"/>
              </a:rPr>
              <a:t>– Acesso a Valores</a:t>
            </a:r>
          </a:p>
        </p:txBody>
      </p:sp>
      <p:sp>
        <p:nvSpPr>
          <p:cNvPr id="6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601980" y="1303020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Subconjuntos de elementos de um vetor podem ser selecionado por meio de um </a:t>
            </a:r>
            <a:r>
              <a:rPr lang="pt-BR" sz="2000" b="1" dirty="0">
                <a:solidFill>
                  <a:srgbClr val="FF0000"/>
                </a:solidFill>
              </a:rPr>
              <a:t>vetor de índices entre colchetes – [ ]</a:t>
            </a:r>
            <a:r>
              <a:rPr lang="pt-BR" sz="2000" dirty="0"/>
              <a:t>.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Tipos de vetores de índices:</a:t>
            </a:r>
          </a:p>
          <a:p>
            <a:pPr lvl="1">
              <a:lnSpc>
                <a:spcPct val="150000"/>
              </a:lnSpc>
            </a:pPr>
            <a:r>
              <a:rPr lang="pt-BR" sz="2000" dirty="0"/>
              <a:t>Vetor Lógico</a:t>
            </a:r>
          </a:p>
          <a:p>
            <a:pPr lvl="1">
              <a:lnSpc>
                <a:spcPct val="150000"/>
              </a:lnSpc>
            </a:pPr>
            <a:r>
              <a:rPr lang="pt-BR" sz="2000" dirty="0"/>
              <a:t>Vetores com inteiros positivos</a:t>
            </a:r>
          </a:p>
          <a:p>
            <a:pPr lvl="1">
              <a:lnSpc>
                <a:spcPct val="150000"/>
              </a:lnSpc>
            </a:pPr>
            <a:r>
              <a:rPr lang="pt-BR" sz="2000" dirty="0"/>
              <a:t>Vetores com inteiros negativos</a:t>
            </a:r>
          </a:p>
          <a:p>
            <a:pPr lvl="1">
              <a:lnSpc>
                <a:spcPct val="150000"/>
              </a:lnSpc>
            </a:pPr>
            <a:r>
              <a:rPr lang="pt-BR" sz="2000" dirty="0"/>
              <a:t>Vetores  de </a:t>
            </a:r>
            <a:r>
              <a:rPr lang="pt-BR" sz="2000" dirty="0" err="1"/>
              <a:t>strings</a:t>
            </a:r>
            <a:endParaRPr lang="pt-BR" sz="2000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0515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>
                <a:solidFill>
                  <a:sysClr val="windowText" lastClr="000000"/>
                </a:solidFill>
                <a:latin typeface="+mj-lt"/>
              </a:rPr>
              <a:t>– Acesso a Valores</a:t>
            </a:r>
          </a:p>
        </p:txBody>
      </p:sp>
      <p:sp>
        <p:nvSpPr>
          <p:cNvPr id="8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601980" y="1303020"/>
            <a:ext cx="10515600" cy="5105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</a:rPr>
              <a:t>Vetor de Índice Lógico </a:t>
            </a:r>
            <a:r>
              <a:rPr lang="pt-BR" sz="2000" dirty="0"/>
              <a:t>apresenta o valor TRUE para os elementos que serão selecionados e FALSE para os que serão omitidos.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x &lt;- c(1:10, NA)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# Omite  NA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x[!is.na(x)]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# Seleciona os pares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x[x%%2==0 &amp; !is.na(x)]</a:t>
            </a:r>
          </a:p>
        </p:txBody>
      </p:sp>
    </p:spTree>
    <p:extLst>
      <p:ext uri="{BB962C8B-B14F-4D97-AF65-F5344CB8AC3E}">
        <p14:creationId xmlns:p14="http://schemas.microsoft.com/office/powerpoint/2010/main" val="15091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0515600" cy="457199"/>
          </a:xfrm>
        </p:spPr>
        <p:txBody>
          <a:bodyPr>
            <a:normAutofit/>
          </a:bodyPr>
          <a:lstStyle/>
          <a:p>
            <a:pPr lvl="1"/>
            <a:r>
              <a:rPr lang="pt-BR" sz="2000" b="1" dirty="0">
                <a:latin typeface="+mj-lt"/>
              </a:rPr>
              <a:t>– Tipos de dados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2179320" y="1821180"/>
          <a:ext cx="7833360" cy="4221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Tipo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Exemplo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r>
                        <a:rPr lang="pt-BR" sz="2800" b="1" dirty="0" err="1"/>
                        <a:t>logical</a:t>
                      </a:r>
                      <a:endParaRPr lang="pt-BR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1" dirty="0">
                          <a:solidFill>
                            <a:srgbClr val="FF0000"/>
                          </a:solidFill>
                        </a:rPr>
                        <a:t>c(TRUE, FALSE, T, F, 5&gt; 4)</a:t>
                      </a:r>
                      <a:endParaRPr lang="pt-BR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pt-BR" sz="2800" b="1" dirty="0" err="1"/>
                        <a:t>interger</a:t>
                      </a:r>
                      <a:endParaRPr lang="pt-BR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solidFill>
                            <a:srgbClr val="FF0000"/>
                          </a:solidFill>
                        </a:rPr>
                        <a:t>c(1L, 2L)</a:t>
                      </a:r>
                      <a:endParaRPr lang="pt-BR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r>
                        <a:rPr lang="pt-BR" sz="2800" b="1" dirty="0"/>
                        <a:t>real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solidFill>
                            <a:srgbClr val="FF0000"/>
                          </a:solidFill>
                        </a:rPr>
                        <a:t>c(1, 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pt-BR" sz="2800" b="1" dirty="0" err="1"/>
                        <a:t>complex</a:t>
                      </a:r>
                      <a:endParaRPr lang="pt-BR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solidFill>
                            <a:srgbClr val="FF0000"/>
                          </a:solidFill>
                        </a:rPr>
                        <a:t>c(1+2i, 1+0i, 1i)</a:t>
                      </a:r>
                      <a:endParaRPr lang="pt-BR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r>
                        <a:rPr lang="pt-BR" sz="2800" b="1" dirty="0" err="1"/>
                        <a:t>character</a:t>
                      </a:r>
                      <a:endParaRPr lang="pt-BR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solidFill>
                            <a:srgbClr val="FF0000"/>
                          </a:solidFill>
                        </a:rPr>
                        <a:t>c("casa", 'apartamento')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578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>
                <a:solidFill>
                  <a:sysClr val="windowText" lastClr="000000"/>
                </a:solidFill>
                <a:latin typeface="+mj-lt"/>
              </a:rPr>
              <a:t>– Acesso a Valores</a:t>
            </a:r>
          </a:p>
        </p:txBody>
      </p:sp>
      <p:sp>
        <p:nvSpPr>
          <p:cNvPr id="5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601980" y="1303020"/>
            <a:ext cx="10515600" cy="5105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Vetor de Índice de inteiros positivos </a:t>
            </a:r>
            <a:r>
              <a:rPr lang="pt-BR" sz="2000" dirty="0"/>
              <a:t>os elementos a serem selecionados são indicados na ordem desejada.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x &lt;- c(1:10, NA)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# Seleciona os 3 primeiros elementos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x[1:3]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# Seleciona os elementos 9,2,1 e 4, nessa ordem.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x[c(9,2,5,11)]</a:t>
            </a:r>
          </a:p>
        </p:txBody>
      </p:sp>
    </p:spTree>
    <p:extLst>
      <p:ext uri="{BB962C8B-B14F-4D97-AF65-F5344CB8AC3E}">
        <p14:creationId xmlns:p14="http://schemas.microsoft.com/office/powerpoint/2010/main" val="1022679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>
                <a:solidFill>
                  <a:sysClr val="windowText" lastClr="000000"/>
                </a:solidFill>
                <a:latin typeface="+mj-lt"/>
              </a:rPr>
              <a:t>– Acesso a Valores</a:t>
            </a:r>
          </a:p>
        </p:txBody>
      </p:sp>
      <p:sp>
        <p:nvSpPr>
          <p:cNvPr id="7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799011" y="1303020"/>
            <a:ext cx="10515600" cy="5105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</a:rPr>
              <a:t>Vetor de Índice de inteiros negativos </a:t>
            </a:r>
            <a:r>
              <a:rPr lang="pt-BR" sz="2000" dirty="0"/>
              <a:t>os elementos a serem omitidos são indicados. 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x &lt;- c(1:10, NA)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# exclui os 3 primeiros elementos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x[-(1:3)]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# Seleciona os elementos 9,2,1 e 4, nessa ordem.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x[-c(9,2,5,11)]</a:t>
            </a:r>
          </a:p>
        </p:txBody>
      </p:sp>
    </p:spTree>
    <p:extLst>
      <p:ext uri="{BB962C8B-B14F-4D97-AF65-F5344CB8AC3E}">
        <p14:creationId xmlns:p14="http://schemas.microsoft.com/office/powerpoint/2010/main" val="783736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>
                <a:solidFill>
                  <a:sysClr val="windowText" lastClr="000000"/>
                </a:solidFill>
                <a:latin typeface="+mj-lt"/>
              </a:rPr>
              <a:t>– Acesso a Valores</a:t>
            </a:r>
          </a:p>
        </p:txBody>
      </p:sp>
      <p:sp>
        <p:nvSpPr>
          <p:cNvPr id="5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601980" y="1303020"/>
            <a:ext cx="10515600" cy="5105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</a:rPr>
              <a:t>Vetor de Índice de </a:t>
            </a:r>
            <a:r>
              <a:rPr lang="pt-BR" sz="2000" b="1" dirty="0" err="1">
                <a:solidFill>
                  <a:srgbClr val="FF0000"/>
                </a:solidFill>
              </a:rPr>
              <a:t>strings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é</a:t>
            </a:r>
            <a:r>
              <a:rPr lang="pt-BR" sz="2000" b="1" dirty="0"/>
              <a:t> </a:t>
            </a:r>
            <a:r>
              <a:rPr lang="pt-BR" sz="2000" dirty="0"/>
              <a:t>aplicado apenas quando o vetor possui o atributo </a:t>
            </a:r>
            <a:r>
              <a:rPr lang="pt-BR" sz="2000" i="1" dirty="0" err="1"/>
              <a:t>names</a:t>
            </a:r>
            <a:r>
              <a:rPr lang="pt-BR" sz="2000" dirty="0"/>
              <a:t>. Os elementos selecionados serão os que tem o ‘nome ’ indicado.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en-US" sz="2000" dirty="0"/>
              <a:t>fruit &lt;- c(5, 10, 1, 20)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names(fruit) &lt;- c("orange", "banana", "apple", "peach")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lunch &lt;- fruit[c("</a:t>
            </a:r>
            <a:r>
              <a:rPr lang="en-US" sz="2000" dirty="0" err="1"/>
              <a:t>apple","orange</a:t>
            </a:r>
            <a:r>
              <a:rPr lang="en-US" sz="2000" dirty="0"/>
              <a:t>")]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72002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>
                <a:solidFill>
                  <a:sysClr val="windowText" lastClr="000000"/>
                </a:solidFill>
                <a:latin typeface="+mj-lt"/>
              </a:rPr>
              <a:t>– Acesso a Valores</a:t>
            </a:r>
          </a:p>
        </p:txBody>
      </p:sp>
      <p:sp>
        <p:nvSpPr>
          <p:cNvPr id="6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601980" y="1303020"/>
            <a:ext cx="10515600" cy="5105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IMPORTANTE: </a:t>
            </a:r>
            <a:r>
              <a:rPr lang="pt-BR" sz="2000" dirty="0"/>
              <a:t>Pode-se utilizar vetores de índices para atribuir valores apenas para os elementos indicados.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x &lt;- c(1:10, NA)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x[is.na(x)] &lt;- 0</a:t>
            </a:r>
          </a:p>
        </p:txBody>
      </p:sp>
    </p:spTree>
    <p:extLst>
      <p:ext uri="{BB962C8B-B14F-4D97-AF65-F5344CB8AC3E}">
        <p14:creationId xmlns:p14="http://schemas.microsoft.com/office/powerpoint/2010/main" val="1150765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604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8000" dirty="0"/>
          </a:p>
          <a:p>
            <a:pPr marL="0" indent="0" algn="ctr">
              <a:buNone/>
            </a:pPr>
            <a:endParaRPr lang="pt-BR" sz="8000" dirty="0"/>
          </a:p>
          <a:p>
            <a:pPr marL="0" indent="0" algn="ctr">
              <a:buNone/>
            </a:pPr>
            <a:r>
              <a:rPr lang="pt-BR" sz="8000" b="1" dirty="0">
                <a:solidFill>
                  <a:srgbClr val="FF0000"/>
                </a:solidFill>
              </a:rPr>
              <a:t>FIM !</a:t>
            </a:r>
          </a:p>
          <a:p>
            <a:pPr marL="0" indent="0" algn="ctr">
              <a:buNone/>
            </a:pPr>
            <a:endParaRPr lang="pt-BR" sz="8000" dirty="0"/>
          </a:p>
          <a:p>
            <a:pPr marL="0" indent="0" algn="ctr">
              <a:buNone/>
            </a:pP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7091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0515600" cy="457199"/>
          </a:xfrm>
        </p:spPr>
        <p:txBody>
          <a:bodyPr>
            <a:normAutofit/>
          </a:bodyPr>
          <a:lstStyle/>
          <a:p>
            <a:pPr lvl="1"/>
            <a:r>
              <a:rPr lang="pt-BR" sz="2000" b="1" dirty="0">
                <a:latin typeface="+mj-lt"/>
              </a:rPr>
              <a:t>– Dados </a:t>
            </a:r>
            <a:r>
              <a:rPr lang="pt-BR" sz="2000" b="1" dirty="0" err="1">
                <a:latin typeface="+mj-lt"/>
              </a:rPr>
              <a:t>Missing</a:t>
            </a:r>
            <a:endParaRPr lang="pt-BR" sz="2000" b="1" dirty="0">
              <a:latin typeface="+mj-lt"/>
            </a:endParaRPr>
          </a:p>
        </p:txBody>
      </p:sp>
      <p:sp>
        <p:nvSpPr>
          <p:cNvPr id="4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586740" y="14173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Quando um elemento de um vetor ou um valor é ‘</a:t>
            </a:r>
            <a:r>
              <a:rPr lang="pt-BR" sz="2000" dirty="0" err="1"/>
              <a:t>not</a:t>
            </a:r>
            <a:r>
              <a:rPr lang="pt-BR" sz="2000" dirty="0"/>
              <a:t> </a:t>
            </a:r>
            <a:r>
              <a:rPr lang="pt-BR" sz="2000" dirty="0" err="1"/>
              <a:t>available</a:t>
            </a:r>
            <a:r>
              <a:rPr lang="pt-BR" sz="2000" dirty="0"/>
              <a:t>’ ou um ‘</a:t>
            </a:r>
            <a:r>
              <a:rPr lang="pt-BR" sz="2000" dirty="0" err="1"/>
              <a:t>missing</a:t>
            </a:r>
            <a:r>
              <a:rPr lang="pt-BR" sz="2000" dirty="0"/>
              <a:t> </a:t>
            </a:r>
            <a:r>
              <a:rPr lang="pt-BR" sz="2000" dirty="0" err="1"/>
              <a:t>value</a:t>
            </a:r>
            <a:r>
              <a:rPr lang="pt-BR" sz="2000" dirty="0"/>
              <a:t>’, às sua posição no vetor ou ao valor desconhecido é associado o valor especial </a:t>
            </a:r>
            <a:r>
              <a:rPr lang="pt-BR" sz="2000" b="1" dirty="0">
                <a:solidFill>
                  <a:srgbClr val="FF0000"/>
                </a:solidFill>
              </a:rPr>
              <a:t>NA.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&gt; Z &lt;- c(1:3,NA) ;  </a:t>
            </a:r>
            <a:r>
              <a:rPr lang="pt-BR" sz="2000" b="1" dirty="0" err="1">
                <a:solidFill>
                  <a:srgbClr val="FF0000"/>
                </a:solidFill>
              </a:rPr>
              <a:t>ind</a:t>
            </a:r>
            <a:r>
              <a:rPr lang="pt-BR" sz="2000" b="1" dirty="0">
                <a:solidFill>
                  <a:srgbClr val="FF0000"/>
                </a:solidFill>
              </a:rPr>
              <a:t> &lt;- is.na(Z)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A função </a:t>
            </a:r>
            <a:r>
              <a:rPr lang="pt-BR" sz="2000" b="1" dirty="0">
                <a:solidFill>
                  <a:srgbClr val="FF0000"/>
                </a:solidFill>
              </a:rPr>
              <a:t>is.na( )</a:t>
            </a:r>
            <a:r>
              <a:rPr lang="pt-BR" sz="2000" dirty="0"/>
              <a:t> retorna um vetor com o mesmo número de elementos do seu argumento, com o valor lógico </a:t>
            </a:r>
            <a:r>
              <a:rPr lang="pt-BR" sz="2000" b="1" dirty="0">
                <a:solidFill>
                  <a:srgbClr val="FF0000"/>
                </a:solidFill>
              </a:rPr>
              <a:t>TRUE</a:t>
            </a:r>
            <a:r>
              <a:rPr lang="pt-BR" sz="2000" dirty="0"/>
              <a:t> se o elemento correspondente for</a:t>
            </a:r>
            <a:r>
              <a:rPr lang="pt-BR" sz="2000" b="1" dirty="0">
                <a:solidFill>
                  <a:srgbClr val="FF0000"/>
                </a:solidFill>
              </a:rPr>
              <a:t> NA</a:t>
            </a:r>
            <a:r>
              <a:rPr lang="pt-B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071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0515600" cy="457199"/>
          </a:xfrm>
        </p:spPr>
        <p:txBody>
          <a:bodyPr>
            <a:normAutofit/>
          </a:bodyPr>
          <a:lstStyle/>
          <a:p>
            <a:pPr lvl="1"/>
            <a:r>
              <a:rPr lang="pt-BR" sz="2000" b="1" dirty="0">
                <a:latin typeface="+mj-lt"/>
              </a:rPr>
              <a:t>– Dados </a:t>
            </a:r>
            <a:r>
              <a:rPr lang="pt-BR" sz="2000" b="1" dirty="0" err="1">
                <a:latin typeface="+mj-lt"/>
              </a:rPr>
              <a:t>Missing</a:t>
            </a:r>
            <a:endParaRPr lang="pt-BR" sz="2000" b="1" dirty="0"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723900" y="15544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Observações: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Indefinições matemáticas como </a:t>
            </a:r>
            <a:r>
              <a:rPr lang="pt-BR" sz="2000" b="1" dirty="0">
                <a:solidFill>
                  <a:srgbClr val="FF0000"/>
                </a:solidFill>
              </a:rPr>
              <a:t>0/0</a:t>
            </a:r>
            <a:r>
              <a:rPr lang="pt-BR" sz="2000" dirty="0"/>
              <a:t> ou </a:t>
            </a:r>
            <a:r>
              <a:rPr lang="pt-BR" sz="2000" b="1" dirty="0" err="1">
                <a:solidFill>
                  <a:srgbClr val="FF0000"/>
                </a:solidFill>
              </a:rPr>
              <a:t>Inf</a:t>
            </a:r>
            <a:r>
              <a:rPr lang="pt-BR" sz="2000" b="1" dirty="0">
                <a:solidFill>
                  <a:srgbClr val="FF0000"/>
                </a:solidFill>
              </a:rPr>
              <a:t> – </a:t>
            </a:r>
            <a:r>
              <a:rPr lang="pt-BR" sz="2000" b="1" dirty="0" err="1">
                <a:solidFill>
                  <a:srgbClr val="FF0000"/>
                </a:solidFill>
              </a:rPr>
              <a:t>Inf</a:t>
            </a:r>
            <a:r>
              <a:rPr lang="pt-BR" sz="2000" dirty="0"/>
              <a:t>  são um tipo especial de ‘</a:t>
            </a:r>
            <a:r>
              <a:rPr lang="pt-BR" sz="2000" dirty="0" err="1"/>
              <a:t>missing</a:t>
            </a:r>
            <a:r>
              <a:rPr lang="pt-BR" sz="2000" dirty="0"/>
              <a:t> </a:t>
            </a:r>
            <a:r>
              <a:rPr lang="pt-BR" sz="2000" dirty="0" err="1"/>
              <a:t>value</a:t>
            </a:r>
            <a:r>
              <a:rPr lang="pt-BR" sz="2000" dirty="0"/>
              <a:t>’ e recebem o valor </a:t>
            </a:r>
            <a:r>
              <a:rPr lang="pt-BR" sz="2000" b="1" dirty="0" err="1">
                <a:solidFill>
                  <a:srgbClr val="FF0000"/>
                </a:solidFill>
              </a:rPr>
              <a:t>NaN</a:t>
            </a:r>
            <a:r>
              <a:rPr lang="pt-BR" sz="2000" dirty="0"/>
              <a:t> (</a:t>
            </a:r>
            <a:r>
              <a:rPr lang="pt-BR" sz="2000" dirty="0" err="1"/>
              <a:t>Not</a:t>
            </a:r>
            <a:r>
              <a:rPr lang="pt-BR" sz="2000" dirty="0"/>
              <a:t> a </a:t>
            </a:r>
            <a:r>
              <a:rPr lang="pt-BR" sz="2000" dirty="0" err="1"/>
              <a:t>Number</a:t>
            </a:r>
            <a:r>
              <a:rPr lang="pt-BR" sz="2000" dirty="0"/>
              <a:t>). 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Para verificar se um valor é  </a:t>
            </a:r>
            <a:r>
              <a:rPr lang="pt-BR" sz="2000" b="1" dirty="0" err="1">
                <a:solidFill>
                  <a:srgbClr val="FF0000"/>
                </a:solidFill>
              </a:rPr>
              <a:t>NaN</a:t>
            </a:r>
            <a:r>
              <a:rPr lang="pt-BR" sz="2000" dirty="0"/>
              <a:t> use a função </a:t>
            </a:r>
            <a:r>
              <a:rPr lang="pt-BR" sz="2000" b="1" dirty="0" err="1">
                <a:solidFill>
                  <a:srgbClr val="FF0000"/>
                </a:solidFill>
              </a:rPr>
              <a:t>is.nan</a:t>
            </a:r>
            <a:r>
              <a:rPr lang="pt-BR" sz="2000" b="1" dirty="0">
                <a:solidFill>
                  <a:srgbClr val="FF0000"/>
                </a:solidFill>
              </a:rPr>
              <a:t>( )</a:t>
            </a:r>
            <a:r>
              <a:rPr lang="pt-BR" sz="2000" dirty="0"/>
              <a:t>, que retorna </a:t>
            </a:r>
            <a:r>
              <a:rPr lang="pt-BR" sz="2000" b="1" dirty="0">
                <a:solidFill>
                  <a:srgbClr val="FF0000"/>
                </a:solidFill>
              </a:rPr>
              <a:t>TRUE</a:t>
            </a:r>
            <a:r>
              <a:rPr lang="pt-BR" sz="2000" dirty="0"/>
              <a:t> nessa situação.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6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0515600" cy="457199"/>
          </a:xfrm>
        </p:spPr>
        <p:txBody>
          <a:bodyPr>
            <a:normAutofit/>
          </a:bodyPr>
          <a:lstStyle/>
          <a:p>
            <a:pPr lvl="1"/>
            <a:r>
              <a:rPr lang="pt-BR" sz="2000" b="1" dirty="0">
                <a:latin typeface="+mj-lt"/>
              </a:rPr>
              <a:t>– Operadores Aritméticos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17810"/>
              </p:ext>
            </p:extLst>
          </p:nvPr>
        </p:nvGraphicFramePr>
        <p:xfrm>
          <a:off x="2179320" y="1417323"/>
          <a:ext cx="7833361" cy="52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4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Operador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Exemplo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45">
                <a:tc>
                  <a:txBody>
                    <a:bodyPr/>
                    <a:lstStyle/>
                    <a:p>
                      <a:r>
                        <a:rPr lang="pt-BR" sz="2000" b="1" dirty="0"/>
                        <a:t>+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+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operador unário</a:t>
                      </a:r>
                      <a:r>
                        <a:rPr lang="pt-BR" sz="20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45">
                <a:tc>
                  <a:txBody>
                    <a:bodyPr/>
                    <a:lstStyle/>
                    <a:p>
                      <a:r>
                        <a:rPr lang="pt-BR" sz="2000" b="1" dirty="0"/>
                        <a:t>-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-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operador unário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45">
                <a:tc>
                  <a:txBody>
                    <a:bodyPr/>
                    <a:lstStyle/>
                    <a:p>
                      <a:r>
                        <a:rPr lang="pt-BR" sz="2000" b="1" dirty="0"/>
                        <a:t>-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x -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subtração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445">
                <a:tc>
                  <a:txBody>
                    <a:bodyPr/>
                    <a:lstStyle/>
                    <a:p>
                      <a:r>
                        <a:rPr lang="pt-BR" sz="2000" b="1" dirty="0"/>
                        <a:t>*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x *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multiplicação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445">
                <a:tc>
                  <a:txBody>
                    <a:bodyPr/>
                    <a:lstStyle/>
                    <a:p>
                      <a:r>
                        <a:rPr lang="pt-BR" sz="2000" b="1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x /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divisão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445">
                <a:tc>
                  <a:txBody>
                    <a:bodyPr/>
                    <a:lstStyle/>
                    <a:p>
                      <a:r>
                        <a:rPr lang="pt-BR" sz="2000" b="1" baseline="0" dirty="0"/>
                        <a:t>^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 x</a:t>
                      </a:r>
                      <a:r>
                        <a:rPr lang="pt-BR" sz="2000" b="1" baseline="0" dirty="0"/>
                        <a:t> ^ y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potenciação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445">
                <a:tc>
                  <a:txBody>
                    <a:bodyPr/>
                    <a:lstStyle/>
                    <a:p>
                      <a:r>
                        <a:rPr lang="pt-BR" sz="2000" b="1" dirty="0"/>
                        <a:t>%/%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x %/%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quociente</a:t>
                      </a:r>
                      <a:r>
                        <a:rPr lang="pt-BR" sz="2000" b="1" baseline="0" dirty="0">
                          <a:solidFill>
                            <a:schemeClr val="tx1"/>
                          </a:solidFill>
                        </a:rPr>
                        <a:t> inteiro 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5445">
                <a:tc>
                  <a:txBody>
                    <a:bodyPr/>
                    <a:lstStyle/>
                    <a:p>
                      <a:r>
                        <a:rPr lang="pt-BR" sz="2000" b="1" dirty="0"/>
                        <a:t>%%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x %%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resto inteiro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0515600" cy="457199"/>
          </a:xfrm>
        </p:spPr>
        <p:txBody>
          <a:bodyPr>
            <a:normAutofit/>
          </a:bodyPr>
          <a:lstStyle/>
          <a:p>
            <a:pPr lvl="1"/>
            <a:r>
              <a:rPr lang="pt-BR" sz="2000" b="1" dirty="0">
                <a:latin typeface="+mj-lt"/>
              </a:rPr>
              <a:t>– Operadores Relacionais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465627"/>
              </p:ext>
            </p:extLst>
          </p:nvPr>
        </p:nvGraphicFramePr>
        <p:xfrm>
          <a:off x="1724326" y="1540833"/>
          <a:ext cx="8265834" cy="419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6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979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Operador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Exemplo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Descrição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/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baseline="0" dirty="0"/>
                        <a:t>x &lt; y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 x menor que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x &gt;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x maior que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/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x &lt;=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x menor ou igual a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/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x &gt;=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baseline="0" dirty="0">
                          <a:solidFill>
                            <a:schemeClr val="tx1"/>
                          </a:solidFill>
                        </a:rPr>
                        <a:t>x maior ou igual a y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/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x ==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pt-BR" sz="2000" b="1" baseline="0" dirty="0">
                          <a:solidFill>
                            <a:schemeClr val="tx1"/>
                          </a:solidFill>
                        </a:rPr>
                        <a:t> igual a y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/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 x</a:t>
                      </a:r>
                      <a:r>
                        <a:rPr lang="pt-BR" sz="2000" b="1" baseline="0" dirty="0"/>
                        <a:t> != y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pt-BR" sz="2000" b="1" baseline="0" dirty="0">
                          <a:solidFill>
                            <a:schemeClr val="tx1"/>
                          </a:solidFill>
                        </a:rPr>
                        <a:t> diferente de y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78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349635"/>
              </p:ext>
            </p:extLst>
          </p:nvPr>
        </p:nvGraphicFramePr>
        <p:xfrm>
          <a:off x="1683680" y="1417320"/>
          <a:ext cx="8879687" cy="4746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7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979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Operador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Exemplo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Avaliação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/>
                        <a:t>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!x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Negação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Inverte o valor lógico.</a:t>
                      </a:r>
                    </a:p>
                    <a:p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TRUE -- &gt; FALSE</a:t>
                      </a:r>
                      <a:r>
                        <a:rPr lang="pt-BR" sz="2000" b="1" baseline="0" dirty="0">
                          <a:solidFill>
                            <a:srgbClr val="FF0000"/>
                          </a:solidFill>
                        </a:rPr>
                        <a:t> ; FALSE </a:t>
                      </a:r>
                      <a:r>
                        <a:rPr lang="pt-BR" sz="2000" b="1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TRUE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/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x &amp;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E (AND)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pt-BR" sz="2000" b="1" baseline="0" dirty="0">
                          <a:solidFill>
                            <a:schemeClr val="tx1"/>
                          </a:solidFill>
                        </a:rPr>
                        <a:t> se x e y verdadeiros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/>
                        <a:t>&amp;&amp;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x &amp;&amp;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pt-BR" sz="2000" b="1" baseline="0" dirty="0">
                          <a:solidFill>
                            <a:schemeClr val="tx1"/>
                          </a:solidFill>
                        </a:rPr>
                        <a:t> (AND)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/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x |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OU</a:t>
                      </a:r>
                      <a:r>
                        <a:rPr lang="pt-BR" sz="2000" b="1" baseline="0" dirty="0">
                          <a:solidFill>
                            <a:schemeClr val="tx1"/>
                          </a:solidFill>
                        </a:rPr>
                        <a:t> (OR)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 se x</a:t>
                      </a:r>
                      <a:r>
                        <a:rPr lang="pt-BR" sz="2000" b="1" baseline="0" dirty="0">
                          <a:solidFill>
                            <a:schemeClr val="tx1"/>
                          </a:solidFill>
                        </a:rPr>
                        <a:t> ou y ou x e y verdadeiros. 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/>
                        <a:t> |</a:t>
                      </a:r>
                      <a:r>
                        <a:rPr lang="pt-BR" sz="2000" b="1" baseline="0" dirty="0"/>
                        <a:t>|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 x</a:t>
                      </a:r>
                      <a:r>
                        <a:rPr lang="pt-BR" sz="2000" b="1" baseline="0" dirty="0"/>
                        <a:t> || y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OU (OR)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pt-BR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 err="1"/>
                        <a:t>xor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err="1"/>
                        <a:t>xor</a:t>
                      </a:r>
                      <a:r>
                        <a:rPr lang="pt-BR" sz="2000" b="1" dirty="0"/>
                        <a:t>(x , 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OR  –</a:t>
                      </a:r>
                      <a:r>
                        <a:rPr lang="pt-BR" sz="20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exclusivo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pt-BR" sz="2000" b="1" baseline="0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pt-BR" sz="2000" b="1" baseline="0" dirty="0">
                          <a:solidFill>
                            <a:schemeClr val="tx1"/>
                          </a:solidFill>
                        </a:rPr>
                        <a:t> se x e y verdadeiros 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0515600" cy="457199"/>
          </a:xfrm>
        </p:spPr>
        <p:txBody>
          <a:bodyPr>
            <a:normAutofit/>
          </a:bodyPr>
          <a:lstStyle/>
          <a:p>
            <a:pPr lvl="1"/>
            <a:r>
              <a:rPr lang="pt-BR" sz="2000" b="1" dirty="0">
                <a:latin typeface="+mj-lt"/>
              </a:rPr>
              <a:t>– Operadores Lógicos</a:t>
            </a:r>
          </a:p>
        </p:txBody>
      </p:sp>
    </p:spTree>
    <p:extLst>
      <p:ext uri="{BB962C8B-B14F-4D97-AF65-F5344CB8AC3E}">
        <p14:creationId xmlns:p14="http://schemas.microsoft.com/office/powerpoint/2010/main" val="383678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0515600" cy="457199"/>
          </a:xfrm>
        </p:spPr>
        <p:txBody>
          <a:bodyPr>
            <a:normAutofit/>
          </a:bodyPr>
          <a:lstStyle/>
          <a:p>
            <a:pPr lvl="1"/>
            <a:r>
              <a:rPr lang="pt-BR" sz="2000" b="1" dirty="0">
                <a:latin typeface="+mj-lt"/>
              </a:rPr>
              <a:t>– Operadores Lógicos</a:t>
            </a:r>
          </a:p>
        </p:txBody>
      </p:sp>
      <p:graphicFrame>
        <p:nvGraphicFramePr>
          <p:cNvPr id="17" name="Espaço Reservado para Conteúdo 1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8114952"/>
              </p:ext>
            </p:extLst>
          </p:nvPr>
        </p:nvGraphicFramePr>
        <p:xfrm>
          <a:off x="838198" y="1936770"/>
          <a:ext cx="4886384" cy="197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1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435">
                <a:tc>
                  <a:txBody>
                    <a:bodyPr/>
                    <a:lstStyle/>
                    <a:p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435"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435"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35"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Espaço Reservado para Conteúdo 1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9356622"/>
              </p:ext>
            </p:extLst>
          </p:nvPr>
        </p:nvGraphicFramePr>
        <p:xfrm>
          <a:off x="6159789" y="1904766"/>
          <a:ext cx="4896000" cy="1975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4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4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CaixaDeTexto 18"/>
          <p:cNvSpPr txBox="1"/>
          <p:nvPr/>
        </p:nvSpPr>
        <p:spPr>
          <a:xfrm>
            <a:off x="838200" y="1326123"/>
            <a:ext cx="488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Tabela verdade E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159789" y="1326123"/>
            <a:ext cx="488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Tabela verdade OU</a:t>
            </a:r>
          </a:p>
        </p:txBody>
      </p:sp>
      <p:graphicFrame>
        <p:nvGraphicFramePr>
          <p:cNvPr id="21" name="Espaço Reservado para Conteúdo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656553"/>
              </p:ext>
            </p:extLst>
          </p:nvPr>
        </p:nvGraphicFramePr>
        <p:xfrm>
          <a:off x="838200" y="4608584"/>
          <a:ext cx="4886384" cy="1876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1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4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4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CaixaDeTexto 21"/>
          <p:cNvSpPr txBox="1"/>
          <p:nvPr/>
        </p:nvSpPr>
        <p:spPr>
          <a:xfrm>
            <a:off x="838200" y="3973967"/>
            <a:ext cx="488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Tabela verdade OU Exclusivo</a:t>
            </a:r>
          </a:p>
        </p:txBody>
      </p:sp>
    </p:spTree>
    <p:extLst>
      <p:ext uri="{BB962C8B-B14F-4D97-AF65-F5344CB8AC3E}">
        <p14:creationId xmlns:p14="http://schemas.microsoft.com/office/powerpoint/2010/main" val="292755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>
                <a:latin typeface="+mj-lt"/>
              </a:rPr>
              <a:t>– Operadores Lógicos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485191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IMPORTANTE: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As formas curtas  &amp; e | executam a operação elemento a elemento.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As formas longas &amp;&amp; e || consideram apenas o primeiro elemento dos operadores envolvidos. Usado em desvios condicionais.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Os valores numéricos iguais a 0 (zero) são tratados como FALSE os demais como TRUE.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Caso um dos operadores for NA o resultado dependerá da operação.</a:t>
            </a:r>
          </a:p>
        </p:txBody>
      </p:sp>
    </p:spTree>
    <p:extLst>
      <p:ext uri="{BB962C8B-B14F-4D97-AF65-F5344CB8AC3E}">
        <p14:creationId xmlns:p14="http://schemas.microsoft.com/office/powerpoint/2010/main" val="28018407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17517</TotalTime>
  <Words>1628</Words>
  <Application>Microsoft Office PowerPoint</Application>
  <PresentationFormat>Widescreen</PresentationFormat>
  <Paragraphs>303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Courier New</vt:lpstr>
      <vt:lpstr>Trebuchet MS</vt:lpstr>
      <vt:lpstr>Wingdings</vt:lpstr>
      <vt:lpstr>Wingdings 3</vt:lpstr>
      <vt:lpstr>Facetado</vt:lpstr>
      <vt:lpstr>– Objetivo da aula: </vt:lpstr>
      <vt:lpstr>– Tipos de dados</vt:lpstr>
      <vt:lpstr>– Dados Missing</vt:lpstr>
      <vt:lpstr>– Dados Missing</vt:lpstr>
      <vt:lpstr>– Operadores Aritméticos</vt:lpstr>
      <vt:lpstr>– Operadores Relacionais</vt:lpstr>
      <vt:lpstr>– Operadores Lógicos</vt:lpstr>
      <vt:lpstr>– Operadores Lógicos</vt:lpstr>
      <vt:lpstr>– Operadores Lógicos</vt:lpstr>
      <vt:lpstr>– Estrutura de Dados</vt:lpstr>
      <vt:lpstr>– Estrutura de Dados</vt:lpstr>
      <vt:lpstr>– Estrutura de Dados</vt:lpstr>
      <vt:lpstr>– Estrutura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raucelio valdes</cp:lastModifiedBy>
  <cp:revision>209</cp:revision>
  <dcterms:created xsi:type="dcterms:W3CDTF">2017-07-24T18:42:29Z</dcterms:created>
  <dcterms:modified xsi:type="dcterms:W3CDTF">2020-02-03T17:14:48Z</dcterms:modified>
</cp:coreProperties>
</file>