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1" r:id="rId2"/>
    <p:sldId id="370" r:id="rId3"/>
    <p:sldId id="360" r:id="rId4"/>
    <p:sldId id="362" r:id="rId5"/>
    <p:sldId id="361" r:id="rId6"/>
    <p:sldId id="369" r:id="rId7"/>
    <p:sldId id="363" r:id="rId8"/>
    <p:sldId id="364" r:id="rId9"/>
    <p:sldId id="365" r:id="rId10"/>
    <p:sldId id="366" r:id="rId11"/>
    <p:sldId id="367" r:id="rId12"/>
    <p:sldId id="368" r:id="rId13"/>
    <p:sldId id="2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4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9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31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5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30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688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86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45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01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61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0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36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43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1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18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17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76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>
                <a:latin typeface="+mj-lt"/>
              </a:rPr>
              <a:t>– Estrutura de Dados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303020"/>
            <a:ext cx="10515600" cy="43338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Estruturas de dados (matriz e lista).</a:t>
            </a:r>
          </a:p>
        </p:txBody>
      </p:sp>
    </p:spTree>
    <p:extLst>
      <p:ext uri="{BB962C8B-B14F-4D97-AF65-F5344CB8AC3E}">
        <p14:creationId xmlns:p14="http://schemas.microsoft.com/office/powerpoint/2010/main" val="329064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731783" y="1350263"/>
            <a:ext cx="10812517" cy="4136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Exemplo 1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&gt; </a:t>
            </a:r>
            <a:r>
              <a:rPr lang="pt-BR" sz="2000" dirty="0" err="1"/>
              <a:t>lst</a:t>
            </a:r>
            <a:r>
              <a:rPr lang="pt-BR" sz="2000" dirty="0"/>
              <a:t> &lt;- </a:t>
            </a:r>
            <a:r>
              <a:rPr lang="pt-BR" sz="2000" dirty="0" err="1"/>
              <a:t>list</a:t>
            </a:r>
            <a:r>
              <a:rPr lang="pt-BR" sz="2000" dirty="0"/>
              <a:t> (nome=“Joao”,  esposa=“Maria”,  </a:t>
            </a:r>
            <a:r>
              <a:rPr lang="pt-BR" sz="2000" dirty="0" err="1"/>
              <a:t>no.filho</a:t>
            </a:r>
            <a:r>
              <a:rPr lang="pt-BR" sz="2000" dirty="0"/>
              <a:t> = 2 ,       </a:t>
            </a:r>
            <a:r>
              <a:rPr lang="pt-BR" sz="2000" dirty="0" err="1"/>
              <a:t>idade.filho</a:t>
            </a:r>
            <a:r>
              <a:rPr lang="pt-BR" sz="2000" dirty="0"/>
              <a:t>=c(4,7) )</a:t>
            </a:r>
          </a:p>
          <a:p>
            <a:endParaRPr lang="pt-BR" sz="2000" dirty="0"/>
          </a:p>
          <a:p>
            <a:r>
              <a:rPr lang="pt-BR" sz="2000" dirty="0"/>
              <a:t>Os componentes de uma lista são numerados, conforme aparecem na função </a:t>
            </a:r>
            <a:r>
              <a:rPr lang="pt-BR" sz="2000" b="1" dirty="0" err="1">
                <a:solidFill>
                  <a:srgbClr val="FF0000"/>
                </a:solidFill>
              </a:rPr>
              <a:t>list</a:t>
            </a:r>
            <a:r>
              <a:rPr lang="pt-BR" sz="2000" b="1" dirty="0">
                <a:solidFill>
                  <a:srgbClr val="FF0000"/>
                </a:solidFill>
              </a:rPr>
              <a:t> ()</a:t>
            </a:r>
            <a:r>
              <a:rPr lang="pt-BR" sz="2000" dirty="0"/>
              <a:t> e podem ser nomeados.</a:t>
            </a:r>
          </a:p>
          <a:p>
            <a:endParaRPr lang="pt-BR" sz="2000" dirty="0"/>
          </a:p>
          <a:p>
            <a:r>
              <a:rPr lang="pt-BR" sz="2000" dirty="0"/>
              <a:t>Os  componentes de uma lista podem ser acessados por sua posição ou nome utilizando o operador </a:t>
            </a:r>
            <a:r>
              <a:rPr lang="pt-BR" sz="2000" dirty="0">
                <a:solidFill>
                  <a:srgbClr val="FF0000"/>
                </a:solidFill>
              </a:rPr>
              <a:t>[[ ]].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err="1">
                <a:solidFill>
                  <a:srgbClr val="FF0000"/>
                </a:solidFill>
              </a:rPr>
              <a:t>list</a:t>
            </a:r>
            <a:r>
              <a:rPr lang="pt-BR" sz="2000" dirty="0">
                <a:solidFill>
                  <a:srgbClr val="FF0000"/>
                </a:solidFill>
              </a:rPr>
              <a:t>[[1]] ,  </a:t>
            </a:r>
            <a:r>
              <a:rPr lang="pt-BR" sz="2000" dirty="0" err="1">
                <a:solidFill>
                  <a:srgbClr val="FF0000"/>
                </a:solidFill>
              </a:rPr>
              <a:t>list</a:t>
            </a:r>
            <a:r>
              <a:rPr lang="pt-BR" sz="2000" dirty="0">
                <a:solidFill>
                  <a:srgbClr val="FF0000"/>
                </a:solidFill>
              </a:rPr>
              <a:t>[[“</a:t>
            </a:r>
            <a:r>
              <a:rPr lang="pt-BR" sz="2000" dirty="0" err="1">
                <a:solidFill>
                  <a:srgbClr val="FF0000"/>
                </a:solidFill>
              </a:rPr>
              <a:t>no.filho</a:t>
            </a:r>
            <a:r>
              <a:rPr lang="pt-BR" sz="2000" dirty="0">
                <a:solidFill>
                  <a:srgbClr val="FF0000"/>
                </a:solidFill>
              </a:rPr>
              <a:t>”]]	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731783" y="1350263"/>
            <a:ext cx="10812517" cy="4873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Exemplo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A função </a:t>
            </a:r>
            <a:r>
              <a:rPr lang="pt-BR" sz="2000" dirty="0" err="1"/>
              <a:t>hist</a:t>
            </a:r>
            <a:r>
              <a:rPr lang="pt-BR" sz="2000" dirty="0"/>
              <a:t>( ) além de fazer um histograma retorna uma lista com um conjunto de dados.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&gt; a&lt;- hist.(</a:t>
            </a:r>
            <a:r>
              <a:rPr lang="pt-BR" sz="2000" dirty="0" err="1"/>
              <a:t>INDICIAMENTO$duracao</a:t>
            </a:r>
            <a:r>
              <a:rPr lang="pt-B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A função </a:t>
            </a:r>
            <a:r>
              <a:rPr lang="pt-BR" sz="2000" dirty="0" err="1"/>
              <a:t>names</a:t>
            </a:r>
            <a:r>
              <a:rPr lang="pt-BR" sz="2000" dirty="0"/>
              <a:t> ( ) retorna as componentes de uma lista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&gt; names(a)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[1] "breaks"   "counts"   "density"  "</a:t>
            </a:r>
            <a:r>
              <a:rPr lang="en-US" sz="2000" dirty="0" err="1"/>
              <a:t>mids</a:t>
            </a:r>
            <a:r>
              <a:rPr lang="en-US" sz="2000" dirty="0"/>
              <a:t>"     "</a:t>
            </a:r>
            <a:r>
              <a:rPr lang="en-US" sz="2000" dirty="0" err="1"/>
              <a:t>xname</a:t>
            </a:r>
            <a:r>
              <a:rPr lang="en-US" sz="2000" dirty="0"/>
              <a:t>"    "</a:t>
            </a:r>
            <a:r>
              <a:rPr lang="en-US" sz="2000" dirty="0" err="1"/>
              <a:t>equidist</a:t>
            </a:r>
            <a:r>
              <a:rPr lang="en-US" sz="2000" dirty="0"/>
              <a:t>"</a:t>
            </a:r>
            <a:endParaRPr lang="pt-BR" sz="2000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4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573207" y="1350263"/>
            <a:ext cx="10971094" cy="5241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Exemplo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&gt; 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$`breaks`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 [1] -200  0  200  400  600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$</a:t>
            </a:r>
            <a:r>
              <a:rPr lang="pt-BR" sz="2000" dirty="0" err="1"/>
              <a:t>counts</a:t>
            </a: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 [1]   12  17 07  745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$</a:t>
            </a:r>
            <a:r>
              <a:rPr lang="pt-BR" sz="2000" dirty="0" err="1"/>
              <a:t>density</a:t>
            </a: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 [1] 1.44e-05 2.05e-03 8.95e-04  6.23e-04   ...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6715861" y="1616394"/>
            <a:ext cx="4200956" cy="524160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$</a:t>
            </a:r>
            <a:r>
              <a:rPr lang="pt-BR" sz="2000" dirty="0" err="1"/>
              <a:t>mids</a:t>
            </a: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 [1] -100  100  300  500  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$</a:t>
            </a:r>
            <a:r>
              <a:rPr lang="pt-BR" sz="2000" dirty="0" err="1"/>
              <a:t>xname</a:t>
            </a: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[1] "</a:t>
            </a:r>
            <a:r>
              <a:rPr lang="pt-BR" sz="2000" dirty="0" err="1"/>
              <a:t>INDICIAMENTO$duracao</a:t>
            </a:r>
            <a:r>
              <a:rPr lang="pt-BR" sz="2000" dirty="0"/>
              <a:t>"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$</a:t>
            </a:r>
            <a:r>
              <a:rPr lang="pt-BR" sz="2000" dirty="0" err="1"/>
              <a:t>equidist</a:t>
            </a: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[1] TRUE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5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4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dirty="0"/>
          </a:p>
          <a:p>
            <a:pPr marL="0" indent="0" algn="ctr">
              <a:buNone/>
            </a:pPr>
            <a:endParaRPr lang="pt-BR" sz="8000" dirty="0"/>
          </a:p>
          <a:p>
            <a:pPr marL="0" indent="0" algn="ctr">
              <a:buNone/>
            </a:pPr>
            <a:r>
              <a:rPr lang="pt-BR" sz="8000" b="1" dirty="0">
                <a:solidFill>
                  <a:srgbClr val="FF0000"/>
                </a:solidFill>
              </a:rPr>
              <a:t>FIM !</a:t>
            </a:r>
          </a:p>
          <a:p>
            <a:pPr marL="0" indent="0" algn="ctr">
              <a:buNone/>
            </a:pPr>
            <a:endParaRPr lang="pt-BR" sz="8000" dirty="0"/>
          </a:p>
          <a:p>
            <a:pPr marL="0" indent="0" algn="ctr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091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>
                <a:latin typeface="+mj-lt"/>
              </a:rPr>
              <a:t>– Estrutura de Dados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303020"/>
            <a:ext cx="10515600" cy="43338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</a:rPr>
              <a:t>Matriz</a:t>
            </a:r>
            <a:r>
              <a:rPr lang="pt-BR" sz="2000" dirty="0"/>
              <a:t> é um objeto bidimensional, cujos elementos do mesmo tipo.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</a:rPr>
              <a:t>Lista</a:t>
            </a:r>
            <a:r>
              <a:rPr lang="pt-BR" sz="2000" dirty="0"/>
              <a:t> é uma estrutura de dados capaz de armazenar qualquer outra estrutura de dados do R, assim os elementos de uma lista </a:t>
            </a:r>
            <a:r>
              <a:rPr lang="pt-BR" sz="2000" b="1" dirty="0">
                <a:solidFill>
                  <a:srgbClr val="FF0000"/>
                </a:solidFill>
              </a:rPr>
              <a:t>não</a:t>
            </a:r>
            <a:r>
              <a:rPr lang="pt-BR" sz="2000" dirty="0"/>
              <a:t> precisam ser do mesmo tipo.</a:t>
            </a:r>
          </a:p>
        </p:txBody>
      </p:sp>
    </p:spTree>
    <p:extLst>
      <p:ext uri="{BB962C8B-B14F-4D97-AF65-F5344CB8AC3E}">
        <p14:creationId xmlns:p14="http://schemas.microsoft.com/office/powerpoint/2010/main" val="192287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799012" y="1303020"/>
            <a:ext cx="10515600" cy="49578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/>
              <a:t> </a:t>
            </a:r>
            <a:r>
              <a:rPr lang="pt-BR" sz="2000" b="1" dirty="0">
                <a:solidFill>
                  <a:srgbClr val="FF0000"/>
                </a:solidFill>
              </a:rPr>
              <a:t>Matriz</a:t>
            </a:r>
            <a:r>
              <a:rPr lang="pt-BR" sz="2000" dirty="0"/>
              <a:t> é um objeto bidimensional, com elementos do mesmo tipo.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A matriz é um vetor organizado em linhas e colunas.</a:t>
            </a:r>
          </a:p>
          <a:p>
            <a:pPr>
              <a:lnSpc>
                <a:spcPct val="150000"/>
              </a:lnSpc>
            </a:pPr>
            <a:r>
              <a:rPr lang="pt-BR" sz="2000" b="1" dirty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cbind</a:t>
            </a:r>
            <a:r>
              <a:rPr lang="pt-BR" sz="2000" b="1" dirty="0">
                <a:solidFill>
                  <a:srgbClr val="FF0000"/>
                </a:solidFill>
              </a:rPr>
              <a:t>( ) </a:t>
            </a:r>
            <a:r>
              <a:rPr lang="pt-BR" sz="2000" dirty="0"/>
              <a:t>gera uma matriz a partir de vetores, os quais são organizados em colunas.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rbind</a:t>
            </a:r>
            <a:r>
              <a:rPr lang="pt-BR" sz="2000" b="1" dirty="0">
                <a:solidFill>
                  <a:srgbClr val="FF0000"/>
                </a:solidFill>
              </a:rPr>
              <a:t>( ) </a:t>
            </a:r>
            <a:r>
              <a:rPr lang="pt-BR" sz="2000" dirty="0"/>
              <a:t>gera uma matriz a partir de vetores, os quais são organizados em linhas.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3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838201" y="1303020"/>
            <a:ext cx="3127310" cy="5228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Exemplo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000" dirty="0"/>
              <a:t>&gt; (x  &lt;- 1:3) ; (y &lt;- 9:7)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000" dirty="0"/>
              <a:t>[1] 1 2 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000" dirty="0"/>
              <a:t>[1] 9 8 7</a:t>
            </a:r>
          </a:p>
          <a:p>
            <a:pPr marL="0" indent="0">
              <a:buNone/>
            </a:pPr>
            <a:endParaRPr lang="pt-B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9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4628453" y="1303020"/>
            <a:ext cx="2985328" cy="507235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000" dirty="0"/>
              <a:t>&gt; </a:t>
            </a:r>
            <a:r>
              <a:rPr lang="es-ES" sz="2000" dirty="0" err="1"/>
              <a:t>cbind</a:t>
            </a:r>
            <a:r>
              <a:rPr lang="es-ES" sz="2000" dirty="0"/>
              <a:t>(</a:t>
            </a:r>
            <a:r>
              <a:rPr lang="es-ES" sz="2000" dirty="0" err="1"/>
              <a:t>x,y</a:t>
            </a:r>
            <a:r>
              <a:rPr lang="es-ES" sz="2000" dirty="0"/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       x  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[1,] 1 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[2,] 2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[3,] 3 7</a:t>
            </a:r>
          </a:p>
          <a:p>
            <a:pPr marL="0" indent="0">
              <a:buNone/>
            </a:pPr>
            <a:endParaRPr lang="pt-B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10" name="Espaço Reservado para Conteúdo 6"/>
          <p:cNvSpPr>
            <a:spLocks noGrp="1"/>
          </p:cNvSpPr>
          <p:nvPr>
            <p:ph sz="half" idx="4294967295"/>
          </p:nvPr>
        </p:nvSpPr>
        <p:spPr>
          <a:xfrm>
            <a:off x="9093200" y="1381125"/>
            <a:ext cx="3098800" cy="50720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&gt; </a:t>
            </a:r>
            <a:r>
              <a:rPr lang="es-ES" sz="2000" dirty="0" err="1"/>
              <a:t>rbind</a:t>
            </a:r>
            <a:r>
              <a:rPr lang="es-ES" sz="2000" dirty="0"/>
              <a:t>(</a:t>
            </a:r>
            <a:r>
              <a:rPr lang="es-ES" sz="2000" dirty="0" err="1"/>
              <a:t>x,y</a:t>
            </a:r>
            <a:r>
              <a:rPr lang="es-ES" sz="2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  [,1] [,2] [,3]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x    1    2   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/>
              <a:t>y    9    8    7</a:t>
            </a:r>
            <a:r>
              <a:rPr lang="es-ES" sz="2000" b="1" dirty="0">
                <a:solidFill>
                  <a:srgbClr val="FF0000"/>
                </a:solidFill>
              </a:rPr>
              <a:t> 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6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799011" y="1303021"/>
            <a:ext cx="10515600" cy="45006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A função </a:t>
            </a:r>
            <a:r>
              <a:rPr lang="pt-BR" sz="2000" b="1" dirty="0" err="1">
                <a:solidFill>
                  <a:srgbClr val="FF0000"/>
                </a:solidFill>
              </a:rPr>
              <a:t>matrix</a:t>
            </a:r>
            <a:r>
              <a:rPr lang="pt-BR" sz="2000" b="1" dirty="0">
                <a:solidFill>
                  <a:srgbClr val="FF0000"/>
                </a:solidFill>
              </a:rPr>
              <a:t> ( )</a:t>
            </a:r>
            <a:r>
              <a:rPr lang="pt-BR" sz="2000" dirty="0"/>
              <a:t>  cria uma matriz a partir de um vetor, mas permite  definir o numero de linhas, colunas e a forma de preenchimento (linhas ou colunas). Os argumentos são: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/>
              <a:t>x – o vetor a ser convertido;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nrow</a:t>
            </a:r>
            <a:r>
              <a:rPr lang="pt-BR" sz="2000" dirty="0"/>
              <a:t> – número de linhas;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ncol</a:t>
            </a:r>
            <a:r>
              <a:rPr lang="pt-BR" sz="2000" dirty="0"/>
              <a:t> – número de colunas;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byrow</a:t>
            </a:r>
            <a:r>
              <a:rPr lang="pt-BR" sz="2000" dirty="0"/>
              <a:t> – se for TRUE o preenchimento será por linhas;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1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299046" y="34820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367617" y="829606"/>
            <a:ext cx="3040224" cy="25993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Exemplo :</a:t>
            </a:r>
          </a:p>
          <a:p>
            <a:pPr marL="0" indent="0">
              <a:buNone/>
            </a:pPr>
            <a:r>
              <a:rPr lang="pt-BR" sz="1600" dirty="0"/>
              <a:t>&gt; </a:t>
            </a:r>
            <a:r>
              <a:rPr lang="pt-BR" sz="1600" dirty="0" err="1"/>
              <a:t>matrix</a:t>
            </a:r>
            <a:r>
              <a:rPr lang="pt-BR" sz="1600" dirty="0"/>
              <a:t> (1:12, 3,4, </a:t>
            </a:r>
            <a:r>
              <a:rPr lang="pt-BR" sz="1600" dirty="0" err="1"/>
              <a:t>byrow</a:t>
            </a:r>
            <a:r>
              <a:rPr lang="pt-BR" sz="1600" dirty="0"/>
              <a:t> = F)</a:t>
            </a:r>
          </a:p>
          <a:p>
            <a:pPr marL="0" indent="0">
              <a:buNone/>
            </a:pPr>
            <a:r>
              <a:rPr lang="pt-BR" sz="1600" dirty="0"/>
              <a:t>     [,1] [,2] [,3] [,4]</a:t>
            </a:r>
          </a:p>
          <a:p>
            <a:pPr marL="0" indent="0">
              <a:buNone/>
            </a:pPr>
            <a:r>
              <a:rPr lang="pt-BR" sz="1600" dirty="0"/>
              <a:t>[1,]    1    4    7   10</a:t>
            </a:r>
          </a:p>
          <a:p>
            <a:pPr marL="0" indent="0">
              <a:buNone/>
            </a:pPr>
            <a:r>
              <a:rPr lang="pt-BR" sz="1600" dirty="0"/>
              <a:t>[2,]    2    5    8   11</a:t>
            </a:r>
          </a:p>
          <a:p>
            <a:pPr marL="0" indent="0">
              <a:buNone/>
            </a:pPr>
            <a:r>
              <a:rPr lang="pt-BR" sz="1600" dirty="0"/>
              <a:t>[3,]    3    6    9   12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8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7369925" y="829606"/>
            <a:ext cx="3040224" cy="555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&gt; </a:t>
            </a:r>
            <a:r>
              <a:rPr lang="pt-BR" sz="1600" dirty="0" err="1"/>
              <a:t>matrix</a:t>
            </a:r>
            <a:r>
              <a:rPr lang="pt-BR" sz="1600" dirty="0"/>
              <a:t> (</a:t>
            </a:r>
            <a:r>
              <a:rPr lang="pt-BR" sz="1600" dirty="0" err="1"/>
              <a:t>letters</a:t>
            </a:r>
            <a:r>
              <a:rPr lang="pt-BR" sz="1600" dirty="0"/>
              <a:t>, 13, 2)</a:t>
            </a:r>
          </a:p>
          <a:p>
            <a:pPr marL="0" indent="0">
              <a:buNone/>
            </a:pPr>
            <a:r>
              <a:rPr lang="pt-BR" sz="1600" dirty="0"/>
              <a:t>      [,1] [,2]</a:t>
            </a:r>
          </a:p>
          <a:p>
            <a:pPr marL="0" indent="0">
              <a:buNone/>
            </a:pPr>
            <a:r>
              <a:rPr lang="pt-BR" sz="1600" dirty="0"/>
              <a:t> [1,] "a"  "n" </a:t>
            </a:r>
          </a:p>
          <a:p>
            <a:pPr marL="0" indent="0">
              <a:buNone/>
            </a:pPr>
            <a:r>
              <a:rPr lang="pt-BR" sz="1600" dirty="0"/>
              <a:t> [2,] "b"  "o" </a:t>
            </a:r>
          </a:p>
          <a:p>
            <a:pPr marL="0" indent="0">
              <a:buNone/>
            </a:pPr>
            <a:r>
              <a:rPr lang="pt-BR" sz="1600" dirty="0"/>
              <a:t> [3,] "c"  "p" </a:t>
            </a:r>
          </a:p>
          <a:p>
            <a:pPr marL="0" indent="0">
              <a:buNone/>
            </a:pPr>
            <a:r>
              <a:rPr lang="pt-BR" sz="1600" dirty="0"/>
              <a:t> [4,] "d"  "q" </a:t>
            </a:r>
          </a:p>
          <a:p>
            <a:pPr marL="0" indent="0">
              <a:buNone/>
            </a:pPr>
            <a:r>
              <a:rPr lang="pt-BR" sz="1600" dirty="0"/>
              <a:t> [5,] "e"  "r" </a:t>
            </a:r>
          </a:p>
          <a:p>
            <a:pPr marL="0" indent="0">
              <a:buNone/>
            </a:pPr>
            <a:r>
              <a:rPr lang="pt-BR" sz="1600" dirty="0"/>
              <a:t> [6,] "f"  "s" </a:t>
            </a:r>
          </a:p>
          <a:p>
            <a:pPr marL="0" indent="0">
              <a:buNone/>
            </a:pPr>
            <a:r>
              <a:rPr lang="pt-BR" sz="1600" dirty="0"/>
              <a:t> [7,] "g"  "t" </a:t>
            </a:r>
          </a:p>
          <a:p>
            <a:pPr marL="0" indent="0">
              <a:buNone/>
            </a:pPr>
            <a:r>
              <a:rPr lang="pt-BR" sz="1600" dirty="0"/>
              <a:t> [8,] "h"  "u" </a:t>
            </a:r>
          </a:p>
          <a:p>
            <a:pPr marL="0" indent="0">
              <a:buNone/>
            </a:pPr>
            <a:r>
              <a:rPr lang="pt-BR" sz="1600" dirty="0"/>
              <a:t> [9,] "i"  "v" </a:t>
            </a:r>
          </a:p>
          <a:p>
            <a:pPr marL="0" indent="0">
              <a:buNone/>
            </a:pPr>
            <a:r>
              <a:rPr lang="pt-BR" sz="1600" dirty="0"/>
              <a:t>[10,] "j"  "w" </a:t>
            </a:r>
          </a:p>
          <a:p>
            <a:pPr marL="0" indent="0">
              <a:buNone/>
            </a:pPr>
            <a:r>
              <a:rPr lang="pt-BR" sz="1600" dirty="0"/>
              <a:t>[11,] "k"  "x" </a:t>
            </a:r>
          </a:p>
          <a:p>
            <a:pPr marL="0" indent="0">
              <a:buNone/>
            </a:pPr>
            <a:r>
              <a:rPr lang="pt-BR" sz="1600" dirty="0"/>
              <a:t>[12,] "l"  "y" </a:t>
            </a:r>
          </a:p>
          <a:p>
            <a:pPr marL="0" indent="0">
              <a:buNone/>
            </a:pPr>
            <a:r>
              <a:rPr lang="pt-BR" sz="1600" dirty="0"/>
              <a:t>[13,] "m"  "z" 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9" name="Espaço Reservado para Conteúdo 6"/>
          <p:cNvSpPr>
            <a:spLocks noGrp="1"/>
          </p:cNvSpPr>
          <p:nvPr>
            <p:ph sz="half" idx="4294967295"/>
          </p:nvPr>
        </p:nvSpPr>
        <p:spPr>
          <a:xfrm>
            <a:off x="299046" y="3607095"/>
            <a:ext cx="3068557" cy="2045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&gt; </a:t>
            </a:r>
            <a:r>
              <a:rPr lang="pt-BR" sz="1600" dirty="0" err="1"/>
              <a:t>matrix</a:t>
            </a:r>
            <a:r>
              <a:rPr lang="pt-BR" sz="1600" dirty="0"/>
              <a:t> (1:12, 3,4, </a:t>
            </a:r>
            <a:r>
              <a:rPr lang="pt-BR" sz="1600" dirty="0" err="1"/>
              <a:t>byrow</a:t>
            </a:r>
            <a:r>
              <a:rPr lang="pt-BR" sz="1600" dirty="0"/>
              <a:t> = T)</a:t>
            </a:r>
          </a:p>
          <a:p>
            <a:pPr marL="0" indent="0">
              <a:buNone/>
            </a:pPr>
            <a:r>
              <a:rPr lang="pt-BR" sz="1600" dirty="0"/>
              <a:t>     [,1] [,2] [,3] [,4]</a:t>
            </a:r>
          </a:p>
          <a:p>
            <a:pPr marL="0" indent="0">
              <a:buNone/>
            </a:pPr>
            <a:r>
              <a:rPr lang="pt-BR" sz="1600" dirty="0"/>
              <a:t>[1,]    1    2    3    4</a:t>
            </a:r>
          </a:p>
          <a:p>
            <a:pPr marL="0" indent="0">
              <a:buNone/>
            </a:pPr>
            <a:r>
              <a:rPr lang="pt-BR" sz="1600" dirty="0"/>
              <a:t>[2,]    5    6    7    8</a:t>
            </a:r>
          </a:p>
          <a:p>
            <a:pPr marL="0" indent="0">
              <a:buNone/>
            </a:pPr>
            <a:r>
              <a:rPr lang="pt-BR" sz="1600" dirty="0"/>
              <a:t>[3,]    9   10   11   12</a:t>
            </a:r>
          </a:p>
        </p:txBody>
      </p:sp>
      <p:sp>
        <p:nvSpPr>
          <p:cNvPr id="10" name="Espaço Reservado para Conteúdo 6"/>
          <p:cNvSpPr>
            <a:spLocks noGrp="1"/>
          </p:cNvSpPr>
          <p:nvPr>
            <p:ph sz="half" idx="4294967295"/>
          </p:nvPr>
        </p:nvSpPr>
        <p:spPr>
          <a:xfrm>
            <a:off x="3716835" y="829606"/>
            <a:ext cx="3215047" cy="2045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&gt;</a:t>
            </a:r>
            <a:r>
              <a:rPr lang="pt-BR" sz="1600" dirty="0" err="1"/>
              <a:t>matrix</a:t>
            </a:r>
            <a:r>
              <a:rPr lang="pt-BR" sz="1600" dirty="0"/>
              <a:t> (c(T,F,T,F),1 )</a:t>
            </a:r>
          </a:p>
          <a:p>
            <a:pPr marL="0" indent="0">
              <a:buNone/>
            </a:pPr>
            <a:r>
              <a:rPr lang="pt-BR" sz="1600" dirty="0"/>
              <a:t>     [,1]  [,2] [,3]  [,4]</a:t>
            </a:r>
          </a:p>
          <a:p>
            <a:pPr marL="0" indent="0">
              <a:buNone/>
            </a:pPr>
            <a:r>
              <a:rPr lang="pt-BR" sz="1600" dirty="0"/>
              <a:t>[1,] TRUE FALSE TRUE FALSE</a:t>
            </a:r>
          </a:p>
        </p:txBody>
      </p:sp>
    </p:spTree>
    <p:extLst>
      <p:ext uri="{BB962C8B-B14F-4D97-AF65-F5344CB8AC3E}">
        <p14:creationId xmlns:p14="http://schemas.microsoft.com/office/powerpoint/2010/main" val="277324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2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75260" y="1303020"/>
            <a:ext cx="10515600" cy="45230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Elementos de uma matriz podem se selecionados  com o operador </a:t>
            </a:r>
            <a:r>
              <a:rPr lang="pt-BR" sz="2000" b="1" dirty="0">
                <a:solidFill>
                  <a:srgbClr val="FF0000"/>
                </a:solidFill>
              </a:rPr>
              <a:t>[ linha, coluna ]</a:t>
            </a:r>
            <a:r>
              <a:rPr lang="pt-BR" sz="2000" b="1" dirty="0"/>
              <a:t>.</a:t>
            </a:r>
          </a:p>
          <a:p>
            <a:pPr>
              <a:lnSpc>
                <a:spcPct val="150000"/>
              </a:lnSpc>
            </a:pPr>
            <a:endParaRPr lang="pt-BR" sz="20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</a:rPr>
              <a:t>dados [ x , y ] – elemento na </a:t>
            </a:r>
            <a:r>
              <a:rPr lang="pt-BR" sz="2000" b="1" dirty="0" err="1">
                <a:solidFill>
                  <a:srgbClr val="FF0000"/>
                </a:solidFill>
              </a:rPr>
              <a:t>xª</a:t>
            </a:r>
            <a:r>
              <a:rPr lang="pt-BR" sz="2000" b="1" dirty="0">
                <a:solidFill>
                  <a:srgbClr val="FF0000"/>
                </a:solidFill>
              </a:rPr>
              <a:t> linha e </a:t>
            </a:r>
            <a:r>
              <a:rPr lang="pt-BR" sz="2000" b="1" dirty="0" err="1">
                <a:solidFill>
                  <a:srgbClr val="FF0000"/>
                </a:solidFill>
              </a:rPr>
              <a:t>yª</a:t>
            </a:r>
            <a:r>
              <a:rPr lang="pt-BR" sz="2000" b="1" dirty="0">
                <a:solidFill>
                  <a:srgbClr val="FF0000"/>
                </a:solidFill>
              </a:rPr>
              <a:t> coluna.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</a:rPr>
              <a:t>dados [   , y  ] – todas as linhas da </a:t>
            </a:r>
            <a:r>
              <a:rPr lang="pt-BR" sz="2000" b="1" dirty="0" err="1">
                <a:solidFill>
                  <a:srgbClr val="FF0000"/>
                </a:solidFill>
              </a:rPr>
              <a:t>yª</a:t>
            </a:r>
            <a:r>
              <a:rPr lang="pt-BR" sz="2000" b="1" dirty="0">
                <a:solidFill>
                  <a:srgbClr val="FF0000"/>
                </a:solidFill>
              </a:rPr>
              <a:t> coluna.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</a:rPr>
              <a:t>dados [x ,     ] – todas as colunas da </a:t>
            </a:r>
            <a:r>
              <a:rPr lang="pt-BR" sz="2000" b="1" dirty="0" err="1">
                <a:solidFill>
                  <a:srgbClr val="FF0000"/>
                </a:solidFill>
              </a:rPr>
              <a:t>xª</a:t>
            </a:r>
            <a:r>
              <a:rPr lang="pt-BR" sz="2000" b="1" dirty="0">
                <a:solidFill>
                  <a:srgbClr val="FF0000"/>
                </a:solidFill>
              </a:rPr>
              <a:t>  linha.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</a:rPr>
              <a:t>dados[n] – o nº  elemento da matriz, (posição é dada ao percorrer a matriz pelas colunas).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6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852973" y="1303020"/>
            <a:ext cx="2819400" cy="54442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Exemplo:</a:t>
            </a:r>
          </a:p>
          <a:p>
            <a:pPr marL="0" indent="0">
              <a:buNone/>
            </a:pPr>
            <a:r>
              <a:rPr lang="pt-BR" sz="2900" dirty="0"/>
              <a:t>&gt; x &lt;- </a:t>
            </a:r>
            <a:r>
              <a:rPr lang="pt-BR" sz="2900" dirty="0" err="1"/>
              <a:t>matrix</a:t>
            </a:r>
            <a:r>
              <a:rPr lang="pt-BR" sz="2900" dirty="0"/>
              <a:t> (</a:t>
            </a:r>
            <a:r>
              <a:rPr lang="pt-BR" sz="2900" dirty="0" err="1"/>
              <a:t>letters</a:t>
            </a:r>
            <a:r>
              <a:rPr lang="pt-BR" sz="2900" dirty="0"/>
              <a:t>, 13, 2)</a:t>
            </a:r>
          </a:p>
          <a:p>
            <a:pPr marL="0" indent="0">
              <a:buNone/>
            </a:pPr>
            <a:r>
              <a:rPr lang="pt-BR" sz="2900" dirty="0"/>
              <a:t>&gt; x</a:t>
            </a:r>
          </a:p>
          <a:p>
            <a:pPr marL="0" indent="0">
              <a:buNone/>
            </a:pPr>
            <a:r>
              <a:rPr lang="pt-BR" sz="2900" dirty="0"/>
              <a:t>      [,1] [,2]</a:t>
            </a:r>
          </a:p>
          <a:p>
            <a:pPr marL="0" indent="0">
              <a:buNone/>
            </a:pPr>
            <a:r>
              <a:rPr lang="pt-BR" sz="2900" dirty="0"/>
              <a:t> [1,] "a"  "n" </a:t>
            </a:r>
          </a:p>
          <a:p>
            <a:pPr marL="0" indent="0">
              <a:buNone/>
            </a:pPr>
            <a:r>
              <a:rPr lang="pt-BR" sz="2900" dirty="0"/>
              <a:t> [2,] "b"  "o" </a:t>
            </a:r>
          </a:p>
          <a:p>
            <a:pPr marL="0" indent="0">
              <a:buNone/>
            </a:pPr>
            <a:r>
              <a:rPr lang="pt-BR" sz="2900" dirty="0"/>
              <a:t> [3,] "c"  "p" </a:t>
            </a:r>
          </a:p>
          <a:p>
            <a:pPr marL="0" indent="0">
              <a:buNone/>
            </a:pPr>
            <a:r>
              <a:rPr lang="pt-BR" sz="2900" dirty="0"/>
              <a:t> [4,] "d"  "q" </a:t>
            </a:r>
          </a:p>
          <a:p>
            <a:pPr marL="0" indent="0">
              <a:buNone/>
            </a:pPr>
            <a:r>
              <a:rPr lang="pt-BR" sz="2900" dirty="0"/>
              <a:t> [5,] "e"  "r" </a:t>
            </a:r>
          </a:p>
          <a:p>
            <a:pPr marL="0" indent="0">
              <a:buNone/>
            </a:pPr>
            <a:r>
              <a:rPr lang="pt-BR" sz="2900" dirty="0"/>
              <a:t> [6,] "f"  "s" </a:t>
            </a:r>
          </a:p>
          <a:p>
            <a:pPr marL="0" indent="0">
              <a:buNone/>
            </a:pPr>
            <a:r>
              <a:rPr lang="pt-BR" sz="2900" dirty="0"/>
              <a:t> [7,] "g"  "t" </a:t>
            </a:r>
          </a:p>
          <a:p>
            <a:pPr marL="0" indent="0">
              <a:buNone/>
            </a:pPr>
            <a:r>
              <a:rPr lang="pt-BR" sz="2900" dirty="0"/>
              <a:t> [8,] "h"  "u" </a:t>
            </a:r>
          </a:p>
          <a:p>
            <a:pPr marL="0" indent="0">
              <a:buNone/>
            </a:pPr>
            <a:r>
              <a:rPr lang="pt-BR" sz="2900" dirty="0"/>
              <a:t> [9,] "i"  "v" </a:t>
            </a:r>
          </a:p>
          <a:p>
            <a:pPr marL="0" indent="0">
              <a:buNone/>
            </a:pPr>
            <a:r>
              <a:rPr lang="pt-BR" sz="2900" dirty="0"/>
              <a:t>[10,] "j"  "w" </a:t>
            </a:r>
          </a:p>
          <a:p>
            <a:pPr marL="0" indent="0">
              <a:buNone/>
            </a:pPr>
            <a:r>
              <a:rPr lang="pt-BR" sz="2900" dirty="0"/>
              <a:t>[11,] "k"  "x" </a:t>
            </a:r>
          </a:p>
          <a:p>
            <a:pPr marL="0" indent="0">
              <a:buNone/>
            </a:pPr>
            <a:r>
              <a:rPr lang="pt-BR" sz="2900" dirty="0"/>
              <a:t>[12,] "l"  "y" </a:t>
            </a:r>
          </a:p>
          <a:p>
            <a:pPr marL="0" indent="0">
              <a:buNone/>
            </a:pPr>
            <a:r>
              <a:rPr lang="pt-BR" sz="2900" dirty="0"/>
              <a:t>[13,] "m"  "z"</a:t>
            </a:r>
            <a:r>
              <a:rPr lang="pt-BR" sz="29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4544303" y="1446556"/>
            <a:ext cx="7490927" cy="515721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2900" b="1" dirty="0">
                <a:solidFill>
                  <a:srgbClr val="FF0000"/>
                </a:solidFill>
              </a:rPr>
              <a:t>&gt; x [1, ]</a:t>
            </a:r>
          </a:p>
          <a:p>
            <a:pPr marL="0" indent="0">
              <a:buNone/>
            </a:pPr>
            <a:r>
              <a:rPr lang="pt-BR" sz="2900" dirty="0"/>
              <a:t>[1] "a" "n"</a:t>
            </a:r>
          </a:p>
          <a:p>
            <a:pPr marL="0" indent="0">
              <a:buNone/>
            </a:pPr>
            <a:r>
              <a:rPr lang="pt-BR" sz="2900" b="1" dirty="0">
                <a:solidFill>
                  <a:srgbClr val="FF0000"/>
                </a:solidFill>
              </a:rPr>
              <a:t>&gt; x [ ,2]</a:t>
            </a:r>
          </a:p>
          <a:p>
            <a:pPr marL="0" indent="0">
              <a:buNone/>
            </a:pPr>
            <a:r>
              <a:rPr lang="pt-BR" sz="2900" dirty="0"/>
              <a:t> [1] "n" "o" "p" "q" "r" "s" "t" "u" "v" "w" "x" "y" "z"</a:t>
            </a:r>
          </a:p>
          <a:p>
            <a:pPr marL="0" indent="0">
              <a:buNone/>
            </a:pPr>
            <a:r>
              <a:rPr lang="pt-BR" sz="2900" b="1" dirty="0">
                <a:solidFill>
                  <a:srgbClr val="FF0000"/>
                </a:solidFill>
              </a:rPr>
              <a:t>&gt; x [1,2]</a:t>
            </a:r>
          </a:p>
          <a:p>
            <a:pPr marL="0" indent="0">
              <a:buNone/>
            </a:pPr>
            <a:r>
              <a:rPr lang="pt-BR" sz="2900" dirty="0"/>
              <a:t>[1] "n"</a:t>
            </a:r>
          </a:p>
          <a:p>
            <a:pPr marL="0" indent="0">
              <a:buNone/>
            </a:pPr>
            <a:r>
              <a:rPr lang="pt-BR" sz="2900" b="1" dirty="0">
                <a:solidFill>
                  <a:srgbClr val="FF0000"/>
                </a:solidFill>
              </a:rPr>
              <a:t>&gt; x [1:3,1]</a:t>
            </a:r>
          </a:p>
          <a:p>
            <a:pPr marL="0" indent="0">
              <a:buNone/>
            </a:pPr>
            <a:r>
              <a:rPr lang="pt-BR" sz="2900" dirty="0"/>
              <a:t>[1] "a" "b" "c"</a:t>
            </a:r>
          </a:p>
          <a:p>
            <a:pPr marL="0" indent="0">
              <a:buNone/>
            </a:pPr>
            <a:r>
              <a:rPr lang="pt-BR" sz="2900" b="1" dirty="0">
                <a:solidFill>
                  <a:srgbClr val="FF0000"/>
                </a:solidFill>
              </a:rPr>
              <a:t>&gt; x[15]</a:t>
            </a:r>
          </a:p>
          <a:p>
            <a:pPr marL="0" indent="0">
              <a:buNone/>
            </a:pPr>
            <a:r>
              <a:rPr lang="pt-BR" sz="2900" dirty="0"/>
              <a:t>[1] "o"</a:t>
            </a:r>
          </a:p>
          <a:p>
            <a:pPr marL="0" indent="0">
              <a:buNone/>
            </a:pPr>
            <a:endParaRPr lang="pt-B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2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601980" y="1303020"/>
            <a:ext cx="10515600" cy="52004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b="1" dirty="0"/>
              <a:t> </a:t>
            </a:r>
            <a:r>
              <a:rPr lang="pt-BR" sz="2000" b="1" dirty="0">
                <a:solidFill>
                  <a:srgbClr val="FF0000"/>
                </a:solidFill>
              </a:rPr>
              <a:t>Lista</a:t>
            </a:r>
            <a:r>
              <a:rPr lang="pt-BR" sz="2000" dirty="0"/>
              <a:t> é uma estrutura de dados capaz de armazenar qualquer outra estrutura de dados do R, assim os elementos de uma lista precisam ser do mesmo tipo.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Os objetos de uma lista são chamados de componentes.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As listas são uteis para armazenar os resultados retornados por uma função, como os coeficientes e os resíduos de uma regressão.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 função </a:t>
            </a:r>
            <a:r>
              <a:rPr lang="pt-BR" sz="2000" b="1" dirty="0" err="1">
                <a:solidFill>
                  <a:srgbClr val="FF0000"/>
                </a:solidFill>
              </a:rPr>
              <a:t>list</a:t>
            </a:r>
            <a:r>
              <a:rPr lang="pt-BR" sz="2000" b="1" dirty="0">
                <a:solidFill>
                  <a:srgbClr val="FF0000"/>
                </a:solidFill>
              </a:rPr>
              <a:t> ( )</a:t>
            </a:r>
            <a:r>
              <a:rPr lang="pt-BR" sz="2000" b="1" dirty="0"/>
              <a:t> </a:t>
            </a:r>
            <a:r>
              <a:rPr lang="pt-BR" sz="2000" dirty="0"/>
              <a:t>gera uma função a partir de um conjunto de objetos.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056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17518</TotalTime>
  <Words>1183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Facetado</vt:lpstr>
      <vt:lpstr>– Estrutura de Dados</vt:lpstr>
      <vt:lpstr>– 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raucelio valdes</cp:lastModifiedBy>
  <cp:revision>211</cp:revision>
  <dcterms:created xsi:type="dcterms:W3CDTF">2017-07-24T18:42:29Z</dcterms:created>
  <dcterms:modified xsi:type="dcterms:W3CDTF">2020-02-05T17:02:38Z</dcterms:modified>
</cp:coreProperties>
</file>