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942" r:id="rId2"/>
  </p:sldMasterIdLst>
  <p:notesMasterIdLst>
    <p:notesMasterId r:id="rId39"/>
  </p:notesMasterIdLst>
  <p:handoutMasterIdLst>
    <p:handoutMasterId r:id="rId40"/>
  </p:handoutMasterIdLst>
  <p:sldIdLst>
    <p:sldId id="341" r:id="rId3"/>
    <p:sldId id="410" r:id="rId4"/>
    <p:sldId id="411" r:id="rId5"/>
    <p:sldId id="349" r:id="rId6"/>
    <p:sldId id="379" r:id="rId7"/>
    <p:sldId id="343" r:id="rId8"/>
    <p:sldId id="342" r:id="rId9"/>
    <p:sldId id="344" r:id="rId10"/>
    <p:sldId id="380" r:id="rId11"/>
    <p:sldId id="381" r:id="rId12"/>
    <p:sldId id="345" r:id="rId13"/>
    <p:sldId id="373" r:id="rId14"/>
    <p:sldId id="382" r:id="rId15"/>
    <p:sldId id="383" r:id="rId16"/>
    <p:sldId id="384" r:id="rId17"/>
    <p:sldId id="385" r:id="rId18"/>
    <p:sldId id="386" r:id="rId19"/>
    <p:sldId id="387" r:id="rId20"/>
    <p:sldId id="393" r:id="rId21"/>
    <p:sldId id="392" r:id="rId22"/>
    <p:sldId id="394" r:id="rId23"/>
    <p:sldId id="391" r:id="rId24"/>
    <p:sldId id="396" r:id="rId25"/>
    <p:sldId id="395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08" r:id="rId38"/>
  </p:sldIdLst>
  <p:sldSz cx="9906000" cy="6858000" type="A4"/>
  <p:notesSz cx="6797675" cy="9926638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14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D9AB6C"/>
    <a:srgbClr val="CCA063"/>
    <a:srgbClr val="E7C9A1"/>
    <a:srgbClr val="F7F7F7"/>
    <a:srgbClr val="8400FC"/>
    <a:srgbClr val="DC7000"/>
    <a:srgbClr val="AAA00A"/>
    <a:srgbClr val="519701"/>
    <a:srgbClr val="F4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450" autoAdjust="0"/>
    <p:restoredTop sz="99471" autoAdjust="0"/>
  </p:normalViewPr>
  <p:slideViewPr>
    <p:cSldViewPr snapToGrid="0">
      <p:cViewPr varScale="1">
        <p:scale>
          <a:sx n="72" d="100"/>
          <a:sy n="72" d="100"/>
        </p:scale>
        <p:origin x="1530" y="66"/>
      </p:cViewPr>
      <p:guideLst>
        <p:guide orient="horz" pos="2523"/>
        <p:guide pos="3120"/>
        <p:guide orient="horz" pos="14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3530"/>
    </p:cViewPr>
  </p:sorterViewPr>
  <p:notesViewPr>
    <p:cSldViewPr snapToGrid="0">
      <p:cViewPr varScale="1">
        <p:scale>
          <a:sx n="79" d="100"/>
          <a:sy n="79" d="100"/>
        </p:scale>
        <p:origin x="3990" y="102"/>
      </p:cViewPr>
      <p:guideLst>
        <p:guide orient="horz" pos="3129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84" y="0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63448D5-5E5C-46D9-B455-EA300BD23DD8}" type="datetime1">
              <a:rPr lang="pt-BR"/>
              <a:pPr>
                <a:defRPr/>
              </a:pPr>
              <a:t>13/02/2020</a:t>
            </a:fld>
            <a:endParaRPr lang="pt-B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2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84" y="9428242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F53BD82E-AC9E-49B9-BA79-4AF519D8D64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06920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84" y="0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A24FEF7-2C35-42F8-83E8-7E953078F0FC}" type="datetime1">
              <a:rPr lang="pt-BR"/>
              <a:pPr>
                <a:defRPr/>
              </a:pPr>
              <a:t>13/02/2020</a:t>
            </a:fld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715712"/>
            <a:ext cx="5438464" cy="446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2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84" y="9428242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5B325547-1353-427A-B21E-72F1E345A2F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9345667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42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10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992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11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007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12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450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13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763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14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419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15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373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16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24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17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18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95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19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3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51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20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779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21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950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22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25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23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224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24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25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25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583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26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4105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27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7853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28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0434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29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774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3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8851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30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0447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31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39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32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1047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33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540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34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490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35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0146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36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383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4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492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5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899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6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039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7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166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8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256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9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91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F106C-F9EF-4310-8750-8076C1CB9FAD}" type="datetimeFigureOut">
              <a:rPr lang="pt-BR"/>
              <a:pPr>
                <a:defRPr/>
              </a:pPr>
              <a:t>13/02/2020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73809-BFAB-4BAC-816F-81E7D6EA13A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61815089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A700B-9FCA-41B7-AA2C-0820C884895C}" type="datetimeFigureOut">
              <a:rPr lang="pt-BR"/>
              <a:pPr>
                <a:defRPr/>
              </a:pPr>
              <a:t>13/02/2020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01479-8B28-4AB4-9262-240CA04B887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9521503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2A5-CE32-4DF2-9B24-6EE631154A12}" type="datetimeFigureOut">
              <a:rPr lang="pt-BR"/>
              <a:pPr>
                <a:defRPr/>
              </a:pPr>
              <a:t>13/02/2020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19B1-7FE3-4916-B1F4-D9496BEE160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00511656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563812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171" y="-8468"/>
            <a:ext cx="993395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812" y="2404534"/>
            <a:ext cx="631227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4812" y="4050835"/>
            <a:ext cx="631227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78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36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2700869"/>
            <a:ext cx="687669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3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90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1" y="2160589"/>
            <a:ext cx="3345451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637" y="2160590"/>
            <a:ext cx="3345453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49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89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2160983"/>
            <a:ext cx="334822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399" y="2737247"/>
            <a:ext cx="3348228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8860" y="2160983"/>
            <a:ext cx="334822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8860" y="2737247"/>
            <a:ext cx="3348228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09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609600"/>
            <a:ext cx="6876690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55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1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97624-83D3-42A8-A746-5244E6D5D80F}" type="datetimeFigureOut">
              <a:rPr lang="pt-BR"/>
              <a:pPr>
                <a:defRPr/>
              </a:pPr>
              <a:t>13/02/2020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E5B68-E7EF-4C7A-959B-682621D5952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81173957"/>
      </p:ext>
    </p:extLst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1498604"/>
            <a:ext cx="3022697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882" y="514926"/>
            <a:ext cx="3668207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399" y="2777069"/>
            <a:ext cx="3022697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36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4800600"/>
            <a:ext cx="687669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399" y="609600"/>
            <a:ext cx="6876690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399" y="5367338"/>
            <a:ext cx="687669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689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90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4470400"/>
            <a:ext cx="687669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633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59" y="609600"/>
            <a:ext cx="657819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92830" y="3632200"/>
            <a:ext cx="58714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470400"/>
            <a:ext cx="687669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2937" y="790378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0008" y="2886556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0102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1931988"/>
            <a:ext cx="687669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891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59" y="609600"/>
            <a:ext cx="657819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0397" y="4013200"/>
            <a:ext cx="687669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2937" y="790378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0008" y="2886556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21447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69" y="609600"/>
            <a:ext cx="686992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0397" y="4013200"/>
            <a:ext cx="687669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400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070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5421" y="609601"/>
            <a:ext cx="1060380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399" y="609601"/>
            <a:ext cx="5627945" cy="525145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879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9587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78FAC-86C0-4893-8175-12F45D53115A}" type="datetimeFigureOut">
              <a:rPr lang="pt-BR"/>
              <a:pPr>
                <a:defRPr/>
              </a:pPr>
              <a:t>13/02/2020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638F5-DCF0-40CE-845E-8593F9FD2FF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08657742"/>
      </p:ext>
    </p:extLst>
  </p:cSld>
  <p:clrMapOvr>
    <a:masterClrMapping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14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162E0-9D5C-463D-B46D-C349F0BA8E25}" type="datetimeFigureOut">
              <a:rPr lang="pt-BR"/>
              <a:pPr>
                <a:defRPr/>
              </a:pPr>
              <a:t>13/02/2020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4F893-74EB-4C12-A8A8-AA438683D49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94179936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E98CE-1E89-4D92-8CB5-35248A9CD54A}" type="datetimeFigureOut">
              <a:rPr lang="pt-BR"/>
              <a:pPr>
                <a:defRPr/>
              </a:pPr>
              <a:t>13/02/2020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CAA82-B8E4-4A2D-8796-3761C68FFC8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68478425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184C9-5A68-43C6-AC0F-471E553D7C7E}" type="datetimeFigureOut">
              <a:rPr lang="pt-BR"/>
              <a:pPr>
                <a:defRPr/>
              </a:pPr>
              <a:t>13/02/2020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9C8E5-E8E0-4F73-B47D-B3CA2A0B237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9424805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C2A34-AB0B-4708-9E6C-3CF02F4690F5}" type="datetimeFigureOut">
              <a:rPr lang="pt-BR"/>
              <a:pPr>
                <a:defRPr/>
              </a:pPr>
              <a:t>13/02/2020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7A5F9-0176-4888-B650-9F9C7A02FE0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25328490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330EF-17E9-4F8F-B88C-A7B50A17B8D4}" type="datetimeFigureOut">
              <a:rPr lang="pt-BR"/>
              <a:pPr>
                <a:defRPr/>
              </a:pPr>
              <a:t>13/02/2020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AB29E-A266-4264-A1D7-DF2670859CE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1069665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B0DF3-A84E-41CD-B068-8A8BD4D5E67C}" type="datetimeFigureOut">
              <a:rPr lang="pt-BR"/>
              <a:pPr>
                <a:defRPr/>
              </a:pPr>
              <a:t>13/02/2020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CE727-AB7A-48E1-A9C6-4494B2C7E57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53156006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11DAD3D-4670-4D59-B82E-2774599E7FFF}" type="datetimeFigureOut">
              <a:rPr lang="pt-BR"/>
              <a:pPr>
                <a:defRPr/>
              </a:pPr>
              <a:t>13/02/2020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EB8D30E-9E07-4A2A-AFF7-51F9D243F6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 spd="slow">
    <p:push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172" y="-8468"/>
            <a:ext cx="993395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8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2160590"/>
            <a:ext cx="687669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55696" y="6041364"/>
            <a:ext cx="741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1DAD3D-4670-4D59-B82E-2774599E7FFF}" type="datetimeFigureOut">
              <a:rPr lang="pt-BR" smtClean="0"/>
              <a:pPr>
                <a:defRPr/>
              </a:pPr>
              <a:t>13/02/2020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399" y="6041364"/>
            <a:ext cx="50082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1732" y="6041364"/>
            <a:ext cx="555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EB8D30E-9E07-4A2A-AFF7-51F9D243F66E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0791E78-E689-4F5A-8A89-E07653321CAC}"/>
              </a:ext>
            </a:extLst>
          </p:cNvPr>
          <p:cNvSpPr/>
          <p:nvPr userDrawn="1"/>
        </p:nvSpPr>
        <p:spPr>
          <a:xfrm>
            <a:off x="0" y="6583680"/>
            <a:ext cx="9913938" cy="274320"/>
          </a:xfrm>
          <a:prstGeom prst="rect">
            <a:avLst/>
          </a:prstGeom>
          <a:solidFill>
            <a:srgbClr val="E7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sz="88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91B397-15F3-4F05-8BAB-5237AC58AAE5}"/>
              </a:ext>
            </a:extLst>
          </p:cNvPr>
          <p:cNvSpPr/>
          <p:nvPr userDrawn="1"/>
        </p:nvSpPr>
        <p:spPr>
          <a:xfrm>
            <a:off x="-2422" y="6645239"/>
            <a:ext cx="9913938" cy="220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sz="88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43">
            <a:extLst>
              <a:ext uri="{FF2B5EF4-FFF2-40B4-BE49-F238E27FC236}">
                <a16:creationId xmlns:a16="http://schemas.microsoft.com/office/drawing/2014/main" id="{104A5F64-A850-4F1F-AE12-83C523628DB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93150" y="6642100"/>
            <a:ext cx="81144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sz="800" b="1" i="1" dirty="0">
                <a:solidFill>
                  <a:schemeClr val="bg1"/>
                </a:solidFill>
                <a:latin typeface="Arial" charset="0"/>
              </a:rPr>
              <a:t>Janeiro/2018</a:t>
            </a:r>
          </a:p>
        </p:txBody>
      </p:sp>
    </p:spTree>
    <p:extLst>
      <p:ext uri="{BB962C8B-B14F-4D97-AF65-F5344CB8AC3E}">
        <p14:creationId xmlns:p14="http://schemas.microsoft.com/office/powerpoint/2010/main" val="30947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761" r:id="rId17"/>
    <p:sldLayoutId id="214748376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ggplot2-cheatsheet.pdf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ítulo 5"/>
          <p:cNvSpPr>
            <a:spLocks noGrp="1"/>
          </p:cNvSpPr>
          <p:nvPr>
            <p:ph type="ctrTitle"/>
          </p:nvPr>
        </p:nvSpPr>
        <p:spPr>
          <a:xfrm>
            <a:off x="0" y="-12216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0F1D8E5-D18A-4027-BF27-777229D8AED0}"/>
              </a:ext>
            </a:extLst>
          </p:cNvPr>
          <p:cNvSpPr txBox="1">
            <a:spLocks/>
          </p:cNvSpPr>
          <p:nvPr/>
        </p:nvSpPr>
        <p:spPr>
          <a:xfrm>
            <a:off x="1486040" y="3021013"/>
            <a:ext cx="7498934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kern="0">
                <a:latin typeface="Calibri" panose="020F0502020204030204" pitchFamily="34" charset="0"/>
              </a:rPr>
              <a:t>Visualização de Dados com o ggplot2</a:t>
            </a:r>
            <a:endParaRPr lang="pt-BR" sz="3600" b="1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1102"/>
      </p:ext>
    </p:ext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ítulo 5"/>
          <p:cNvSpPr>
            <a:spLocks noGrp="1"/>
          </p:cNvSpPr>
          <p:nvPr>
            <p:ph type="ctrTitle"/>
          </p:nvPr>
        </p:nvSpPr>
        <p:spPr>
          <a:xfrm>
            <a:off x="-10067" y="0"/>
            <a:ext cx="990600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7" name="Espaço Reservado para Conteúdo 9">
            <a:extLst>
              <a:ext uri="{FF2B5EF4-FFF2-40B4-BE49-F238E27FC236}">
                <a16:creationId xmlns:a16="http://schemas.microsoft.com/office/drawing/2014/main" id="{B5982750-95FB-4CF6-BB5D-2451A140D70A}"/>
              </a:ext>
            </a:extLst>
          </p:cNvPr>
          <p:cNvSpPr txBox="1">
            <a:spLocks/>
          </p:cNvSpPr>
          <p:nvPr/>
        </p:nvSpPr>
        <p:spPr>
          <a:xfrm>
            <a:off x="550333" y="593261"/>
            <a:ext cx="7504580" cy="533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/>
            <a:r>
              <a:rPr lang="en-US" sz="2000" dirty="0">
                <a:solidFill>
                  <a:schemeClr val="tx1"/>
                </a:solidFill>
              </a:rPr>
              <a:t>O </a:t>
            </a:r>
            <a:r>
              <a:rPr lang="en-US" sz="2000" dirty="0" err="1">
                <a:solidFill>
                  <a:schemeClr val="tx1"/>
                </a:solidFill>
              </a:rPr>
              <a:t>primeiro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argumento</a:t>
            </a:r>
            <a:r>
              <a:rPr lang="en-US" sz="2000" dirty="0">
                <a:solidFill>
                  <a:schemeClr val="tx1"/>
                </a:solidFill>
              </a:rPr>
              <a:t> da </a:t>
            </a:r>
            <a:r>
              <a:rPr lang="en-US" sz="2000" dirty="0" err="1">
                <a:solidFill>
                  <a:schemeClr val="tx1"/>
                </a:solidFill>
              </a:rPr>
              <a:t>função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ggplot</a:t>
            </a:r>
            <a:r>
              <a:rPr lang="en-US" sz="2000" dirty="0">
                <a:solidFill>
                  <a:schemeClr val="tx1"/>
                </a:solidFill>
              </a:rPr>
              <a:t> é um data frame. </a:t>
            </a:r>
          </a:p>
          <a:p>
            <a:pPr algn="just" fontAlgn="auto"/>
            <a:endParaRPr lang="en-US" sz="2000" b="1" dirty="0">
              <a:solidFill>
                <a:schemeClr val="tx1"/>
              </a:solidFill>
            </a:endParaRPr>
          </a:p>
          <a:p>
            <a:pPr algn="just" fontAlgn="auto"/>
            <a:r>
              <a:rPr lang="en-US" sz="2000" b="1" dirty="0" err="1">
                <a:solidFill>
                  <a:schemeClr val="tx1"/>
                </a:solidFill>
              </a:rPr>
              <a:t>aes</a:t>
            </a:r>
            <a:r>
              <a:rPr lang="en-US" sz="2000" b="1" dirty="0">
                <a:solidFill>
                  <a:schemeClr val="tx1"/>
                </a:solidFill>
              </a:rPr>
              <a:t>() </a:t>
            </a:r>
            <a:r>
              <a:rPr lang="en-US" sz="2000" dirty="0" err="1">
                <a:solidFill>
                  <a:schemeClr val="tx1"/>
                </a:solidFill>
              </a:rPr>
              <a:t>descreve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como</a:t>
            </a:r>
            <a:r>
              <a:rPr lang="en-US" sz="2000" dirty="0">
                <a:solidFill>
                  <a:schemeClr val="tx1"/>
                </a:solidFill>
              </a:rPr>
              <a:t> as </a:t>
            </a:r>
            <a:r>
              <a:rPr lang="en-US" sz="2000" dirty="0" err="1">
                <a:solidFill>
                  <a:schemeClr val="tx1"/>
                </a:solidFill>
              </a:rPr>
              <a:t>variáveis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são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mapeadas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aspectos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visuais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dirty="0" err="1">
                <a:solidFill>
                  <a:schemeClr val="tx1"/>
                </a:solidFill>
              </a:rPr>
              <a:t>posição</a:t>
            </a:r>
            <a:r>
              <a:rPr lang="en-US" sz="2000" dirty="0">
                <a:solidFill>
                  <a:schemeClr val="tx1"/>
                </a:solidFill>
              </a:rPr>
              <a:t>, cores, </a:t>
            </a:r>
            <a:r>
              <a:rPr lang="en-US" sz="2000" dirty="0" err="1">
                <a:solidFill>
                  <a:schemeClr val="tx1"/>
                </a:solidFill>
              </a:rPr>
              <a:t>formas</a:t>
            </a:r>
            <a:r>
              <a:rPr lang="en-US" sz="2000" dirty="0">
                <a:solidFill>
                  <a:schemeClr val="tx1"/>
                </a:solidFill>
              </a:rPr>
              <a:t> e </a:t>
            </a:r>
            <a:r>
              <a:rPr lang="en-US" sz="2000" dirty="0" err="1">
                <a:solidFill>
                  <a:schemeClr val="tx1"/>
                </a:solidFill>
              </a:rPr>
              <a:t>tamanho</a:t>
            </a:r>
            <a:r>
              <a:rPr lang="en-US" sz="2000" dirty="0">
                <a:solidFill>
                  <a:schemeClr val="tx1"/>
                </a:solidFill>
              </a:rPr>
              <a:t>) </a:t>
            </a:r>
            <a:r>
              <a:rPr lang="en-US" sz="2000" dirty="0" err="1">
                <a:solidFill>
                  <a:schemeClr val="tx1"/>
                </a:solidFill>
              </a:rPr>
              <a:t>na</a:t>
            </a:r>
            <a:r>
              <a:rPr lang="en-US" sz="2000" dirty="0">
                <a:solidFill>
                  <a:schemeClr val="tx1"/>
                </a:solidFill>
              </a:rPr>
              <a:t> forma </a:t>
            </a:r>
            <a:r>
              <a:rPr lang="en-US" sz="2000" dirty="0" err="1">
                <a:solidFill>
                  <a:schemeClr val="tx1"/>
                </a:solidFill>
              </a:rPr>
              <a:t>geométricas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definidas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pelos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geoms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algn="just" fontAlgn="auto"/>
            <a:endParaRPr lang="en-US" sz="2000" dirty="0">
              <a:solidFill>
                <a:schemeClr val="tx1"/>
              </a:solidFill>
            </a:endParaRPr>
          </a:p>
          <a:p>
            <a:pPr algn="just" fontAlgn="auto"/>
            <a:r>
              <a:rPr lang="en-US" sz="2000" dirty="0">
                <a:solidFill>
                  <a:schemeClr val="tx1"/>
                </a:solidFill>
              </a:rPr>
              <a:t>O </a:t>
            </a:r>
            <a:r>
              <a:rPr lang="en-US" sz="2000" dirty="0" err="1">
                <a:solidFill>
                  <a:schemeClr val="tx1"/>
                </a:solidFill>
              </a:rPr>
              <a:t>exemplo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apresenta</a:t>
            </a:r>
            <a:r>
              <a:rPr lang="en-US" sz="2000" dirty="0">
                <a:solidFill>
                  <a:schemeClr val="tx1"/>
                </a:solidFill>
              </a:rPr>
              <a:t> a </a:t>
            </a:r>
            <a:r>
              <a:rPr lang="en-US" sz="2000" dirty="0" err="1">
                <a:solidFill>
                  <a:schemeClr val="tx1"/>
                </a:solidFill>
              </a:rPr>
              <a:t>geométrica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pontos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definida</a:t>
            </a:r>
            <a:r>
              <a:rPr lang="en-US" sz="2000" dirty="0">
                <a:solidFill>
                  <a:schemeClr val="tx1"/>
                </a:solidFill>
              </a:rPr>
              <a:t> pela </a:t>
            </a:r>
            <a:r>
              <a:rPr lang="en-US" sz="2000" dirty="0" err="1">
                <a:solidFill>
                  <a:schemeClr val="tx1"/>
                </a:solidFill>
              </a:rPr>
              <a:t>função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geom_point</a:t>
            </a:r>
            <a:r>
              <a:rPr lang="en-US" sz="2000" b="1" dirty="0">
                <a:solidFill>
                  <a:schemeClr val="tx1"/>
                </a:solidFill>
              </a:rPr>
              <a:t>()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994410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906000" cy="509414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4512" y="509414"/>
            <a:ext cx="7960402" cy="5813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Aesthetics</a:t>
            </a:r>
            <a:r>
              <a:rPr lang="pt-BR" b="1" dirty="0"/>
              <a:t>: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endParaRPr lang="pt-BR" sz="2000" dirty="0"/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000" dirty="0"/>
              <a:t>A primeira camada de um gráfico deve indicar a relação entre os dados e cada aspecto visual do gráfico (eixo x, eixo y, a cor e o tamanho dos componentes geométricos).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endParaRPr lang="pt-BR" sz="2000" dirty="0"/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000" dirty="0"/>
              <a:t>No exemplo, atribuímos aspectos de posição: ao eixo y mapeamos a variável </a:t>
            </a:r>
            <a:r>
              <a:rPr lang="pt-BR" sz="2000" b="1" dirty="0">
                <a:solidFill>
                  <a:srgbClr val="FF0000"/>
                </a:solidFill>
              </a:rPr>
              <a:t>mpg</a:t>
            </a:r>
            <a:r>
              <a:rPr lang="pt-BR" sz="2000" dirty="0"/>
              <a:t> (milhas por galão) e ao eixo x a variável </a:t>
            </a:r>
            <a:r>
              <a:rPr lang="pt-BR" sz="2000" b="1" dirty="0" err="1">
                <a:solidFill>
                  <a:srgbClr val="FF0000"/>
                </a:solidFill>
              </a:rPr>
              <a:t>disp</a:t>
            </a:r>
            <a:r>
              <a:rPr lang="pt-BR" sz="2000" dirty="0"/>
              <a:t> (cilindradas). 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endParaRPr lang="pt-BR" sz="2000" dirty="0"/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000" dirty="0"/>
              <a:t>Outros variáveis podem ser mapeadas em outras propriedades estéticas do gráfico, tais como </a:t>
            </a:r>
            <a:r>
              <a:rPr lang="pt-BR" sz="2000" b="1" dirty="0"/>
              <a:t>cor</a:t>
            </a:r>
            <a:r>
              <a:rPr lang="pt-BR" sz="2000" dirty="0"/>
              <a:t>, </a:t>
            </a:r>
            <a:r>
              <a:rPr lang="pt-BR" sz="2000" b="1" dirty="0"/>
              <a:t>tamanho</a:t>
            </a:r>
            <a:r>
              <a:rPr lang="pt-BR" sz="2000" dirty="0"/>
              <a:t> e </a:t>
            </a:r>
            <a:r>
              <a:rPr lang="pt-BR" sz="2000" b="1" dirty="0"/>
              <a:t>forma.</a:t>
            </a:r>
          </a:p>
        </p:txBody>
      </p:sp>
    </p:spTree>
    <p:extLst>
      <p:ext uri="{BB962C8B-B14F-4D97-AF65-F5344CB8AC3E}">
        <p14:creationId xmlns:p14="http://schemas.microsoft.com/office/powerpoint/2010/main" val="3296241960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spaço Reservado para Conteúdo 12"/>
          <p:cNvSpPr txBox="1">
            <a:spLocks/>
          </p:cNvSpPr>
          <p:nvPr/>
        </p:nvSpPr>
        <p:spPr>
          <a:xfrm>
            <a:off x="838200" y="1825625"/>
            <a:ext cx="85871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906000" cy="509414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66148" y="558984"/>
            <a:ext cx="767913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/>
              <a:t>Aesthetics</a:t>
            </a:r>
            <a:r>
              <a:rPr lang="pt-BR" sz="2000" b="1" dirty="0"/>
              <a:t>: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endParaRPr lang="pt-BR" sz="2000" dirty="0"/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000" dirty="0"/>
              <a:t>Por </a:t>
            </a:r>
            <a:r>
              <a:rPr lang="pt-BR" sz="2000" dirty="0" err="1"/>
              <a:t>exemplor</a:t>
            </a:r>
            <a:r>
              <a:rPr lang="pt-BR" sz="2000" dirty="0"/>
              <a:t>, execute o código abaixo, que adiciona a variável </a:t>
            </a:r>
            <a:r>
              <a:rPr lang="pt-BR" sz="2000" b="1" dirty="0" err="1">
                <a:solidFill>
                  <a:srgbClr val="FF0000"/>
                </a:solidFill>
              </a:rPr>
              <a:t>am</a:t>
            </a:r>
            <a:r>
              <a:rPr lang="pt-BR" sz="2000" dirty="0"/>
              <a:t> (tipo de transmissão) para definir a cor dos pontos: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y = mpg,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as.factor(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))) +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72625719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spaço Reservado para Conteúdo 12"/>
          <p:cNvSpPr txBox="1">
            <a:spLocks/>
          </p:cNvSpPr>
          <p:nvPr/>
        </p:nvSpPr>
        <p:spPr>
          <a:xfrm>
            <a:off x="838200" y="1825625"/>
            <a:ext cx="85871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906000" cy="509414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90CB011-E20F-4F41-BA11-D4224FB4BC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20"/>
          <a:stretch/>
        </p:blipFill>
        <p:spPr>
          <a:xfrm>
            <a:off x="921328" y="681037"/>
            <a:ext cx="7050457" cy="568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34142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spaço Reservado para Conteúdo 12"/>
          <p:cNvSpPr txBox="1">
            <a:spLocks/>
          </p:cNvSpPr>
          <p:nvPr/>
        </p:nvSpPr>
        <p:spPr>
          <a:xfrm>
            <a:off x="838200" y="1825625"/>
            <a:ext cx="85871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906000" cy="509414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BF68C559-0EBC-4EDE-81E2-2ECF70897032}"/>
              </a:ext>
            </a:extLst>
          </p:cNvPr>
          <p:cNvSpPr txBox="1">
            <a:spLocks/>
          </p:cNvSpPr>
          <p:nvPr/>
        </p:nvSpPr>
        <p:spPr bwMode="auto">
          <a:xfrm>
            <a:off x="583463" y="898035"/>
            <a:ext cx="7471450" cy="503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000" dirty="0"/>
              <a:t>Os pontos vermelhos correspondem à transmissão automática (valor 0) e pontos azuis à transmissão manual (valor 1). 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000" dirty="0"/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000" dirty="0"/>
              <a:t>A variável </a:t>
            </a:r>
            <a:r>
              <a:rPr lang="pt-BR" sz="2000" i="1" dirty="0" err="1">
                <a:solidFill>
                  <a:srgbClr val="FF0000"/>
                </a:solidFill>
              </a:rPr>
              <a:t>am</a:t>
            </a:r>
            <a:r>
              <a:rPr lang="pt-BR" sz="2000" dirty="0"/>
              <a:t> é tratada como fator, pois temos interesse apenas nos valores "0" e "1".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000" dirty="0"/>
              <a:t>Por </a:t>
            </a:r>
            <a:r>
              <a:rPr lang="pt-BR" sz="2000" i="1" dirty="0"/>
              <a:t>default</a:t>
            </a:r>
            <a:r>
              <a:rPr lang="pt-BR" sz="2000" dirty="0"/>
              <a:t>, a legenda é inserida no gráfico automaticamente.</a:t>
            </a:r>
          </a:p>
        </p:txBody>
      </p:sp>
    </p:spTree>
    <p:extLst>
      <p:ext uri="{BB962C8B-B14F-4D97-AF65-F5344CB8AC3E}">
        <p14:creationId xmlns:p14="http://schemas.microsoft.com/office/powerpoint/2010/main" val="2962893849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906000" cy="509414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FAF4F081-53B6-4A04-9E42-367B0D8E4C46}"/>
              </a:ext>
            </a:extLst>
          </p:cNvPr>
          <p:cNvSpPr txBox="1">
            <a:spLocks/>
          </p:cNvSpPr>
          <p:nvPr/>
        </p:nvSpPr>
        <p:spPr>
          <a:xfrm>
            <a:off x="480646" y="1039639"/>
            <a:ext cx="741765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</a:pPr>
            <a:r>
              <a:rPr lang="pt-BR" sz="2000" dirty="0">
                <a:solidFill>
                  <a:schemeClr val="tx1"/>
                </a:solidFill>
              </a:rPr>
              <a:t>Execute o código abaixo para mapear uma variável contínua que defini a cor dos pontos.</a:t>
            </a:r>
          </a:p>
          <a:p>
            <a:pPr algn="just" fontAlgn="auto">
              <a:lnSpc>
                <a:spcPct val="150000"/>
              </a:lnSpc>
            </a:pPr>
            <a:r>
              <a:rPr lang="pt-BR" sz="2000" dirty="0">
                <a:solidFill>
                  <a:schemeClr val="tx1"/>
                </a:solidFill>
              </a:rPr>
              <a:t>  </a:t>
            </a:r>
          </a:p>
          <a:p>
            <a:pPr algn="just" fontAlgn="auto">
              <a:lnSpc>
                <a:spcPct val="150000"/>
              </a:lnSpc>
            </a:pPr>
            <a:r>
              <a:rPr lang="pt-BR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pt-BR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algn="just" fontAlgn="auto">
              <a:lnSpc>
                <a:spcPct val="150000"/>
              </a:lnSpc>
            </a:pP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y = </a:t>
            </a:r>
            <a:r>
              <a:rPr lang="pt-BR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</a:p>
          <a:p>
            <a:pPr algn="just" fontAlgn="auto">
              <a:lnSpc>
                <a:spcPct val="150000"/>
              </a:lnSpc>
            </a:pP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just" fontAlgn="auto">
              <a:lnSpc>
                <a:spcPct val="150000"/>
              </a:lnSpc>
            </a:pPr>
            <a:endParaRPr lang="pt-BR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auto">
              <a:lnSpc>
                <a:spcPct val="150000"/>
              </a:lnSpc>
            </a:pPr>
            <a:r>
              <a:rPr lang="pt-BR" sz="2000" dirty="0">
                <a:solidFill>
                  <a:schemeClr val="tx1"/>
                </a:solidFill>
                <a:cs typeface="Courier New" panose="02070309020205020404" pitchFamily="49" charset="0"/>
              </a:rPr>
              <a:t>Nesse caso, o número de cilindros (</a:t>
            </a:r>
            <a:r>
              <a:rPr lang="pt-BR" sz="2000" b="1" i="1" dirty="0" err="1">
                <a:solidFill>
                  <a:schemeClr val="tx1"/>
                </a:solidFill>
                <a:cs typeface="Courier New" panose="02070309020205020404" pitchFamily="49" charset="0"/>
              </a:rPr>
              <a:t>cyl</a:t>
            </a:r>
            <a:r>
              <a:rPr lang="pt-BR" sz="2000" dirty="0">
                <a:solidFill>
                  <a:schemeClr val="tx1"/>
                </a:solidFill>
                <a:cs typeface="Courier New" panose="02070309020205020404" pitchFamily="49" charset="0"/>
              </a:rPr>
              <a:t>) é representado pelo gradação da tonalidade da cor azul. </a:t>
            </a:r>
          </a:p>
          <a:p>
            <a:pPr fontAlgn="auto"/>
            <a:endParaRPr lang="pt-BR" dirty="0">
              <a:cs typeface="Courier New" panose="02070309020205020404" pitchFamily="49" charset="0"/>
            </a:endParaRPr>
          </a:p>
          <a:p>
            <a:pPr fontAlgn="auto"/>
            <a:endParaRPr lang="pt-B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950790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906000" cy="509414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B680D9-FCBB-4B45-82A6-1BAFE5DB8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70" y="712996"/>
            <a:ext cx="6910466" cy="543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69813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906000" cy="509414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9D7010F-0473-4B5D-A923-6FF9F394E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69" y="1408001"/>
            <a:ext cx="9022862" cy="40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55015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906000" cy="509414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E22966-A892-410C-8DDC-BBBF49A81876}"/>
              </a:ext>
            </a:extLst>
          </p:cNvPr>
          <p:cNvSpPr txBox="1"/>
          <p:nvPr/>
        </p:nvSpPr>
        <p:spPr>
          <a:xfrm>
            <a:off x="432262" y="690244"/>
            <a:ext cx="7439529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Os objetos geométricos (</a:t>
            </a:r>
            <a:r>
              <a:rPr lang="pt-BR" sz="2000" dirty="0" err="1"/>
              <a:t>geoms</a:t>
            </a:r>
            <a:r>
              <a:rPr lang="pt-BR" sz="2000" dirty="0"/>
              <a:t>) mais utilizados são: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37C03A0-071E-4F76-88BC-5EB33C076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93667"/>
              </p:ext>
            </p:extLst>
          </p:nvPr>
        </p:nvGraphicFramePr>
        <p:xfrm>
          <a:off x="495210" y="1533844"/>
          <a:ext cx="7893416" cy="3599266"/>
        </p:xfrm>
        <a:graphic>
          <a:graphicData uri="http://schemas.openxmlformats.org/drawingml/2006/table">
            <a:tbl>
              <a:tblPr/>
              <a:tblGrid>
                <a:gridCol w="5654309">
                  <a:extLst>
                    <a:ext uri="{9D8B030D-6E8A-4147-A177-3AD203B41FA5}">
                      <a16:colId xmlns:a16="http://schemas.microsoft.com/office/drawing/2014/main" val="2018972956"/>
                    </a:ext>
                  </a:extLst>
                </a:gridCol>
                <a:gridCol w="2239107">
                  <a:extLst>
                    <a:ext uri="{9D8B030D-6E8A-4147-A177-3AD203B41FA5}">
                      <a16:colId xmlns:a16="http://schemas.microsoft.com/office/drawing/2014/main" val="2566719983"/>
                    </a:ext>
                  </a:extLst>
                </a:gridCol>
              </a:tblGrid>
              <a:tr h="450463">
                <a:tc>
                  <a:txBody>
                    <a:bodyPr/>
                    <a:lstStyle/>
                    <a:p>
                      <a:r>
                        <a:rPr lang="pt-BR" sz="2000" dirty="0"/>
                        <a:t>Tipo de Gráfico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/>
                        <a:t>geom</a:t>
                      </a:r>
                      <a:endParaRPr lang="pt-BR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802417"/>
                  </a:ext>
                </a:extLst>
              </a:tr>
              <a:tr h="449829">
                <a:tc>
                  <a:txBody>
                    <a:bodyPr/>
                    <a:lstStyle/>
                    <a:p>
                      <a:r>
                        <a:rPr lang="pt-BR" sz="2000" dirty="0" err="1"/>
                        <a:t>scatterplot</a:t>
                      </a:r>
                      <a:r>
                        <a:rPr lang="pt-BR" sz="2000" dirty="0"/>
                        <a:t> (gráfico de dispersão)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 err="1"/>
                        <a:t>geom_point</a:t>
                      </a:r>
                      <a:r>
                        <a:rPr lang="pt-BR" sz="2000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772423"/>
                  </a:ext>
                </a:extLst>
              </a:tr>
              <a:tr h="449829">
                <a:tc>
                  <a:txBody>
                    <a:bodyPr/>
                    <a:lstStyle/>
                    <a:p>
                      <a:r>
                        <a:rPr lang="pt-BR" sz="2000" dirty="0" err="1"/>
                        <a:t>barchart</a:t>
                      </a:r>
                      <a:r>
                        <a:rPr lang="pt-BR" sz="2000" dirty="0"/>
                        <a:t> (gráfico de barras)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geom_bar()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849168"/>
                  </a:ext>
                </a:extLst>
              </a:tr>
              <a:tr h="449829">
                <a:tc>
                  <a:txBody>
                    <a:bodyPr/>
                    <a:lstStyle/>
                    <a:p>
                      <a:r>
                        <a:rPr lang="pt-BR" sz="2000" dirty="0" err="1"/>
                        <a:t>boxplot</a:t>
                      </a:r>
                      <a:endParaRPr lang="pt-BR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geom_boxplot()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018837"/>
                  </a:ext>
                </a:extLst>
              </a:tr>
              <a:tr h="449829">
                <a:tc>
                  <a:txBody>
                    <a:bodyPr/>
                    <a:lstStyle/>
                    <a:p>
                      <a:r>
                        <a:rPr lang="pt-BR" sz="2000" dirty="0" err="1"/>
                        <a:t>line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 err="1"/>
                        <a:t>chart</a:t>
                      </a:r>
                      <a:r>
                        <a:rPr lang="pt-BR" sz="2000" dirty="0"/>
                        <a:t> (gráfico de linhas)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 err="1"/>
                        <a:t>geom_line</a:t>
                      </a:r>
                      <a:r>
                        <a:rPr lang="pt-BR" sz="2000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7182"/>
                  </a:ext>
                </a:extLst>
              </a:tr>
              <a:tr h="449829">
                <a:tc>
                  <a:txBody>
                    <a:bodyPr/>
                    <a:lstStyle/>
                    <a:p>
                      <a:r>
                        <a:rPr lang="pt-BR" sz="2000"/>
                        <a:t>histogram (histograma)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 err="1"/>
                        <a:t>geom_histogram</a:t>
                      </a:r>
                      <a:r>
                        <a:rPr lang="pt-BR" sz="2000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761629"/>
                  </a:ext>
                </a:extLst>
              </a:tr>
              <a:tr h="449829">
                <a:tc>
                  <a:txBody>
                    <a:bodyPr/>
                    <a:lstStyle/>
                    <a:p>
                      <a:r>
                        <a:rPr lang="pt-BR" sz="2000"/>
                        <a:t>density (densidade)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 err="1"/>
                        <a:t>geom_density</a:t>
                      </a:r>
                      <a:r>
                        <a:rPr lang="pt-BR" sz="2000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864277"/>
                  </a:ext>
                </a:extLst>
              </a:tr>
              <a:tr h="449829">
                <a:tc>
                  <a:txBody>
                    <a:bodyPr/>
                    <a:lstStyle/>
                    <a:p>
                      <a:r>
                        <a:rPr lang="pt-BR" sz="2000" dirty="0" err="1"/>
                        <a:t>smooth</a:t>
                      </a:r>
                      <a:r>
                        <a:rPr lang="pt-BR" sz="2000" dirty="0"/>
                        <a:t> (aplica modelo estatístico)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 err="1"/>
                        <a:t>geom_smooth</a:t>
                      </a:r>
                      <a:r>
                        <a:rPr lang="pt-BR" sz="2000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938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217448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906000" cy="509414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E22966-A892-410C-8DDC-BBBF49A81876}"/>
              </a:ext>
            </a:extLst>
          </p:cNvPr>
          <p:cNvSpPr txBox="1"/>
          <p:nvPr/>
        </p:nvSpPr>
        <p:spPr>
          <a:xfrm>
            <a:off x="432262" y="690244"/>
            <a:ext cx="7439529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latin typeface="+mn-lt"/>
                <a:cs typeface="Courier New" panose="02070309020205020404" pitchFamily="49" charset="0"/>
              </a:rPr>
              <a:t>Histograma com cinco ‘barras’ laranjas e bordas pretas da variável </a:t>
            </a:r>
            <a:r>
              <a:rPr lang="pt-BR" sz="2000" dirty="0" err="1">
                <a:latin typeface="+mn-lt"/>
                <a:cs typeface="Courier New" panose="02070309020205020404" pitchFamily="49" charset="0"/>
              </a:rPr>
              <a:t>mpg</a:t>
            </a:r>
            <a:r>
              <a:rPr lang="pt-BR" sz="2000" dirty="0">
                <a:latin typeface="+mn-lt"/>
                <a:cs typeface="Courier New" panose="02070309020205020404" pitchFamily="49" charset="0"/>
              </a:rPr>
              <a:t> do data frame </a:t>
            </a:r>
            <a:r>
              <a:rPr lang="pt-BR" sz="2000" dirty="0" err="1">
                <a:latin typeface="+mn-lt"/>
                <a:cs typeface="Courier New" panose="02070309020205020404" pitchFamily="49" charset="0"/>
              </a:rPr>
              <a:t>mtcars</a:t>
            </a:r>
            <a:r>
              <a:rPr lang="pt-BR" sz="2000" dirty="0">
                <a:latin typeface="+mn-lt"/>
                <a:cs typeface="Courier New" panose="02070309020205020404" pitchFamily="49" charset="0"/>
              </a:rPr>
              <a:t>.</a:t>
            </a:r>
            <a:endParaRPr lang="pt-BR" sz="1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9F6723B-410C-4B80-BEF9-462D1A5E5EE8}"/>
              </a:ext>
            </a:extLst>
          </p:cNvPr>
          <p:cNvSpPr/>
          <p:nvPr/>
        </p:nvSpPr>
        <p:spPr>
          <a:xfrm>
            <a:off x="993913" y="2967335"/>
            <a:ext cx="6435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 color = 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orange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</a:p>
        </p:txBody>
      </p:sp>
    </p:spTree>
    <p:extLst>
      <p:ext uri="{BB962C8B-B14F-4D97-AF65-F5344CB8AC3E}">
        <p14:creationId xmlns:p14="http://schemas.microsoft.com/office/powerpoint/2010/main" val="849539664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ítulo 5"/>
          <p:cNvSpPr>
            <a:spLocks noGrp="1"/>
          </p:cNvSpPr>
          <p:nvPr>
            <p:ph type="ctrTitle"/>
          </p:nvPr>
        </p:nvSpPr>
        <p:spPr>
          <a:xfrm>
            <a:off x="0" y="-12216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4015055-C905-44E3-9134-99146C729C87}"/>
              </a:ext>
            </a:extLst>
          </p:cNvPr>
          <p:cNvSpPr txBox="1">
            <a:spLocks/>
          </p:cNvSpPr>
          <p:nvPr/>
        </p:nvSpPr>
        <p:spPr>
          <a:xfrm>
            <a:off x="732934" y="1295400"/>
            <a:ext cx="7515487" cy="34292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/>
            <a:r>
              <a:rPr lang="pt-BR" sz="2000" dirty="0">
                <a:solidFill>
                  <a:schemeClr val="tx1"/>
                </a:solidFill>
              </a:rPr>
              <a:t>Os gráficos são técnicas de visualização de dados amplamente utilizadas em todas as áreas da pesquisa.</a:t>
            </a:r>
          </a:p>
          <a:p>
            <a:pPr algn="just" fontAlgn="auto"/>
            <a:endParaRPr lang="pt-BR" sz="2000" dirty="0">
              <a:solidFill>
                <a:schemeClr val="tx1"/>
              </a:solidFill>
            </a:endParaRPr>
          </a:p>
          <a:p>
            <a:pPr algn="just" fontAlgn="auto"/>
            <a:r>
              <a:rPr lang="pt-BR" sz="2000" dirty="0">
                <a:solidFill>
                  <a:schemeClr val="tx1"/>
                </a:solidFill>
              </a:rPr>
              <a:t>A sua popularidade se deve à maneira como elucidam informações que estavam escondidas nas colunas do banco de dados, sendo que muitos deles podem ser compreendidos até mesmo por leigos no assunto que está sendo discutido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0051712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906000" cy="509414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pic>
        <p:nvPicPr>
          <p:cNvPr id="9" name="Espaço Reservado para Conteúdo 3">
            <a:extLst>
              <a:ext uri="{FF2B5EF4-FFF2-40B4-BE49-F238E27FC236}">
                <a16:creationId xmlns:a16="http://schemas.microsoft.com/office/drawing/2014/main" id="{A1C2EC34-4AD0-4705-8DD9-991B69196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1909047"/>
            <a:ext cx="7835026" cy="390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29725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906000" cy="509414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E22966-A892-410C-8DDC-BBBF49A81876}"/>
              </a:ext>
            </a:extLst>
          </p:cNvPr>
          <p:cNvSpPr txBox="1"/>
          <p:nvPr/>
        </p:nvSpPr>
        <p:spPr>
          <a:xfrm>
            <a:off x="432262" y="690244"/>
            <a:ext cx="7439529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latin typeface="+mn-lt"/>
                <a:cs typeface="Courier New" panose="02070309020205020404" pitchFamily="49" charset="0"/>
              </a:rPr>
              <a:t>Box-</a:t>
            </a:r>
            <a:r>
              <a:rPr lang="pt-BR" sz="2000" dirty="0" err="1">
                <a:latin typeface="+mn-lt"/>
                <a:cs typeface="Courier New" panose="02070309020205020404" pitchFamily="49" charset="0"/>
              </a:rPr>
              <a:t>plot</a:t>
            </a:r>
            <a:r>
              <a:rPr lang="pt-BR" sz="2000" dirty="0">
                <a:latin typeface="+mn-lt"/>
                <a:cs typeface="Courier New" panose="02070309020205020404" pitchFamily="49" charset="0"/>
              </a:rPr>
              <a:t> com ‘caixas’ laranjas e bordas pretas da variável </a:t>
            </a:r>
            <a:r>
              <a:rPr lang="pt-BR" sz="2000" dirty="0" err="1">
                <a:latin typeface="+mn-lt"/>
                <a:cs typeface="Courier New" panose="02070309020205020404" pitchFamily="49" charset="0"/>
              </a:rPr>
              <a:t>mpg</a:t>
            </a:r>
            <a:r>
              <a:rPr lang="pt-BR" sz="2000" dirty="0">
                <a:latin typeface="+mn-lt"/>
                <a:cs typeface="Courier New" panose="02070309020205020404" pitchFamily="49" charset="0"/>
              </a:rPr>
              <a:t> do data frame </a:t>
            </a:r>
            <a:r>
              <a:rPr lang="pt-BR" sz="2000" dirty="0" err="1">
                <a:latin typeface="+mn-lt"/>
                <a:cs typeface="Courier New" panose="02070309020205020404" pitchFamily="49" charset="0"/>
              </a:rPr>
              <a:t>mtcars</a:t>
            </a:r>
            <a:r>
              <a:rPr lang="pt-BR" sz="2000" dirty="0">
                <a:latin typeface="+mn-lt"/>
                <a:cs typeface="Courier New" panose="02070309020205020404" pitchFamily="49" charset="0"/>
              </a:rPr>
              <a:t>.</a:t>
            </a:r>
            <a:endParaRPr lang="pt-BR" sz="1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9F6723B-410C-4B80-BEF9-462D1A5E5EE8}"/>
              </a:ext>
            </a:extLst>
          </p:cNvPr>
          <p:cNvSpPr/>
          <p:nvPr/>
        </p:nvSpPr>
        <p:spPr>
          <a:xfrm>
            <a:off x="993913" y="2967335"/>
            <a:ext cx="706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y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 color = 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orange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069874730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906000" cy="509414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26687D-1185-495A-9BA1-0BA807B4D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62" y="1686143"/>
            <a:ext cx="6990476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87777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906000" cy="509414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E22966-A892-410C-8DDC-BBBF49A81876}"/>
              </a:ext>
            </a:extLst>
          </p:cNvPr>
          <p:cNvSpPr txBox="1"/>
          <p:nvPr/>
        </p:nvSpPr>
        <p:spPr>
          <a:xfrm>
            <a:off x="432262" y="690244"/>
            <a:ext cx="7439529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latin typeface="+mn-lt"/>
                <a:cs typeface="Courier New" panose="02070309020205020404" pitchFamily="49" charset="0"/>
              </a:rPr>
              <a:t>Gráfico de barras  laranjas e bordas pretas da variável </a:t>
            </a:r>
            <a:r>
              <a:rPr lang="pt-BR" sz="2000" dirty="0" err="1">
                <a:latin typeface="+mn-lt"/>
                <a:cs typeface="Courier New" panose="02070309020205020404" pitchFamily="49" charset="0"/>
              </a:rPr>
              <a:t>cyl</a:t>
            </a:r>
            <a:r>
              <a:rPr lang="pt-BR" sz="2000" dirty="0">
                <a:latin typeface="+mn-lt"/>
                <a:cs typeface="Courier New" panose="02070309020205020404" pitchFamily="49" charset="0"/>
              </a:rPr>
              <a:t> do data frame </a:t>
            </a:r>
            <a:r>
              <a:rPr lang="pt-BR" sz="2000" dirty="0" err="1">
                <a:latin typeface="+mn-lt"/>
                <a:cs typeface="Courier New" panose="02070309020205020404" pitchFamily="49" charset="0"/>
              </a:rPr>
              <a:t>mtcars</a:t>
            </a:r>
            <a:r>
              <a:rPr lang="pt-BR" sz="2000" dirty="0">
                <a:latin typeface="+mn-lt"/>
                <a:cs typeface="Courier New" panose="02070309020205020404" pitchFamily="49" charset="0"/>
              </a:rPr>
              <a:t>.</a:t>
            </a:r>
            <a:endParaRPr lang="pt-BR" sz="1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9F6723B-410C-4B80-BEF9-462D1A5E5EE8}"/>
              </a:ext>
            </a:extLst>
          </p:cNvPr>
          <p:cNvSpPr/>
          <p:nvPr/>
        </p:nvSpPr>
        <p:spPr>
          <a:xfrm>
            <a:off x="993913" y="2967335"/>
            <a:ext cx="706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))) +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color = "black",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fill = "orange")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24735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906000" cy="509414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7147CAD-0D82-4516-B398-17650CBD1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62" y="1686143"/>
            <a:ext cx="6990476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43308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906000" cy="509414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9F65D9-B405-45FE-8559-E974537EF488}"/>
              </a:ext>
            </a:extLst>
          </p:cNvPr>
          <p:cNvSpPr txBox="1">
            <a:spLocks/>
          </p:cNvSpPr>
          <p:nvPr/>
        </p:nvSpPr>
        <p:spPr>
          <a:xfrm>
            <a:off x="251791" y="758687"/>
            <a:ext cx="8521147" cy="4766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Wingdings 3" charset="2"/>
              <a:buNone/>
            </a:pPr>
            <a:r>
              <a:rPr lang="pt-BR" sz="2000" b="1" dirty="0"/>
              <a:t>Personalizando os gráficos</a:t>
            </a:r>
          </a:p>
          <a:p>
            <a:pPr marL="0" indent="0" fontAlgn="auto">
              <a:buFont typeface="Wingdings 3" charset="2"/>
              <a:buNone/>
            </a:pPr>
            <a:endParaRPr lang="pt-BR" sz="2000" b="1" dirty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 3" charset="2"/>
              <a:buNone/>
            </a:pPr>
            <a:r>
              <a:rPr lang="pt-BR" sz="2000" dirty="0"/>
              <a:t>No ggplot2 é possível fazer o ajuste fino de diversos elementos de um gráfico. 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EC0DEFE0-2BA9-4B0E-81D0-50B4A15AB466}"/>
              </a:ext>
            </a:extLst>
          </p:cNvPr>
          <p:cNvSpPr txBox="1">
            <a:spLocks/>
          </p:cNvSpPr>
          <p:nvPr/>
        </p:nvSpPr>
        <p:spPr>
          <a:xfrm>
            <a:off x="1657579" y="3233530"/>
            <a:ext cx="6590842" cy="280783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Wingdings 3" charset="2"/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fontAlgn="auto">
              <a:buFont typeface="Wingdings 3" charset="2"/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y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fontAlgn="auto">
              <a:buFont typeface="Wingdings 3" charset="2"/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indent="0" fontAlgn="auto">
              <a:buFont typeface="Wingdings 3" charset="2"/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</a:p>
          <a:p>
            <a:pPr marL="0" indent="0" fontAlgn="auto">
              <a:buFont typeface="Wingdings 3" charset="2"/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(shape = 21)</a:t>
            </a:r>
          </a:p>
          <a:p>
            <a:pPr marL="0" indent="0" fontAlgn="auto">
              <a:buFont typeface="Wingdings 3" charset="2"/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buFont typeface="Wingdings 3" charset="2"/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862151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906000" cy="509414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CC1284A-2A4E-4999-861D-6159F1C76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62" y="1686143"/>
            <a:ext cx="6990476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43515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906000" cy="509414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2D752D8-C324-4185-BF1E-E1FBA2E788BB}"/>
              </a:ext>
            </a:extLst>
          </p:cNvPr>
          <p:cNvSpPr txBox="1">
            <a:spLocks/>
          </p:cNvSpPr>
          <p:nvPr/>
        </p:nvSpPr>
        <p:spPr>
          <a:xfrm>
            <a:off x="417319" y="509414"/>
            <a:ext cx="7831102" cy="2919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</a:pPr>
            <a:r>
              <a:rPr lang="pt-BR" sz="2000" dirty="0">
                <a:solidFill>
                  <a:srgbClr val="404040"/>
                </a:solidFill>
              </a:rPr>
              <a:t>É bom deixar claro que :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</a:pPr>
            <a:r>
              <a:rPr lang="pt-BR" sz="2000" dirty="0">
                <a:solidFill>
                  <a:srgbClr val="404040"/>
                </a:solidFill>
              </a:rPr>
              <a:t>Quando estamos mapeando variáveis, fazemos isso dentro do comando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</a:pPr>
            <a:r>
              <a:rPr lang="pt-BR" sz="2000" dirty="0">
                <a:solidFill>
                  <a:srgbClr val="404040"/>
                </a:solidFill>
              </a:rPr>
              <a:t>Quando estamos apenas mudando a estética do gráfico, sem vincular isso a alguma variável, fazemos isso fora do comando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4FF333-F46E-4BBF-8F66-C5262BF68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19" y="3734562"/>
            <a:ext cx="4133446" cy="21947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4463BF0-674D-4DBA-9A6A-B7829712E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870" y="3734562"/>
            <a:ext cx="3956647" cy="20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51510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906000" cy="509414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2D752D8-C324-4185-BF1E-E1FBA2E788BB}"/>
              </a:ext>
            </a:extLst>
          </p:cNvPr>
          <p:cNvSpPr txBox="1">
            <a:spLocks/>
          </p:cNvSpPr>
          <p:nvPr/>
        </p:nvSpPr>
        <p:spPr>
          <a:xfrm>
            <a:off x="417319" y="509414"/>
            <a:ext cx="7831102" cy="2919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925318A-657F-4E96-B93A-5682A5713C79}"/>
              </a:ext>
            </a:extLst>
          </p:cNvPr>
          <p:cNvSpPr/>
          <p:nvPr/>
        </p:nvSpPr>
        <p:spPr>
          <a:xfrm>
            <a:off x="417319" y="655340"/>
            <a:ext cx="7427968" cy="174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+mn-lt"/>
              </a:rPr>
              <a:t>Eixos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>
                <a:latin typeface="+mn-lt"/>
              </a:rPr>
              <a:t>Para alterar os títulos dos eixos adiciona-se as funções </a:t>
            </a:r>
            <a:r>
              <a:rPr lang="pt-BR" sz="2000" b="1" i="1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xlab</a:t>
            </a:r>
            <a:r>
              <a:rPr lang="pt-BR" sz="2000" b="1" i="1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()</a:t>
            </a:r>
            <a:r>
              <a:rPr lang="pt-BR" sz="2000" dirty="0">
                <a:latin typeface="+mn-lt"/>
              </a:rPr>
              <a:t>ou </a:t>
            </a:r>
            <a:r>
              <a:rPr lang="pt-BR" sz="2000" b="1" i="1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ylab</a:t>
            </a:r>
            <a:r>
              <a:rPr lang="pt-BR" sz="2000" b="1" i="1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()</a:t>
            </a:r>
            <a:r>
              <a:rPr lang="pt-BR" sz="2000" dirty="0">
                <a:latin typeface="+mn-lt"/>
                <a:cs typeface="Courier New" panose="02070309020205020404" pitchFamily="49" charset="0"/>
              </a:rPr>
              <a:t>. </a:t>
            </a:r>
            <a:r>
              <a:rPr lang="pt-BR" sz="2000" dirty="0">
                <a:latin typeface="+mn-lt"/>
              </a:rPr>
              <a:t>Já para ajustar os limites dos gráficos tem-se as funções  </a:t>
            </a:r>
            <a:r>
              <a:rPr lang="pt-BR" sz="2000" b="1" i="1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xlim</a:t>
            </a:r>
            <a:r>
              <a:rPr lang="pt-BR" sz="2000" b="1" i="1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() </a:t>
            </a:r>
            <a:r>
              <a:rPr lang="pt-BR" sz="2000" dirty="0">
                <a:latin typeface="+mn-lt"/>
              </a:rPr>
              <a:t>e </a:t>
            </a:r>
            <a:r>
              <a:rPr lang="pt-BR" sz="2000" b="1" i="1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ylim</a:t>
            </a:r>
            <a:r>
              <a:rPr lang="pt-BR" sz="2000" b="1" i="1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()</a:t>
            </a:r>
            <a:r>
              <a:rPr lang="pt-BR" sz="2000" dirty="0">
                <a:latin typeface="+mn-lt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CEEBF27-2D5D-4022-B86F-C9749A56FBCB}"/>
              </a:ext>
            </a:extLst>
          </p:cNvPr>
          <p:cNvSpPr/>
          <p:nvPr/>
        </p:nvSpPr>
        <p:spPr>
          <a:xfrm>
            <a:off x="1647710" y="2975369"/>
            <a:ext cx="629034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z &lt;- 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(10.4,33.9, 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length.out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6)</a:t>
            </a:r>
          </a:p>
          <a:p>
            <a:pPr marL="0" indent="0">
              <a:buNone/>
            </a:pPr>
            <a:endParaRPr lang="pt-BR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</a:p>
          <a:p>
            <a:pPr marL="0" indent="0">
              <a:buNone/>
            </a:pP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skyblue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	           color = "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	           breaks = z) +</a:t>
            </a:r>
          </a:p>
          <a:p>
            <a:pPr marL="0" indent="0">
              <a:buNone/>
            </a:pP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("Milhas por galão") +</a:t>
            </a:r>
          </a:p>
          <a:p>
            <a:pPr marL="0" indent="0">
              <a:buNone/>
            </a:pP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("Frequência") +</a:t>
            </a:r>
          </a:p>
          <a:p>
            <a:pPr marL="0" indent="0">
              <a:buNone/>
            </a:pP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(c(10, 34)) +  </a:t>
            </a:r>
          </a:p>
          <a:p>
            <a:pPr marL="0" indent="0">
              <a:buNone/>
            </a:pP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(c(0,13))</a:t>
            </a:r>
          </a:p>
        </p:txBody>
      </p:sp>
    </p:spTree>
    <p:extLst>
      <p:ext uri="{BB962C8B-B14F-4D97-AF65-F5344CB8AC3E}">
        <p14:creationId xmlns:p14="http://schemas.microsoft.com/office/powerpoint/2010/main" val="4093679452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906000" cy="509414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2D752D8-C324-4185-BF1E-E1FBA2E788BB}"/>
              </a:ext>
            </a:extLst>
          </p:cNvPr>
          <p:cNvSpPr txBox="1">
            <a:spLocks/>
          </p:cNvSpPr>
          <p:nvPr/>
        </p:nvSpPr>
        <p:spPr>
          <a:xfrm>
            <a:off x="417319" y="509414"/>
            <a:ext cx="7831102" cy="2919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1C33DE-2B39-43DE-9A21-8005E39CD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62" y="1686143"/>
            <a:ext cx="6990476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87259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spaço Reservado para Conteúdo 12"/>
          <p:cNvSpPr txBox="1">
            <a:spLocks/>
          </p:cNvSpPr>
          <p:nvPr/>
        </p:nvSpPr>
        <p:spPr>
          <a:xfrm>
            <a:off x="175260" y="444984"/>
            <a:ext cx="8372392" cy="61452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pt-BR" sz="2000" dirty="0"/>
          </a:p>
          <a:p>
            <a:pPr marL="0" indent="0" algn="just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pt-BR" sz="2000" dirty="0"/>
              <a:t>Mas como definir o que é um gráfico estatístico?</a:t>
            </a:r>
          </a:p>
          <a:p>
            <a:pPr marL="0" indent="0" algn="just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pt-BR" sz="2000" dirty="0"/>
          </a:p>
          <a:p>
            <a:pPr marL="0" indent="0" algn="just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pt-BR" sz="2000" dirty="0"/>
              <a:t>Em 2005, Leland Wilkinson publicou o livro </a:t>
            </a:r>
            <a:r>
              <a:rPr lang="pt-BR" sz="2000" i="1" dirty="0"/>
              <a:t>The </a:t>
            </a:r>
            <a:r>
              <a:rPr lang="pt-BR" sz="2000" i="1" dirty="0" err="1"/>
              <a:t>Grammar</a:t>
            </a:r>
            <a:r>
              <a:rPr lang="pt-BR" sz="2000" i="1" dirty="0"/>
              <a:t> </a:t>
            </a:r>
            <a:r>
              <a:rPr lang="pt-BR" sz="2000" i="1" dirty="0" err="1"/>
              <a:t>of</a:t>
            </a:r>
            <a:r>
              <a:rPr lang="pt-BR" sz="2000" i="1" dirty="0"/>
              <a:t> </a:t>
            </a:r>
            <a:r>
              <a:rPr lang="pt-BR" sz="2000" i="1" dirty="0" err="1"/>
              <a:t>Graphics</a:t>
            </a:r>
            <a:r>
              <a:rPr lang="pt-BR" sz="2000" dirty="0"/>
              <a:t>, uma fonte de princípios fundamentais para a construção de gráficos estatísticos.</a:t>
            </a:r>
          </a:p>
          <a:p>
            <a:pPr marL="0" indent="0" algn="just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pt-BR" sz="2000" dirty="0"/>
          </a:p>
          <a:p>
            <a:pPr marL="0" indent="0" algn="just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pt-BR" sz="2000" dirty="0"/>
              <a:t>Para Leland, um gráfico é o mapeamento dos dados a partir de atributos estéticos (posição, cor, forma, tamanho) de objetos geométricos (pontos, linhas, barras, caixas). </a:t>
            </a:r>
          </a:p>
          <a:p>
            <a:pPr marL="0" indent="0" algn="just" fontAlgn="auto">
              <a:spcAft>
                <a:spcPts val="0"/>
              </a:spcAft>
              <a:buNone/>
              <a:defRPr/>
            </a:pPr>
            <a:endParaRPr lang="pt-BR" dirty="0"/>
          </a:p>
          <a:p>
            <a:pPr marL="0" indent="0" algn="just" fontAlgn="auto">
              <a:spcAft>
                <a:spcPts val="0"/>
              </a:spcAft>
              <a:buNone/>
              <a:defRPr/>
            </a:pPr>
            <a:r>
              <a:rPr lang="pt-BR" dirty="0"/>
              <a:t> </a:t>
            </a:r>
          </a:p>
          <a:p>
            <a:pPr marL="0" indent="0" algn="just" fontAlgn="auto">
              <a:spcAft>
                <a:spcPts val="0"/>
              </a:spcAft>
              <a:buNone/>
              <a:defRPr/>
            </a:pPr>
            <a:endParaRPr lang="pt-BR" dirty="0"/>
          </a:p>
        </p:txBody>
      </p:sp>
      <p:sp>
        <p:nvSpPr>
          <p:cNvPr id="12" name="Título 5"/>
          <p:cNvSpPr>
            <a:spLocks noGrp="1"/>
          </p:cNvSpPr>
          <p:nvPr>
            <p:ph type="ctrTitle"/>
          </p:nvPr>
        </p:nvSpPr>
        <p:spPr>
          <a:xfrm>
            <a:off x="0" y="-12216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</p:spTree>
    <p:extLst>
      <p:ext uri="{BB962C8B-B14F-4D97-AF65-F5344CB8AC3E}">
        <p14:creationId xmlns:p14="http://schemas.microsoft.com/office/powerpoint/2010/main" val="3047166591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906000" cy="509414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2D752D8-C324-4185-BF1E-E1FBA2E788BB}"/>
              </a:ext>
            </a:extLst>
          </p:cNvPr>
          <p:cNvSpPr txBox="1">
            <a:spLocks/>
          </p:cNvSpPr>
          <p:nvPr/>
        </p:nvSpPr>
        <p:spPr>
          <a:xfrm>
            <a:off x="417319" y="509414"/>
            <a:ext cx="7831102" cy="2919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925318A-657F-4E96-B93A-5682A5713C79}"/>
              </a:ext>
            </a:extLst>
          </p:cNvPr>
          <p:cNvSpPr/>
          <p:nvPr/>
        </p:nvSpPr>
        <p:spPr>
          <a:xfrm>
            <a:off x="417319" y="655340"/>
            <a:ext cx="7831102" cy="174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+mn-lt"/>
              </a:rPr>
              <a:t>Legendas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Para trocar o </a:t>
            </a:r>
            <a:r>
              <a:rPr lang="pt-BR" sz="2000" i="1" dirty="0"/>
              <a:t>título </a:t>
            </a:r>
            <a:r>
              <a:rPr lang="pt-BR" sz="2000" dirty="0"/>
              <a:t>da legenda, use o argumento </a:t>
            </a:r>
            <a:r>
              <a:rPr lang="pt-BR" sz="2000" b="1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pt-BR" sz="2000" dirty="0"/>
              <a:t>  da função </a:t>
            </a:r>
            <a:r>
              <a:rPr lang="pt-BR" sz="2000" b="1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labs</a:t>
            </a:r>
            <a:r>
              <a:rPr lang="pt-BR" sz="20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2000" dirty="0">
                <a:cs typeface="Courier New" panose="02070309020205020404" pitchFamily="49" charset="0"/>
              </a:rPr>
              <a:t>e altera a sua posição use o argumento </a:t>
            </a:r>
            <a:r>
              <a:rPr lang="pt-BR" sz="2000" b="1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legend.position</a:t>
            </a:r>
            <a:r>
              <a:rPr lang="pt-BR" sz="2000" dirty="0">
                <a:cs typeface="Courier New" panose="02070309020205020404" pitchFamily="49" charset="0"/>
              </a:rPr>
              <a:t> da função </a:t>
            </a:r>
            <a:r>
              <a:rPr lang="pt-BR" sz="2000" b="1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</a:t>
            </a:r>
            <a:r>
              <a:rPr lang="pt-BR" sz="20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legend.position</a:t>
            </a:r>
            <a:r>
              <a:rPr lang="pt-BR" sz="20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CEEBF27-2D5D-4022-B86F-C9749A56FBCB}"/>
              </a:ext>
            </a:extLst>
          </p:cNvPr>
          <p:cNvSpPr/>
          <p:nvPr/>
        </p:nvSpPr>
        <p:spPr>
          <a:xfrm>
            <a:off x="589598" y="2635992"/>
            <a:ext cx="807614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iris,aes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y=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(shape = 21, 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3) +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labs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(x = "Largura das Pétalas (cm)",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y = "Altura das Pétalas (cm)",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"Espécie") +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legend.position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pt-BR" sz="2000" i="1" dirty="0"/>
          </a:p>
          <a:p>
            <a:pPr marL="0" indent="0">
              <a:buNone/>
            </a:pPr>
            <a:endParaRPr lang="pt-BR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319943"/>
      </p:ext>
    </p:ext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906000" cy="509414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2D752D8-C324-4185-BF1E-E1FBA2E788BB}"/>
              </a:ext>
            </a:extLst>
          </p:cNvPr>
          <p:cNvSpPr txBox="1">
            <a:spLocks/>
          </p:cNvSpPr>
          <p:nvPr/>
        </p:nvSpPr>
        <p:spPr>
          <a:xfrm>
            <a:off x="417319" y="509414"/>
            <a:ext cx="7831102" cy="2919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D698F5-38DA-4D95-8A38-A2D2806EC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62" y="1686143"/>
            <a:ext cx="6990476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03669"/>
      </p:ext>
    </p:ext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906000" cy="509414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2D752D8-C324-4185-BF1E-E1FBA2E788BB}"/>
              </a:ext>
            </a:extLst>
          </p:cNvPr>
          <p:cNvSpPr txBox="1">
            <a:spLocks/>
          </p:cNvSpPr>
          <p:nvPr/>
        </p:nvSpPr>
        <p:spPr>
          <a:xfrm>
            <a:off x="417319" y="509414"/>
            <a:ext cx="7831102" cy="2919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ECE9479A-72E1-41DB-9295-79F30F430F3D}"/>
              </a:ext>
            </a:extLst>
          </p:cNvPr>
          <p:cNvSpPr txBox="1">
            <a:spLocks/>
          </p:cNvSpPr>
          <p:nvPr/>
        </p:nvSpPr>
        <p:spPr>
          <a:xfrm>
            <a:off x="1020417" y="509414"/>
            <a:ext cx="7034496" cy="4647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/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Temas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</a:rPr>
              <a:t>pré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 prontos –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</a:rPr>
              <a:t>ggthemes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pPr algn="just" fontAlgn="auto">
              <a:lnSpc>
                <a:spcPct val="150000"/>
              </a:lnSpc>
            </a:pPr>
            <a:r>
              <a:rPr lang="pt-BR" sz="2000" dirty="0">
                <a:solidFill>
                  <a:schemeClr val="tx1"/>
                </a:solidFill>
              </a:rPr>
              <a:t>O pacote “</a:t>
            </a:r>
            <a:r>
              <a:rPr lang="pt-BR" sz="2000" dirty="0" err="1">
                <a:solidFill>
                  <a:schemeClr val="tx1"/>
                </a:solidFill>
              </a:rPr>
              <a:t>ggthemes</a:t>
            </a:r>
            <a:r>
              <a:rPr lang="pt-BR" sz="2000" dirty="0">
                <a:solidFill>
                  <a:schemeClr val="tx1"/>
                </a:solidFill>
              </a:rPr>
              <a:t>” já vem com vários temas pré-programados, replicando formatações de sites como The Economist, The Wall Street </a:t>
            </a:r>
            <a:r>
              <a:rPr lang="pt-BR" sz="2000" dirty="0" err="1">
                <a:solidFill>
                  <a:schemeClr val="tx1"/>
                </a:solidFill>
              </a:rPr>
              <a:t>Journal</a:t>
            </a:r>
            <a:r>
              <a:rPr lang="pt-BR" sz="2000" dirty="0">
                <a:solidFill>
                  <a:schemeClr val="tx1"/>
                </a:solidFill>
              </a:rPr>
              <a:t> ou  aplicativos como Excel, entre outros. </a:t>
            </a:r>
          </a:p>
          <a:p>
            <a:pPr algn="just" fontAlgn="auto">
              <a:lnSpc>
                <a:spcPct val="150000"/>
              </a:lnSpc>
            </a:pPr>
            <a:r>
              <a:rPr lang="pt-BR" sz="2000" dirty="0">
                <a:solidFill>
                  <a:schemeClr val="tx1"/>
                </a:solidFill>
              </a:rPr>
              <a:t>Esta é uma forma rápida e fácil de adicionar um estilo diferente ao seu gráfico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4736889"/>
      </p:ext>
    </p:ext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906000" cy="509414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2D752D8-C324-4185-BF1E-E1FBA2E788BB}"/>
              </a:ext>
            </a:extLst>
          </p:cNvPr>
          <p:cNvSpPr txBox="1">
            <a:spLocks/>
          </p:cNvSpPr>
          <p:nvPr/>
        </p:nvSpPr>
        <p:spPr>
          <a:xfrm>
            <a:off x="417319" y="509414"/>
            <a:ext cx="7831102" cy="2919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ABE9484D-63C1-42DA-9EA7-DFF2394549DA}"/>
              </a:ext>
            </a:extLst>
          </p:cNvPr>
          <p:cNvSpPr txBox="1">
            <a:spLocks/>
          </p:cNvSpPr>
          <p:nvPr/>
        </p:nvSpPr>
        <p:spPr>
          <a:xfrm>
            <a:off x="709123" y="528497"/>
            <a:ext cx="8201650" cy="62168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/>
            <a:r>
              <a:rPr lang="pt-BR" sz="2000" dirty="0">
                <a:solidFill>
                  <a:srgbClr val="404040"/>
                </a:solidFill>
              </a:rPr>
              <a:t>Um exemplo – Utilizando o tema do Excel no gráfico feito com os dados dos </a:t>
            </a:r>
            <a:r>
              <a:rPr lang="pt-BR" sz="2000" dirty="0" err="1">
                <a:solidFill>
                  <a:srgbClr val="404040"/>
                </a:solidFill>
              </a:rPr>
              <a:t>dataset</a:t>
            </a:r>
            <a:r>
              <a:rPr lang="pt-BR" sz="2000" dirty="0">
                <a:solidFill>
                  <a:srgbClr val="404040"/>
                </a:solidFill>
              </a:rPr>
              <a:t> “</a:t>
            </a:r>
            <a:r>
              <a:rPr lang="pt-BR" sz="2000" i="1" dirty="0">
                <a:solidFill>
                  <a:srgbClr val="404040"/>
                </a:solidFill>
              </a:rPr>
              <a:t>íris</a:t>
            </a:r>
            <a:r>
              <a:rPr lang="pt-BR" sz="2000" dirty="0">
                <a:solidFill>
                  <a:srgbClr val="404040"/>
                </a:solidFill>
              </a:rPr>
              <a:t>”</a:t>
            </a:r>
          </a:p>
          <a:p>
            <a:pPr algn="just" fontAlgn="auto"/>
            <a:endParaRPr lang="pt-BR" sz="2000" dirty="0">
              <a:solidFill>
                <a:srgbClr val="404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auto"/>
            <a:r>
              <a:rPr lang="pt-BR" sz="20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pt-BR" sz="2000" dirty="0" err="1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pt-BR" sz="20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2000" dirty="0" err="1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ggthemes</a:t>
            </a:r>
            <a:r>
              <a:rPr lang="pt-BR" sz="20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algn="just" fontAlgn="auto"/>
            <a:r>
              <a:rPr lang="pt-BR" sz="2000" dirty="0" err="1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pt-BR" sz="20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ggthemes</a:t>
            </a:r>
            <a:r>
              <a:rPr lang="pt-BR" sz="20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 fontAlgn="auto"/>
            <a:r>
              <a:rPr lang="pt-BR" sz="2000" dirty="0" err="1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pt-BR" sz="20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pt-BR" sz="20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pt-BR" sz="20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pt-BR" sz="2000" dirty="0" err="1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pt-BR" sz="20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algn="just" fontAlgn="auto"/>
            <a:r>
              <a:rPr lang="pt-BR" sz="20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y = </a:t>
            </a:r>
            <a:r>
              <a:rPr lang="pt-BR" sz="2000" dirty="0" err="1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r>
              <a:rPr lang="pt-BR" sz="20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just" fontAlgn="auto"/>
            <a:r>
              <a:rPr lang="pt-BR" sz="20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pt-BR" sz="2000" dirty="0" err="1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pt-BR" sz="20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 err="1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pt-BR" sz="20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+  </a:t>
            </a:r>
          </a:p>
          <a:p>
            <a:pPr algn="just" fontAlgn="auto"/>
            <a:r>
              <a:rPr lang="pt-BR" sz="20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dirty="0" err="1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pt-BR" sz="20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(shape = 21, </a:t>
            </a:r>
            <a:r>
              <a:rPr lang="pt-BR" sz="2000" dirty="0" err="1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sz="20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3) +  		 		</a:t>
            </a:r>
            <a:r>
              <a:rPr lang="pt-BR" sz="2000" dirty="0" err="1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pt-BR" sz="20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("Largura das Pétalas (cm) ") +</a:t>
            </a:r>
          </a:p>
          <a:p>
            <a:pPr algn="just" fontAlgn="auto"/>
            <a:r>
              <a:rPr lang="pt-BR" sz="20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 err="1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pt-BR" sz="20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 = "Altura das Pétalas (cm) ") + </a:t>
            </a:r>
          </a:p>
          <a:p>
            <a:pPr algn="just" fontAlgn="auto"/>
            <a:r>
              <a:rPr lang="pt-BR" sz="20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 err="1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labs</a:t>
            </a:r>
            <a:r>
              <a:rPr lang="pt-BR" sz="20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pt-BR" sz="20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="Espécie")+</a:t>
            </a:r>
          </a:p>
          <a:p>
            <a:pPr algn="just" fontAlgn="auto"/>
            <a:r>
              <a:rPr lang="pt-BR" sz="20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dirty="0" err="1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theme_excel</a:t>
            </a:r>
            <a:r>
              <a:rPr lang="pt-BR" sz="20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</a:p>
          <a:p>
            <a:pPr algn="just" fontAlgn="auto"/>
            <a:r>
              <a:rPr lang="pt-BR" sz="20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dirty="0" err="1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scale_color_excel</a:t>
            </a:r>
            <a:r>
              <a:rPr lang="pt-BR" sz="20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fontAlgn="auto"/>
            <a:endParaRPr lang="pt-BR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071910"/>
      </p:ext>
    </p:ext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906000" cy="509414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2D752D8-C324-4185-BF1E-E1FBA2E788BB}"/>
              </a:ext>
            </a:extLst>
          </p:cNvPr>
          <p:cNvSpPr txBox="1">
            <a:spLocks/>
          </p:cNvSpPr>
          <p:nvPr/>
        </p:nvSpPr>
        <p:spPr>
          <a:xfrm>
            <a:off x="417319" y="509414"/>
            <a:ext cx="7831102" cy="2919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F185BD3-DA8E-4F62-AC48-4F88F50E4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62" y="1686143"/>
            <a:ext cx="6990476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46918"/>
      </p:ext>
    </p:ext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906000" cy="509414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2D752D8-C324-4185-BF1E-E1FBA2E788BB}"/>
              </a:ext>
            </a:extLst>
          </p:cNvPr>
          <p:cNvSpPr txBox="1">
            <a:spLocks/>
          </p:cNvSpPr>
          <p:nvPr/>
        </p:nvSpPr>
        <p:spPr>
          <a:xfrm>
            <a:off x="417319" y="509414"/>
            <a:ext cx="7831102" cy="2919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4345742-15E6-4F25-8DDE-A72E496F33CD}"/>
              </a:ext>
            </a:extLst>
          </p:cNvPr>
          <p:cNvSpPr txBox="1"/>
          <p:nvPr/>
        </p:nvSpPr>
        <p:spPr>
          <a:xfrm>
            <a:off x="236077" y="1478422"/>
            <a:ext cx="94338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/>
              <a:t>Para mais informações sobre os comandos o arquivo com a documentação do ggplot2 - </a:t>
            </a:r>
            <a:r>
              <a:rPr lang="pt-BR" sz="2000" dirty="0">
                <a:hlinkClick r:id="rId3" action="ppaction://hlinkfile"/>
              </a:rPr>
              <a:t>Veja aqui</a:t>
            </a:r>
            <a:endParaRPr lang="pt-BR" sz="2000" dirty="0"/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/>
              <a:t>Por fim, é preciso frisar que, apesar de a gramática prover uma forte fundação para a construção de gráficos, ela não indica qual gráfico deve ser usado ou como ele deve parecer. 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Essas escolhas, fundamentadas na pergunta a ser respondida, nem sempre são triviais, e negligenciá-las pode gerar gráficos mal construídos e conclusões equivocadas</a:t>
            </a:r>
          </a:p>
        </p:txBody>
      </p:sp>
    </p:spTree>
    <p:extLst>
      <p:ext uri="{BB962C8B-B14F-4D97-AF65-F5344CB8AC3E}">
        <p14:creationId xmlns:p14="http://schemas.microsoft.com/office/powerpoint/2010/main" val="3569273266"/>
      </p:ext>
    </p:extLst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906000" cy="509414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2D752D8-C324-4185-BF1E-E1FBA2E788BB}"/>
              </a:ext>
            </a:extLst>
          </p:cNvPr>
          <p:cNvSpPr txBox="1">
            <a:spLocks/>
          </p:cNvSpPr>
          <p:nvPr/>
        </p:nvSpPr>
        <p:spPr>
          <a:xfrm>
            <a:off x="417319" y="509414"/>
            <a:ext cx="7831102" cy="2919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0C1357F5-34B5-4BD8-A099-358E4CD6E431}"/>
              </a:ext>
            </a:extLst>
          </p:cNvPr>
          <p:cNvSpPr txBox="1">
            <a:spLocks/>
          </p:cNvSpPr>
          <p:nvPr/>
        </p:nvSpPr>
        <p:spPr>
          <a:xfrm>
            <a:off x="660399" y="2160590"/>
            <a:ext cx="6876690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pt-BR" sz="2000"/>
          </a:p>
          <a:p>
            <a:pPr fontAlgn="auto"/>
            <a:endParaRPr lang="pt-BR" sz="2000"/>
          </a:p>
          <a:p>
            <a:pPr fontAlgn="auto"/>
            <a:endParaRPr lang="pt-BR" sz="2000"/>
          </a:p>
          <a:p>
            <a:pPr fontAlgn="auto"/>
            <a:endParaRPr lang="pt-BR" sz="2000"/>
          </a:p>
          <a:p>
            <a:pPr fontAlgn="auto"/>
            <a:endParaRPr lang="pt-BR" sz="2000"/>
          </a:p>
          <a:p>
            <a:pPr algn="ctr" fontAlgn="auto"/>
            <a:r>
              <a:rPr lang="pt-BR" sz="6000" b="1">
                <a:solidFill>
                  <a:srgbClr val="FF0000"/>
                </a:solidFill>
              </a:rPr>
              <a:t>FIM!</a:t>
            </a:r>
          </a:p>
          <a:p>
            <a:pPr fontAlgn="auto"/>
            <a:endParaRPr lang="pt-BR" sz="2000"/>
          </a:p>
          <a:p>
            <a:pPr fontAlgn="auto"/>
            <a:endParaRPr lang="pt-BR" sz="2000"/>
          </a:p>
          <a:p>
            <a:pPr fontAlgn="auto"/>
            <a:endParaRPr lang="pt-BR" sz="2000"/>
          </a:p>
          <a:p>
            <a:pPr fontAlgn="auto"/>
            <a:endParaRPr lang="pt-BR" sz="2000"/>
          </a:p>
          <a:p>
            <a:pPr fontAlgn="auto"/>
            <a:r>
              <a:rPr lang="pt-BR" sz="2000"/>
              <a:t> </a:t>
            </a:r>
          </a:p>
          <a:p>
            <a:pPr fontAlgn="auto"/>
            <a:endParaRPr lang="pt-BR" sz="2000"/>
          </a:p>
          <a:p>
            <a:pPr fontAlgn="auto"/>
            <a:endParaRPr lang="pt-BR" sz="2000"/>
          </a:p>
          <a:p>
            <a:pPr fontAlgn="auto"/>
            <a:endParaRPr lang="pt-BR" sz="2000"/>
          </a:p>
          <a:p>
            <a:pPr fontAlgn="auto"/>
            <a:endParaRPr lang="pt-BR" sz="2000"/>
          </a:p>
          <a:p>
            <a:pPr fontAlgn="auto"/>
            <a:endParaRPr lang="pt-BR" sz="2000"/>
          </a:p>
          <a:p>
            <a:pPr fontAlgn="auto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06111102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5260" y="1417732"/>
            <a:ext cx="88494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/>
              <a:t>O pacote ggplot2 é baseado na ideia da “gramatica do gráfico” (</a:t>
            </a:r>
            <a:r>
              <a:rPr lang="pt-BR" sz="2000" b="1" i="1" dirty="0" err="1"/>
              <a:t>Grammar</a:t>
            </a:r>
            <a:r>
              <a:rPr lang="pt-BR" sz="2000" b="1" i="1" dirty="0"/>
              <a:t> </a:t>
            </a:r>
            <a:r>
              <a:rPr lang="pt-BR" sz="2000" b="1" i="1" dirty="0" err="1"/>
              <a:t>of</a:t>
            </a:r>
            <a:r>
              <a:rPr lang="pt-BR" sz="2000" b="1" i="1" dirty="0"/>
              <a:t> </a:t>
            </a:r>
            <a:r>
              <a:rPr lang="pt-BR" sz="2000" b="1" i="1" dirty="0" err="1"/>
              <a:t>Graphics</a:t>
            </a:r>
            <a:r>
              <a:rPr lang="pt-BR" sz="2000" dirty="0"/>
              <a:t>).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/>
              <a:t>Neste enforque, os principais aspectos de um gráfico (dados, sistema de coordenadas, rótulos e anotações) são organizados em camadas, construídas uma a uma na elaboração do gráfico</a:t>
            </a:r>
            <a:endParaRPr lang="pt-BR" sz="2000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7054686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95" y="1405133"/>
            <a:ext cx="7205717" cy="452417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97A3F9B-AC88-4AD5-9ED9-DCAE083ABB10}"/>
              </a:ext>
            </a:extLst>
          </p:cNvPr>
          <p:cNvSpPr/>
          <p:nvPr/>
        </p:nvSpPr>
        <p:spPr>
          <a:xfrm>
            <a:off x="118084" y="673767"/>
            <a:ext cx="25795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prstClr val="black"/>
                </a:solidFill>
              </a:rPr>
              <a:t>Essência do </a:t>
            </a:r>
            <a:r>
              <a:rPr lang="pt-BR" sz="2000" b="1" dirty="0">
                <a:solidFill>
                  <a:prstClr val="black"/>
                </a:solidFill>
              </a:rPr>
              <a:t>ggplot2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365747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spaço Reservado para Conteúdo 12"/>
          <p:cNvSpPr txBox="1">
            <a:spLocks/>
          </p:cNvSpPr>
          <p:nvPr/>
        </p:nvSpPr>
        <p:spPr>
          <a:xfrm>
            <a:off x="0" y="627118"/>
            <a:ext cx="85871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O ggplot2 tem várias vantagens: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    Elaboração de gráficos em um alto nível de simplicidade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    Muito flexível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    Sistema de tema para polir aparência dos gráficos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    Sistema gráfico maduro e completo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    Muitos usuários, lista de discussão ativa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    Opções de ajuda on-line disponível (</a:t>
            </a:r>
            <a:r>
              <a:rPr lang="pt-BR" sz="2000" dirty="0" err="1"/>
              <a:t>StackOverflow</a:t>
            </a:r>
            <a:r>
              <a:rPr lang="pt-BR" sz="2000" dirty="0"/>
              <a:t>, </a:t>
            </a:r>
            <a:r>
              <a:rPr lang="pt-BR" sz="2000" dirty="0" err="1"/>
              <a:t>etc</a:t>
            </a:r>
            <a:r>
              <a:rPr lang="pt-BR" sz="2000" dirty="0"/>
              <a:t> )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12743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</p:spTree>
    <p:extLst>
      <p:ext uri="{BB962C8B-B14F-4D97-AF65-F5344CB8AC3E}">
        <p14:creationId xmlns:p14="http://schemas.microsoft.com/office/powerpoint/2010/main" val="3666670698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spaço Reservado para Conteúdo 12"/>
          <p:cNvSpPr txBox="1">
            <a:spLocks/>
          </p:cNvSpPr>
          <p:nvPr/>
        </p:nvSpPr>
        <p:spPr>
          <a:xfrm>
            <a:off x="838200" y="1825625"/>
            <a:ext cx="85871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ítulo 5"/>
          <p:cNvSpPr>
            <a:spLocks noGrp="1"/>
          </p:cNvSpPr>
          <p:nvPr>
            <p:ph type="ctrTitle"/>
          </p:nvPr>
        </p:nvSpPr>
        <p:spPr>
          <a:xfrm>
            <a:off x="16565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3" name="Retângulo 2"/>
          <p:cNvSpPr/>
          <p:nvPr/>
        </p:nvSpPr>
        <p:spPr>
          <a:xfrm>
            <a:off x="63933" y="457199"/>
            <a:ext cx="7701842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Os conceitos criados por Leland e </a:t>
            </a:r>
            <a:r>
              <a:rPr lang="pt-BR" sz="2000" dirty="0" err="1">
                <a:latin typeface="+mn-lt"/>
              </a:rPr>
              <a:t>Hadley</a:t>
            </a:r>
            <a:r>
              <a:rPr lang="pt-BR" sz="2000" dirty="0">
                <a:latin typeface="+mn-lt"/>
              </a:rPr>
              <a:t> defendem que essa estrutura pode ser utilizada para construir e entender qualquer tipo de gráfico, dando a eles, dessa maneira, a sua definição formal.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Observando o código, fica claro como cada linha/camada representa um aspecto diferente do gráfico.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 ggplot2 não faz parte dos pacotes base do R. Assim, antes de usá-lo, você precisa baixar e instalar o pacote.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6372747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ítulo 5"/>
          <p:cNvSpPr>
            <a:spLocks noGrp="1"/>
          </p:cNvSpPr>
          <p:nvPr>
            <p:ph type="ctrTitle"/>
          </p:nvPr>
        </p:nvSpPr>
        <p:spPr>
          <a:xfrm>
            <a:off x="-10067" y="0"/>
            <a:ext cx="990600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8" name="Retângulo 7"/>
          <p:cNvSpPr/>
          <p:nvPr/>
        </p:nvSpPr>
        <p:spPr>
          <a:xfrm>
            <a:off x="188122" y="544652"/>
            <a:ext cx="786679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+mn-lt"/>
              </a:rPr>
              <a:t>No ggplot2, os gráficos são construídos camada por camada,  sendo a primeira delas é a função </a:t>
            </a:r>
            <a:r>
              <a:rPr lang="pt-BR" dirty="0" err="1">
                <a:latin typeface="+mn-lt"/>
              </a:rPr>
              <a:t>ggplot</a:t>
            </a:r>
            <a:r>
              <a:rPr lang="pt-BR" dirty="0">
                <a:latin typeface="+mn-lt"/>
              </a:rPr>
              <a:t> ().</a:t>
            </a:r>
          </a:p>
          <a:p>
            <a:pPr algn="just">
              <a:lnSpc>
                <a:spcPct val="150000"/>
              </a:lnSpc>
            </a:pPr>
            <a:endParaRPr lang="pt-BR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dirty="0">
                <a:latin typeface="+mn-lt"/>
              </a:rPr>
              <a:t>Cada camada é mapeamento ou personalização do gráfico.</a:t>
            </a:r>
          </a:p>
          <a:p>
            <a:pPr algn="just">
              <a:lnSpc>
                <a:spcPct val="150000"/>
              </a:lnSpc>
            </a:pPr>
            <a:endParaRPr lang="pt-BR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dirty="0">
                <a:latin typeface="+mn-lt"/>
              </a:rPr>
              <a:t>Execute o gráfico abaixo:</a:t>
            </a:r>
          </a:p>
          <a:p>
            <a:pPr algn="just">
              <a:lnSpc>
                <a:spcPct val="150000"/>
              </a:lnSpc>
            </a:pPr>
            <a:endParaRPr lang="pt-BR" dirty="0"/>
          </a:p>
          <a:p>
            <a:pPr algn="just">
              <a:lnSpc>
                <a:spcPct val="150000"/>
              </a:lnSpc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(ggplot2)</a:t>
            </a:r>
          </a:p>
          <a:p>
            <a:pPr algn="just">
              <a:lnSpc>
                <a:spcPct val="150000"/>
              </a:lnSpc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(data = mtcars,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y = mpg)) + 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8181232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ítulo 5"/>
          <p:cNvSpPr>
            <a:spLocks noGrp="1"/>
          </p:cNvSpPr>
          <p:nvPr>
            <p:ph type="ctrTitle"/>
          </p:nvPr>
        </p:nvSpPr>
        <p:spPr>
          <a:xfrm>
            <a:off x="-10067" y="0"/>
            <a:ext cx="990600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5B82A21-28FB-403E-B01F-4BFA42213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25" y="928688"/>
            <a:ext cx="7828696" cy="56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85178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1809</Words>
  <Application>Microsoft Office PowerPoint</Application>
  <PresentationFormat>Papel A4 (210 x 297 mm)</PresentationFormat>
  <Paragraphs>278</Paragraphs>
  <Slides>36</Slides>
  <Notes>36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36</vt:i4>
      </vt:variant>
    </vt:vector>
  </HeadingPairs>
  <TitlesOfParts>
    <vt:vector size="44" baseType="lpstr">
      <vt:lpstr>Arial</vt:lpstr>
      <vt:lpstr>Arial Narrow</vt:lpstr>
      <vt:lpstr>Calibri</vt:lpstr>
      <vt:lpstr>Courier New</vt:lpstr>
      <vt:lpstr>Trebuchet MS</vt:lpstr>
      <vt:lpstr>Wingdings 3</vt:lpstr>
      <vt:lpstr>Personalizar design</vt:lpstr>
      <vt:lpstr>Facetado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Visualização de Dados com o ggplot2</dc:title>
  <dc:creator>raucelio valdes</dc:creator>
  <cp:lastModifiedBy>raucelio valdes</cp:lastModifiedBy>
  <cp:revision>30</cp:revision>
  <dcterms:created xsi:type="dcterms:W3CDTF">2020-02-08T16:45:48Z</dcterms:created>
  <dcterms:modified xsi:type="dcterms:W3CDTF">2020-02-13T23:32:53Z</dcterms:modified>
</cp:coreProperties>
</file>