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0" r:id="rId2"/>
  </p:sldMasterIdLst>
  <p:notesMasterIdLst>
    <p:notesMasterId r:id="rId18"/>
  </p:notesMasterIdLst>
  <p:handoutMasterIdLst>
    <p:handoutMasterId r:id="rId19"/>
  </p:handoutMasterIdLst>
  <p:sldIdLst>
    <p:sldId id="340" r:id="rId3"/>
    <p:sldId id="352" r:id="rId4"/>
    <p:sldId id="353" r:id="rId5"/>
    <p:sldId id="351" r:id="rId6"/>
    <p:sldId id="383" r:id="rId7"/>
    <p:sldId id="355" r:id="rId8"/>
    <p:sldId id="358" r:id="rId9"/>
    <p:sldId id="354" r:id="rId10"/>
    <p:sldId id="359" r:id="rId11"/>
    <p:sldId id="360" r:id="rId12"/>
    <p:sldId id="361" r:id="rId13"/>
    <p:sldId id="362" r:id="rId14"/>
    <p:sldId id="363" r:id="rId15"/>
    <p:sldId id="364" r:id="rId16"/>
    <p:sldId id="367" r:id="rId17"/>
  </p:sldIdLst>
  <p:sldSz cx="9906000" cy="6858000" type="A4"/>
  <p:notesSz cx="6797675" cy="9926638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14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41F00"/>
    <a:srgbClr val="519701"/>
    <a:srgbClr val="0066FF"/>
    <a:srgbClr val="D9AB6C"/>
    <a:srgbClr val="CCA063"/>
    <a:srgbClr val="E7C9A1"/>
    <a:srgbClr val="F7F7F7"/>
    <a:srgbClr val="8400FC"/>
    <a:srgbClr val="DC7000"/>
    <a:srgbClr val="AAA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450" autoAdjust="0"/>
    <p:restoredTop sz="99471" autoAdjust="0"/>
  </p:normalViewPr>
  <p:slideViewPr>
    <p:cSldViewPr snapToGrid="0">
      <p:cViewPr varScale="1">
        <p:scale>
          <a:sx n="116" d="100"/>
          <a:sy n="116" d="100"/>
        </p:scale>
        <p:origin x="1950" y="114"/>
      </p:cViewPr>
      <p:guideLst>
        <p:guide orient="horz" pos="2523"/>
        <p:guide pos="3120"/>
        <p:guide orient="horz" pos="14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530"/>
    </p:cViewPr>
  </p:sorterViewPr>
  <p:notesViewPr>
    <p:cSldViewPr snapToGrid="0">
      <p:cViewPr varScale="1">
        <p:scale>
          <a:sx n="79" d="100"/>
          <a:sy n="79" d="100"/>
        </p:scale>
        <p:origin x="3990" y="102"/>
      </p:cViewPr>
      <p:guideLst>
        <p:guide orient="horz" pos="3129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84" y="0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63448D5-5E5C-46D9-B455-EA300BD23DD8}" type="datetime1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2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84" y="9428242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F53BD82E-AC9E-49B9-BA79-4AF519D8D64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06920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84" y="0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A24FEF7-2C35-42F8-83E8-7E953078F0FC}" type="datetime1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715712"/>
            <a:ext cx="5438464" cy="446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84" y="9428242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5B325547-1353-427A-B21E-72F1E345A2F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9345667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32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10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49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11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716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12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03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13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468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14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39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15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90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331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3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119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4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44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5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540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6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15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7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63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8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06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03/05/2019</a:t>
            </a:fld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9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F106C-F9EF-4310-8750-8076C1CB9FAD}" type="datetimeFigureOut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73809-BFAB-4BAC-816F-81E7D6EA13A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61815089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A700B-9FCA-41B7-AA2C-0820C884895C}" type="datetimeFigureOut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01479-8B28-4AB4-9262-240CA04B88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9521503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2A5-CE32-4DF2-9B24-6EE631154A12}" type="datetimeFigureOut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19B1-7FE3-4916-B1F4-D9496BEE160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00511656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563812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87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96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853458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556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471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01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14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97624-83D3-42A8-A746-5244E6D5D80F}" type="datetimeFigureOut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E5B68-E7EF-4C7A-959B-682621D5952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81173957"/>
      </p:ext>
    </p:extLst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6925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3322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17931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00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8FAC-86C0-4893-8175-12F45D53115A}" type="datetimeFigureOut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638F5-DCF0-40CE-845E-8593F9FD2F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8657742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62E0-9D5C-463D-B46D-C349F0BA8E25}" type="datetimeFigureOut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4F893-74EB-4C12-A8A8-AA438683D49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94179936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E98CE-1E89-4D92-8CB5-35248A9CD54A}" type="datetimeFigureOut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CAA82-B8E4-4A2D-8796-3761C68FFC8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8478425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184C9-5A68-43C6-AC0F-471E553D7C7E}" type="datetimeFigureOut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9C8E5-E8E0-4F73-B47D-B3CA2A0B237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42480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C2A34-AB0B-4708-9E6C-3CF02F4690F5}" type="datetimeFigureOut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7A5F9-0176-4888-B650-9F9C7A02FE0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532849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330EF-17E9-4F8F-B88C-A7B50A17B8D4}" type="datetimeFigureOut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AB29E-A266-4264-A1D7-DF2670859CE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106966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B0DF3-A84E-41CD-B068-8A8BD4D5E67C}" type="datetimeFigureOut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CE727-AB7A-48E1-A9C6-4494B2C7E57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5315600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11DAD3D-4670-4D59-B82E-2774599E7FFF}" type="datetimeFigureOut">
              <a:rPr lang="pt-BR"/>
              <a:pPr>
                <a:defRPr/>
              </a:pPr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EB8D30E-9E07-4A2A-AFF7-51F9D243F6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 spd="slow">
    <p:push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 userDrawn="1"/>
        </p:nvSpPr>
        <p:spPr>
          <a:xfrm>
            <a:off x="0" y="6583680"/>
            <a:ext cx="9913938" cy="274320"/>
          </a:xfrm>
          <a:prstGeom prst="rect">
            <a:avLst/>
          </a:prstGeom>
          <a:solidFill>
            <a:srgbClr val="E7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88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 userDrawn="1"/>
        </p:nvSpPr>
        <p:spPr>
          <a:xfrm>
            <a:off x="-2422" y="6645239"/>
            <a:ext cx="9913938" cy="220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88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8693150" y="6642100"/>
            <a:ext cx="81144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sz="800" b="1" i="1" dirty="0" smtClean="0">
                <a:solidFill>
                  <a:schemeClr val="bg1"/>
                </a:solidFill>
                <a:latin typeface="Arial" charset="0"/>
              </a:rPr>
              <a:t>Janeiro/2018</a:t>
            </a:r>
            <a:endParaRPr lang="pt-BR" sz="800" b="1" i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4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476500" y="2701487"/>
            <a:ext cx="4953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pt-BR" sz="2400" dirty="0"/>
              <a:t>Objetivo da aula:</a:t>
            </a:r>
          </a:p>
          <a:p>
            <a:pPr lvl="1"/>
            <a:r>
              <a:rPr lang="pt-BR" dirty="0" smtClean="0"/>
              <a:t>Conceitos de </a:t>
            </a:r>
            <a:r>
              <a:rPr lang="pt-BR" dirty="0" err="1" smtClean="0"/>
              <a:t>Rmarkdown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04745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err="1" smtClean="0">
                <a:latin typeface="Calibri" panose="020F0502020204030204" pitchFamily="34" charset="0"/>
              </a:rPr>
              <a:t>Rmarkdown</a:t>
            </a:r>
            <a:r>
              <a:rPr lang="pt-BR" sz="2000" b="1" dirty="0" smtClean="0">
                <a:latin typeface="Calibri" panose="020F0502020204030204" pitchFamily="34" charset="0"/>
              </a:rPr>
              <a:t>  - </a:t>
            </a:r>
            <a:r>
              <a:rPr lang="pt-BR" sz="2000" b="1" i="1" dirty="0" smtClean="0">
                <a:latin typeface="Calibri" panose="020F0502020204030204" pitchFamily="34" charset="0"/>
              </a:rPr>
              <a:t>Como Funciona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5260" y="1417320"/>
            <a:ext cx="8937678" cy="201135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75260" y="3440826"/>
            <a:ext cx="94398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dirty="0" smtClean="0"/>
          </a:p>
          <a:p>
            <a:r>
              <a:rPr lang="pt-BR" sz="2000" dirty="0" smtClean="0"/>
              <a:t>O render( ) encaminha o </a:t>
            </a:r>
            <a:r>
              <a:rPr lang="pt-BR" sz="2000" dirty="0"/>
              <a:t>arquivo .</a:t>
            </a:r>
            <a:r>
              <a:rPr lang="pt-BR" sz="2000" dirty="0" err="1"/>
              <a:t>Rmd</a:t>
            </a:r>
            <a:r>
              <a:rPr lang="pt-BR" sz="2000" dirty="0"/>
              <a:t> para </a:t>
            </a:r>
            <a:r>
              <a:rPr lang="pt-BR" sz="2000" dirty="0" err="1" smtClean="0"/>
              <a:t>knitr</a:t>
            </a:r>
            <a:r>
              <a:rPr lang="pt-BR" sz="2000" dirty="0" smtClean="0"/>
              <a:t> () </a:t>
            </a:r>
            <a:r>
              <a:rPr lang="pt-BR" sz="2000" dirty="0"/>
              <a:t>, que executa todos os fragmentos de código e cria um novo documento de remarcação (.</a:t>
            </a:r>
            <a:r>
              <a:rPr lang="pt-BR" sz="2000" dirty="0" err="1"/>
              <a:t>md</a:t>
            </a:r>
            <a:r>
              <a:rPr lang="pt-BR" sz="2000" dirty="0"/>
              <a:t>) que inclui o código e sua saída.</a:t>
            </a:r>
          </a:p>
          <a:p>
            <a:endParaRPr lang="pt-BR" sz="2000" dirty="0" smtClean="0"/>
          </a:p>
          <a:p>
            <a:endParaRPr lang="pt-BR" sz="2000" dirty="0"/>
          </a:p>
          <a:p>
            <a:r>
              <a:rPr lang="pt-BR" sz="2000" dirty="0"/>
              <a:t>O arquivo de remarcação gerado pela </a:t>
            </a:r>
            <a:r>
              <a:rPr lang="pt-BR" sz="2000" dirty="0" err="1" smtClean="0"/>
              <a:t>knitr</a:t>
            </a:r>
            <a:r>
              <a:rPr lang="pt-BR" sz="2000" dirty="0" smtClean="0"/>
              <a:t>() </a:t>
            </a:r>
            <a:r>
              <a:rPr lang="pt-BR" sz="2000" dirty="0"/>
              <a:t>é então processado pelo </a:t>
            </a:r>
            <a:r>
              <a:rPr lang="pt-BR" sz="2000" dirty="0" err="1" smtClean="0"/>
              <a:t>pandoc</a:t>
            </a:r>
            <a:r>
              <a:rPr lang="pt-BR" sz="2000" dirty="0" smtClean="0"/>
              <a:t>(), </a:t>
            </a:r>
            <a:r>
              <a:rPr lang="pt-BR" sz="2000" dirty="0"/>
              <a:t>que é responsável pela criação do formato final. 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228083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37497" y="165824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r>
              <a:rPr lang="pt-BR" sz="2000" dirty="0" smtClean="0"/>
              <a:t>Um </a:t>
            </a:r>
            <a:r>
              <a:rPr lang="pt-BR" sz="2000" dirty="0"/>
              <a:t>bloco de códigos </a:t>
            </a:r>
            <a:r>
              <a:rPr lang="pt-BR" sz="2000" dirty="0" smtClean="0"/>
              <a:t>são comandos delimitados </a:t>
            </a:r>
            <a:r>
              <a:rPr lang="pt-BR" sz="2000" dirty="0"/>
              <a:t>por ````{r} e </a:t>
            </a:r>
            <a:r>
              <a:rPr lang="pt-BR" sz="2000" dirty="0" smtClean="0"/>
              <a:t>```.</a:t>
            </a:r>
          </a:p>
          <a:p>
            <a:r>
              <a:rPr lang="pt-BR" sz="2000" dirty="0" smtClean="0"/>
              <a:t>Um </a:t>
            </a:r>
            <a:r>
              <a:rPr lang="pt-BR" sz="2000" dirty="0" err="1" smtClean="0"/>
              <a:t>chunk</a:t>
            </a:r>
            <a:r>
              <a:rPr lang="pt-BR" sz="2000" dirty="0" smtClean="0"/>
              <a:t> pode ser obtido </a:t>
            </a:r>
            <a:r>
              <a:rPr lang="pt-BR" sz="2000" dirty="0"/>
              <a:t>pelo atalho </a:t>
            </a:r>
            <a:r>
              <a:rPr lang="pt-BR" sz="2000" dirty="0" smtClean="0"/>
              <a:t> </a:t>
            </a:r>
            <a:r>
              <a:rPr lang="pt-BR" sz="2000" dirty="0" err="1"/>
              <a:t>Ctrl+Alt+I</a:t>
            </a:r>
            <a:r>
              <a:rPr lang="pt-BR" sz="2000" dirty="0" smtClean="0"/>
              <a:t>.</a:t>
            </a:r>
          </a:p>
          <a:p>
            <a:r>
              <a:rPr lang="pt-BR" sz="2000" dirty="0" smtClean="0"/>
              <a:t>No Editor </a:t>
            </a:r>
            <a:r>
              <a:rPr lang="pt-BR" sz="2000" dirty="0"/>
              <a:t>do </a:t>
            </a:r>
            <a:r>
              <a:rPr lang="pt-BR" sz="2000" dirty="0" err="1" smtClean="0"/>
              <a:t>Rstudio</a:t>
            </a:r>
            <a:r>
              <a:rPr lang="pt-BR" sz="2000" dirty="0" smtClean="0"/>
              <a:t>, o ícone </a:t>
            </a:r>
            <a:r>
              <a:rPr lang="pt-BR" sz="2000" dirty="0" err="1" smtClean="0"/>
              <a:t>insert</a:t>
            </a:r>
            <a:r>
              <a:rPr lang="pt-BR" sz="2000" dirty="0" smtClean="0"/>
              <a:t>, na barra de tarefas, insere um </a:t>
            </a:r>
            <a:r>
              <a:rPr lang="pt-BR" sz="2000" dirty="0" err="1" smtClean="0"/>
              <a:t>chunk</a:t>
            </a:r>
            <a:r>
              <a:rPr lang="pt-BR" sz="2000" dirty="0" smtClean="0"/>
              <a:t> no documento. </a:t>
            </a:r>
          </a:p>
          <a:p>
            <a:r>
              <a:rPr lang="pt-BR" sz="2000" dirty="0" smtClean="0"/>
              <a:t>Ao </a:t>
            </a:r>
            <a:r>
              <a:rPr lang="pt-BR" sz="2000" dirty="0" err="1" smtClean="0"/>
              <a:t>renderizar</a:t>
            </a:r>
            <a:r>
              <a:rPr lang="pt-BR" sz="2000" dirty="0" smtClean="0"/>
              <a:t> o </a:t>
            </a:r>
            <a:r>
              <a:rPr lang="pt-BR" sz="2000" dirty="0"/>
              <a:t>arquivo .</a:t>
            </a:r>
            <a:r>
              <a:rPr lang="pt-BR" sz="2000" dirty="0" err="1"/>
              <a:t>Rmd</a:t>
            </a:r>
            <a:r>
              <a:rPr lang="pt-BR" sz="2000" dirty="0"/>
              <a:t>, o </a:t>
            </a:r>
            <a:r>
              <a:rPr lang="pt-BR" sz="2000" dirty="0" err="1" smtClean="0"/>
              <a:t>RMarkdown</a:t>
            </a:r>
            <a:r>
              <a:rPr lang="pt-BR" sz="2000" dirty="0" smtClean="0"/>
              <a:t> </a:t>
            </a:r>
            <a:r>
              <a:rPr lang="pt-BR" sz="2000" dirty="0"/>
              <a:t>executa cada </a:t>
            </a:r>
            <a:r>
              <a:rPr lang="pt-BR" sz="2000" dirty="0" err="1" smtClean="0"/>
              <a:t>chunk</a:t>
            </a:r>
            <a:r>
              <a:rPr lang="pt-BR" sz="2000" dirty="0" smtClean="0"/>
              <a:t> e </a:t>
            </a:r>
            <a:r>
              <a:rPr lang="pt-BR" sz="2000" dirty="0"/>
              <a:t>incorpora os resultados </a:t>
            </a:r>
            <a:r>
              <a:rPr lang="pt-BR" sz="2000" dirty="0" smtClean="0"/>
              <a:t>logo abaixo do </a:t>
            </a:r>
            <a:r>
              <a:rPr lang="pt-BR" sz="2000" dirty="0" err="1" smtClean="0"/>
              <a:t>co</a:t>
            </a:r>
            <a:r>
              <a:rPr lang="pt-BR" sz="2000" dirty="0" smtClean="0"/>
              <a:t> bloco de códigos.</a:t>
            </a:r>
            <a:endParaRPr lang="pt-BR" sz="2000" dirty="0"/>
          </a:p>
        </p:txBody>
      </p:sp>
      <p:sp>
        <p:nvSpPr>
          <p:cNvPr id="14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err="1" smtClean="0">
                <a:latin typeface="Calibri" panose="020F0502020204030204" pitchFamily="34" charset="0"/>
              </a:rPr>
              <a:t>Rmarkdown</a:t>
            </a:r>
            <a:r>
              <a:rPr lang="pt-BR" sz="2000" b="1" dirty="0" smtClean="0">
                <a:latin typeface="Calibri" panose="020F0502020204030204" pitchFamily="34" charset="0"/>
              </a:rPr>
              <a:t>  - </a:t>
            </a:r>
            <a:r>
              <a:rPr lang="pt-BR" sz="2000" b="1" i="1" dirty="0" err="1" smtClean="0">
                <a:latin typeface="Calibri" panose="020F0502020204030204" pitchFamily="34" charset="0"/>
              </a:rPr>
              <a:t>Chunk</a:t>
            </a:r>
            <a:r>
              <a:rPr lang="pt-BR" sz="2000" b="1" i="1" dirty="0" smtClean="0">
                <a:latin typeface="Calibri" panose="020F0502020204030204" pitchFamily="34" charset="0"/>
              </a:rPr>
              <a:t> (conjunto de códigos)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761" t="4919" b="5201"/>
          <a:stretch/>
        </p:blipFill>
        <p:spPr>
          <a:xfrm>
            <a:off x="505326" y="1734958"/>
            <a:ext cx="8847571" cy="72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2082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37497" y="1658240"/>
            <a:ext cx="8915400" cy="4971160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A saída do </a:t>
            </a:r>
            <a:r>
              <a:rPr lang="pt-BR" sz="2000" dirty="0" err="1" smtClean="0"/>
              <a:t>chunk</a:t>
            </a:r>
            <a:r>
              <a:rPr lang="pt-BR" sz="2000" dirty="0" smtClean="0"/>
              <a:t>  </a:t>
            </a:r>
            <a:r>
              <a:rPr lang="pt-BR" sz="2000" dirty="0"/>
              <a:t>pode ser personalizada com opções </a:t>
            </a:r>
            <a:r>
              <a:rPr lang="pt-BR" sz="2000" dirty="0" err="1"/>
              <a:t>knitr</a:t>
            </a:r>
            <a:r>
              <a:rPr lang="pt-BR" sz="2000" dirty="0"/>
              <a:t> , </a:t>
            </a:r>
            <a:r>
              <a:rPr lang="pt-BR" sz="2000" dirty="0" smtClean="0"/>
              <a:t>os argumentos são definidos  </a:t>
            </a:r>
            <a:r>
              <a:rPr lang="pt-BR" sz="2000" dirty="0"/>
              <a:t>no </a:t>
            </a:r>
            <a:r>
              <a:rPr lang="pt-BR" sz="2000" dirty="0" smtClean="0"/>
              <a:t>cabeçalho de {r }. Seguem alguns argumentos</a:t>
            </a:r>
            <a:r>
              <a:rPr lang="pt-BR" sz="2000" dirty="0"/>
              <a:t>: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include = </a:t>
            </a:r>
            <a:r>
              <a:rPr lang="pt-BR" sz="2000" dirty="0" smtClean="0"/>
              <a:t>FALSE impede </a:t>
            </a:r>
            <a:r>
              <a:rPr lang="pt-BR" sz="2000" dirty="0"/>
              <a:t>que código e resultados apareçam no arquivo finalizado. </a:t>
            </a:r>
            <a:endParaRPr lang="pt-BR" sz="2000" dirty="0" smtClean="0"/>
          </a:p>
          <a:p>
            <a:r>
              <a:rPr lang="pt-BR" sz="2000" dirty="0" err="1" smtClean="0"/>
              <a:t>echo</a:t>
            </a:r>
            <a:r>
              <a:rPr lang="pt-BR" sz="2000" dirty="0" smtClean="0"/>
              <a:t> </a:t>
            </a:r>
            <a:r>
              <a:rPr lang="pt-BR" sz="2000" dirty="0"/>
              <a:t>= </a:t>
            </a:r>
            <a:r>
              <a:rPr lang="pt-BR" sz="2000" dirty="0" smtClean="0"/>
              <a:t>FALSE impede que o código apareça.</a:t>
            </a:r>
          </a:p>
          <a:p>
            <a:r>
              <a:rPr lang="pt-BR" sz="2000" dirty="0" err="1" smtClean="0"/>
              <a:t>message</a:t>
            </a:r>
            <a:r>
              <a:rPr lang="pt-BR" sz="2000" dirty="0" smtClean="0"/>
              <a:t> </a:t>
            </a:r>
            <a:r>
              <a:rPr lang="pt-BR" sz="2000" dirty="0"/>
              <a:t>= FALSE impede que as mensagens geradas pelo código apareçam no arquivo finalizado.</a:t>
            </a:r>
          </a:p>
          <a:p>
            <a:r>
              <a:rPr lang="pt-BR" sz="2000" dirty="0" err="1"/>
              <a:t>warning</a:t>
            </a:r>
            <a:r>
              <a:rPr lang="pt-BR" sz="2000" dirty="0"/>
              <a:t> = FALSE impede que os avisos gerados pelo código apareçam no final.</a:t>
            </a:r>
          </a:p>
          <a:p>
            <a:r>
              <a:rPr lang="pt-BR" sz="2000" dirty="0" err="1"/>
              <a:t>fig.cap</a:t>
            </a:r>
            <a:r>
              <a:rPr lang="pt-BR" sz="2000" dirty="0"/>
              <a:t> = "..." adiciona uma legenda aos resultados gráficos.</a:t>
            </a:r>
          </a:p>
        </p:txBody>
      </p:sp>
      <p:sp>
        <p:nvSpPr>
          <p:cNvPr id="14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err="1" smtClean="0">
                <a:latin typeface="Calibri" panose="020F0502020204030204" pitchFamily="34" charset="0"/>
              </a:rPr>
              <a:t>Rmarkdown</a:t>
            </a:r>
            <a:r>
              <a:rPr lang="pt-BR" sz="2000" b="1" dirty="0" smtClean="0">
                <a:latin typeface="Calibri" panose="020F0502020204030204" pitchFamily="34" charset="0"/>
              </a:rPr>
              <a:t>  - </a:t>
            </a:r>
            <a:r>
              <a:rPr lang="pt-BR" sz="2000" b="1" i="1" dirty="0" err="1" smtClean="0">
                <a:latin typeface="Calibri" panose="020F0502020204030204" pitchFamily="34" charset="0"/>
              </a:rPr>
              <a:t>Chunk</a:t>
            </a:r>
            <a:r>
              <a:rPr lang="pt-BR" sz="2000" b="1" i="1" dirty="0" smtClean="0">
                <a:latin typeface="Calibri" panose="020F0502020204030204" pitchFamily="34" charset="0"/>
              </a:rPr>
              <a:t> (conjunto de códigos)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500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37497" y="1658240"/>
            <a:ext cx="8915400" cy="4692684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 smtClean="0">
                <a:latin typeface="Lucida Console" panose="020B0609040504020204" pitchFamily="49" charset="0"/>
              </a:rPr>
              <a:t>```{</a:t>
            </a:r>
            <a:r>
              <a:rPr lang="pt-BR" sz="2000" b="1" dirty="0">
                <a:latin typeface="Lucida Console" panose="020B0609040504020204" pitchFamily="49" charset="0"/>
              </a:rPr>
              <a:t>r </a:t>
            </a:r>
            <a:r>
              <a:rPr lang="pt-BR" sz="2000" b="1" dirty="0" err="1">
                <a:latin typeface="Lucida Console" panose="020B0609040504020204" pitchFamily="49" charset="0"/>
              </a:rPr>
              <a:t>grafico</a:t>
            </a:r>
            <a:r>
              <a:rPr lang="pt-BR" sz="2000" b="1" dirty="0">
                <a:latin typeface="Lucida Console" panose="020B0609040504020204" pitchFamily="49" charset="0"/>
              </a:rPr>
              <a:t>, </a:t>
            </a:r>
            <a:r>
              <a:rPr lang="pt-BR" sz="2000" b="1" dirty="0" err="1">
                <a:latin typeface="Lucida Console" panose="020B0609040504020204" pitchFamily="49" charset="0"/>
              </a:rPr>
              <a:t>echo</a:t>
            </a:r>
            <a:r>
              <a:rPr lang="pt-BR" sz="2000" b="1" dirty="0">
                <a:latin typeface="Lucida Console" panose="020B0609040504020204" pitchFamily="49" charset="0"/>
              </a:rPr>
              <a:t>=FALSE}</a:t>
            </a:r>
          </a:p>
          <a:p>
            <a:pPr marL="0" indent="0">
              <a:buNone/>
            </a:pPr>
            <a:r>
              <a:rPr lang="pt-BR" sz="2000" b="1" dirty="0" err="1">
                <a:latin typeface="Lucida Console" panose="020B0609040504020204" pitchFamily="49" charset="0"/>
              </a:rPr>
              <a:t>aux</a:t>
            </a:r>
            <a:r>
              <a:rPr lang="pt-BR" sz="2000" b="1" dirty="0">
                <a:latin typeface="Lucida Console" panose="020B0609040504020204" pitchFamily="49" charset="0"/>
              </a:rPr>
              <a:t> &lt;- </a:t>
            </a:r>
            <a:r>
              <a:rPr lang="pt-BR" sz="2000" b="1" dirty="0" err="1">
                <a:latin typeface="Lucida Console" panose="020B0609040504020204" pitchFamily="49" charset="0"/>
              </a:rPr>
              <a:t>seq</a:t>
            </a:r>
            <a:r>
              <a:rPr lang="pt-BR" sz="2000" b="1" dirty="0">
                <a:latin typeface="Lucida Console" panose="020B0609040504020204" pitchFamily="49" charset="0"/>
              </a:rPr>
              <a:t>(</a:t>
            </a:r>
            <a:r>
              <a:rPr lang="pt-B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0.10,0.33</a:t>
            </a:r>
            <a:r>
              <a:rPr lang="pt-BR" sz="2000" b="1" dirty="0">
                <a:latin typeface="Lucida Console" panose="020B0609040504020204" pitchFamily="49" charset="0"/>
              </a:rPr>
              <a:t>,length.out=</a:t>
            </a:r>
            <a:r>
              <a:rPr lang="pt-B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12</a:t>
            </a:r>
            <a:r>
              <a:rPr lang="pt-BR" sz="2000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000" b="1" dirty="0" err="1" smtClean="0">
                <a:latin typeface="Lucida Console" panose="020B0609040504020204" pitchFamily="49" charset="0"/>
              </a:rPr>
              <a:t>hist</a:t>
            </a:r>
            <a:r>
              <a:rPr lang="pt-BR" sz="2000" b="1" dirty="0" smtClean="0">
                <a:latin typeface="Lucida Console" panose="020B0609040504020204" pitchFamily="49" charset="0"/>
              </a:rPr>
              <a:t>(</a:t>
            </a:r>
            <a:r>
              <a:rPr lang="pt-BR" sz="2000" b="1" dirty="0" err="1" smtClean="0">
                <a:latin typeface="Lucida Console" panose="020B0609040504020204" pitchFamily="49" charset="0"/>
              </a:rPr>
              <a:t>feijao$peso</a:t>
            </a:r>
            <a:r>
              <a:rPr lang="pt-BR" sz="2000" b="1" dirty="0" smtClean="0">
                <a:latin typeface="Lucida Console" panose="020B0609040504020204" pitchFamily="49" charset="0"/>
              </a:rPr>
              <a:t>, </a:t>
            </a:r>
          </a:p>
          <a:p>
            <a:pPr marL="0" indent="0">
              <a:buNone/>
            </a:pPr>
            <a:r>
              <a:rPr lang="pt-BR" sz="2000" b="1" dirty="0" smtClean="0">
                <a:latin typeface="Lucida Console" panose="020B0609040504020204" pitchFamily="49" charset="0"/>
              </a:rPr>
              <a:t>breaks=</a:t>
            </a:r>
            <a:r>
              <a:rPr lang="pt-BR" sz="2000" b="1" dirty="0" err="1" smtClean="0">
                <a:latin typeface="Lucida Console" panose="020B0609040504020204" pitchFamily="49" charset="0"/>
              </a:rPr>
              <a:t>aux</a:t>
            </a:r>
            <a:r>
              <a:rPr lang="pt-BR" sz="2000" b="1" dirty="0" smtClean="0">
                <a:latin typeface="Lucida Console" panose="020B0609040504020204" pitchFamily="49" charset="0"/>
              </a:rPr>
              <a:t>, </a:t>
            </a:r>
          </a:p>
          <a:p>
            <a:pPr marL="0" indent="0">
              <a:buNone/>
            </a:pPr>
            <a:r>
              <a:rPr lang="pt-BR" sz="2000" b="1" dirty="0" err="1" smtClean="0">
                <a:latin typeface="Lucida Console" panose="020B0609040504020204" pitchFamily="49" charset="0"/>
              </a:rPr>
              <a:t>axes</a:t>
            </a:r>
            <a:r>
              <a:rPr lang="pt-BR" sz="2000" b="1" dirty="0" smtClean="0">
                <a:latin typeface="Lucida Console" panose="020B0609040504020204" pitchFamily="49" charset="0"/>
              </a:rPr>
              <a:t>=F</a:t>
            </a:r>
            <a:r>
              <a:rPr lang="pt-BR" sz="2000" b="1" dirty="0">
                <a:latin typeface="Lucida Console" panose="020B0609040504020204" pitchFamily="49" charset="0"/>
              </a:rPr>
              <a:t>, </a:t>
            </a:r>
            <a:endParaRPr lang="pt-BR" sz="2000" b="1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t-BR" sz="2000" b="1" dirty="0" err="1" smtClean="0">
                <a:latin typeface="Lucida Console" panose="020B0609040504020204" pitchFamily="49" charset="0"/>
              </a:rPr>
              <a:t>xlab</a:t>
            </a:r>
            <a:r>
              <a:rPr lang="pt-BR" sz="2000" b="1" dirty="0">
                <a:latin typeface="Lucida Console" panose="020B0609040504020204" pitchFamily="49" charset="0"/>
              </a:rPr>
              <a:t>="", </a:t>
            </a:r>
            <a:r>
              <a:rPr lang="pt-BR" sz="2000" b="1" dirty="0" err="1" smtClean="0">
                <a:latin typeface="Lucida Console" panose="020B0609040504020204" pitchFamily="49" charset="0"/>
              </a:rPr>
              <a:t>ylab</a:t>
            </a:r>
            <a:r>
              <a:rPr lang="pt-BR" sz="2000" b="1" dirty="0">
                <a:latin typeface="Lucida Console" panose="020B0609040504020204" pitchFamily="49" charset="0"/>
              </a:rPr>
              <a:t>=</a:t>
            </a:r>
            <a:r>
              <a:rPr lang="pt-B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"Frequência"</a:t>
            </a:r>
            <a:r>
              <a:rPr lang="pt-BR" sz="2000" b="1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2000" b="1" dirty="0" err="1" smtClean="0">
                <a:latin typeface="Lucida Console" panose="020B0609040504020204" pitchFamily="49" charset="0"/>
              </a:rPr>
              <a:t>main</a:t>
            </a:r>
            <a:r>
              <a:rPr lang="pt-BR" sz="2000" b="1" dirty="0">
                <a:latin typeface="Lucida Console" panose="020B0609040504020204" pitchFamily="49" charset="0"/>
              </a:rPr>
              <a:t>=</a:t>
            </a:r>
            <a:r>
              <a:rPr lang="pt-B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pt-BR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Ditribuição</a:t>
            </a:r>
            <a:r>
              <a:rPr lang="pt-B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da massa de 140 grãos de feijão."</a:t>
            </a:r>
            <a:r>
              <a:rPr lang="pt-BR" sz="2000" b="1" dirty="0">
                <a:latin typeface="Lucida Console" panose="020B0609040504020204" pitchFamily="49" charset="0"/>
              </a:rPr>
              <a:t>,   </a:t>
            </a:r>
            <a:r>
              <a:rPr lang="pt-BR" sz="2000" b="1" dirty="0" err="1">
                <a:latin typeface="Lucida Console" panose="020B0609040504020204" pitchFamily="49" charset="0"/>
              </a:rPr>
              <a:t>col</a:t>
            </a:r>
            <a:r>
              <a:rPr lang="pt-B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="</a:t>
            </a:r>
            <a:r>
              <a:rPr lang="pt-BR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orangered</a:t>
            </a:r>
            <a:r>
              <a:rPr lang="pt-B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pt-BR" sz="2000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000" b="1" dirty="0" err="1">
                <a:latin typeface="Lucida Console" panose="020B0609040504020204" pitchFamily="49" charset="0"/>
              </a:rPr>
              <a:t>axis</a:t>
            </a:r>
            <a:r>
              <a:rPr lang="pt-BR" sz="2000" b="1" dirty="0">
                <a:latin typeface="Lucida Console" panose="020B0609040504020204" pitchFamily="49" charset="0"/>
              </a:rPr>
              <a:t>(</a:t>
            </a:r>
            <a:r>
              <a:rPr lang="pt-B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</a:t>
            </a:r>
            <a:r>
              <a:rPr lang="pt-BR" sz="2000" b="1" dirty="0">
                <a:latin typeface="Lucida Console" panose="020B0609040504020204" pitchFamily="49" charset="0"/>
              </a:rPr>
              <a:t>,at=</a:t>
            </a:r>
            <a:r>
              <a:rPr lang="pt-BR" sz="2000" b="1" dirty="0" err="1">
                <a:latin typeface="Lucida Console" panose="020B0609040504020204" pitchFamily="49" charset="0"/>
              </a:rPr>
              <a:t>aux,labels</a:t>
            </a:r>
            <a:r>
              <a:rPr lang="pt-BR" sz="2000" b="1" dirty="0">
                <a:latin typeface="Lucida Console" panose="020B0609040504020204" pitchFamily="49" charset="0"/>
              </a:rPr>
              <a:t>=round(aux,</a:t>
            </a:r>
            <a:r>
              <a:rPr lang="pt-B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2</a:t>
            </a:r>
            <a:r>
              <a:rPr lang="pt-BR" sz="2000" b="1" dirty="0">
                <a:latin typeface="Lucida Console" panose="020B0609040504020204" pitchFamily="49" charset="0"/>
              </a:rPr>
              <a:t>),</a:t>
            </a:r>
            <a:r>
              <a:rPr lang="pt-BR" sz="2000" b="1" dirty="0" err="1">
                <a:latin typeface="Lucida Console" panose="020B0609040504020204" pitchFamily="49" charset="0"/>
              </a:rPr>
              <a:t>cex.axis</a:t>
            </a:r>
            <a:r>
              <a:rPr lang="pt-BR" sz="2000" b="1" dirty="0">
                <a:latin typeface="Lucida Console" panose="020B0609040504020204" pitchFamily="49" charset="0"/>
              </a:rPr>
              <a:t>=</a:t>
            </a:r>
            <a:r>
              <a:rPr lang="pt-B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0.6</a:t>
            </a:r>
            <a:r>
              <a:rPr lang="pt-BR" sz="2000" b="1" dirty="0">
                <a:latin typeface="Lucida Console" panose="020B0609040504020204" pitchFamily="49" charset="0"/>
              </a:rPr>
              <a:t>) </a:t>
            </a:r>
          </a:p>
          <a:p>
            <a:pPr marL="0" indent="0">
              <a:buNone/>
            </a:pPr>
            <a:r>
              <a:rPr lang="pt-BR" sz="2000" b="1" dirty="0" err="1">
                <a:latin typeface="Lucida Console" panose="020B0609040504020204" pitchFamily="49" charset="0"/>
              </a:rPr>
              <a:t>axis</a:t>
            </a:r>
            <a:r>
              <a:rPr lang="pt-BR" sz="2000" b="1" dirty="0">
                <a:latin typeface="Lucida Console" panose="020B0609040504020204" pitchFamily="49" charset="0"/>
              </a:rPr>
              <a:t>(</a:t>
            </a:r>
            <a:r>
              <a:rPr lang="pt-B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2</a:t>
            </a:r>
            <a:r>
              <a:rPr lang="pt-BR" sz="2000" b="1" dirty="0">
                <a:latin typeface="Lucida Console" panose="020B0609040504020204" pitchFamily="49" charset="0"/>
              </a:rPr>
              <a:t>,at=</a:t>
            </a:r>
            <a:r>
              <a:rPr lang="pt-BR" sz="2000" b="1" dirty="0" err="1">
                <a:latin typeface="Lucida Console" panose="020B0609040504020204" pitchFamily="49" charset="0"/>
              </a:rPr>
              <a:t>seq</a:t>
            </a:r>
            <a:r>
              <a:rPr lang="pt-BR" sz="2000" b="1" dirty="0">
                <a:latin typeface="Lucida Console" panose="020B0609040504020204" pitchFamily="49" charset="0"/>
              </a:rPr>
              <a:t>(</a:t>
            </a:r>
            <a:r>
              <a:rPr lang="pt-B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0,30,5</a:t>
            </a:r>
            <a:r>
              <a:rPr lang="pt-BR" sz="2000" b="1" dirty="0">
                <a:latin typeface="Lucida Console" panose="020B0609040504020204" pitchFamily="49" charset="0"/>
              </a:rPr>
              <a:t>),</a:t>
            </a:r>
            <a:r>
              <a:rPr lang="pt-BR" sz="2000" b="1" dirty="0" err="1">
                <a:latin typeface="Lucida Console" panose="020B0609040504020204" pitchFamily="49" charset="0"/>
              </a:rPr>
              <a:t>cex.axis</a:t>
            </a:r>
            <a:r>
              <a:rPr lang="pt-BR" sz="2000" b="1" dirty="0">
                <a:latin typeface="Lucida Console" panose="020B0609040504020204" pitchFamily="49" charset="0"/>
              </a:rPr>
              <a:t>=</a:t>
            </a:r>
            <a:r>
              <a:rPr lang="pt-B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0.6</a:t>
            </a:r>
            <a:r>
              <a:rPr lang="pt-BR" sz="2000" b="1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000" b="1" dirty="0">
                <a:latin typeface="Lucida Console" panose="020B0609040504020204" pitchFamily="49" charset="0"/>
              </a:rPr>
              <a:t>```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Source Sans Pro"/>
              </a:rPr>
              <a:t>Este é um arquivo Markdown R, um arquivo de texto simples que possui a extensão </a:t>
            </a:r>
            <a:r>
              <a:rPr kumimoji="0" lang="pt-BR" altLang="pt-BR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.Rmd</a:t>
            </a:r>
            <a:r>
              <a:rPr kumimoji="0" lang="pt-BR" altLang="pt-BR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Source Sans Pro"/>
              </a:rPr>
              <a:t>.</a:t>
            </a:r>
            <a:r>
              <a:rPr kumimoji="0" lang="pt-BR" altLang="pt-B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err="1" smtClean="0">
                <a:latin typeface="Calibri" panose="020F0502020204030204" pitchFamily="34" charset="0"/>
              </a:rPr>
              <a:t>Rmarkdown</a:t>
            </a:r>
            <a:r>
              <a:rPr lang="pt-BR" sz="2000" b="1" dirty="0" smtClean="0">
                <a:latin typeface="Calibri" panose="020F0502020204030204" pitchFamily="34" charset="0"/>
              </a:rPr>
              <a:t>  - </a:t>
            </a:r>
            <a:r>
              <a:rPr lang="pt-BR" sz="2000" b="1" i="1" dirty="0" err="1" smtClean="0">
                <a:latin typeface="Calibri" panose="020F0502020204030204" pitchFamily="34" charset="0"/>
              </a:rPr>
              <a:t>Chunk</a:t>
            </a:r>
            <a:r>
              <a:rPr lang="pt-BR" sz="2000" b="1" i="1" dirty="0" smtClean="0">
                <a:latin typeface="Calibri" panose="020F0502020204030204" pitchFamily="34" charset="0"/>
              </a:rPr>
              <a:t> (conjunto de códigos)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85741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37497" y="1658240"/>
            <a:ext cx="8915400" cy="4692684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Os </a:t>
            </a:r>
            <a:r>
              <a:rPr lang="pt-BR" sz="2000" dirty="0"/>
              <a:t>resultados R</a:t>
            </a:r>
            <a:r>
              <a:rPr lang="pt-BR" sz="2000" dirty="0" smtClean="0"/>
              <a:t> </a:t>
            </a:r>
            <a:r>
              <a:rPr lang="pt-BR" sz="2000" dirty="0"/>
              <a:t>podem ser inseridos diretamente no texto de um arquivo .</a:t>
            </a:r>
            <a:r>
              <a:rPr lang="pt-BR" sz="2000" dirty="0" err="1"/>
              <a:t>Rmd</a:t>
            </a:r>
            <a:r>
              <a:rPr lang="pt-BR" sz="2000" dirty="0"/>
              <a:t>, </a:t>
            </a:r>
            <a:r>
              <a:rPr lang="pt-BR" sz="2000" dirty="0" smtClean="0"/>
              <a:t>colocando os comandos delimitados por </a:t>
            </a:r>
            <a:r>
              <a:rPr lang="pt-BR" sz="2000" dirty="0"/>
              <a:t>`r `. </a:t>
            </a:r>
            <a:endParaRPr lang="pt-BR" sz="2000" dirty="0" smtClean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>
                <a:latin typeface="Lucida Console" panose="020B0609040504020204" pitchFamily="49" charset="0"/>
              </a:rPr>
              <a:t>		</a:t>
            </a:r>
            <a:r>
              <a:rPr lang="pt-BR" sz="2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A média é </a:t>
            </a:r>
            <a:r>
              <a:rPr lang="pt-BR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`r </a:t>
            </a:r>
            <a:r>
              <a:rPr lang="pt-BR" sz="20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mean</a:t>
            </a:r>
            <a:r>
              <a:rPr lang="pt-BR" sz="20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(x)`.</a:t>
            </a:r>
            <a:r>
              <a:rPr lang="pt-BR" sz="2000" dirty="0" smtClean="0">
                <a:latin typeface="Lucida Console" panose="020B0609040504020204" pitchFamily="49" charset="0"/>
              </a:rPr>
              <a:t> </a:t>
            </a:r>
            <a:endParaRPr lang="pt-BR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t-BR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t-BR" sz="2000" dirty="0" smtClean="0"/>
              <a:t>R </a:t>
            </a:r>
            <a:r>
              <a:rPr lang="pt-BR" sz="2000" dirty="0" err="1"/>
              <a:t>Markdown</a:t>
            </a:r>
            <a:r>
              <a:rPr lang="pt-BR" sz="2000" dirty="0"/>
              <a:t> </a:t>
            </a:r>
            <a:r>
              <a:rPr lang="pt-BR" sz="2000" dirty="0" smtClean="0"/>
              <a:t> sempre vai</a:t>
            </a: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exibir os resultados do código embutido, mas não o </a:t>
            </a:r>
            <a:r>
              <a:rPr lang="pt-BR" sz="2000" dirty="0" smtClean="0"/>
              <a:t>código </a:t>
            </a:r>
          </a:p>
          <a:p>
            <a:r>
              <a:rPr lang="pt-BR" sz="2000" dirty="0" smtClean="0"/>
              <a:t>aplicar </a:t>
            </a:r>
            <a:r>
              <a:rPr lang="pt-BR" sz="2000" dirty="0"/>
              <a:t>formatação de </a:t>
            </a:r>
            <a:r>
              <a:rPr lang="pt-BR" sz="2000" dirty="0" smtClean="0"/>
              <a:t>texto </a:t>
            </a:r>
            <a:r>
              <a:rPr lang="pt-BR" sz="2000" dirty="0"/>
              <a:t>aos resultados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Como </a:t>
            </a:r>
            <a:r>
              <a:rPr lang="pt-BR" sz="2000" dirty="0"/>
              <a:t>resultado, a saída </a:t>
            </a:r>
            <a:r>
              <a:rPr lang="pt-BR" sz="2000" dirty="0" err="1" smtClean="0"/>
              <a:t>inline</a:t>
            </a:r>
            <a:r>
              <a:rPr lang="pt-BR" sz="2000" dirty="0" smtClean="0"/>
              <a:t> </a:t>
            </a:r>
            <a:r>
              <a:rPr lang="pt-BR" sz="2000" dirty="0"/>
              <a:t>é indistinguível do texto ao </a:t>
            </a:r>
            <a:r>
              <a:rPr lang="pt-BR" sz="2000" dirty="0" smtClean="0"/>
              <a:t>redor.</a:t>
            </a:r>
          </a:p>
          <a:p>
            <a:pPr marL="0" indent="0">
              <a:buNone/>
            </a:pPr>
            <a:r>
              <a:rPr lang="pt-BR" sz="2000" dirty="0" smtClean="0"/>
              <a:t>Expressões </a:t>
            </a:r>
            <a:r>
              <a:rPr lang="pt-BR" sz="2000" dirty="0"/>
              <a:t>embutidas não aceitam opções de </a:t>
            </a:r>
            <a:r>
              <a:rPr lang="pt-BR" sz="2000" dirty="0" err="1"/>
              <a:t>knitr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t-BR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t-BR" sz="2000" dirty="0">
              <a:latin typeface="Lucida Console" panose="020B0609040504020204" pitchFamily="49" charset="0"/>
            </a:endParaRPr>
          </a:p>
        </p:txBody>
      </p:sp>
      <p:sp>
        <p:nvSpPr>
          <p:cNvPr id="14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err="1" smtClean="0">
                <a:latin typeface="Calibri" panose="020F0502020204030204" pitchFamily="34" charset="0"/>
              </a:rPr>
              <a:t>Rmarkdown</a:t>
            </a:r>
            <a:r>
              <a:rPr lang="pt-BR" sz="2000" b="1" dirty="0" smtClean="0">
                <a:latin typeface="Calibri" panose="020F0502020204030204" pitchFamily="34" charset="0"/>
              </a:rPr>
              <a:t>  - </a:t>
            </a:r>
            <a:r>
              <a:rPr lang="pt-BR" sz="2000" b="1" i="1" dirty="0" err="1" smtClean="0">
                <a:latin typeface="Calibri" panose="020F0502020204030204" pitchFamily="34" charset="0"/>
              </a:rPr>
              <a:t>Chunk</a:t>
            </a:r>
            <a:r>
              <a:rPr lang="pt-BR" sz="2000" b="1" i="1" dirty="0" smtClean="0">
                <a:latin typeface="Calibri" panose="020F0502020204030204" pitchFamily="34" charset="0"/>
              </a:rPr>
              <a:t>  </a:t>
            </a:r>
            <a:r>
              <a:rPr lang="pt-BR" sz="2000" b="1" i="1" dirty="0" err="1" smtClean="0">
                <a:latin typeface="Calibri" panose="020F0502020204030204" pitchFamily="34" charset="0"/>
              </a:rPr>
              <a:t>Inline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1094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400" y="152400"/>
            <a:ext cx="9906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Source Sans Pro"/>
              </a:rPr>
              <a:t>Os parâmetros são declarados usando o </a:t>
            </a:r>
            <a:r>
              <a:rPr kumimoji="0" lang="pt-BR" altLang="pt-BR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pt-BR" altLang="pt-BR" sz="11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Source Sans Pro"/>
              </a:rPr>
              <a:t>campo dentro do cabeçalho YAML do documento.</a:t>
            </a:r>
            <a:r>
              <a:rPr kumimoji="0" lang="pt-BR" altLang="pt-B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 algn="ctr">
              <a:buNone/>
            </a:pPr>
            <a:r>
              <a:rPr lang="pt-BR" sz="6000" b="1" dirty="0" smtClean="0">
                <a:solidFill>
                  <a:srgbClr val="FF0000"/>
                </a:solidFill>
              </a:rPr>
              <a:t>FIM!</a:t>
            </a:r>
            <a:endParaRPr lang="pt-BR" sz="6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 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52191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err="1" smtClean="0">
                <a:latin typeface="Calibri" panose="020F0502020204030204" pitchFamily="34" charset="0"/>
              </a:rPr>
              <a:t>Rmarkdown</a:t>
            </a:r>
            <a:r>
              <a:rPr lang="pt-BR" sz="2000" b="1" dirty="0" smtClean="0">
                <a:latin typeface="Calibri" panose="020F0502020204030204" pitchFamily="34" charset="0"/>
              </a:rPr>
              <a:t>  - </a:t>
            </a:r>
            <a:r>
              <a:rPr lang="pt-BR" sz="2000" b="1" i="1" dirty="0" smtClean="0">
                <a:latin typeface="Calibri" panose="020F0502020204030204" pitchFamily="34" charset="0"/>
              </a:rPr>
              <a:t>Instalação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399010" y="1448753"/>
            <a:ext cx="9060873" cy="4525963"/>
          </a:xfrm>
        </p:spPr>
        <p:txBody>
          <a:bodyPr/>
          <a:lstStyle/>
          <a:p>
            <a:pPr marL="0" indent="0">
              <a:buNone/>
            </a:pPr>
            <a:endParaRPr lang="pt-BR" sz="2000" dirty="0" smtClean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404040"/>
                </a:solidFill>
              </a:rPr>
              <a:t>O </a:t>
            </a:r>
            <a:r>
              <a:rPr lang="pt-BR" sz="2000" dirty="0">
                <a:solidFill>
                  <a:srgbClr val="404040"/>
                </a:solidFill>
              </a:rPr>
              <a:t>R </a:t>
            </a:r>
            <a:r>
              <a:rPr lang="pt-BR" sz="2000" dirty="0" err="1">
                <a:solidFill>
                  <a:srgbClr val="404040"/>
                </a:solidFill>
              </a:rPr>
              <a:t>Markdown</a:t>
            </a:r>
            <a:r>
              <a:rPr lang="pt-BR" sz="2000" dirty="0">
                <a:solidFill>
                  <a:srgbClr val="404040"/>
                </a:solidFill>
              </a:rPr>
              <a:t> é gratuito e de código aberto. </a:t>
            </a:r>
            <a:endParaRPr lang="pt-BR" sz="2000" dirty="0" smtClean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404040"/>
                </a:solidFill>
              </a:rPr>
              <a:t>Para instalar </a:t>
            </a:r>
            <a:r>
              <a:rPr lang="pt-BR" sz="2000" dirty="0">
                <a:solidFill>
                  <a:srgbClr val="404040"/>
                </a:solidFill>
              </a:rPr>
              <a:t>o pacote R </a:t>
            </a:r>
            <a:r>
              <a:rPr lang="pt-BR" sz="2000" dirty="0" err="1" smtClean="0">
                <a:solidFill>
                  <a:srgbClr val="404040"/>
                </a:solidFill>
              </a:rPr>
              <a:t>Markdown</a:t>
            </a:r>
            <a:r>
              <a:rPr lang="pt-BR" sz="2000" dirty="0" smtClean="0">
                <a:solidFill>
                  <a:srgbClr val="404040"/>
                </a:solidFill>
              </a:rPr>
              <a:t>, a partir do CRAN, use</a:t>
            </a:r>
            <a:endParaRPr lang="pt-BR" sz="200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pt-BR" sz="2000" dirty="0" err="1">
                <a:solidFill>
                  <a:srgbClr val="FF0000"/>
                </a:solidFill>
              </a:rPr>
              <a:t>install.packages</a:t>
            </a:r>
            <a:r>
              <a:rPr lang="pt-BR" sz="2000" dirty="0">
                <a:solidFill>
                  <a:srgbClr val="FF0000"/>
                </a:solidFill>
              </a:rPr>
              <a:t>("</a:t>
            </a:r>
            <a:r>
              <a:rPr lang="pt-BR" sz="2000" dirty="0" err="1">
                <a:solidFill>
                  <a:srgbClr val="FF0000"/>
                </a:solidFill>
              </a:rPr>
              <a:t>rmarkdown</a:t>
            </a:r>
            <a:r>
              <a:rPr lang="pt-BR" sz="2000" dirty="0">
                <a:solidFill>
                  <a:srgbClr val="FF0000"/>
                </a:solidFill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8670738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err="1" smtClean="0">
                <a:latin typeface="Calibri" panose="020F0502020204030204" pitchFamily="34" charset="0"/>
              </a:rPr>
              <a:t>Rmarkdown</a:t>
            </a:r>
            <a:r>
              <a:rPr lang="pt-BR" sz="2000" b="1" dirty="0" smtClean="0">
                <a:latin typeface="Calibri" panose="020F0502020204030204" pitchFamily="34" charset="0"/>
              </a:rPr>
              <a:t>  - </a:t>
            </a:r>
            <a:r>
              <a:rPr lang="pt-BR" sz="2000" b="1" i="1" dirty="0" smtClean="0">
                <a:latin typeface="Calibri" panose="020F0502020204030204" pitchFamily="34" charset="0"/>
              </a:rPr>
              <a:t>Como Funciona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399010" y="1448753"/>
            <a:ext cx="9060873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>
                <a:solidFill>
                  <a:srgbClr val="404040"/>
                </a:solidFill>
              </a:rPr>
              <a:t>U</a:t>
            </a:r>
            <a:r>
              <a:rPr lang="pt-BR" sz="2000" dirty="0" smtClean="0">
                <a:solidFill>
                  <a:srgbClr val="404040"/>
                </a:solidFill>
              </a:rPr>
              <a:t>m </a:t>
            </a:r>
            <a:r>
              <a:rPr lang="pt-BR" sz="2000" dirty="0">
                <a:solidFill>
                  <a:srgbClr val="404040"/>
                </a:solidFill>
              </a:rPr>
              <a:t>arquivo </a:t>
            </a:r>
            <a:r>
              <a:rPr lang="pt-BR" sz="2000" dirty="0" err="1" smtClean="0">
                <a:solidFill>
                  <a:srgbClr val="404040"/>
                </a:solidFill>
              </a:rPr>
              <a:t>RMarkdown</a:t>
            </a:r>
            <a:r>
              <a:rPr lang="pt-BR" sz="2000" dirty="0" smtClean="0">
                <a:solidFill>
                  <a:srgbClr val="404040"/>
                </a:solidFill>
              </a:rPr>
              <a:t> é </a:t>
            </a:r>
            <a:r>
              <a:rPr lang="pt-BR" sz="2000" dirty="0">
                <a:solidFill>
                  <a:srgbClr val="404040"/>
                </a:solidFill>
              </a:rPr>
              <a:t>um arquivo de texto </a:t>
            </a:r>
            <a:r>
              <a:rPr lang="pt-BR" sz="2000" dirty="0" smtClean="0">
                <a:solidFill>
                  <a:srgbClr val="404040"/>
                </a:solidFill>
              </a:rPr>
              <a:t>com extensão </a:t>
            </a:r>
            <a:r>
              <a:rPr lang="pt-BR" sz="2000" dirty="0">
                <a:solidFill>
                  <a:srgbClr val="404040"/>
                </a:solidFill>
              </a:rPr>
              <a:t>.</a:t>
            </a:r>
            <a:r>
              <a:rPr lang="pt-BR" sz="2000" dirty="0" err="1">
                <a:solidFill>
                  <a:srgbClr val="404040"/>
                </a:solidFill>
              </a:rPr>
              <a:t>Rmd</a:t>
            </a:r>
            <a:r>
              <a:rPr lang="pt-BR" sz="2000" dirty="0" smtClean="0">
                <a:solidFill>
                  <a:srgbClr val="404040"/>
                </a:solidFill>
              </a:rPr>
              <a:t>.</a:t>
            </a:r>
          </a:p>
          <a:p>
            <a:pPr marL="0" indent="0">
              <a:buNone/>
            </a:pPr>
            <a:endParaRPr lang="pt-BR" sz="2000" dirty="0" smtClean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404040"/>
                </a:solidFill>
              </a:rPr>
              <a:t>O</a:t>
            </a:r>
            <a:r>
              <a:rPr lang="pt-BR" sz="2000" dirty="0" smtClean="0">
                <a:solidFill>
                  <a:srgbClr val="404040"/>
                </a:solidFill>
              </a:rPr>
              <a:t> </a:t>
            </a:r>
            <a:r>
              <a:rPr lang="pt-BR" sz="2000" dirty="0">
                <a:solidFill>
                  <a:srgbClr val="404040"/>
                </a:solidFill>
              </a:rPr>
              <a:t>arquivo </a:t>
            </a:r>
            <a:r>
              <a:rPr lang="pt-BR" sz="2000" dirty="0" smtClean="0">
                <a:solidFill>
                  <a:srgbClr val="404040"/>
                </a:solidFill>
              </a:rPr>
              <a:t>pode conter </a:t>
            </a:r>
            <a:r>
              <a:rPr lang="pt-BR" sz="2000" dirty="0">
                <a:solidFill>
                  <a:srgbClr val="404040"/>
                </a:solidFill>
              </a:rPr>
              <a:t>três tipos de conteúdo:</a:t>
            </a:r>
          </a:p>
          <a:p>
            <a:pPr marL="0" indent="0">
              <a:buNone/>
            </a:pPr>
            <a:endParaRPr lang="pt-BR" sz="2000" dirty="0">
              <a:solidFill>
                <a:srgbClr val="404040"/>
              </a:solidFill>
            </a:endParaRPr>
          </a:p>
          <a:p>
            <a:r>
              <a:rPr lang="pt-BR" sz="2000" dirty="0">
                <a:solidFill>
                  <a:srgbClr val="404040"/>
                </a:solidFill>
              </a:rPr>
              <a:t>Um cabeçalho YAML (opcional) rodeado por  </a:t>
            </a:r>
            <a:r>
              <a:rPr lang="pt-BR" sz="2000" dirty="0" smtClean="0">
                <a:solidFill>
                  <a:srgbClr val="404040"/>
                </a:solidFill>
              </a:rPr>
              <a:t>- - - (sinal de menos)</a:t>
            </a:r>
            <a:endParaRPr lang="pt-BR" sz="2000" dirty="0">
              <a:solidFill>
                <a:srgbClr val="404040"/>
              </a:solidFill>
            </a:endParaRPr>
          </a:p>
          <a:p>
            <a:r>
              <a:rPr lang="pt-BR" sz="2000" dirty="0">
                <a:solidFill>
                  <a:srgbClr val="404040"/>
                </a:solidFill>
              </a:rPr>
              <a:t>Pedaços de código R rodeado por </a:t>
            </a:r>
            <a:r>
              <a:rPr lang="pt-BR" sz="2000" dirty="0" smtClean="0">
                <a:solidFill>
                  <a:srgbClr val="404040"/>
                </a:solidFill>
              </a:rPr>
              <a:t>``` (aspas)</a:t>
            </a:r>
            <a:endParaRPr lang="pt-BR" sz="2000" dirty="0">
              <a:solidFill>
                <a:srgbClr val="404040"/>
              </a:solidFill>
            </a:endParaRPr>
          </a:p>
          <a:p>
            <a:r>
              <a:rPr lang="pt-BR" sz="2000" dirty="0">
                <a:solidFill>
                  <a:srgbClr val="404040"/>
                </a:solidFill>
              </a:rPr>
              <a:t>texto misturado com formatação de texto simples</a:t>
            </a:r>
          </a:p>
          <a:p>
            <a:pPr marL="0" indent="0">
              <a:buNone/>
            </a:pPr>
            <a:endParaRPr lang="pt-BR" sz="2000" dirty="0">
              <a:solidFill>
                <a:srgbClr val="404040"/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0316467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err="1" smtClean="0">
                <a:latin typeface="Calibri" panose="020F0502020204030204" pitchFamily="34" charset="0"/>
              </a:rPr>
              <a:t>Rmarkdown</a:t>
            </a:r>
            <a:r>
              <a:rPr lang="pt-BR" sz="2000" b="1" dirty="0" smtClean="0">
                <a:latin typeface="Calibri" panose="020F0502020204030204" pitchFamily="34" charset="0"/>
              </a:rPr>
              <a:t>  - Visão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399010" y="1448753"/>
            <a:ext cx="9060873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err="1" smtClean="0">
                <a:solidFill>
                  <a:srgbClr val="404040"/>
                </a:solidFill>
              </a:rPr>
              <a:t>Markdown</a:t>
            </a:r>
            <a:r>
              <a:rPr lang="pt-BR" sz="2000" dirty="0" smtClean="0">
                <a:solidFill>
                  <a:srgbClr val="404040"/>
                </a:solidFill>
              </a:rPr>
              <a:t> </a:t>
            </a:r>
            <a:r>
              <a:rPr lang="pt-BR" sz="2000" dirty="0">
                <a:solidFill>
                  <a:srgbClr val="404040"/>
                </a:solidFill>
              </a:rPr>
              <a:t>fornece uma estrutura de autoria para ciência de dados</a:t>
            </a:r>
            <a:r>
              <a:rPr lang="pt-BR" sz="2000" dirty="0" smtClean="0">
                <a:solidFill>
                  <a:srgbClr val="404040"/>
                </a:solidFill>
              </a:rPr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404040"/>
                </a:solidFill>
              </a:rPr>
              <a:t>Um arquivo </a:t>
            </a:r>
            <a:r>
              <a:rPr lang="pt-BR" sz="2000" dirty="0" err="1" smtClean="0">
                <a:solidFill>
                  <a:srgbClr val="404040"/>
                </a:solidFill>
              </a:rPr>
              <a:t>Markdown</a:t>
            </a:r>
            <a:r>
              <a:rPr lang="pt-BR" sz="2000" dirty="0" smtClean="0">
                <a:solidFill>
                  <a:srgbClr val="404040"/>
                </a:solidFill>
              </a:rPr>
              <a:t> permite:</a:t>
            </a:r>
          </a:p>
          <a:p>
            <a:pPr marL="0" indent="0">
              <a:buNone/>
            </a:pPr>
            <a:endParaRPr lang="pt-BR" sz="2000" dirty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404040"/>
                </a:solidFill>
              </a:rPr>
              <a:t>salvar e executar código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404040"/>
                </a:solidFill>
              </a:rPr>
              <a:t>gerar relatórios de alta qualidade que podem ser compartilhados com um </a:t>
            </a:r>
            <a:r>
              <a:rPr lang="pt-BR" sz="2000" dirty="0" smtClean="0">
                <a:solidFill>
                  <a:srgbClr val="404040"/>
                </a:solidFill>
              </a:rPr>
              <a:t>público.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404040"/>
                </a:solidFill>
              </a:rPr>
              <a:t>Os </a:t>
            </a:r>
            <a:r>
              <a:rPr lang="pt-BR" sz="2000" dirty="0">
                <a:solidFill>
                  <a:srgbClr val="404040"/>
                </a:solidFill>
              </a:rPr>
              <a:t>documentos </a:t>
            </a:r>
            <a:r>
              <a:rPr lang="pt-BR" sz="2000" dirty="0" err="1">
                <a:solidFill>
                  <a:srgbClr val="404040"/>
                </a:solidFill>
              </a:rPr>
              <a:t>Markdown</a:t>
            </a:r>
            <a:r>
              <a:rPr lang="pt-BR" sz="2000" dirty="0">
                <a:solidFill>
                  <a:srgbClr val="404040"/>
                </a:solidFill>
              </a:rPr>
              <a:t> são totalmente reproduzíveis e suportam dezenas de formatos de saída </a:t>
            </a:r>
            <a:r>
              <a:rPr lang="pt-BR" sz="2000" dirty="0" smtClean="0">
                <a:solidFill>
                  <a:srgbClr val="404040"/>
                </a:solidFill>
              </a:rPr>
              <a:t>estáticas ou dinâmicas.</a:t>
            </a:r>
            <a:endParaRPr lang="pt-BR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1219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err="1" smtClean="0">
                <a:latin typeface="Calibri" panose="020F0502020204030204" pitchFamily="34" charset="0"/>
              </a:rPr>
              <a:t>Rmarkdown</a:t>
            </a:r>
            <a:r>
              <a:rPr lang="pt-BR" sz="2000" b="1" dirty="0" smtClean="0">
                <a:latin typeface="Calibri" panose="020F0502020204030204" pitchFamily="34" charset="0"/>
              </a:rPr>
              <a:t>  - </a:t>
            </a:r>
            <a:r>
              <a:rPr lang="pt-BR" sz="2000" b="1" i="1" dirty="0" smtClean="0">
                <a:latin typeface="Calibri" panose="020F0502020204030204" pitchFamily="34" charset="0"/>
              </a:rPr>
              <a:t>Como Funciona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3701" r="61225" b="22631"/>
          <a:stretch/>
        </p:blipFill>
        <p:spPr>
          <a:xfrm>
            <a:off x="748030" y="1616927"/>
            <a:ext cx="3121444" cy="37802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6792" t="17264" r="26491" b="16863"/>
          <a:stretch/>
        </p:blipFill>
        <p:spPr>
          <a:xfrm>
            <a:off x="4371278" y="1616926"/>
            <a:ext cx="4627756" cy="378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1542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err="1" smtClean="0">
                <a:latin typeface="Calibri" panose="020F0502020204030204" pitchFamily="34" charset="0"/>
              </a:rPr>
              <a:t>Rmarkdown</a:t>
            </a:r>
            <a:r>
              <a:rPr lang="pt-BR" sz="2000" b="1" dirty="0" smtClean="0">
                <a:latin typeface="Calibri" panose="020F0502020204030204" pitchFamily="34" charset="0"/>
              </a:rPr>
              <a:t>  - </a:t>
            </a:r>
            <a:r>
              <a:rPr lang="pt-BR" sz="2000" b="1" i="1" dirty="0" smtClean="0">
                <a:latin typeface="Calibri" panose="020F0502020204030204" pitchFamily="34" charset="0"/>
              </a:rPr>
              <a:t>Como Funciona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" y="1448753"/>
            <a:ext cx="9668107" cy="496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33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err="1" smtClean="0">
                <a:latin typeface="Calibri" panose="020F0502020204030204" pitchFamily="34" charset="0"/>
              </a:rPr>
              <a:t>Rmarkdown</a:t>
            </a:r>
            <a:r>
              <a:rPr lang="pt-BR" sz="2000" b="1" dirty="0" smtClean="0">
                <a:latin typeface="Calibri" panose="020F0502020204030204" pitchFamily="34" charset="0"/>
              </a:rPr>
              <a:t>  - </a:t>
            </a:r>
            <a:r>
              <a:rPr lang="pt-BR" sz="2000" b="1" i="1" dirty="0" smtClean="0">
                <a:latin typeface="Calibri" panose="020F0502020204030204" pitchFamily="34" charset="0"/>
              </a:rPr>
              <a:t>Como Funciona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348285" y="1448753"/>
            <a:ext cx="4263606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>
                <a:solidFill>
                  <a:srgbClr val="404040"/>
                </a:solidFill>
              </a:rPr>
              <a:t>É possível  </a:t>
            </a:r>
            <a:r>
              <a:rPr lang="pt-BR" sz="2000" dirty="0">
                <a:solidFill>
                  <a:srgbClr val="404040"/>
                </a:solidFill>
              </a:rPr>
              <a:t>um </a:t>
            </a:r>
            <a:r>
              <a:rPr lang="pt-BR" sz="2000" dirty="0" smtClean="0">
                <a:solidFill>
                  <a:srgbClr val="404040"/>
                </a:solidFill>
              </a:rPr>
              <a:t>trecho </a:t>
            </a:r>
            <a:r>
              <a:rPr lang="pt-BR" sz="2000" dirty="0">
                <a:solidFill>
                  <a:srgbClr val="404040"/>
                </a:solidFill>
              </a:rPr>
              <a:t>do código clicando no ícone </a:t>
            </a:r>
            <a:r>
              <a:rPr lang="pt-BR" sz="2000" dirty="0">
                <a:solidFill>
                  <a:srgbClr val="00B050"/>
                </a:solidFill>
              </a:rPr>
              <a:t>►</a:t>
            </a:r>
            <a:r>
              <a:rPr lang="pt-BR" sz="2000" dirty="0" smtClean="0">
                <a:solidFill>
                  <a:srgbClr val="404040"/>
                </a:solidFill>
              </a:rPr>
              <a:t>.</a:t>
            </a:r>
          </a:p>
          <a:p>
            <a:pPr marL="0" indent="0">
              <a:buNone/>
            </a:pPr>
            <a:endParaRPr lang="pt-BR" sz="2000" dirty="0" smtClean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404040"/>
                </a:solidFill>
              </a:rPr>
              <a:t>Assim</a:t>
            </a:r>
            <a:r>
              <a:rPr lang="pt-BR" sz="2000" dirty="0">
                <a:solidFill>
                  <a:srgbClr val="404040"/>
                </a:solidFill>
              </a:rPr>
              <a:t>, o </a:t>
            </a:r>
            <a:r>
              <a:rPr lang="pt-BR" sz="2000" dirty="0" err="1">
                <a:solidFill>
                  <a:srgbClr val="404040"/>
                </a:solidFill>
              </a:rPr>
              <a:t>Rstudio</a:t>
            </a:r>
            <a:r>
              <a:rPr lang="pt-BR" sz="2000" dirty="0">
                <a:solidFill>
                  <a:srgbClr val="404040"/>
                </a:solidFill>
              </a:rPr>
              <a:t> executa o código e exibe os resultados nas linhas </a:t>
            </a:r>
            <a:r>
              <a:rPr lang="pt-BR" sz="2000" dirty="0" smtClean="0">
                <a:solidFill>
                  <a:srgbClr val="404040"/>
                </a:solidFill>
              </a:rPr>
              <a:t>abaixo.</a:t>
            </a:r>
          </a:p>
          <a:p>
            <a:pPr marL="0" indent="0">
              <a:buNone/>
            </a:pPr>
            <a:endParaRPr lang="pt-BR" sz="2000" dirty="0">
              <a:solidFill>
                <a:srgbClr val="404040"/>
              </a:solidFill>
              <a:latin typeface="Source Sans Pro"/>
            </a:endParaRPr>
          </a:p>
          <a:p>
            <a:pPr marL="0" indent="0">
              <a:buNone/>
            </a:pPr>
            <a:endParaRPr lang="pt-BR" sz="2000" dirty="0">
              <a:solidFill>
                <a:srgbClr val="404040"/>
              </a:solidFill>
              <a:latin typeface="Source Sans Pro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916" y="1417320"/>
            <a:ext cx="5121084" cy="49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5712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err="1" smtClean="0">
                <a:latin typeface="Calibri" panose="020F0502020204030204" pitchFamily="34" charset="0"/>
              </a:rPr>
              <a:t>Rmarkdown</a:t>
            </a:r>
            <a:r>
              <a:rPr lang="pt-BR" sz="2000" b="1" dirty="0" smtClean="0">
                <a:latin typeface="Calibri" panose="020F0502020204030204" pitchFamily="34" charset="0"/>
              </a:rPr>
              <a:t>  - </a:t>
            </a:r>
            <a:r>
              <a:rPr lang="pt-BR" sz="2000" b="1" i="1" dirty="0" smtClean="0">
                <a:latin typeface="Calibri" panose="020F0502020204030204" pitchFamily="34" charset="0"/>
              </a:rPr>
              <a:t>Como Funciona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>
          <a:xfrm>
            <a:off x="399010" y="1448753"/>
            <a:ext cx="9060873" cy="5048300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>
                <a:solidFill>
                  <a:srgbClr val="404040"/>
                </a:solidFill>
              </a:rPr>
              <a:t>Para gerar o relatório do arquivo .</a:t>
            </a:r>
            <a:r>
              <a:rPr lang="pt-BR" sz="2000" dirty="0" err="1" smtClean="0">
                <a:solidFill>
                  <a:srgbClr val="404040"/>
                </a:solidFill>
              </a:rPr>
              <a:t>Rmd</a:t>
            </a:r>
            <a:r>
              <a:rPr lang="pt-BR" sz="2000" dirty="0" smtClean="0">
                <a:solidFill>
                  <a:srgbClr val="404040"/>
                </a:solidFill>
              </a:rPr>
              <a:t>, execute o comando render:</a:t>
            </a:r>
          </a:p>
          <a:p>
            <a:pPr marL="0" indent="0">
              <a:buNone/>
            </a:pPr>
            <a:endParaRPr lang="pt-BR" sz="2000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pt-BR" sz="2000" dirty="0" err="1">
                <a:solidFill>
                  <a:srgbClr val="404040"/>
                </a:solidFill>
              </a:rPr>
              <a:t>l</a:t>
            </a:r>
            <a:r>
              <a:rPr lang="pt-BR" sz="2000" dirty="0" err="1" smtClean="0">
                <a:solidFill>
                  <a:srgbClr val="404040"/>
                </a:solidFill>
              </a:rPr>
              <a:t>ibrary</a:t>
            </a:r>
            <a:r>
              <a:rPr lang="pt-BR" sz="2000" dirty="0" smtClean="0">
                <a:solidFill>
                  <a:srgbClr val="404040"/>
                </a:solidFill>
              </a:rPr>
              <a:t>(</a:t>
            </a:r>
            <a:r>
              <a:rPr lang="pt-BR" sz="2000" dirty="0" err="1" smtClean="0">
                <a:solidFill>
                  <a:srgbClr val="404040"/>
                </a:solidFill>
              </a:rPr>
              <a:t>rmarkdown</a:t>
            </a:r>
            <a:r>
              <a:rPr lang="pt-BR" sz="2000" dirty="0" smtClean="0">
                <a:solidFill>
                  <a:srgbClr val="404040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404040"/>
                </a:solidFill>
              </a:rPr>
              <a:t>r</a:t>
            </a:r>
            <a:r>
              <a:rPr lang="pt-BR" sz="2000" dirty="0" smtClean="0">
                <a:solidFill>
                  <a:srgbClr val="404040"/>
                </a:solidFill>
              </a:rPr>
              <a:t>ender(</a:t>
            </a:r>
            <a:r>
              <a:rPr lang="pt-BR" sz="2000" dirty="0" err="1" smtClean="0">
                <a:solidFill>
                  <a:srgbClr val="404040"/>
                </a:solidFill>
              </a:rPr>
              <a:t>exp_MD.Rmd</a:t>
            </a:r>
            <a:r>
              <a:rPr lang="pt-BR" sz="2000" dirty="0" smtClean="0">
                <a:solidFill>
                  <a:srgbClr val="404040"/>
                </a:solidFill>
              </a:rPr>
              <a:t>)</a:t>
            </a:r>
          </a:p>
          <a:p>
            <a:pPr marL="0" indent="0">
              <a:buNone/>
            </a:pPr>
            <a:endParaRPr lang="pt-BR" sz="2000" dirty="0" smtClean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404040"/>
                </a:solidFill>
              </a:rPr>
              <a:t>Caso utilize o </a:t>
            </a:r>
            <a:r>
              <a:rPr lang="pt-BR" sz="2000" dirty="0" err="1" smtClean="0">
                <a:solidFill>
                  <a:srgbClr val="404040"/>
                </a:solidFill>
              </a:rPr>
              <a:t>Rstudio</a:t>
            </a:r>
            <a:r>
              <a:rPr lang="pt-BR" sz="2000" dirty="0" smtClean="0">
                <a:solidFill>
                  <a:srgbClr val="404040"/>
                </a:solidFill>
              </a:rPr>
              <a:t> acione o botão “</a:t>
            </a:r>
            <a:r>
              <a:rPr lang="pt-BR" sz="2000" dirty="0" err="1" smtClean="0">
                <a:solidFill>
                  <a:srgbClr val="404040"/>
                </a:solidFill>
              </a:rPr>
              <a:t>Knit</a:t>
            </a:r>
            <a:r>
              <a:rPr lang="pt-BR" sz="2000" dirty="0" smtClean="0">
                <a:solidFill>
                  <a:srgbClr val="404040"/>
                </a:solidFill>
              </a:rPr>
              <a:t>” para gerar o relatório final.</a:t>
            </a:r>
          </a:p>
          <a:p>
            <a:pPr marL="0" indent="0">
              <a:buNone/>
            </a:pPr>
            <a:endParaRPr lang="pt-BR" sz="200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pt-BR" sz="2000" dirty="0" smtClean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pt-BR" sz="2000" dirty="0" smtClean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404040"/>
                </a:solidFill>
              </a:rPr>
              <a:t>O </a:t>
            </a:r>
            <a:r>
              <a:rPr lang="pt-BR" sz="2000" dirty="0" err="1" smtClean="0">
                <a:solidFill>
                  <a:srgbClr val="404040"/>
                </a:solidFill>
              </a:rPr>
              <a:t>Rmarkdown</a:t>
            </a:r>
            <a:r>
              <a:rPr lang="pt-BR" sz="2000" dirty="0" smtClean="0">
                <a:solidFill>
                  <a:srgbClr val="404040"/>
                </a:solidFill>
              </a:rPr>
              <a:t> gera um novo arquivo que contém texto, código e resultados selecionados do arquivo .</a:t>
            </a:r>
            <a:r>
              <a:rPr lang="pt-BR" sz="2000" dirty="0" err="1" smtClean="0">
                <a:solidFill>
                  <a:srgbClr val="404040"/>
                </a:solidFill>
              </a:rPr>
              <a:t>Rmd</a:t>
            </a:r>
            <a:r>
              <a:rPr lang="pt-BR" sz="2000" dirty="0" smtClean="0">
                <a:solidFill>
                  <a:srgbClr val="404040"/>
                </a:solidFill>
              </a:rPr>
              <a:t>. O novo arquivo pode ser um destes: página WEB, PDF, MS Word e Apresentação de Slides entre outros. </a:t>
            </a:r>
            <a:endParaRPr lang="pt-BR" sz="2000" dirty="0">
              <a:solidFill>
                <a:srgbClr val="404040"/>
              </a:solidFill>
            </a:endParaRPr>
          </a:p>
        </p:txBody>
      </p:sp>
      <p:pic>
        <p:nvPicPr>
          <p:cNvPr id="2" name="Imagem 1"/>
          <p:cNvPicPr>
            <a:picLocks/>
          </p:cNvPicPr>
          <p:nvPr/>
        </p:nvPicPr>
        <p:blipFill rotWithShape="1">
          <a:blip r:embed="rId3"/>
          <a:srcRect t="5476" b="5763"/>
          <a:stretch/>
        </p:blipFill>
        <p:spPr>
          <a:xfrm>
            <a:off x="175260" y="3972903"/>
            <a:ext cx="9284623" cy="9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270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smtClean="0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 smtClean="0">
                <a:latin typeface="+mj-lt"/>
              </a:rPr>
              <a:t>– </a:t>
            </a:r>
            <a:r>
              <a:rPr lang="pt-BR" sz="2000" b="1" dirty="0" err="1" smtClean="0">
                <a:latin typeface="Calibri" panose="020F0502020204030204" pitchFamily="34" charset="0"/>
              </a:rPr>
              <a:t>Rmarkdown</a:t>
            </a:r>
            <a:r>
              <a:rPr lang="pt-BR" sz="2000" b="1" dirty="0" smtClean="0">
                <a:latin typeface="Calibri" panose="020F0502020204030204" pitchFamily="34" charset="0"/>
              </a:rPr>
              <a:t>  - </a:t>
            </a:r>
            <a:r>
              <a:rPr lang="pt-BR" sz="2000" b="1" i="1" dirty="0" smtClean="0">
                <a:latin typeface="Calibri" panose="020F0502020204030204" pitchFamily="34" charset="0"/>
              </a:rPr>
              <a:t>Como Funciona</a:t>
            </a:r>
            <a:endParaRPr lang="pt-BR" sz="2000" b="1" dirty="0" smtClean="0">
              <a:latin typeface="Calibri" panose="020F05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" y="1448753"/>
            <a:ext cx="9605010" cy="497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2677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52298</TotalTime>
  <Words>653</Words>
  <Application>Microsoft Office PowerPoint</Application>
  <PresentationFormat>Papel A4 (210 x 297 mm)</PresentationFormat>
  <Paragraphs>136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Arial Narrow</vt:lpstr>
      <vt:lpstr>Calibri</vt:lpstr>
      <vt:lpstr>Courier New</vt:lpstr>
      <vt:lpstr>Lucida Console</vt:lpstr>
      <vt:lpstr>Source Sans Pro</vt:lpstr>
      <vt:lpstr>Personalizar design</vt:lpstr>
      <vt:lpstr>Design padrão</vt:lpstr>
      <vt:lpstr>Apresentação do PowerPoint</vt:lpstr>
      <vt:lpstr>– Rmarkdown  - Instalação</vt:lpstr>
      <vt:lpstr>– Rmarkdown  - Como Funciona</vt:lpstr>
      <vt:lpstr>– Rmarkdown  - Visão Geral</vt:lpstr>
      <vt:lpstr>– Rmarkdown  - Como Funciona</vt:lpstr>
      <vt:lpstr>– Rmarkdown  - Como Funciona</vt:lpstr>
      <vt:lpstr>– Rmarkdown  - Como Funciona</vt:lpstr>
      <vt:lpstr>– Rmarkdown  - Como Funciona</vt:lpstr>
      <vt:lpstr>– Rmarkdown  - Como Funciona</vt:lpstr>
      <vt:lpstr>– Rmarkdown  - Como Funciona</vt:lpstr>
      <vt:lpstr>– Rmarkdown  - Chunk (conjunto de códigos)</vt:lpstr>
      <vt:lpstr>– Rmarkdown  - Chunk (conjunto de códigos)</vt:lpstr>
      <vt:lpstr>– Rmarkdown  - Chunk (conjunto de códigos)</vt:lpstr>
      <vt:lpstr>– Rmarkdown  - Chunk  Inline</vt:lpstr>
      <vt:lpstr>Apresentação do PowerPoint</vt:lpstr>
    </vt:vector>
  </TitlesOfParts>
  <Company>DPF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Marta</dc:creator>
  <cp:lastModifiedBy>Raucélio Coelho Cardoah Valdes</cp:lastModifiedBy>
  <cp:revision>2624</cp:revision>
  <cp:lastPrinted>2018-01-26T17:24:54Z</cp:lastPrinted>
  <dcterms:created xsi:type="dcterms:W3CDTF">2003-06-03T12:13:21Z</dcterms:created>
  <dcterms:modified xsi:type="dcterms:W3CDTF">2019-05-03T12:33:38Z</dcterms:modified>
</cp:coreProperties>
</file>