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4" r:id="rId2"/>
    <p:sldId id="451" r:id="rId3"/>
    <p:sldId id="452" r:id="rId4"/>
    <p:sldId id="453" r:id="rId5"/>
    <p:sldId id="454" r:id="rId6"/>
    <p:sldId id="428" r:id="rId7"/>
    <p:sldId id="429" r:id="rId8"/>
    <p:sldId id="433" r:id="rId9"/>
    <p:sldId id="435" r:id="rId10"/>
    <p:sldId id="442" r:id="rId11"/>
    <p:sldId id="447" r:id="rId12"/>
    <p:sldId id="441" r:id="rId13"/>
    <p:sldId id="437" r:id="rId14"/>
    <p:sldId id="456" r:id="rId15"/>
    <p:sldId id="444" r:id="rId16"/>
    <p:sldId id="457" r:id="rId17"/>
    <p:sldId id="446" r:id="rId18"/>
    <p:sldId id="443" r:id="rId19"/>
    <p:sldId id="434" r:id="rId20"/>
    <p:sldId id="450" r:id="rId21"/>
    <p:sldId id="455" r:id="rId22"/>
    <p:sldId id="448" r:id="rId23"/>
    <p:sldId id="449" r:id="rId24"/>
    <p:sldId id="438" r:id="rId25"/>
    <p:sldId id="439" r:id="rId26"/>
    <p:sldId id="458" r:id="rId27"/>
    <p:sldId id="440" r:id="rId28"/>
    <p:sldId id="459" r:id="rId29"/>
    <p:sldId id="290" r:id="rId30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1671-D8CB-4F51-BFE8-8308327F52B2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5ADF4-126D-498A-BA34-753DE0110A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1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73A-8E7B-4049-B704-914FD2E8A0F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8569-EEBB-40D2-9937-8E8710C2B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3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5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6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8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7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54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80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4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6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185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07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01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032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68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9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21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8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8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78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32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8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39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B8569-EEBB-40D2-9937-8E8710C2B1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pPr lvl="1"/>
            <a:r>
              <a:rPr lang="pt-BR" sz="2000" dirty="0" smtClean="0"/>
              <a:t>Medidas de tendência central e posição</a:t>
            </a:r>
          </a:p>
          <a:p>
            <a:pPr lvl="2"/>
            <a:r>
              <a:rPr lang="pt-BR" sz="1600" dirty="0" err="1"/>
              <a:t>mean</a:t>
            </a:r>
            <a:endParaRPr lang="pt-BR" sz="1600" dirty="0"/>
          </a:p>
          <a:p>
            <a:pPr lvl="2"/>
            <a:r>
              <a:rPr lang="pt-BR" sz="1600" dirty="0" err="1"/>
              <a:t>min,max</a:t>
            </a:r>
            <a:r>
              <a:rPr lang="pt-BR" sz="1600" dirty="0"/>
              <a:t> </a:t>
            </a:r>
          </a:p>
          <a:p>
            <a:pPr lvl="2"/>
            <a:r>
              <a:rPr lang="pt-BR" sz="1600" dirty="0" err="1"/>
              <a:t>median</a:t>
            </a:r>
            <a:endParaRPr lang="pt-BR" sz="1600" dirty="0"/>
          </a:p>
          <a:p>
            <a:pPr lvl="2"/>
            <a:r>
              <a:rPr lang="pt-BR" sz="1600" dirty="0" err="1"/>
              <a:t>quantile</a:t>
            </a:r>
            <a:endParaRPr lang="pt-BR" sz="1600" dirty="0"/>
          </a:p>
          <a:p>
            <a:pPr lvl="2"/>
            <a:endParaRPr lang="pt-BR" sz="1600" dirty="0" smtClean="0"/>
          </a:p>
          <a:p>
            <a:pPr lvl="1"/>
            <a:r>
              <a:rPr lang="pt-BR" sz="2000" dirty="0" smtClean="0"/>
              <a:t>Gráficos no R.</a:t>
            </a:r>
          </a:p>
          <a:p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10580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Objetivo da Aula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Argumentos da função </a:t>
            </a:r>
            <a:r>
              <a:rPr lang="pt-BR" sz="2200" b="1" dirty="0" err="1" smtClean="0">
                <a:latin typeface="+mj-lt"/>
              </a:rPr>
              <a:t>hist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617284" y="1566123"/>
            <a:ext cx="10921661" cy="487390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Forma Básica : hist.(x, ...)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x – dados usados para gerar o histograma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main</a:t>
            </a:r>
            <a:r>
              <a:rPr lang="pt-BR" sz="2000" dirty="0" smtClean="0"/>
              <a:t> –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contendo o título do gráfico.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xlab</a:t>
            </a:r>
            <a:r>
              <a:rPr lang="pt-BR" sz="2000" dirty="0" smtClean="0"/>
              <a:t> –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contenho o título do eixo X.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ylab</a:t>
            </a:r>
            <a:r>
              <a:rPr lang="pt-BR" sz="2000" dirty="0" smtClean="0"/>
              <a:t> –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contendo o título do eixo 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xlim</a:t>
            </a:r>
            <a:r>
              <a:rPr lang="pt-BR" sz="2000" dirty="0" smtClean="0"/>
              <a:t> – vetor contendo o valor inicial e final do eixo X.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ylim</a:t>
            </a:r>
            <a:r>
              <a:rPr lang="pt-BR" sz="2000" dirty="0" smtClean="0"/>
              <a:t> – vetor contendo o valor inicial e final do eixo 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axes</a:t>
            </a:r>
            <a:r>
              <a:rPr lang="pt-BR" sz="2000" dirty="0" smtClean="0"/>
              <a:t> – valor lógico. Se verdadeiro, os eixos são plotados.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labels</a:t>
            </a:r>
            <a:r>
              <a:rPr lang="pt-BR" sz="2000" dirty="0" smtClean="0"/>
              <a:t> – valor lógico. Se verdadeiro, coloca um valor em cima das barras.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67579" y="1333485"/>
            <a:ext cx="11598849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Valores retornados  pela função </a:t>
            </a:r>
            <a:r>
              <a:rPr lang="pt-BR" sz="2200" b="1" dirty="0" err="1" smtClean="0">
                <a:latin typeface="+mj-lt"/>
              </a:rPr>
              <a:t>hist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506172" y="1449803"/>
            <a:ext cx="5484725" cy="48739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breaks –  o limites dos intervalos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counts</a:t>
            </a:r>
            <a:r>
              <a:rPr lang="pt-BR" sz="2000" dirty="0" smtClean="0"/>
              <a:t>– quantidade de elementos em cada intervalo.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mids</a:t>
            </a:r>
            <a:r>
              <a:rPr lang="pt-BR" sz="2000" dirty="0" smtClean="0"/>
              <a:t> – ponto médio de cada intervalo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density</a:t>
            </a:r>
            <a:r>
              <a:rPr lang="pt-BR" sz="2000" dirty="0" smtClean="0"/>
              <a:t> – valores que deve ser multiplicado pela amplitude dos intervalos. Para que a soma desses produtos seja igual a 1. 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288351" y="2140789"/>
            <a:ext cx="11598849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400" dirty="0" smtClean="0">
              <a:latin typeface="Lucida Console" panose="020B0609040504020204" pitchFamily="49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6353504" y="1328104"/>
            <a:ext cx="5407572" cy="4873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smtClean="0"/>
              <a:t>Esses valores são retornados como uma lista e podem ser acessados pelos seus nomes. O código abaixo gera, também, a lista chamada de ‘a’ com as estatística acima.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a&lt;-</a:t>
            </a:r>
            <a:r>
              <a:rPr lang="en-US" sz="2000" dirty="0" err="1">
                <a:solidFill>
                  <a:srgbClr val="FF0000"/>
                </a:solidFill>
              </a:rPr>
              <a:t>hist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rnorm</a:t>
            </a:r>
            <a:r>
              <a:rPr lang="en-US" sz="2000" dirty="0">
                <a:solidFill>
                  <a:srgbClr val="FF0000"/>
                </a:solidFill>
              </a:rPr>
              <a:t>(100))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a$counts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 [1]  6 10 17 20 21 16  3  5  1 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FF0000"/>
                </a:solidFill>
              </a:rPr>
              <a:t>a$breaks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 [1] -2.0 -1.5 -1.0 -0.5  0.0  0.5  1.0  1.5  2.0  2.5  3.0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5189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pt-BR" sz="2000" dirty="0" smtClean="0"/>
              <a:t>A duração de  1000 gestações, em dias, estão no arquivo “GravidezDuracao.csv” na variável </a:t>
            </a:r>
            <a:r>
              <a:rPr lang="pt-BR" sz="2000" dirty="0" err="1" smtClean="0">
                <a:solidFill>
                  <a:srgbClr val="FF0000"/>
                </a:solidFill>
              </a:rPr>
              <a:t>Duracao</a:t>
            </a:r>
            <a:r>
              <a:rPr lang="pt-BR" sz="2000" dirty="0" smtClean="0"/>
              <a:t>. 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GravidezDuracao.csv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armazena em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Duracao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o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nú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-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mero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de dias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em 1000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gestações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 (hist_1.R)</a:t>
            </a:r>
            <a:endParaRPr lang="pt-BR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Lucida Console" panose="020B0609040504020204" pitchFamily="49" charset="0"/>
              </a:rPr>
              <a:t>dados </a:t>
            </a:r>
            <a:r>
              <a:rPr lang="pt-BR" sz="2000" dirty="0">
                <a:latin typeface="Lucida Console" panose="020B0609040504020204" pitchFamily="49" charset="0"/>
              </a:rPr>
              <a:t>&lt;- read.csv("GravidezDuracao.csv")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hist</a:t>
            </a:r>
            <a:r>
              <a:rPr lang="pt-BR" sz="2000" dirty="0" smtClean="0">
                <a:latin typeface="Lucida Console" panose="020B0609040504020204" pitchFamily="49" charset="0"/>
              </a:rPr>
              <a:t>(</a:t>
            </a:r>
            <a:r>
              <a:rPr lang="pt-BR" sz="2000" dirty="0" err="1" smtClean="0">
                <a:latin typeface="Lucida Console" panose="020B0609040504020204" pitchFamily="49" charset="0"/>
              </a:rPr>
              <a:t>dados$Duracao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>
                <a:latin typeface="Lucida Console" panose="020B0609040504020204" pitchFamily="49" charset="0"/>
              </a:rPr>
              <a:t>     </a:t>
            </a:r>
            <a:r>
              <a:rPr lang="pt-BR" sz="2000" dirty="0" err="1">
                <a:latin typeface="Lucida Console" panose="020B0609040504020204" pitchFamily="49" charset="0"/>
              </a:rPr>
              <a:t>main</a:t>
            </a:r>
            <a:r>
              <a:rPr lang="pt-BR" sz="2000" dirty="0">
                <a:latin typeface="Lucida Console" panose="020B0609040504020204" pitchFamily="49" charset="0"/>
              </a:rPr>
              <a:t>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"Duração de Gestações, em dias."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>
                <a:latin typeface="Lucida Console" panose="020B0609040504020204" pitchFamily="49" charset="0"/>
              </a:rPr>
              <a:t>     </a:t>
            </a:r>
            <a:r>
              <a:rPr lang="pt-BR" sz="2000" dirty="0" err="1">
                <a:latin typeface="Lucida Console" panose="020B0609040504020204" pitchFamily="49" charset="0"/>
              </a:rPr>
              <a:t>xlab</a:t>
            </a:r>
            <a:r>
              <a:rPr lang="pt-BR" sz="2000" dirty="0">
                <a:latin typeface="Lucida Console" panose="020B0609040504020204" pitchFamily="49" charset="0"/>
              </a:rPr>
              <a:t> = 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"Numero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de dias"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>
                <a:latin typeface="Lucida Console" panose="020B0609040504020204" pitchFamily="49" charset="0"/>
              </a:rPr>
              <a:t>     </a:t>
            </a:r>
            <a:r>
              <a:rPr lang="pt-BR" sz="2000" dirty="0" err="1">
                <a:latin typeface="Lucida Console" panose="020B0609040504020204" pitchFamily="49" charset="0"/>
              </a:rPr>
              <a:t>ylab</a:t>
            </a:r>
            <a:r>
              <a:rPr lang="pt-BR" sz="2000" dirty="0">
                <a:latin typeface="Lucida Console" panose="020B0609040504020204" pitchFamily="49" charset="0"/>
              </a:rPr>
              <a:t>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"Frequência"</a:t>
            </a:r>
            <a:r>
              <a:rPr lang="pt-BR" sz="2000" dirty="0">
                <a:latin typeface="Lucida Console" panose="020B0609040504020204" pitchFamily="49" charset="0"/>
              </a:rPr>
              <a:t>    </a:t>
            </a:r>
            <a:r>
              <a:rPr lang="pt-BR" sz="2000" dirty="0" smtClean="0">
                <a:latin typeface="Lucida Console" panose="020B0609040504020204" pitchFamily="49" charset="0"/>
              </a:rPr>
              <a:t>, </a:t>
            </a:r>
            <a:r>
              <a:rPr lang="pt-BR" sz="2000" dirty="0" err="1" smtClean="0">
                <a:latin typeface="Lucida Console" panose="020B0609040504020204" pitchFamily="49" charset="0"/>
              </a:rPr>
              <a:t>labels</a:t>
            </a:r>
            <a:r>
              <a:rPr lang="pt-BR" sz="2000" dirty="0" smtClean="0">
                <a:latin typeface="Lucida Console" panose="020B0609040504020204" pitchFamily="49" charset="0"/>
              </a:rPr>
              <a:t>=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</a:t>
            </a:r>
            <a:r>
              <a:rPr lang="pt-BR" sz="2000" dirty="0" smtClean="0">
                <a:latin typeface="Lucida Console" panose="020B0609040504020204" pitchFamily="49" charset="0"/>
              </a:rPr>
              <a:t>,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Lucida Console" panose="020B0609040504020204" pitchFamily="49" charset="0"/>
              </a:rPr>
              <a:t>     </a:t>
            </a:r>
            <a:r>
              <a:rPr lang="pt-BR" sz="2000" dirty="0" err="1">
                <a:latin typeface="Lucida Console" panose="020B0609040504020204" pitchFamily="49" charset="0"/>
              </a:rPr>
              <a:t>col</a:t>
            </a:r>
            <a:r>
              <a:rPr lang="pt-BR" sz="2000" dirty="0">
                <a:latin typeface="Lucida Console" panose="020B0609040504020204" pitchFamily="49" charset="0"/>
              </a:rPr>
              <a:t>  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Orangered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>
                <a:latin typeface="Lucida Console" panose="020B0609040504020204" pitchFamily="49" charset="0"/>
              </a:rPr>
              <a:t>)</a:t>
            </a:r>
            <a:endParaRPr lang="pt-BR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89" y="1959428"/>
            <a:ext cx="3947161" cy="44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0081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6112" y="1873370"/>
            <a:ext cx="54481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Box </a:t>
            </a:r>
            <a:r>
              <a:rPr lang="pt-BR" sz="2000" b="1" dirty="0" err="1"/>
              <a:t>plot</a:t>
            </a:r>
            <a:r>
              <a:rPr lang="pt-BR" sz="2000" dirty="0"/>
              <a:t> é uma ferramenta gráfica para representar a variação de dados observados de uma variável numérica por meio de </a:t>
            </a:r>
            <a:r>
              <a:rPr lang="pt-BR" sz="2000" dirty="0" smtClean="0"/>
              <a:t>quartis. Exemplo: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x &lt;- </a:t>
            </a:r>
            <a:r>
              <a:rPr lang="pt-BR" sz="2000" dirty="0" err="1">
                <a:solidFill>
                  <a:srgbClr val="FF0000"/>
                </a:solidFill>
              </a:rPr>
              <a:t>seq</a:t>
            </a:r>
            <a:r>
              <a:rPr lang="pt-BR" sz="2000" dirty="0">
                <a:solidFill>
                  <a:srgbClr val="FF0000"/>
                </a:solidFill>
              </a:rPr>
              <a:t>(0,1,length.out=30)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y &lt;- 5 + 3x + </a:t>
            </a:r>
            <a:r>
              <a:rPr lang="pt-BR" sz="2000" dirty="0" err="1">
                <a:solidFill>
                  <a:srgbClr val="FF0000"/>
                </a:solidFill>
              </a:rPr>
              <a:t>rnorm</a:t>
            </a:r>
            <a:r>
              <a:rPr lang="pt-BR" sz="2000" dirty="0">
                <a:solidFill>
                  <a:srgbClr val="FF0000"/>
                </a:solidFill>
              </a:rPr>
              <a:t>(30,0,1)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solidFill>
                  <a:srgbClr val="FF0000"/>
                </a:solidFill>
              </a:rPr>
              <a:t>boxplot</a:t>
            </a:r>
            <a:r>
              <a:rPr lang="pt-BR" sz="2000" dirty="0">
                <a:solidFill>
                  <a:srgbClr val="FF0000"/>
                </a:solidFill>
              </a:rPr>
              <a:t> (y, </a:t>
            </a:r>
            <a:r>
              <a:rPr lang="pt-BR" sz="2000" dirty="0" err="1">
                <a:solidFill>
                  <a:srgbClr val="FF0000"/>
                </a:solidFill>
              </a:rPr>
              <a:t>col</a:t>
            </a:r>
            <a:r>
              <a:rPr lang="pt-BR" sz="2000" dirty="0">
                <a:solidFill>
                  <a:srgbClr val="FF0000"/>
                </a:solidFill>
              </a:rPr>
              <a:t> = "</a:t>
            </a:r>
            <a:r>
              <a:rPr lang="pt-BR" sz="2000" dirty="0" err="1">
                <a:solidFill>
                  <a:srgbClr val="FF0000"/>
                </a:solidFill>
              </a:rPr>
              <a:t>bisque</a:t>
            </a:r>
            <a:r>
              <a:rPr lang="pt-BR" sz="2000" dirty="0" smtClean="0">
                <a:solidFill>
                  <a:srgbClr val="FF0000"/>
                </a:solidFill>
              </a:rPr>
              <a:t>")</a:t>
            </a:r>
          </a:p>
          <a:p>
            <a:pPr algn="just"/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7946" b="24339"/>
          <a:stretch/>
        </p:blipFill>
        <p:spPr>
          <a:xfrm>
            <a:off x="7152076" y="1716672"/>
            <a:ext cx="4400000" cy="44507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235" y="1535487"/>
            <a:ext cx="6062194" cy="4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0081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6112" y="1873370"/>
            <a:ext cx="544812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O </a:t>
            </a:r>
            <a:r>
              <a:rPr lang="pt-BR" sz="2000" b="1" dirty="0" smtClean="0"/>
              <a:t>Box </a:t>
            </a:r>
            <a:r>
              <a:rPr lang="pt-BR" sz="2000" b="1" dirty="0" err="1" smtClean="0"/>
              <a:t>plot</a:t>
            </a:r>
            <a:r>
              <a:rPr lang="pt-BR" sz="2000" dirty="0" smtClean="0"/>
              <a:t> coloca 50% dos pontos dentro “caixa”, na qual a base é o 1º quartil, a mediana é indicada por uma linha intermediária e o 3º quartil é a base superior. Tem linha chamadas bigodes que se estendem das bases da caixa  +/- 1,5 vezes os a altura da caixa (3º quartil – 1º quartil). Os pontos além dos bigodes são considerados </a:t>
            </a:r>
            <a:r>
              <a:rPr lang="pt-BR" sz="2000" dirty="0" err="1" smtClean="0"/>
              <a:t>outliers</a:t>
            </a:r>
            <a:r>
              <a:rPr lang="pt-BR" sz="2000" dirty="0" smtClean="0"/>
              <a:t>.</a:t>
            </a:r>
            <a:endParaRPr lang="pt-BR" sz="2000" dirty="0"/>
          </a:p>
          <a:p>
            <a:pPr algn="just"/>
            <a:r>
              <a:rPr lang="pt-BR" dirty="0"/>
              <a:t>  </a:t>
            </a:r>
          </a:p>
          <a:p>
            <a:pPr algn="just"/>
            <a:endParaRPr lang="pt-BR" sz="16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17946" b="24339"/>
          <a:stretch/>
        </p:blipFill>
        <p:spPr>
          <a:xfrm>
            <a:off x="7152076" y="1716672"/>
            <a:ext cx="4400000" cy="44507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235" y="1535487"/>
            <a:ext cx="6062194" cy="48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Argumentos da função </a:t>
            </a:r>
            <a:r>
              <a:rPr lang="pt-BR" sz="2200" b="1" dirty="0" err="1" smtClean="0">
                <a:latin typeface="+mj-lt"/>
              </a:rPr>
              <a:t>boxplot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506172" y="1449803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Forma Básica :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 (x, ...)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x – dados usados para gerar o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range – valor numérico (r). </a:t>
            </a:r>
            <a:r>
              <a:rPr lang="pt-BR" sz="2000" dirty="0"/>
              <a:t>D</a:t>
            </a:r>
            <a:r>
              <a:rPr lang="pt-BR" sz="2000" dirty="0" smtClean="0"/>
              <a:t>efine como os bigodes serão plotados a partir do 1º quartil (1ºQ)e do 3º (3ºQ) quartil. Se for  positivo, os bigodes iram até os valor mais extremo que não ultrapassem a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  			1ºQ -  r *(  3ºQ – 1ºQ) ou </a:t>
            </a:r>
            <a:r>
              <a:rPr lang="pt-BR" sz="2000" dirty="0"/>
              <a:t>3</a:t>
            </a:r>
            <a:r>
              <a:rPr lang="pt-BR" sz="2000" dirty="0" smtClean="0"/>
              <a:t>ºQ </a:t>
            </a:r>
            <a:r>
              <a:rPr lang="pt-BR" sz="2000" dirty="0"/>
              <a:t>+</a:t>
            </a:r>
            <a:r>
              <a:rPr lang="pt-BR" sz="2000" dirty="0" smtClean="0"/>
              <a:t> </a:t>
            </a:r>
            <a:r>
              <a:rPr lang="pt-BR" sz="2000" dirty="0"/>
              <a:t>r *(  3ºQ – 1ºQ) </a:t>
            </a:r>
            <a:r>
              <a:rPr lang="pt-BR" sz="2000" dirty="0" smtClean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 </a:t>
            </a:r>
            <a:r>
              <a:rPr lang="pt-BR" sz="2000" dirty="0" smtClean="0"/>
              <a:t>  Se for 0 os bigodes irão até os valores mais extremos.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67579" y="1333485"/>
            <a:ext cx="11598849" cy="512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marL="457200" lvl="1" indent="0" algn="just">
              <a:buNone/>
            </a:pPr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Argumentos da função </a:t>
            </a:r>
            <a:r>
              <a:rPr lang="pt-BR" sz="2200" b="1" dirty="0" err="1" smtClean="0">
                <a:latin typeface="+mj-lt"/>
              </a:rPr>
              <a:t>boxplot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506172" y="1449803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Forma Básica :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 (x, ...)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 </a:t>
            </a:r>
            <a:r>
              <a:rPr lang="pt-BR" sz="2000" dirty="0" err="1" smtClean="0"/>
              <a:t>outlier</a:t>
            </a:r>
            <a:r>
              <a:rPr lang="pt-BR" sz="2000" dirty="0" smtClean="0"/>
              <a:t> – se falso, os </a:t>
            </a:r>
            <a:r>
              <a:rPr lang="pt-BR" sz="2000" dirty="0" err="1" smtClean="0"/>
              <a:t>outliers</a:t>
            </a:r>
            <a:r>
              <a:rPr lang="pt-BR" sz="2000" dirty="0" smtClean="0"/>
              <a:t> não serão plotados.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names</a:t>
            </a:r>
            <a:r>
              <a:rPr lang="pt-BR" sz="2000" dirty="0" smtClean="0"/>
              <a:t> – </a:t>
            </a:r>
            <a:r>
              <a:rPr lang="pt-BR" sz="2000" dirty="0" err="1" smtClean="0"/>
              <a:t>labels</a:t>
            </a:r>
            <a:r>
              <a:rPr lang="pt-BR" sz="2000" dirty="0" smtClean="0"/>
              <a:t> que identificarão os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horizontal – se verdadeiro, o </a:t>
            </a:r>
            <a:r>
              <a:rPr lang="pt-BR" sz="2000" dirty="0" err="1" smtClean="0"/>
              <a:t>bloxplot</a:t>
            </a:r>
            <a:r>
              <a:rPr lang="pt-BR" sz="2000" dirty="0" smtClean="0"/>
              <a:t> será apresentado na horizontal.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plot</a:t>
            </a:r>
            <a:r>
              <a:rPr lang="pt-BR" sz="2000" dirty="0" smtClean="0"/>
              <a:t> – se falso o gráfico não será gerado, retorna-se apenas as estatísticas utilizadas na sua construção.</a:t>
            </a:r>
            <a:endParaRPr lang="pt-BR" sz="2000" dirty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67579" y="1333485"/>
            <a:ext cx="11598849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4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Valores retornados  pela função </a:t>
            </a:r>
            <a:r>
              <a:rPr lang="pt-BR" sz="2200" b="1" dirty="0" err="1" smtClean="0">
                <a:latin typeface="+mj-lt"/>
              </a:rPr>
              <a:t>boxplot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506172" y="1449803"/>
            <a:ext cx="5484725" cy="48739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err="1" smtClean="0"/>
              <a:t>stats</a:t>
            </a:r>
            <a:r>
              <a:rPr lang="pt-BR" sz="2000" dirty="0" smtClean="0"/>
              <a:t> – uma matriz, onde as colunas contêm os valores utilizados na construção dos </a:t>
            </a:r>
            <a:r>
              <a:rPr lang="pt-BR" sz="2000" dirty="0" err="1" smtClean="0"/>
              <a:t>boxplots</a:t>
            </a:r>
            <a:r>
              <a:rPr lang="pt-BR" sz="2000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n</a:t>
            </a:r>
            <a:r>
              <a:rPr lang="pt-BR" sz="2000" dirty="0" smtClean="0"/>
              <a:t> – quantidade de elementos representados no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out – armazena os valores </a:t>
            </a:r>
            <a:r>
              <a:rPr lang="pt-BR" sz="2000" dirty="0" err="1" smtClean="0"/>
              <a:t>outliers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group</a:t>
            </a:r>
            <a:r>
              <a:rPr lang="pt-BR" sz="2000" dirty="0" smtClean="0"/>
              <a:t> – indica a qual </a:t>
            </a:r>
            <a:r>
              <a:rPr lang="pt-BR" sz="2000" dirty="0" err="1" smtClean="0"/>
              <a:t>boxplot</a:t>
            </a:r>
            <a:r>
              <a:rPr lang="pt-BR" sz="2000" dirty="0" smtClean="0"/>
              <a:t> pertence o </a:t>
            </a:r>
            <a:r>
              <a:rPr lang="pt-BR" sz="2000" dirty="0" err="1" smtClean="0"/>
              <a:t>outlier</a:t>
            </a:r>
            <a:r>
              <a:rPr lang="pt-BR" sz="2000" dirty="0" smtClean="0"/>
              <a:t>. </a:t>
            </a:r>
          </a:p>
          <a:p>
            <a:pPr marL="0" indent="0" algn="just">
              <a:buNone/>
            </a:pPr>
            <a:endParaRPr lang="pt-BR" sz="2000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288351" y="2140789"/>
            <a:ext cx="11598849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sz="2400" dirty="0" smtClean="0">
              <a:latin typeface="Lucida Console" panose="020B0609040504020204" pitchFamily="49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6326156" y="1328104"/>
            <a:ext cx="5434920" cy="5119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smtClean="0"/>
              <a:t>Esses valores são retornados como uma lista. O código abaixo gera a lista ‘</a:t>
            </a:r>
            <a:r>
              <a:rPr lang="pt-BR" sz="2000" dirty="0" err="1" smtClean="0"/>
              <a:t>aux</a:t>
            </a:r>
            <a:r>
              <a:rPr lang="pt-BR" sz="2000" dirty="0" smtClean="0"/>
              <a:t>’ com as estatísticas acima.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aux&lt;-boxplot (y, col = "bisque",</a:t>
            </a:r>
            <a:r>
              <a:rPr lang="en-US" sz="2000" dirty="0" err="1" smtClean="0">
                <a:solidFill>
                  <a:srgbClr val="FF0000"/>
                </a:solidFill>
              </a:rPr>
              <a:t>boxwex</a:t>
            </a:r>
            <a:r>
              <a:rPr lang="en-US" sz="2000" dirty="0" smtClean="0">
                <a:solidFill>
                  <a:srgbClr val="FF0000"/>
                </a:solidFill>
              </a:rPr>
              <a:t>=0.5,at=2)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a$stats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&gt; </a:t>
            </a:r>
            <a:r>
              <a:rPr lang="pt-BR" sz="2000" dirty="0" err="1" smtClean="0">
                <a:solidFill>
                  <a:srgbClr val="FF0000"/>
                </a:solidFill>
              </a:rPr>
              <a:t>a$stats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[,1]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[1,] 3.904128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[2,] 5.356487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[3,] 6.051390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[4,] 6.974504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 [5,] 8.790002</a:t>
            </a:r>
          </a:p>
        </p:txBody>
      </p:sp>
    </p:spTree>
    <p:extLst>
      <p:ext uri="{BB962C8B-B14F-4D97-AF65-F5344CB8AC3E}">
        <p14:creationId xmlns:p14="http://schemas.microsoft.com/office/powerpoint/2010/main" val="18479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86915" y="1328104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GravidezDuracao.csv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armazena em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Duracao</a:t>
            </a:r>
            <a:endParaRPr lang="pt-BR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o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número de dias em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1000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gestações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(boxplot_1.R)</a:t>
            </a:r>
            <a:endParaRPr lang="pt-BR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 algn="just">
              <a:buNone/>
            </a:pPr>
            <a:endParaRPr lang="pt-BR" sz="2000" dirty="0">
              <a:latin typeface="Lucida Console" panose="020B0609040504020204" pitchFamily="49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Lucida Console" panose="020B0609040504020204" pitchFamily="49" charset="0"/>
              </a:rPr>
              <a:t>dados &lt;- read.csv("GravidezDuracao.csv")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boxplot</a:t>
            </a:r>
            <a:r>
              <a:rPr lang="pt-BR" sz="2000" dirty="0" smtClean="0">
                <a:latin typeface="Lucida Console" panose="020B0609040504020204" pitchFamily="49" charset="0"/>
              </a:rPr>
              <a:t>(</a:t>
            </a:r>
            <a:r>
              <a:rPr lang="pt-BR" sz="2000" dirty="0" err="1" smtClean="0">
                <a:latin typeface="Lucida Console" panose="020B0609040504020204" pitchFamily="49" charset="0"/>
              </a:rPr>
              <a:t>dados$Duracao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main</a:t>
            </a:r>
            <a:r>
              <a:rPr lang="pt-BR" sz="2000" dirty="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"Duração de Gestações, em dias."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col</a:t>
            </a:r>
            <a:r>
              <a:rPr lang="pt-BR" sz="2000" dirty="0" smtClean="0">
                <a:latin typeface="Lucida Console" panose="020B0609040504020204" pitchFamily="49" charset="0"/>
              </a:rPr>
              <a:t> 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Orangered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>
                <a:latin typeface="Lucida Console" panose="020B0609040504020204" pitchFamily="49" charset="0"/>
              </a:rPr>
              <a:t>)</a:t>
            </a:r>
            <a:endParaRPr lang="pt-BR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20" y="1328104"/>
            <a:ext cx="4572000" cy="51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0385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546905" y="1414614"/>
            <a:ext cx="4965441" cy="504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smtClean="0"/>
              <a:t>O </a:t>
            </a:r>
            <a:r>
              <a:rPr lang="pt-BR" sz="2000" b="1" dirty="0" smtClean="0"/>
              <a:t>gráfico de barras</a:t>
            </a:r>
            <a:r>
              <a:rPr lang="pt-BR" sz="2000" dirty="0" smtClean="0"/>
              <a:t> é formado por </a:t>
            </a:r>
            <a:r>
              <a:rPr lang="pt-BR" sz="2000" b="1" dirty="0" smtClean="0"/>
              <a:t>barras </a:t>
            </a:r>
            <a:r>
              <a:rPr lang="pt-BR" sz="2000" dirty="0" smtClean="0"/>
              <a:t>retangulares e comprimento proporcional aos valores que ele representa. Exemplo: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N &lt;- </a:t>
            </a:r>
            <a:r>
              <a:rPr lang="pt-BR" sz="2000" dirty="0" err="1" smtClean="0">
                <a:solidFill>
                  <a:srgbClr val="FF0000"/>
                </a:solidFill>
              </a:rPr>
              <a:t>table</a:t>
            </a: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 err="1" smtClean="0">
                <a:solidFill>
                  <a:srgbClr val="FF0000"/>
                </a:solidFill>
              </a:rPr>
              <a:t>rpois</a:t>
            </a:r>
            <a:r>
              <a:rPr lang="pt-BR" sz="2000" dirty="0" smtClean="0">
                <a:solidFill>
                  <a:srgbClr val="FF0000"/>
                </a:solidFill>
              </a:rPr>
              <a:t>(100, lambda = 5))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tN</a:t>
            </a:r>
            <a:r>
              <a:rPr lang="pt-BR" sz="2000" dirty="0" smtClean="0">
                <a:solidFill>
                  <a:srgbClr val="FF0000"/>
                </a:solidFill>
              </a:rPr>
              <a:t> &lt;- </a:t>
            </a:r>
            <a:r>
              <a:rPr lang="pt-BR" sz="2000" dirty="0" err="1" smtClean="0">
                <a:solidFill>
                  <a:srgbClr val="FF0000"/>
                </a:solidFill>
              </a:rPr>
              <a:t>tN</a:t>
            </a:r>
            <a:r>
              <a:rPr lang="pt-BR" sz="2000" dirty="0" smtClean="0">
                <a:solidFill>
                  <a:srgbClr val="FF0000"/>
                </a:solidFill>
              </a:rPr>
              <a:t>[</a:t>
            </a:r>
            <a:r>
              <a:rPr lang="pt-BR" sz="2000" dirty="0" err="1" smtClean="0">
                <a:solidFill>
                  <a:srgbClr val="FF0000"/>
                </a:solidFill>
              </a:rPr>
              <a:t>order</a:t>
            </a: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 err="1" smtClean="0">
                <a:solidFill>
                  <a:srgbClr val="FF0000"/>
                </a:solidFill>
              </a:rPr>
              <a:t>tN</a:t>
            </a:r>
            <a:r>
              <a:rPr lang="pt-BR" sz="2000" dirty="0" smtClean="0">
                <a:solidFill>
                  <a:srgbClr val="FF0000"/>
                </a:solidFill>
              </a:rPr>
              <a:t>)]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err="1" smtClean="0">
                <a:solidFill>
                  <a:srgbClr val="FF0000"/>
                </a:solidFill>
              </a:rPr>
              <a:t>barplot</a:t>
            </a: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 err="1" smtClean="0">
                <a:solidFill>
                  <a:srgbClr val="FF0000"/>
                </a:solidFill>
              </a:rPr>
              <a:t>tN</a:t>
            </a:r>
            <a:r>
              <a:rPr lang="pt-BR" sz="2000" dirty="0" smtClean="0">
                <a:solidFill>
                  <a:srgbClr val="FF0000"/>
                </a:solidFill>
              </a:rPr>
              <a:t>, </a:t>
            </a:r>
            <a:r>
              <a:rPr lang="pt-BR" sz="2000" dirty="0" err="1" smtClean="0">
                <a:solidFill>
                  <a:srgbClr val="FF0000"/>
                </a:solidFill>
              </a:rPr>
              <a:t>col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dirty="0" err="1" smtClean="0">
                <a:solidFill>
                  <a:srgbClr val="FF0000"/>
                </a:solidFill>
              </a:rPr>
              <a:t>rainbow</a:t>
            </a:r>
            <a:r>
              <a:rPr lang="pt-BR" sz="2000" dirty="0" smtClean="0">
                <a:solidFill>
                  <a:srgbClr val="FF0000"/>
                </a:solidFill>
              </a:rPr>
              <a:t>(20))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9260"/>
            <a:ext cx="5614409" cy="47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sum</a:t>
            </a: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Uso padrão:  sum(...,  na.rm=F)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Os argumentos são:</a:t>
            </a:r>
          </a:p>
          <a:p>
            <a:pPr algn="just"/>
            <a:r>
              <a:rPr lang="pt-BR" sz="2000" dirty="0" smtClean="0"/>
              <a:t>... – são os argumentos a serem somados.</a:t>
            </a:r>
          </a:p>
          <a:p>
            <a:pPr algn="just"/>
            <a:r>
              <a:rPr lang="pt-BR" sz="2000" dirty="0" smtClean="0"/>
              <a:t>na.rm – valor lógico, que se verdadeiro que exclui os valores NA soma os argumento. Se falso, caso haja valor NA, retorna como soma um NA.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Exemplo:  </a:t>
            </a:r>
          </a:p>
          <a:p>
            <a:pPr marL="0" indent="0" algn="just">
              <a:buNone/>
            </a:pPr>
            <a:r>
              <a:rPr lang="pt-BR" sz="2000" dirty="0" smtClean="0"/>
              <a:t>x&lt;-c(1:10)</a:t>
            </a:r>
          </a:p>
          <a:p>
            <a:pPr marL="0" indent="0" algn="just">
              <a:buNone/>
            </a:pPr>
            <a:r>
              <a:rPr lang="pt-BR" sz="2000" dirty="0" smtClean="0"/>
              <a:t>sum(x)</a:t>
            </a:r>
          </a:p>
          <a:p>
            <a:pPr marL="0" indent="0" algn="just">
              <a:buNone/>
            </a:pPr>
            <a:r>
              <a:rPr lang="pt-BR" sz="2000" dirty="0" smtClean="0"/>
              <a:t>x&lt;-c(1:10,NA)</a:t>
            </a:r>
          </a:p>
          <a:p>
            <a:pPr marL="0" indent="0" algn="just">
              <a:buNone/>
            </a:pPr>
            <a:r>
              <a:rPr lang="pt-BR" sz="2000" dirty="0" smtClean="0"/>
              <a:t>sum(x)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685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0385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Argumentos da função </a:t>
            </a:r>
            <a:r>
              <a:rPr lang="pt-BR" sz="2200" b="1" dirty="0" err="1" smtClean="0">
                <a:latin typeface="+mj-lt"/>
              </a:rPr>
              <a:t>barplot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53581" y="1515983"/>
            <a:ext cx="11284838" cy="447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/>
              <a:t>Forma Básica : </a:t>
            </a:r>
            <a:r>
              <a:rPr lang="pt-BR" sz="2000" dirty="0" err="1" smtClean="0"/>
              <a:t>barplot</a:t>
            </a:r>
            <a:r>
              <a:rPr lang="pt-BR" sz="2000" dirty="0" smtClean="0"/>
              <a:t>(</a:t>
            </a:r>
            <a:r>
              <a:rPr lang="pt-BR" sz="2000" dirty="0" err="1" smtClean="0"/>
              <a:t>height</a:t>
            </a:r>
            <a:r>
              <a:rPr lang="pt-BR" sz="2000" dirty="0" smtClean="0"/>
              <a:t>, </a:t>
            </a:r>
            <a:r>
              <a:rPr lang="pt-BR" sz="2000" dirty="0"/>
              <a:t>...)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height</a:t>
            </a:r>
            <a:r>
              <a:rPr lang="pt-BR" sz="2000" dirty="0" smtClean="0"/>
              <a:t> – ou </a:t>
            </a:r>
            <a:r>
              <a:rPr lang="pt-BR" sz="2000" dirty="0"/>
              <a:t>um vetor </a:t>
            </a:r>
            <a:r>
              <a:rPr lang="pt-BR" sz="2000" dirty="0" smtClean="0"/>
              <a:t>ou uma  matriz com os valores das alturas das  </a:t>
            </a:r>
            <a:r>
              <a:rPr lang="pt-BR" sz="2000" dirty="0"/>
              <a:t>barras </a:t>
            </a:r>
            <a:r>
              <a:rPr lang="pt-BR" sz="2000" dirty="0" smtClean="0"/>
              <a:t>do gráfico. 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 smtClean="0"/>
              <a:t>Se for </a:t>
            </a:r>
            <a:r>
              <a:rPr lang="pt-BR" sz="1600" dirty="0"/>
              <a:t>um vetor, o gráfico consiste em uma </a:t>
            </a:r>
            <a:r>
              <a:rPr lang="pt-BR" sz="1600" dirty="0" smtClean="0"/>
              <a:t>sequência </a:t>
            </a:r>
            <a:r>
              <a:rPr lang="pt-BR" sz="1600" dirty="0"/>
              <a:t>de barras retangulares com alturas dadas pelos valores no vetor. </a:t>
            </a:r>
            <a:endParaRPr lang="pt-BR" sz="1600" dirty="0" smtClean="0"/>
          </a:p>
          <a:p>
            <a:pPr lvl="1" algn="just">
              <a:lnSpc>
                <a:spcPct val="150000"/>
              </a:lnSpc>
            </a:pPr>
            <a:r>
              <a:rPr lang="pt-BR" sz="1600" dirty="0" smtClean="0"/>
              <a:t>Se for </a:t>
            </a:r>
            <a:r>
              <a:rPr lang="pt-BR" sz="1600" dirty="0"/>
              <a:t>uma </a:t>
            </a:r>
            <a:r>
              <a:rPr lang="pt-BR" sz="1600" dirty="0" smtClean="0"/>
              <a:t>matriz, e o argumento </a:t>
            </a:r>
            <a:r>
              <a:rPr lang="pt-BR" sz="1600" dirty="0" err="1" smtClean="0"/>
              <a:t>beside</a:t>
            </a:r>
            <a:r>
              <a:rPr lang="pt-BR" sz="1600" dirty="0" smtClean="0"/>
              <a:t> for </a:t>
            </a:r>
            <a:r>
              <a:rPr lang="pt-BR" sz="1600" dirty="0"/>
              <a:t>FALSE, cada barra </a:t>
            </a:r>
            <a:r>
              <a:rPr lang="pt-BR" sz="1600" dirty="0" smtClean="0"/>
              <a:t>do gráfico corresponderá </a:t>
            </a:r>
            <a:r>
              <a:rPr lang="pt-BR" sz="1600" dirty="0"/>
              <a:t>a uma coluna </a:t>
            </a:r>
            <a:r>
              <a:rPr lang="pt-BR" sz="1600" dirty="0" smtClean="0"/>
              <a:t>da matriz, </a:t>
            </a:r>
            <a:r>
              <a:rPr lang="pt-BR" sz="1600" dirty="0"/>
              <a:t>com os valores na coluna dando as alturas das </a:t>
            </a:r>
            <a:r>
              <a:rPr lang="pt-BR" sz="1600" dirty="0" err="1"/>
              <a:t>sub-barras</a:t>
            </a:r>
            <a:r>
              <a:rPr lang="pt-BR" sz="1600" dirty="0"/>
              <a:t> empilhadas que compõem a barra.  </a:t>
            </a:r>
            <a:r>
              <a:rPr lang="pt-BR" sz="1600" dirty="0" smtClean="0"/>
              <a:t>SE </a:t>
            </a:r>
            <a:r>
              <a:rPr lang="pt-BR" sz="1600" dirty="0" err="1" smtClean="0"/>
              <a:t>beside</a:t>
            </a:r>
            <a:r>
              <a:rPr lang="pt-BR" sz="1600" dirty="0" smtClean="0"/>
              <a:t> </a:t>
            </a:r>
            <a:r>
              <a:rPr lang="pt-BR" sz="1600" dirty="0"/>
              <a:t>for TRUE, os valores de cada coluna serão justapostos em vez de empilhados</a:t>
            </a:r>
            <a:r>
              <a:rPr lang="pt-BR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/>
              <a:t>b</a:t>
            </a:r>
            <a:r>
              <a:rPr lang="pt-BR" sz="2000" dirty="0" err="1" smtClean="0"/>
              <a:t>eside</a:t>
            </a:r>
            <a:r>
              <a:rPr lang="pt-BR" sz="2000" dirty="0" smtClean="0"/>
              <a:t> – </a:t>
            </a:r>
            <a:r>
              <a:rPr lang="pt-BR" sz="2000" dirty="0"/>
              <a:t>valor lógico. Se FALSE, as colunas </a:t>
            </a:r>
            <a:r>
              <a:rPr lang="pt-BR" sz="2000" dirty="0" smtClean="0"/>
              <a:t>em </a:t>
            </a:r>
            <a:r>
              <a:rPr lang="pt-BR" sz="2000" dirty="0" err="1" smtClean="0"/>
              <a:t>height</a:t>
            </a:r>
            <a:r>
              <a:rPr lang="pt-BR" sz="2000" dirty="0" smtClean="0"/>
              <a:t> </a:t>
            </a:r>
            <a:r>
              <a:rPr lang="pt-BR" sz="2000" dirty="0"/>
              <a:t>são </a:t>
            </a:r>
            <a:r>
              <a:rPr lang="pt-BR" sz="2000" dirty="0" smtClean="0"/>
              <a:t>representadas por </a:t>
            </a:r>
            <a:r>
              <a:rPr lang="pt-BR" sz="2000" dirty="0"/>
              <a:t>barras empilhadas e, se TRUE, as colunas são retratadas como barras justapostas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4823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0385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Argumentos da função </a:t>
            </a:r>
            <a:r>
              <a:rPr lang="pt-BR" sz="2200" b="1" dirty="0" err="1" smtClean="0">
                <a:latin typeface="+mj-lt"/>
              </a:rPr>
              <a:t>barplot</a:t>
            </a:r>
            <a:endParaRPr lang="pt-BR" sz="2200" b="1" dirty="0" smtClean="0">
              <a:latin typeface="+mj-lt"/>
            </a:endParaRP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53581" y="1515983"/>
            <a:ext cx="11284838" cy="447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/>
              <a:t>Forma Básica : </a:t>
            </a:r>
            <a:r>
              <a:rPr lang="pt-BR" sz="2000" dirty="0" err="1" smtClean="0"/>
              <a:t>barplot</a:t>
            </a:r>
            <a:r>
              <a:rPr lang="pt-BR" sz="2000" dirty="0" smtClean="0"/>
              <a:t>(</a:t>
            </a:r>
            <a:r>
              <a:rPr lang="pt-BR" sz="2000" dirty="0" err="1" smtClean="0"/>
              <a:t>height</a:t>
            </a:r>
            <a:r>
              <a:rPr lang="pt-BR" sz="2000" dirty="0" smtClean="0"/>
              <a:t>, </a:t>
            </a:r>
            <a:r>
              <a:rPr lang="pt-BR" sz="2000" dirty="0"/>
              <a:t>...)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horiz</a:t>
            </a:r>
            <a:r>
              <a:rPr lang="pt-BR" sz="2000" dirty="0" smtClean="0"/>
              <a:t> – valor lógico. Se TRUE, as barras serão plotadas na horizontal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 smtClean="0"/>
              <a:t>legend.text</a:t>
            </a:r>
            <a:r>
              <a:rPr lang="pt-BR" sz="2000" dirty="0"/>
              <a:t> – um vetor de </a:t>
            </a:r>
            <a:r>
              <a:rPr lang="pt-BR" sz="2000" dirty="0" smtClean="0"/>
              <a:t>texto, </a:t>
            </a:r>
            <a:r>
              <a:rPr lang="pt-BR" sz="2000" dirty="0"/>
              <a:t>usado para construir uma legenda </a:t>
            </a:r>
            <a:r>
              <a:rPr lang="pt-BR" sz="2000" dirty="0" smtClean="0"/>
              <a:t>do </a:t>
            </a:r>
            <a:r>
              <a:rPr lang="pt-BR" sz="2000" dirty="0"/>
              <a:t>gráfico, ou </a:t>
            </a:r>
            <a:r>
              <a:rPr lang="pt-BR" sz="2000" dirty="0" smtClean="0"/>
              <a:t>um valor lógico </a:t>
            </a:r>
            <a:r>
              <a:rPr lang="pt-BR" sz="2000" dirty="0"/>
              <a:t>indicando se uma legenda deve ser incluída. Isso só é útil quando </a:t>
            </a:r>
            <a:r>
              <a:rPr lang="pt-BR" sz="2000" dirty="0" err="1" smtClean="0"/>
              <a:t>height</a:t>
            </a:r>
            <a:r>
              <a:rPr lang="pt-BR" sz="2000" dirty="0" smtClean="0"/>
              <a:t> </a:t>
            </a:r>
            <a:r>
              <a:rPr lang="pt-BR" sz="2000" dirty="0"/>
              <a:t>é uma matriz. Nesse caso, os rótulos de legenda devem corresponder </a:t>
            </a:r>
            <a:r>
              <a:rPr lang="pt-BR" sz="2000" dirty="0" smtClean="0"/>
              <a:t>ao nome das </a:t>
            </a:r>
            <a:r>
              <a:rPr lang="pt-BR" sz="2000" dirty="0"/>
              <a:t>linhas </a:t>
            </a:r>
            <a:r>
              <a:rPr lang="pt-BR" sz="2000" dirty="0" smtClean="0"/>
              <a:t>da matriz; </a:t>
            </a:r>
            <a:r>
              <a:rPr lang="pt-BR" sz="2000" dirty="0"/>
              <a:t>Se </a:t>
            </a:r>
            <a:r>
              <a:rPr lang="pt-BR" sz="2000" dirty="0" err="1" smtClean="0"/>
              <a:t>legend.text</a:t>
            </a:r>
            <a:r>
              <a:rPr lang="pt-BR" sz="2000" dirty="0" smtClean="0"/>
              <a:t> </a:t>
            </a:r>
            <a:r>
              <a:rPr lang="pt-BR" sz="2000" dirty="0"/>
              <a:t>for </a:t>
            </a:r>
            <a:r>
              <a:rPr lang="pt-BR" sz="2000" dirty="0" smtClean="0"/>
              <a:t>TRUE, </a:t>
            </a:r>
            <a:r>
              <a:rPr lang="pt-BR" sz="2000" dirty="0"/>
              <a:t>os nomes das linhas </a:t>
            </a:r>
            <a:r>
              <a:rPr lang="pt-BR" sz="2000" dirty="0" smtClean="0"/>
              <a:t>da matriz serão </a:t>
            </a:r>
            <a:r>
              <a:rPr lang="pt-BR" sz="2000" dirty="0"/>
              <a:t>usados ​​como rótulos, se não forem nulos.</a:t>
            </a:r>
            <a:endParaRPr lang="pt-BR" sz="2000" dirty="0" smtClean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8952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O arquivo INDICIAMENTO.csv armazena informações sobre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indiciamentos de ## 4162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inqueritos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relatados entre 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1/1 e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30/3/2018. A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variavel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competencia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## indica 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a área de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atuação da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DICOR. A categoria OUTRAS indica </a:t>
            </a:r>
            <a:r>
              <a:rPr lang="pt-BR" sz="20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inqueritos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## fora da ação da dessa </a:t>
            </a:r>
            <a:r>
              <a:rPr lang="pt-BR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diretoria. barplot_1.R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barplot</a:t>
            </a:r>
            <a:r>
              <a:rPr lang="pt-BR" sz="2000" dirty="0" smtClean="0">
                <a:latin typeface="Lucida Console" panose="020B0609040504020204" pitchFamily="49" charset="0"/>
              </a:rPr>
              <a:t>(</a:t>
            </a:r>
            <a:r>
              <a:rPr lang="pt-BR" sz="2000" dirty="0" err="1" smtClean="0">
                <a:latin typeface="Lucida Console" panose="020B0609040504020204" pitchFamily="49" charset="0"/>
              </a:rPr>
              <a:t>sort</a:t>
            </a:r>
            <a:r>
              <a:rPr lang="pt-BR" sz="2000" dirty="0" smtClean="0">
                <a:latin typeface="Lucida Console" panose="020B0609040504020204" pitchFamily="49" charset="0"/>
              </a:rPr>
              <a:t>(</a:t>
            </a:r>
            <a:r>
              <a:rPr lang="pt-BR" sz="2000" dirty="0" err="1" smtClean="0">
                <a:latin typeface="Lucida Console" panose="020B0609040504020204" pitchFamily="49" charset="0"/>
              </a:rPr>
              <a:t>freq</a:t>
            </a:r>
            <a:r>
              <a:rPr lang="pt-BR" sz="2000" dirty="0">
                <a:latin typeface="Lucida Console" panose="020B0609040504020204" pitchFamily="49" charset="0"/>
              </a:rPr>
              <a:t>),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main</a:t>
            </a:r>
            <a:r>
              <a:rPr lang="pt-BR" sz="2000" dirty="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"Inquéritos por área da DICOR."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col</a:t>
            </a:r>
            <a:r>
              <a:rPr lang="pt-BR" sz="2000" dirty="0" smtClean="0">
                <a:latin typeface="Lucida Console" panose="020B0609040504020204" pitchFamily="49" charset="0"/>
              </a:rPr>
              <a:t>  </a:t>
            </a:r>
            <a:r>
              <a:rPr lang="pt-BR" sz="2000" dirty="0">
                <a:latin typeface="Lucida Console" panose="020B0609040504020204" pitchFamily="49" charset="0"/>
              </a:rPr>
              <a:t>=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Orangered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dirty="0">
                <a:latin typeface="Lucida Console" panose="020B0609040504020204" pitchFamily="49" charset="0"/>
              </a:rPr>
              <a:t>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las</a:t>
            </a:r>
            <a:r>
              <a:rPr lang="pt-BR" sz="2000" dirty="0" smtClean="0">
                <a:latin typeface="Lucida Console" panose="020B0609040504020204" pitchFamily="49" charset="0"/>
              </a:rPr>
              <a:t>  </a:t>
            </a:r>
            <a:r>
              <a:rPr lang="pt-BR" sz="2000" dirty="0">
                <a:latin typeface="Lucida Console" panose="020B0609040504020204" pitchFamily="49" charset="0"/>
              </a:rPr>
              <a:t>= 2,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cex.axis</a:t>
            </a:r>
            <a:r>
              <a:rPr lang="pt-BR" sz="2000" dirty="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0.7,</a:t>
            </a:r>
          </a:p>
          <a:p>
            <a:pPr marL="0" indent="0" algn="just">
              <a:buNone/>
            </a:pPr>
            <a:r>
              <a:rPr lang="pt-BR" sz="2000" dirty="0" err="1" smtClean="0">
                <a:latin typeface="Lucida Console" panose="020B0609040504020204" pitchFamily="49" charset="0"/>
              </a:rPr>
              <a:t>cex.names</a:t>
            </a:r>
            <a:r>
              <a:rPr lang="pt-BR" sz="2000" dirty="0" smtClean="0">
                <a:latin typeface="Lucida Console" panose="020B0609040504020204" pitchFamily="49" charset="0"/>
              </a:rPr>
              <a:t> </a:t>
            </a:r>
            <a:r>
              <a:rPr lang="pt-BR" sz="2000" dirty="0">
                <a:latin typeface="Lucida Console" panose="020B0609040504020204" pitchFamily="49" charset="0"/>
              </a:rPr>
              <a:t>= 0.7)</a:t>
            </a:r>
          </a:p>
          <a:p>
            <a:pPr marL="0" indent="0" algn="just">
              <a:buNone/>
            </a:pPr>
            <a:endParaRPr lang="pt-BR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400709"/>
            <a:ext cx="11618169" cy="497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2000" dirty="0" smtClean="0">
              <a:latin typeface="Lucida Console" panose="020B060904050402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3" y="1481026"/>
            <a:ext cx="9238593" cy="50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2111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Conteúdo 6"/>
          <p:cNvSpPr txBox="1">
            <a:spLocks/>
          </p:cNvSpPr>
          <p:nvPr/>
        </p:nvSpPr>
        <p:spPr>
          <a:xfrm>
            <a:off x="425571" y="1873370"/>
            <a:ext cx="11209702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000" dirty="0" smtClean="0"/>
              <a:t>Há duas maneiras de alterar os parâmetros no gráfico: </a:t>
            </a:r>
            <a:r>
              <a:rPr lang="pt-BR" sz="2000" b="1" dirty="0" smtClean="0">
                <a:solidFill>
                  <a:srgbClr val="FF0000"/>
                </a:solidFill>
              </a:rPr>
              <a:t>por dentro</a:t>
            </a:r>
            <a:r>
              <a:rPr lang="pt-BR" sz="2000" dirty="0" smtClean="0"/>
              <a:t> da função gráfica (</a:t>
            </a:r>
            <a:r>
              <a:rPr lang="pt-BR" sz="2000" b="1" dirty="0" err="1" smtClean="0">
                <a:solidFill>
                  <a:srgbClr val="FF0000"/>
                </a:solidFill>
              </a:rPr>
              <a:t>plot</a:t>
            </a:r>
            <a:r>
              <a:rPr lang="pt-BR" sz="2000" dirty="0" smtClean="0"/>
              <a:t>, </a:t>
            </a:r>
            <a:r>
              <a:rPr lang="pt-BR" sz="2000" b="1" dirty="0" err="1" smtClean="0">
                <a:solidFill>
                  <a:srgbClr val="FF0000"/>
                </a:solidFill>
              </a:rPr>
              <a:t>boxplot</a:t>
            </a:r>
            <a:r>
              <a:rPr lang="pt-BR" sz="2000" dirty="0" smtClean="0"/>
              <a:t>, ou </a:t>
            </a:r>
            <a:r>
              <a:rPr lang="pt-BR" sz="2000" b="1" dirty="0" err="1" smtClean="0">
                <a:solidFill>
                  <a:srgbClr val="FF0000"/>
                </a:solidFill>
              </a:rPr>
              <a:t>barplot</a:t>
            </a:r>
            <a:r>
              <a:rPr lang="pt-BR" sz="2000" dirty="0" smtClean="0"/>
              <a:t>),  ou seja, por meio dos parâmetros da função gráfica ou pela função </a:t>
            </a:r>
            <a:r>
              <a:rPr lang="pt-BR" sz="2000" b="1" dirty="0" smtClean="0">
                <a:solidFill>
                  <a:srgbClr val="FF0000"/>
                </a:solidFill>
              </a:rPr>
              <a:t>par()</a:t>
            </a:r>
            <a:r>
              <a:rPr lang="pt-BR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Há argumentos que só poder só são alterados por apenas uma destas maneiras. Por exemplo </a:t>
            </a:r>
            <a:r>
              <a:rPr lang="pt-BR" sz="2000" b="1" dirty="0" err="1" smtClean="0">
                <a:solidFill>
                  <a:srgbClr val="FF0000"/>
                </a:solidFill>
              </a:rPr>
              <a:t>ylab</a:t>
            </a:r>
            <a:r>
              <a:rPr lang="pt-BR" sz="2000" dirty="0" smtClean="0"/>
              <a:t>, só podem ser alterado por dentro.  Já o </a:t>
            </a:r>
            <a:r>
              <a:rPr lang="pt-BR" sz="2000" b="1" dirty="0" err="1" smtClean="0">
                <a:solidFill>
                  <a:srgbClr val="FF0000"/>
                </a:solidFill>
              </a:rPr>
              <a:t>mfrow</a:t>
            </a:r>
            <a:r>
              <a:rPr lang="pt-BR" sz="2000" dirty="0" smtClean="0"/>
              <a:t>, controla a quantidade gráficos em um dispositivo, só pode ser alterado pela função </a:t>
            </a:r>
            <a:r>
              <a:rPr lang="pt-BR" sz="2000" b="1" dirty="0" smtClean="0">
                <a:solidFill>
                  <a:srgbClr val="FF0000"/>
                </a:solidFill>
              </a:rPr>
              <a:t>par()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alterações controladas pelo </a:t>
            </a:r>
            <a:r>
              <a:rPr lang="pt-BR" sz="2000" b="1" dirty="0" smtClean="0">
                <a:solidFill>
                  <a:srgbClr val="FF0000"/>
                </a:solidFill>
              </a:rPr>
              <a:t>par()</a:t>
            </a:r>
            <a:r>
              <a:rPr lang="pt-BR" sz="2000" dirty="0" smtClean="0"/>
              <a:t> surtem  efeito nos gráficos posteriores. 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Os efeitos do </a:t>
            </a:r>
            <a:r>
              <a:rPr lang="pt-BR" sz="2000" b="1" dirty="0" smtClean="0">
                <a:solidFill>
                  <a:srgbClr val="FF0000"/>
                </a:solidFill>
              </a:rPr>
              <a:t>par () </a:t>
            </a:r>
            <a:r>
              <a:rPr lang="pt-BR" sz="2000" dirty="0" smtClean="0"/>
              <a:t>mantem-se até que um novo dispositivo seja aberto, caso contrário, os efeitos continuarão valendo, mesmo que o gráfico mude.</a:t>
            </a:r>
          </a:p>
        </p:txBody>
      </p:sp>
    </p:spTree>
    <p:extLst>
      <p:ext uri="{BB962C8B-B14F-4D97-AF65-F5344CB8AC3E}">
        <p14:creationId xmlns:p14="http://schemas.microsoft.com/office/powerpoint/2010/main" val="38367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9470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Edição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595603" y="1873370"/>
            <a:ext cx="10731759" cy="416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bg</a:t>
            </a:r>
            <a:r>
              <a:rPr lang="pt-BR" sz="2000" dirty="0" smtClean="0"/>
              <a:t>: cor de fundo do gráfico.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cex</a:t>
            </a:r>
            <a:r>
              <a:rPr lang="pt-BR" sz="2000" dirty="0" smtClean="0"/>
              <a:t>: valor para redimensionamento de caracteres (padrão = 1.0).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cex.axis</a:t>
            </a:r>
            <a:r>
              <a:rPr lang="pt-BR" sz="2000" dirty="0" smtClean="0"/>
              <a:t>: valor para redimensionamento do texto dos eixos.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cex.lab</a:t>
            </a:r>
            <a:r>
              <a:rPr lang="pt-BR" sz="2000" dirty="0" smtClean="0"/>
              <a:t>: valor para redimensionamento dos rótulos dos eixos.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cex.main</a:t>
            </a:r>
            <a:r>
              <a:rPr lang="pt-BR" sz="2000" dirty="0" smtClean="0"/>
              <a:t>: valor para redimensionamento do título principal.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cex.sub</a:t>
            </a:r>
            <a:r>
              <a:rPr lang="pt-BR" sz="2000" i="1" dirty="0" smtClean="0"/>
              <a:t>:</a:t>
            </a:r>
            <a:r>
              <a:rPr lang="pt-BR" sz="2000" b="1" i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valor para redimensionamento do subtítulo.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052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49470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Edição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595603" y="1873370"/>
            <a:ext cx="10731759" cy="416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col</a:t>
            </a:r>
            <a:r>
              <a:rPr lang="pt-BR" sz="2000" dirty="0" smtClean="0"/>
              <a:t>: vetor das cores a serem utilizadas nos gráficos.</a:t>
            </a:r>
          </a:p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col.axis</a:t>
            </a:r>
            <a:r>
              <a:rPr lang="pt-BR" sz="2000" dirty="0" smtClean="0"/>
              <a:t>: cor das anotações nos eixos.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col.lab</a:t>
            </a:r>
            <a:r>
              <a:rPr lang="pt-BR" sz="2000" dirty="0" smtClean="0"/>
              <a:t>: cor dos rótulos dos eixos.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i="1" dirty="0" err="1" smtClean="0">
                <a:solidFill>
                  <a:srgbClr val="FF0000"/>
                </a:solidFill>
              </a:rPr>
              <a:t>col.main</a:t>
            </a:r>
            <a:r>
              <a:rPr lang="pt-BR" sz="2000" dirty="0" smtClean="0"/>
              <a:t>: cor do título principal.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2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Edição</a:t>
            </a: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425571" y="1943253"/>
            <a:ext cx="11496370" cy="4578845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pt-BR" sz="4200" dirty="0" smtClean="0"/>
              <a:t> </a:t>
            </a:r>
            <a:r>
              <a:rPr lang="pt-BR" sz="4200" b="1" i="1" dirty="0" err="1" smtClean="0">
                <a:solidFill>
                  <a:srgbClr val="FF0000"/>
                </a:solidFill>
              </a:rPr>
              <a:t>fg</a:t>
            </a:r>
            <a:r>
              <a:rPr lang="pt-BR" sz="4200" dirty="0"/>
              <a:t>: cor de frente do gráfico.</a:t>
            </a:r>
          </a:p>
          <a:p>
            <a:pPr>
              <a:lnSpc>
                <a:spcPct val="170000"/>
              </a:lnSpc>
            </a:pPr>
            <a:r>
              <a:rPr lang="pt-BR" sz="4200" dirty="0" smtClean="0"/>
              <a:t> </a:t>
            </a:r>
            <a:r>
              <a:rPr lang="pt-BR" sz="4200" b="1" i="1" dirty="0" err="1">
                <a:solidFill>
                  <a:srgbClr val="FF0000"/>
                </a:solidFill>
              </a:rPr>
              <a:t>las</a:t>
            </a:r>
            <a:r>
              <a:rPr lang="pt-BR" sz="4200" dirty="0"/>
              <a:t>: orientação dos rótulos dos eixos x e y (0 = </a:t>
            </a:r>
            <a:r>
              <a:rPr lang="pt-BR" sz="4200" dirty="0" smtClean="0"/>
              <a:t>paralelo, </a:t>
            </a:r>
            <a:r>
              <a:rPr lang="pt-BR" sz="4200" dirty="0"/>
              <a:t>1 = </a:t>
            </a:r>
            <a:r>
              <a:rPr lang="pt-BR" sz="4200" dirty="0" smtClean="0"/>
              <a:t>horizontal, </a:t>
            </a:r>
            <a:r>
              <a:rPr lang="pt-BR" sz="4200" dirty="0"/>
              <a:t>2 = </a:t>
            </a:r>
            <a:r>
              <a:rPr lang="pt-BR" sz="4200" dirty="0" smtClean="0"/>
              <a:t>perpendicular, </a:t>
            </a:r>
            <a:r>
              <a:rPr lang="pt-BR" sz="4200" dirty="0"/>
              <a:t>3 = </a:t>
            </a:r>
            <a:r>
              <a:rPr lang="pt-BR" sz="4200" dirty="0" smtClean="0"/>
              <a:t>vertical).</a:t>
            </a:r>
            <a:endParaRPr lang="pt-BR" sz="4200" dirty="0"/>
          </a:p>
          <a:p>
            <a:pPr>
              <a:lnSpc>
                <a:spcPct val="170000"/>
              </a:lnSpc>
            </a:pPr>
            <a:r>
              <a:rPr lang="pt-BR" sz="4200" dirty="0" smtClean="0"/>
              <a:t> </a:t>
            </a:r>
            <a:r>
              <a:rPr lang="pt-BR" sz="4200" b="1" i="1" dirty="0" err="1">
                <a:solidFill>
                  <a:srgbClr val="FF0000"/>
                </a:solidFill>
              </a:rPr>
              <a:t>mai</a:t>
            </a:r>
            <a:r>
              <a:rPr lang="pt-BR" sz="4200" dirty="0"/>
              <a:t>: vetor de números especificando as margens do gráfico </a:t>
            </a:r>
            <a:r>
              <a:rPr lang="pt-BR" sz="4200" dirty="0" smtClean="0"/>
              <a:t>em polegadas (1=baixo</a:t>
            </a:r>
            <a:r>
              <a:rPr lang="pt-BR" sz="4200" dirty="0"/>
              <a:t>, </a:t>
            </a:r>
            <a:r>
              <a:rPr lang="pt-BR" sz="4200" dirty="0" smtClean="0"/>
              <a:t>2=esquerda</a:t>
            </a:r>
            <a:r>
              <a:rPr lang="pt-BR" sz="4200" dirty="0"/>
              <a:t>, </a:t>
            </a:r>
            <a:r>
              <a:rPr lang="pt-BR" sz="4200" dirty="0" smtClean="0"/>
              <a:t>3=topo</a:t>
            </a:r>
            <a:r>
              <a:rPr lang="pt-BR" sz="4200" dirty="0"/>
              <a:t>, </a:t>
            </a:r>
            <a:r>
              <a:rPr lang="pt-BR" sz="4200" dirty="0" smtClean="0"/>
              <a:t>4=direita</a:t>
            </a:r>
            <a:r>
              <a:rPr lang="pt-BR" sz="4200" dirty="0"/>
              <a:t>).</a:t>
            </a:r>
          </a:p>
          <a:p>
            <a:pPr>
              <a:lnSpc>
                <a:spcPct val="170000"/>
              </a:lnSpc>
            </a:pPr>
            <a:r>
              <a:rPr lang="pt-BR" sz="4200" dirty="0" smtClean="0"/>
              <a:t> </a:t>
            </a:r>
            <a:r>
              <a:rPr lang="pt-BR" sz="4200" b="1" i="1" dirty="0">
                <a:solidFill>
                  <a:srgbClr val="FF0000"/>
                </a:solidFill>
              </a:rPr>
              <a:t>mar</a:t>
            </a:r>
            <a:r>
              <a:rPr lang="pt-BR" sz="4200" dirty="0"/>
              <a:t>: vetor de números especificando as margens do gráfico </a:t>
            </a:r>
            <a:r>
              <a:rPr lang="pt-BR" sz="4200" dirty="0" smtClean="0"/>
              <a:t>em linhas (1=baixo</a:t>
            </a:r>
            <a:r>
              <a:rPr lang="pt-BR" sz="4200" dirty="0"/>
              <a:t>, </a:t>
            </a:r>
            <a:r>
              <a:rPr lang="pt-BR" sz="4200" dirty="0" smtClean="0"/>
              <a:t>2=esquerda</a:t>
            </a:r>
            <a:r>
              <a:rPr lang="pt-BR" sz="4200" dirty="0"/>
              <a:t>, </a:t>
            </a:r>
            <a:r>
              <a:rPr lang="pt-BR" sz="4200" dirty="0" smtClean="0"/>
              <a:t>3=topo</a:t>
            </a:r>
            <a:r>
              <a:rPr lang="pt-BR" sz="4200" dirty="0"/>
              <a:t>, </a:t>
            </a:r>
            <a:r>
              <a:rPr lang="pt-BR" sz="4200" dirty="0" smtClean="0"/>
              <a:t>4=direita</a:t>
            </a:r>
            <a:r>
              <a:rPr lang="pt-BR" sz="4200" dirty="0"/>
              <a:t>).</a:t>
            </a:r>
          </a:p>
          <a:p>
            <a:pPr>
              <a:lnSpc>
                <a:spcPct val="170000"/>
              </a:lnSpc>
            </a:pPr>
            <a:r>
              <a:rPr lang="pt-BR" sz="4200" dirty="0" smtClean="0"/>
              <a:t> </a:t>
            </a:r>
            <a:r>
              <a:rPr lang="pt-BR" sz="4200" b="1" i="1" dirty="0" err="1">
                <a:solidFill>
                  <a:srgbClr val="FF0000"/>
                </a:solidFill>
              </a:rPr>
              <a:t>mfcol</a:t>
            </a:r>
            <a:r>
              <a:rPr lang="pt-BR" sz="4200" i="1" dirty="0"/>
              <a:t>, </a:t>
            </a:r>
            <a:r>
              <a:rPr lang="pt-BR" sz="4200" b="1" i="1" dirty="0" err="1">
                <a:solidFill>
                  <a:srgbClr val="FF0000"/>
                </a:solidFill>
              </a:rPr>
              <a:t>mfrow</a:t>
            </a:r>
            <a:r>
              <a:rPr lang="pt-BR" sz="4200" dirty="0"/>
              <a:t>: vetor na forma c(</a:t>
            </a:r>
            <a:r>
              <a:rPr lang="pt-BR" sz="4200" dirty="0" err="1"/>
              <a:t>nlinhas</a:t>
            </a:r>
            <a:r>
              <a:rPr lang="pt-BR" sz="4200" dirty="0"/>
              <a:t>, </a:t>
            </a:r>
            <a:r>
              <a:rPr lang="pt-BR" sz="4200" dirty="0" err="1"/>
              <a:t>ncolunas</a:t>
            </a:r>
            <a:r>
              <a:rPr lang="pt-BR" sz="4200" dirty="0"/>
              <a:t>) </a:t>
            </a:r>
            <a:r>
              <a:rPr lang="pt-BR" sz="4200" dirty="0" smtClean="0"/>
              <a:t> especific</a:t>
            </a:r>
            <a:r>
              <a:rPr lang="pt-BR" sz="4200" dirty="0"/>
              <a:t>a</a:t>
            </a:r>
            <a:r>
              <a:rPr lang="pt-BR" sz="4200" dirty="0" smtClean="0"/>
              <a:t> quantos gráficos comporta o </a:t>
            </a:r>
            <a:r>
              <a:rPr lang="pt-BR" sz="4200" dirty="0"/>
              <a:t>dispositivo.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65340" y="1363869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– Edição</a:t>
            </a: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425571" y="1950098"/>
            <a:ext cx="578861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4294967295"/>
          </p:nvPr>
        </p:nvSpPr>
        <p:spPr>
          <a:xfrm>
            <a:off x="425571" y="1943253"/>
            <a:ext cx="11496370" cy="45788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b="1" i="1" dirty="0" smtClean="0"/>
              <a:t> </a:t>
            </a:r>
            <a:r>
              <a:rPr lang="pt-BR" sz="2000" b="1" i="1" dirty="0" smtClean="0">
                <a:solidFill>
                  <a:srgbClr val="FF0000"/>
                </a:solidFill>
              </a:rPr>
              <a:t>new</a:t>
            </a:r>
            <a:r>
              <a:rPr lang="pt-BR" sz="2000" dirty="0" smtClean="0"/>
              <a:t>: define se o próximo gráfico deve considerar que está sendo produzido num dispositivo novo e, portanto, não precisa limpar o dispositivo antes de ser desenhado (padrão = </a:t>
            </a:r>
            <a:r>
              <a:rPr lang="pt-BR" sz="2000" i="1" dirty="0" smtClean="0"/>
              <a:t>FALSE</a:t>
            </a:r>
            <a:r>
              <a:rPr lang="pt-BR" sz="2000" dirty="0" smtClean="0"/>
              <a:t>); se o valor for </a:t>
            </a:r>
            <a:r>
              <a:rPr lang="pt-BR" sz="2000" i="1" dirty="0" smtClean="0"/>
              <a:t>TRUE</a:t>
            </a:r>
            <a:r>
              <a:rPr lang="pt-BR" sz="2000" dirty="0" smtClean="0"/>
              <a:t>, o gráfico anterior não será apagado.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i="1" dirty="0" err="1">
                <a:solidFill>
                  <a:srgbClr val="FF0000"/>
                </a:solidFill>
              </a:rPr>
              <a:t>pch</a:t>
            </a:r>
            <a:r>
              <a:rPr lang="pt-BR" sz="2000" dirty="0"/>
              <a:t>: tipo de ponto a ser desenhado, especificado </a:t>
            </a:r>
            <a:r>
              <a:rPr lang="pt-BR" sz="2000" dirty="0" err="1" smtClean="0"/>
              <a:t>po</a:t>
            </a:r>
            <a:r>
              <a:rPr lang="pt-BR" sz="2000" dirty="0" smtClean="0"/>
              <a:t> rum número inteiro </a:t>
            </a:r>
            <a:r>
              <a:rPr lang="pt-BR" sz="2000" dirty="0"/>
              <a:t>ou por um caractere.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srt</a:t>
            </a:r>
            <a:r>
              <a:rPr lang="pt-BR" sz="2000" dirty="0"/>
              <a:t>: rotação de textos em graus</a:t>
            </a:r>
            <a:r>
              <a:rPr lang="pt-BR" sz="22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4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mean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 smtClean="0"/>
              <a:t>Uso padrão:   </a:t>
            </a:r>
            <a:r>
              <a:rPr lang="pt-BR" sz="2000" dirty="0" err="1" smtClean="0"/>
              <a:t>mean</a:t>
            </a:r>
            <a:r>
              <a:rPr lang="pt-BR" sz="2000" dirty="0" smtClean="0"/>
              <a:t>(x, </a:t>
            </a:r>
            <a:r>
              <a:rPr lang="pt-BR" sz="2000" dirty="0" err="1" smtClean="0"/>
              <a:t>trim</a:t>
            </a:r>
            <a:r>
              <a:rPr lang="pt-BR" sz="2000" dirty="0" smtClean="0"/>
              <a:t>=0, na.rm=F, ....)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Os argumentos são:</a:t>
            </a:r>
          </a:p>
          <a:p>
            <a:pPr algn="just"/>
            <a:r>
              <a:rPr lang="pt-BR" sz="2000" dirty="0" smtClean="0"/>
              <a:t>x – </a:t>
            </a:r>
            <a:r>
              <a:rPr lang="pt-BR" sz="2000" dirty="0" err="1" smtClean="0"/>
              <a:t>vertor</a:t>
            </a:r>
            <a:r>
              <a:rPr lang="pt-BR" sz="2000" dirty="0" smtClean="0"/>
              <a:t> numérico com os dados</a:t>
            </a:r>
          </a:p>
          <a:p>
            <a:pPr algn="just"/>
            <a:r>
              <a:rPr lang="pt-BR" sz="2000" dirty="0" err="1" smtClean="0"/>
              <a:t>trim</a:t>
            </a:r>
            <a:r>
              <a:rPr lang="pt-BR" sz="2000" dirty="0" smtClean="0"/>
              <a:t> – um valor de 0 a 0.5, que indica o percentual de valores que serão retirados das extremidades do dados</a:t>
            </a:r>
          </a:p>
          <a:p>
            <a:pPr algn="just"/>
            <a:r>
              <a:rPr lang="pt-BR" sz="2000" dirty="0" smtClean="0"/>
              <a:t>na.rm – valor lógico, que se verdadeiro que exclui os valores NA e calcula a média. Se falso, caso haja valor NA nos dados analisados, retorna com média um NA.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Exemplo:  </a:t>
            </a:r>
          </a:p>
          <a:p>
            <a:pPr marL="0" indent="0" algn="just">
              <a:buNone/>
            </a:pPr>
            <a:r>
              <a:rPr lang="pt-BR" sz="2000" dirty="0" smtClean="0"/>
              <a:t>x&lt;-c(1:10)</a:t>
            </a:r>
          </a:p>
          <a:p>
            <a:pPr marL="0" indent="0" algn="just">
              <a:buNone/>
            </a:pPr>
            <a:r>
              <a:rPr lang="pt-BR" sz="2000" dirty="0" err="1" smtClean="0"/>
              <a:t>mean</a:t>
            </a:r>
            <a:r>
              <a:rPr lang="pt-BR" sz="2000" dirty="0" smtClean="0"/>
              <a:t>(x)</a:t>
            </a:r>
          </a:p>
          <a:p>
            <a:pPr marL="0" indent="0" algn="just">
              <a:buNone/>
            </a:pPr>
            <a:r>
              <a:rPr lang="pt-BR" sz="2000" dirty="0" smtClean="0"/>
              <a:t>x&lt;-c(1:10,NA)</a:t>
            </a:r>
          </a:p>
          <a:p>
            <a:pPr marL="0" indent="0" algn="just">
              <a:buNone/>
            </a:pPr>
            <a:r>
              <a:rPr lang="pt-BR" sz="2000" dirty="0" err="1" smtClean="0"/>
              <a:t>mean</a:t>
            </a:r>
            <a:r>
              <a:rPr lang="pt-BR" sz="2000" dirty="0" smtClean="0"/>
              <a:t>(x)</a:t>
            </a: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266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median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Uso padrão</a:t>
            </a:r>
            <a:r>
              <a:rPr lang="pt-BR" sz="2000" dirty="0"/>
              <a:t>:   </a:t>
            </a:r>
            <a:r>
              <a:rPr lang="pt-BR" sz="2000" dirty="0" err="1" smtClean="0"/>
              <a:t>median</a:t>
            </a:r>
            <a:r>
              <a:rPr lang="pt-BR" sz="2000" dirty="0" smtClean="0"/>
              <a:t>(x</a:t>
            </a:r>
            <a:r>
              <a:rPr lang="pt-BR" sz="2000" dirty="0"/>
              <a:t>, na.rm = FALSE, </a:t>
            </a:r>
            <a:r>
              <a:rPr lang="pt-BR" sz="2000" dirty="0" smtClean="0"/>
              <a:t>...)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Os argumentos são:</a:t>
            </a:r>
          </a:p>
          <a:p>
            <a:pPr algn="just"/>
            <a:r>
              <a:rPr lang="pt-BR" sz="2000" dirty="0" smtClean="0"/>
              <a:t>... –  argumentos dos quais serão obtidos  a mediana</a:t>
            </a:r>
          </a:p>
          <a:p>
            <a:pPr algn="just"/>
            <a:r>
              <a:rPr lang="pt-BR" sz="2000" dirty="0" smtClean="0"/>
              <a:t>na.rm – valor lógico, que se verdadeiro que exclui os valores NA e calcula a mediana. Se falso, caso haja valor NA nos dados analisados, retorna com mediana um NA.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Exemplo:  </a:t>
            </a:r>
          </a:p>
          <a:p>
            <a:pPr marL="0" indent="0" algn="just">
              <a:buNone/>
            </a:pPr>
            <a:r>
              <a:rPr lang="pt-BR" sz="2000" dirty="0" smtClean="0"/>
              <a:t>x&lt;-c(1:4)</a:t>
            </a:r>
          </a:p>
          <a:p>
            <a:pPr marL="0" indent="0" algn="just">
              <a:buNone/>
            </a:pPr>
            <a:r>
              <a:rPr lang="pt-BR" sz="2000" dirty="0" smtClean="0"/>
              <a:t>y&lt;-c(1:5)</a:t>
            </a:r>
          </a:p>
          <a:p>
            <a:pPr marL="0" indent="0" algn="just">
              <a:buNone/>
            </a:pPr>
            <a:r>
              <a:rPr lang="pt-BR" sz="2000" dirty="0" err="1" smtClean="0"/>
              <a:t>median</a:t>
            </a:r>
            <a:r>
              <a:rPr lang="pt-BR" sz="2000" dirty="0" smtClean="0"/>
              <a:t>(</a:t>
            </a:r>
            <a:r>
              <a:rPr lang="pt-BR" sz="2000" dirty="0" err="1" smtClean="0"/>
              <a:t>x,y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8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quantile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261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Uso padrão</a:t>
            </a:r>
            <a:r>
              <a:rPr lang="pt-BR" sz="2000" dirty="0"/>
              <a:t>:  </a:t>
            </a:r>
            <a:r>
              <a:rPr lang="pt-BR" sz="2000" dirty="0" err="1"/>
              <a:t>quantile</a:t>
            </a:r>
            <a:r>
              <a:rPr lang="pt-BR" sz="2000" dirty="0"/>
              <a:t>(x, </a:t>
            </a:r>
            <a:r>
              <a:rPr lang="pt-BR" sz="2000" dirty="0" err="1"/>
              <a:t>probs</a:t>
            </a:r>
            <a:r>
              <a:rPr lang="pt-BR" sz="2000" dirty="0"/>
              <a:t> = </a:t>
            </a:r>
            <a:r>
              <a:rPr lang="pt-BR" sz="2000" dirty="0" err="1"/>
              <a:t>seq</a:t>
            </a:r>
            <a:r>
              <a:rPr lang="pt-BR" sz="2000" dirty="0"/>
              <a:t>(0, 1, 0.25), na.rm = </a:t>
            </a:r>
            <a:r>
              <a:rPr lang="pt-BR" sz="2000" dirty="0" smtClean="0"/>
              <a:t>FALSE, </a:t>
            </a:r>
            <a:r>
              <a:rPr lang="pt-BR" sz="2000" dirty="0"/>
              <a:t>...)</a:t>
            </a: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Os argumentos são:</a:t>
            </a:r>
          </a:p>
          <a:p>
            <a:pPr algn="just"/>
            <a:r>
              <a:rPr lang="pt-BR" sz="2000" dirty="0" smtClean="0"/>
              <a:t>x –  argumentos dos quais serão obtidos  os </a:t>
            </a:r>
            <a:r>
              <a:rPr lang="pt-BR" sz="2000" dirty="0" err="1" smtClean="0"/>
              <a:t>quantis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err="1"/>
              <a:t>p</a:t>
            </a:r>
            <a:r>
              <a:rPr lang="pt-BR" sz="2000" dirty="0" err="1" smtClean="0"/>
              <a:t>robs</a:t>
            </a:r>
            <a:r>
              <a:rPr lang="pt-BR" sz="2000" dirty="0" smtClean="0"/>
              <a:t> – vetor numérico de probabilidades [0,1]. O valor 0(zero) indica o valor mínimo, o 1(um) o valor máximo</a:t>
            </a:r>
          </a:p>
          <a:p>
            <a:pPr algn="just"/>
            <a:r>
              <a:rPr lang="pt-BR" sz="2000" dirty="0" smtClean="0"/>
              <a:t>na.rm – valor lógico, que se verdadeiro que exclui os valores NA e calcula a mediana. Se falso, caso haja valor NA nos dados analisados, retorna com mediana um NA.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Exemplo:  </a:t>
            </a:r>
          </a:p>
          <a:p>
            <a:pPr marL="0" indent="0" algn="just">
              <a:buNone/>
            </a:pPr>
            <a:r>
              <a:rPr lang="pt-BR" sz="2000" dirty="0" smtClean="0"/>
              <a:t>x&lt;-c(1:100)</a:t>
            </a:r>
          </a:p>
          <a:p>
            <a:pPr marL="0" indent="0" algn="just">
              <a:buNone/>
            </a:pPr>
            <a:r>
              <a:rPr lang="pt-BR" sz="2000" dirty="0" err="1" smtClean="0"/>
              <a:t>quantile</a:t>
            </a:r>
            <a:r>
              <a:rPr lang="pt-BR" sz="2000" dirty="0" smtClean="0"/>
              <a:t>(x,)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8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69132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425571" y="1702577"/>
            <a:ext cx="10515600" cy="4423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pt-BR" sz="2600" dirty="0" smtClean="0"/>
              <a:t>Bons gráficos mostram vários resultados em um pequeno espaço de papel e são facilmente interpretáveis. 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pt-BR" sz="2600" dirty="0" smtClean="0"/>
              <a:t>Editar gráficos no R não é fácil, demanda tempo e muitas vezes é frustrante, pois cada passo requer uma série de ajustes. Porém, o R permite mudar quase todos os parâmetros dentro de um gráfico, uma liberdade que (quase) nenhum outro pacote estatístico possui. 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pt-BR" sz="2600" dirty="0" smtClean="0"/>
              <a:t>Experimente:  </a:t>
            </a:r>
          </a:p>
          <a:p>
            <a:pPr lvl="1" algn="just">
              <a:lnSpc>
                <a:spcPct val="170000"/>
              </a:lnSpc>
            </a:pPr>
            <a:r>
              <a:rPr lang="pt-BR" sz="2600" dirty="0" smtClean="0"/>
              <a:t>demo(</a:t>
            </a:r>
            <a:r>
              <a:rPr lang="pt-BR" sz="2600" dirty="0" err="1" smtClean="0"/>
              <a:t>graphics</a:t>
            </a:r>
            <a:r>
              <a:rPr lang="pt-BR" sz="2600" dirty="0" smtClean="0"/>
              <a:t>)</a:t>
            </a:r>
          </a:p>
          <a:p>
            <a:pPr lvl="1" algn="just">
              <a:lnSpc>
                <a:spcPct val="170000"/>
              </a:lnSpc>
            </a:pPr>
            <a:r>
              <a:rPr lang="pt-BR" sz="2600" dirty="0" err="1" smtClean="0"/>
              <a:t>library</a:t>
            </a:r>
            <a:r>
              <a:rPr lang="pt-BR" sz="2600" dirty="0" smtClean="0"/>
              <a:t>(ggplot2) ;  </a:t>
            </a:r>
            <a:r>
              <a:rPr lang="pt-BR" sz="2600" dirty="0" err="1" smtClean="0"/>
              <a:t>example</a:t>
            </a:r>
            <a:r>
              <a:rPr lang="pt-BR" sz="2600" dirty="0" smtClean="0"/>
              <a:t>(</a:t>
            </a:r>
            <a:r>
              <a:rPr lang="pt-BR" sz="2600" dirty="0" err="1" smtClean="0"/>
              <a:t>ggplot</a:t>
            </a:r>
            <a:r>
              <a:rPr lang="pt-BR" sz="2600" dirty="0" smtClean="0"/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6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6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Fonte: http://ecologia.ib.usp.br/bie5782/doku.php?id=bie5782:03_apostila:05a-graficos</a:t>
            </a: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83624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511629" y="1873370"/>
            <a:ext cx="10515600" cy="4266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000" dirty="0" smtClean="0"/>
              <a:t>Os gráficos apresentados serão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0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pt-BR" sz="2000" dirty="0" smtClean="0"/>
              <a:t>Variáveis quantitativas</a:t>
            </a:r>
          </a:p>
          <a:p>
            <a:pPr lvl="2" algn="just"/>
            <a:r>
              <a:rPr lang="pt-BR" dirty="0" smtClean="0"/>
              <a:t>Histograma</a:t>
            </a:r>
          </a:p>
          <a:p>
            <a:pPr lvl="2" algn="just"/>
            <a:r>
              <a:rPr lang="pt-BR" dirty="0" smtClean="0"/>
              <a:t>Gráfico de Caixas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000" dirty="0" smtClean="0"/>
          </a:p>
          <a:p>
            <a:pPr marL="971550" lvl="1" indent="-514350" algn="just">
              <a:buFont typeface="+mj-lt"/>
              <a:buAutoNum type="arabicPeriod" startAt="2"/>
            </a:pPr>
            <a:r>
              <a:rPr lang="pt-BR" sz="2000" dirty="0" smtClean="0"/>
              <a:t>Variáveis qualitativas</a:t>
            </a:r>
          </a:p>
          <a:p>
            <a:pPr lvl="2" algn="just"/>
            <a:r>
              <a:rPr lang="pt-BR" dirty="0" smtClean="0"/>
              <a:t>Gráfico de Barras</a:t>
            </a:r>
          </a:p>
          <a:p>
            <a:pPr lvl="2" algn="just"/>
            <a:r>
              <a:rPr lang="pt-BR" dirty="0" smtClean="0"/>
              <a:t>Gráficos de Setores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000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314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1037298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 - Processos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37697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474278" y="1844181"/>
            <a:ext cx="10515600" cy="27727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Chamar a função que gera o gráfico.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Se necessário, especificar argumentos da função gráfica.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Se necessário, especificar parâmetros globais.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Adicionar elementos gráficos.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Repetir os passo 2, 3 e 4 até obter o resultado desejado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56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989396"/>
            <a:ext cx="10515600" cy="338708"/>
          </a:xfrm>
        </p:spPr>
        <p:txBody>
          <a:bodyPr>
            <a:normAutofit fontScale="90000"/>
          </a:bodyPr>
          <a:lstStyle/>
          <a:p>
            <a:pPr lvl="1"/>
            <a:r>
              <a:rPr lang="pt-BR" sz="3600" dirty="0" smtClean="0">
                <a:latin typeface="+mj-lt"/>
              </a:rPr>
              <a:t> </a:t>
            </a:r>
            <a:r>
              <a:rPr lang="pt-BR" sz="2200" b="1" dirty="0" smtClean="0">
                <a:latin typeface="+mj-lt"/>
              </a:rPr>
              <a:t>– Gráficos no R</a:t>
            </a: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844768" y="1873370"/>
            <a:ext cx="10921661" cy="4873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742346" y="1873370"/>
            <a:ext cx="10707308" cy="471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 panose="020B0604020202020204" pitchFamily="34" charset="0"/>
              <a:buNone/>
            </a:pPr>
            <a:endParaRPr lang="pt-BR" sz="2800" dirty="0" smtClean="0"/>
          </a:p>
          <a:p>
            <a:pPr lvl="1" algn="just"/>
            <a:endParaRPr lang="pt-BR" dirty="0" smtClean="0"/>
          </a:p>
        </p:txBody>
      </p:sp>
      <p:sp>
        <p:nvSpPr>
          <p:cNvPr id="8" name="Espaço Reservado para Conteúdo 6"/>
          <p:cNvSpPr txBox="1">
            <a:spLocks/>
          </p:cNvSpPr>
          <p:nvPr/>
        </p:nvSpPr>
        <p:spPr>
          <a:xfrm>
            <a:off x="269031" y="1702577"/>
            <a:ext cx="5543940" cy="467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dirty="0" smtClean="0"/>
              <a:t>O </a:t>
            </a:r>
            <a:r>
              <a:rPr lang="pt-BR" sz="2000" b="1" dirty="0" smtClean="0"/>
              <a:t>histograma </a:t>
            </a:r>
            <a:r>
              <a:rPr lang="pt-BR" sz="2000" dirty="0" smtClean="0"/>
              <a:t>é a representação gráfica, em colunas, de um conjunto de dados organizados  em classes,  uniformes ou não.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000" baseline="30000" dirty="0" smtClean="0"/>
              <a:t> </a:t>
            </a:r>
            <a:r>
              <a:rPr lang="pt-BR" sz="2000" dirty="0" smtClean="0"/>
              <a:t>A base de cada retângulo é uma classe. A  altura  é a frequência (absoluta/relativa) dos valores pertencentes a  classe. Exemplo: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tN</a:t>
            </a:r>
            <a:r>
              <a:rPr lang="en-US" sz="2000" dirty="0" smtClean="0">
                <a:solidFill>
                  <a:srgbClr val="FF0000"/>
                </a:solidFill>
              </a:rPr>
              <a:t> &lt;- </a:t>
            </a:r>
            <a:r>
              <a:rPr lang="en-US" sz="2000" dirty="0" err="1" smtClean="0">
                <a:solidFill>
                  <a:srgbClr val="FF0000"/>
                </a:solidFill>
              </a:rPr>
              <a:t>rnorm</a:t>
            </a:r>
            <a:r>
              <a:rPr lang="en-US" sz="2000" dirty="0" smtClean="0">
                <a:solidFill>
                  <a:srgbClr val="FF0000"/>
                </a:solidFill>
              </a:rPr>
              <a:t>(1000, 5 , 1)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a&lt;- </a:t>
            </a:r>
            <a:r>
              <a:rPr lang="en-US" sz="2000" dirty="0" err="1" smtClean="0">
                <a:solidFill>
                  <a:srgbClr val="FF0000"/>
                </a:solidFill>
              </a:rPr>
              <a:t>hist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tN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ann</a:t>
            </a:r>
            <a:r>
              <a:rPr lang="en-US" sz="2000" dirty="0" smtClean="0">
                <a:solidFill>
                  <a:srgbClr val="FF0000"/>
                </a:solidFill>
              </a:rPr>
              <a:t>=F, col = rainbow(20))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42" y="1756793"/>
            <a:ext cx="4693299" cy="45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26866</TotalTime>
  <Words>2020</Words>
  <Application>Microsoft Office PowerPoint</Application>
  <PresentationFormat>Widescreen</PresentationFormat>
  <Paragraphs>248</Paragraphs>
  <Slides>29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– Gráficos no R</vt:lpstr>
      <vt:lpstr> – Gráficos no R</vt:lpstr>
      <vt:lpstr> – Gráficos no R - Processos</vt:lpstr>
      <vt:lpstr> – Gráficos no R</vt:lpstr>
      <vt:lpstr> – Gráficos no R – Argumentos da função hist</vt:lpstr>
      <vt:lpstr> – Gráficos no R – Valores retornados  pela função hist</vt:lpstr>
      <vt:lpstr> – Gráficos no R</vt:lpstr>
      <vt:lpstr> – Gráficos no R</vt:lpstr>
      <vt:lpstr> – Gráficos no R</vt:lpstr>
      <vt:lpstr> – Gráficos no R – Argumentos da função boxplot</vt:lpstr>
      <vt:lpstr> – Gráficos no R – Argumentos da função boxplot</vt:lpstr>
      <vt:lpstr> – Gráficos no R – Valores retornados  pela função boxplot</vt:lpstr>
      <vt:lpstr> – Gráficos no R</vt:lpstr>
      <vt:lpstr> – Gráficos no R</vt:lpstr>
      <vt:lpstr> – Gráficos no R – Argumentos da função barplot</vt:lpstr>
      <vt:lpstr> – Gráficos no R – Argumentos da função barplot</vt:lpstr>
      <vt:lpstr> – Gráficos no R</vt:lpstr>
      <vt:lpstr> – Gráficos no R</vt:lpstr>
      <vt:lpstr> – Gráficos no R</vt:lpstr>
      <vt:lpstr> – Gráficos no R – Edição</vt:lpstr>
      <vt:lpstr> – Gráficos no R – Edição</vt:lpstr>
      <vt:lpstr> – Gráficos no R – Edição</vt:lpstr>
      <vt:lpstr> – Gráficos no R – Edição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309</cp:revision>
  <cp:lastPrinted>2017-09-28T20:43:33Z</cp:lastPrinted>
  <dcterms:created xsi:type="dcterms:W3CDTF">2017-07-24T18:42:29Z</dcterms:created>
  <dcterms:modified xsi:type="dcterms:W3CDTF">2019-04-22T17:24:18Z</dcterms:modified>
</cp:coreProperties>
</file>