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343" r:id="rId4"/>
    <p:sldId id="344" r:id="rId5"/>
    <p:sldId id="345" r:id="rId6"/>
    <p:sldId id="346" r:id="rId7"/>
    <p:sldId id="347" r:id="rId8"/>
    <p:sldId id="305" r:id="rId9"/>
    <p:sldId id="306" r:id="rId10"/>
    <p:sldId id="351" r:id="rId11"/>
    <p:sldId id="352" r:id="rId12"/>
    <p:sldId id="353" r:id="rId13"/>
    <p:sldId id="354" r:id="rId14"/>
    <p:sldId id="339" r:id="rId15"/>
    <p:sldId id="357" r:id="rId16"/>
    <p:sldId id="358" r:id="rId17"/>
    <p:sldId id="359" r:id="rId18"/>
    <p:sldId id="367" r:id="rId19"/>
    <p:sldId id="368" r:id="rId20"/>
    <p:sldId id="369" r:id="rId21"/>
    <p:sldId id="370" r:id="rId22"/>
    <p:sldId id="371" r:id="rId23"/>
    <p:sldId id="372" r:id="rId24"/>
    <p:sldId id="29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/>
              <a:t>T</a:t>
            </a:r>
            <a:r>
              <a:rPr lang="pt-BR" sz="2800" dirty="0" smtClean="0"/>
              <a:t>ipos dados.</a:t>
            </a:r>
          </a:p>
          <a:p>
            <a:pPr lvl="1"/>
            <a:r>
              <a:rPr lang="pt-BR" sz="2800" dirty="0" err="1"/>
              <a:t>Missing</a:t>
            </a:r>
            <a:r>
              <a:rPr lang="pt-BR" sz="2800" dirty="0"/>
              <a:t> </a:t>
            </a:r>
            <a:r>
              <a:rPr lang="pt-BR" sz="2800" dirty="0" err="1" smtClean="0"/>
              <a:t>Values</a:t>
            </a:r>
            <a:r>
              <a:rPr lang="pt-BR" sz="2800" dirty="0"/>
              <a:t>.</a:t>
            </a:r>
            <a:endParaRPr lang="pt-BR" sz="2800" dirty="0" smtClean="0"/>
          </a:p>
          <a:p>
            <a:pPr lvl="1"/>
            <a:r>
              <a:rPr lang="pt-BR" sz="2800" dirty="0" smtClean="0"/>
              <a:t>Operadores </a:t>
            </a:r>
            <a:r>
              <a:rPr lang="pt-BR" sz="2800" dirty="0"/>
              <a:t>aritmético </a:t>
            </a:r>
            <a:r>
              <a:rPr lang="pt-BR" sz="2800" dirty="0" smtClean="0"/>
              <a:t>e </a:t>
            </a:r>
            <a:r>
              <a:rPr lang="pt-BR" sz="2800" dirty="0"/>
              <a:t>lógicos</a:t>
            </a:r>
            <a:r>
              <a:rPr lang="pt-BR" sz="2800" dirty="0" smtClean="0"/>
              <a:t>.</a:t>
            </a:r>
          </a:p>
          <a:p>
            <a:pPr lvl="1"/>
            <a:r>
              <a:rPr lang="pt-BR" sz="2800" dirty="0" smtClean="0"/>
              <a:t>Estruturas </a:t>
            </a:r>
            <a:r>
              <a:rPr lang="pt-BR" sz="2800" dirty="0"/>
              <a:t>de dados </a:t>
            </a:r>
            <a:r>
              <a:rPr lang="pt-BR" sz="2800" dirty="0" smtClean="0"/>
              <a:t>(vetor, data-frame ).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38200" y="1303020"/>
            <a:ext cx="10515600" cy="4333876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Vetor</a:t>
            </a:r>
            <a:r>
              <a:rPr lang="pt-BR" sz="2000" dirty="0" smtClean="0"/>
              <a:t> é uma coleção de objetos ordenados, todos do mesmo tipo.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b="1" dirty="0" smtClean="0">
                <a:solidFill>
                  <a:srgbClr val="FF0000"/>
                </a:solidFill>
              </a:rPr>
              <a:t>Fator</a:t>
            </a:r>
            <a:r>
              <a:rPr lang="pt-BR" sz="2000" dirty="0" smtClean="0"/>
              <a:t>  é estrutura útil para armazenar dados ordinais ou nominais. </a:t>
            </a:r>
          </a:p>
          <a:p>
            <a:endParaRPr lang="pt-BR" sz="2000" b="1" dirty="0" smtClean="0">
              <a:solidFill>
                <a:srgbClr val="FF0000"/>
              </a:solidFill>
            </a:endParaRPr>
          </a:p>
          <a:p>
            <a:r>
              <a:rPr lang="pt-BR" sz="2000" b="1" dirty="0" smtClean="0">
                <a:solidFill>
                  <a:srgbClr val="FF0000"/>
                </a:solidFill>
              </a:rPr>
              <a:t>Matriz</a:t>
            </a:r>
            <a:r>
              <a:rPr lang="pt-BR" sz="2000" dirty="0" smtClean="0"/>
              <a:t> é um objeto bidimensional, cujos elementos do mesmo tipo.</a:t>
            </a:r>
          </a:p>
          <a:p>
            <a:endParaRPr lang="pt-BR" sz="2000" dirty="0" smtClean="0"/>
          </a:p>
          <a:p>
            <a:r>
              <a:rPr lang="pt-BR" sz="2000" b="1" dirty="0" smtClean="0">
                <a:solidFill>
                  <a:srgbClr val="FF0000"/>
                </a:solidFill>
              </a:rPr>
              <a:t>Data frame</a:t>
            </a:r>
            <a:r>
              <a:rPr lang="pt-BR" sz="2000" dirty="0" smtClean="0"/>
              <a:t>  é a estrutura de dados retangular, as colunas são vetores e são chamadas de  variáveis. As linhas são as observações.</a:t>
            </a:r>
          </a:p>
          <a:p>
            <a:r>
              <a:rPr lang="pt-BR" sz="2000" b="1" dirty="0" smtClean="0">
                <a:solidFill>
                  <a:srgbClr val="FF0000"/>
                </a:solidFill>
              </a:rPr>
              <a:t>Lista</a:t>
            </a:r>
            <a:r>
              <a:rPr lang="pt-BR" sz="2000" dirty="0" smtClean="0"/>
              <a:t> é uma estrutura de dados capaz de armazenar qualquer outra estrutura de dados do R, assim os elementos de uma lista </a:t>
            </a:r>
            <a:r>
              <a:rPr lang="pt-BR" sz="2000" b="1" dirty="0" smtClean="0">
                <a:solidFill>
                  <a:srgbClr val="FF0000"/>
                </a:solidFill>
              </a:rPr>
              <a:t>não</a:t>
            </a:r>
            <a:r>
              <a:rPr lang="pt-BR" sz="2000" dirty="0" smtClean="0"/>
              <a:t> precisam ser do mesmo tipo.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06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Estrutura de Dados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50263"/>
            <a:ext cx="11434510" cy="5507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Vetor</a:t>
            </a:r>
            <a:r>
              <a:rPr lang="pt-BR" sz="2000" dirty="0" smtClean="0"/>
              <a:t> é uma coleção de objetos ordenados, todos do mesmo tipo.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Os </a:t>
            </a:r>
            <a:r>
              <a:rPr lang="pt-BR" sz="2000" dirty="0"/>
              <a:t>vetores são úteis como </a:t>
            </a:r>
            <a:r>
              <a:rPr lang="pt-BR" sz="2000" b="1" dirty="0">
                <a:solidFill>
                  <a:srgbClr val="FF0000"/>
                </a:solidFill>
              </a:rPr>
              <a:t>variáveis</a:t>
            </a:r>
            <a:r>
              <a:rPr lang="pt-BR" sz="2000" dirty="0"/>
              <a:t> ou como </a:t>
            </a:r>
            <a:r>
              <a:rPr lang="pt-BR" sz="2000" b="1" dirty="0">
                <a:solidFill>
                  <a:srgbClr val="FF0000"/>
                </a:solidFill>
              </a:rPr>
              <a:t>argumentos</a:t>
            </a:r>
            <a:r>
              <a:rPr lang="pt-BR" sz="2000" dirty="0"/>
              <a:t> </a:t>
            </a:r>
            <a:r>
              <a:rPr lang="pt-BR" sz="2000" dirty="0" smtClean="0"/>
              <a:t>em </a:t>
            </a:r>
            <a:r>
              <a:rPr lang="pt-BR" sz="2000" dirty="0"/>
              <a:t>uma função.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Os vetores podem ser criados por meio da função </a:t>
            </a:r>
            <a:r>
              <a:rPr lang="pt-BR" sz="2000" b="1" dirty="0" smtClean="0">
                <a:solidFill>
                  <a:srgbClr val="FF0000"/>
                </a:solidFill>
              </a:rPr>
              <a:t>c( )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O vetor numérico tem como elementos os tipos </a:t>
            </a:r>
            <a:r>
              <a:rPr lang="pt-BR" sz="2000" b="1" dirty="0" err="1" smtClean="0">
                <a:solidFill>
                  <a:srgbClr val="FF0000"/>
                </a:solidFill>
              </a:rPr>
              <a:t>interger</a:t>
            </a:r>
            <a:r>
              <a:rPr lang="pt-BR" sz="2000" dirty="0" smtClean="0"/>
              <a:t>,  </a:t>
            </a:r>
            <a:r>
              <a:rPr lang="pt-BR" sz="2000" b="1" dirty="0" smtClean="0">
                <a:solidFill>
                  <a:srgbClr val="FF0000"/>
                </a:solidFill>
              </a:rPr>
              <a:t>real</a:t>
            </a:r>
            <a:r>
              <a:rPr lang="pt-BR" sz="2000" dirty="0" smtClean="0"/>
              <a:t> e </a:t>
            </a:r>
            <a:r>
              <a:rPr lang="pt-BR" sz="2000" b="1" dirty="0" err="1" smtClean="0">
                <a:solidFill>
                  <a:srgbClr val="FF0000"/>
                </a:solidFill>
              </a:rPr>
              <a:t>complex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 vetor </a:t>
            </a:r>
            <a:r>
              <a:rPr lang="pt-BR" sz="2000" b="1" dirty="0" err="1" smtClean="0">
                <a:solidFill>
                  <a:srgbClr val="FF0000"/>
                </a:solidFill>
              </a:rPr>
              <a:t>character</a:t>
            </a:r>
            <a:r>
              <a:rPr lang="pt-BR" sz="2000" dirty="0" smtClean="0"/>
              <a:t> tem como elementos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,  evolvidas por aspas simples ( ‘ ) ou  duplas ( “ ).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 vetor </a:t>
            </a:r>
            <a:r>
              <a:rPr lang="pt-BR" sz="2000" b="1" dirty="0" smtClean="0">
                <a:solidFill>
                  <a:srgbClr val="FF0000"/>
                </a:solidFill>
              </a:rPr>
              <a:t>lógico </a:t>
            </a:r>
            <a:r>
              <a:rPr lang="pt-BR" sz="2000" dirty="0" smtClean="0"/>
              <a:t>tem como elementos os valores </a:t>
            </a:r>
            <a:r>
              <a:rPr lang="pt-BR" sz="2000" b="1" dirty="0" smtClean="0">
                <a:solidFill>
                  <a:srgbClr val="FF0000"/>
                </a:solidFill>
              </a:rPr>
              <a:t>TRUE ( T )</a:t>
            </a:r>
            <a:r>
              <a:rPr lang="pt-BR" sz="2000" dirty="0" smtClean="0"/>
              <a:t> e </a:t>
            </a:r>
            <a:r>
              <a:rPr lang="pt-BR" sz="2000" b="1" dirty="0" smtClean="0">
                <a:solidFill>
                  <a:srgbClr val="FF0000"/>
                </a:solidFill>
              </a:rPr>
              <a:t>FALSE ( F ) </a:t>
            </a:r>
            <a:r>
              <a:rPr lang="pt-BR" sz="2000" b="1" dirty="0" smtClean="0"/>
              <a:t>, </a:t>
            </a:r>
            <a:r>
              <a:rPr lang="pt-BR" sz="2000" dirty="0" smtClean="0"/>
              <a:t>é admite valores </a:t>
            </a:r>
            <a:r>
              <a:rPr lang="pt-BR" sz="2000" dirty="0" err="1" smtClean="0"/>
              <a:t>missing</a:t>
            </a:r>
            <a:r>
              <a:rPr lang="pt-BR" sz="2000" dirty="0" smtClean="0"/>
              <a:t> (</a:t>
            </a:r>
            <a:r>
              <a:rPr lang="pt-BR" sz="2000" b="1" dirty="0" smtClean="0">
                <a:solidFill>
                  <a:srgbClr val="FF0000"/>
                </a:solidFill>
              </a:rPr>
              <a:t>NA</a:t>
            </a:r>
            <a:r>
              <a:rPr lang="pt-BR" sz="2000" dirty="0" smtClean="0"/>
              <a:t>).</a:t>
            </a:r>
            <a:endParaRPr lang="pt-BR" sz="2000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601980" y="1350263"/>
            <a:ext cx="10515600" cy="5507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Exemplo:</a:t>
            </a:r>
            <a:r>
              <a:rPr lang="pt-BR" sz="2000" dirty="0" smtClean="0"/>
              <a:t> Para oito participantes de um congresso, foi solicitada a idade, área de conhecimento ( 1 – Exatas, 2 - Humanas) e o sexo.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i</a:t>
            </a:r>
            <a:r>
              <a:rPr lang="pt-BR" sz="2000" dirty="0" smtClean="0"/>
              <a:t>dade &lt;- c(18, 17, 19, 21, 22, 25, 18, NA)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a</a:t>
            </a:r>
            <a:r>
              <a:rPr lang="pt-BR" sz="2000" dirty="0" err="1" smtClean="0"/>
              <a:t>rea</a:t>
            </a:r>
            <a:r>
              <a:rPr lang="pt-BR" sz="2000" dirty="0" smtClean="0"/>
              <a:t>   &lt;- c(1,1,2,1,2,2,1,1)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 smtClean="0"/>
              <a:t>genero</a:t>
            </a:r>
            <a:r>
              <a:rPr lang="pt-BR" sz="2000" dirty="0" smtClean="0"/>
              <a:t> &lt;- c(“</a:t>
            </a:r>
            <a:r>
              <a:rPr lang="pt-BR" sz="2000" dirty="0" err="1" smtClean="0"/>
              <a:t>f”,”</a:t>
            </a:r>
            <a:r>
              <a:rPr lang="pt-BR" sz="2000" dirty="0" err="1"/>
              <a:t>m</a:t>
            </a:r>
            <a:r>
              <a:rPr lang="pt-BR" sz="2000" dirty="0" err="1" smtClean="0"/>
              <a:t>”,”</a:t>
            </a:r>
            <a:r>
              <a:rPr lang="pt-BR" sz="2000" dirty="0" err="1"/>
              <a:t>f</a:t>
            </a:r>
            <a:r>
              <a:rPr lang="pt-BR" sz="2000" dirty="0" err="1" smtClean="0"/>
              <a:t>”,”</a:t>
            </a:r>
            <a:r>
              <a:rPr lang="pt-BR" sz="2000" dirty="0" err="1"/>
              <a:t>f</a:t>
            </a:r>
            <a:r>
              <a:rPr lang="pt-BR" sz="2000" dirty="0" err="1" smtClean="0"/>
              <a:t>”,”</a:t>
            </a:r>
            <a:r>
              <a:rPr lang="pt-BR" sz="2000" dirty="0" err="1"/>
              <a:t>m</a:t>
            </a:r>
            <a:r>
              <a:rPr lang="pt-BR" sz="2000" dirty="0" err="1" smtClean="0"/>
              <a:t>”,”</a:t>
            </a:r>
            <a:r>
              <a:rPr lang="pt-BR" sz="2000" dirty="0" err="1"/>
              <a:t>f</a:t>
            </a:r>
            <a:r>
              <a:rPr lang="pt-BR" sz="2000" dirty="0" err="1" smtClean="0"/>
              <a:t>”,”</a:t>
            </a:r>
            <a:r>
              <a:rPr lang="pt-BR" sz="2000" dirty="0" err="1"/>
              <a:t>m</a:t>
            </a:r>
            <a:r>
              <a:rPr lang="pt-BR" sz="2000" dirty="0" err="1" smtClean="0"/>
              <a:t>”,”f</a:t>
            </a:r>
            <a:r>
              <a:rPr lang="pt-BR" sz="2000" dirty="0" smtClean="0"/>
              <a:t>”)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Os elementos de um vetor pode ser acessado pelo operado </a:t>
            </a:r>
            <a:r>
              <a:rPr lang="pt-BR" sz="2000" b="1" dirty="0" smtClean="0">
                <a:solidFill>
                  <a:srgbClr val="FF0000"/>
                </a:solidFill>
              </a:rPr>
              <a:t>[]</a:t>
            </a:r>
            <a:r>
              <a:rPr lang="pt-BR" sz="2000" b="1" dirty="0" smtClean="0"/>
              <a:t>. 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Idade [2], </a:t>
            </a:r>
            <a:r>
              <a:rPr lang="pt-BR" sz="2000" dirty="0" err="1" smtClean="0">
                <a:solidFill>
                  <a:srgbClr val="FF0000"/>
                </a:solidFill>
              </a:rPr>
              <a:t>area</a:t>
            </a:r>
            <a:r>
              <a:rPr lang="pt-BR" sz="2000" dirty="0" smtClean="0">
                <a:solidFill>
                  <a:srgbClr val="FF0000"/>
                </a:solidFill>
              </a:rPr>
              <a:t> [1:3]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Estrutura de Dados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59" y="1407367"/>
            <a:ext cx="11935875" cy="51893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Atividade 1</a:t>
            </a:r>
            <a:r>
              <a:rPr lang="pt-BR" sz="2400" dirty="0"/>
              <a:t>. Use a função </a:t>
            </a:r>
            <a:r>
              <a:rPr lang="pt-BR" sz="2400" dirty="0" err="1" smtClean="0">
                <a:solidFill>
                  <a:srgbClr val="FF0000"/>
                </a:solidFill>
              </a:rPr>
              <a:t>sample</a:t>
            </a:r>
            <a:r>
              <a:rPr lang="pt-BR" sz="2400" dirty="0" smtClean="0">
                <a:solidFill>
                  <a:srgbClr val="FF0000"/>
                </a:solidFill>
              </a:rPr>
              <a:t>( )</a:t>
            </a:r>
            <a:r>
              <a:rPr lang="pt-BR" sz="2400" dirty="0" smtClean="0"/>
              <a:t> </a:t>
            </a:r>
            <a:r>
              <a:rPr lang="pt-BR" sz="2400" dirty="0"/>
              <a:t>para simular  os votos de uma enquete (“sim” , “não”) em uma proposta de aumentos de salário em uma empresa de 600 funcionários, sabendo-se que 1/3 dos empregados são contra a proposta. </a:t>
            </a:r>
            <a:r>
              <a:rPr lang="pt-BR" sz="2400" dirty="0" smtClean="0"/>
              <a:t>Apresente </a:t>
            </a:r>
            <a:r>
              <a:rPr lang="pt-BR" sz="2400" dirty="0"/>
              <a:t>o resultado por meio da função </a:t>
            </a:r>
            <a:r>
              <a:rPr lang="pt-BR" sz="2400" dirty="0" err="1" smtClean="0">
                <a:solidFill>
                  <a:srgbClr val="FF0000"/>
                </a:solidFill>
              </a:rPr>
              <a:t>table</a:t>
            </a:r>
            <a:r>
              <a:rPr lang="pt-BR" sz="2400" dirty="0" smtClean="0">
                <a:solidFill>
                  <a:srgbClr val="FF0000"/>
                </a:solidFill>
              </a:rPr>
              <a:t>( )</a:t>
            </a:r>
            <a:r>
              <a:rPr lang="pt-BR" sz="2400" dirty="0" smtClean="0"/>
              <a:t>. Segue </a:t>
            </a:r>
            <a:r>
              <a:rPr lang="pt-BR" sz="2400" dirty="0"/>
              <a:t>uma dica: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 smtClean="0"/>
              <a:t>amostra </a:t>
            </a:r>
            <a:r>
              <a:rPr lang="pt-BR" sz="2400" dirty="0"/>
              <a:t>&lt;- </a:t>
            </a:r>
            <a:r>
              <a:rPr lang="pt-BR" sz="2400" dirty="0" err="1"/>
              <a:t>sample</a:t>
            </a:r>
            <a:r>
              <a:rPr lang="pt-BR" sz="2400" dirty="0"/>
              <a:t> (c("banana", "maça", "jiló"),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/>
              <a:t>                   </a:t>
            </a:r>
            <a:r>
              <a:rPr lang="pt-BR" sz="2400" dirty="0" err="1"/>
              <a:t>size</a:t>
            </a:r>
            <a:r>
              <a:rPr lang="pt-BR" sz="2400" dirty="0"/>
              <a:t> = 100,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/>
              <a:t>                   </a:t>
            </a:r>
            <a:r>
              <a:rPr lang="pt-BR" sz="2400" dirty="0" err="1"/>
              <a:t>replace</a:t>
            </a:r>
            <a:r>
              <a:rPr lang="pt-BR" sz="2400" dirty="0"/>
              <a:t> = T,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/>
              <a:t>                   </a:t>
            </a:r>
            <a:r>
              <a:rPr lang="pt-BR" sz="2400" dirty="0" err="1"/>
              <a:t>prob</a:t>
            </a:r>
            <a:r>
              <a:rPr lang="pt-BR" sz="2400" dirty="0"/>
              <a:t> = c(1/3, 1/2,1/6 </a:t>
            </a:r>
            <a:r>
              <a:rPr lang="pt-BR" sz="2400" dirty="0" smtClean="0"/>
              <a:t>)  </a:t>
            </a:r>
            <a:r>
              <a:rPr lang="pt-BR" sz="2400" dirty="0"/>
              <a:t>)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400" dirty="0" err="1" smtClean="0"/>
              <a:t>table</a:t>
            </a:r>
            <a:r>
              <a:rPr lang="pt-BR" sz="2400" dirty="0" smtClean="0"/>
              <a:t>(amostra)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19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250370" y="1303020"/>
            <a:ext cx="11941629" cy="32896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Data Frame</a:t>
            </a:r>
            <a:r>
              <a:rPr lang="pt-BR" sz="2000" dirty="0" smtClean="0"/>
              <a:t>  é uma estrutura de dados retangular, as colunas as variáveis e as linhas  as observações.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A forma mais comum de criar um data frame é por meio da leitura de dados armazenados em outros arquivos, como </a:t>
            </a:r>
            <a:r>
              <a:rPr lang="pt-BR" sz="2000" dirty="0" err="1" smtClean="0"/>
              <a:t>txt</a:t>
            </a:r>
            <a:r>
              <a:rPr lang="pt-BR" sz="2000" dirty="0" smtClean="0"/>
              <a:t> ou </a:t>
            </a:r>
            <a:r>
              <a:rPr lang="pt-BR" sz="2000" dirty="0" err="1" smtClean="0"/>
              <a:t>xlsx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A função </a:t>
            </a:r>
            <a:r>
              <a:rPr lang="pt-BR" sz="2000" b="1" dirty="0" err="1" smtClean="0">
                <a:solidFill>
                  <a:srgbClr val="FF0000"/>
                </a:solidFill>
              </a:rPr>
              <a:t>data.frame</a:t>
            </a:r>
            <a:r>
              <a:rPr lang="pt-BR" sz="2000" b="1" dirty="0" smtClean="0">
                <a:solidFill>
                  <a:srgbClr val="FF0000"/>
                </a:solidFill>
              </a:rPr>
              <a:t>() </a:t>
            </a:r>
            <a:r>
              <a:rPr lang="pt-BR" sz="2000" dirty="0" smtClean="0"/>
              <a:t>cria um data frame a partir de vetores ou fatores.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242596" y="1303020"/>
            <a:ext cx="11868539" cy="4595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idade &lt;- c(18, 17, 19, 21, 22, 25, 18, NA)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area</a:t>
            </a:r>
            <a:r>
              <a:rPr lang="pt-BR" sz="2000" dirty="0"/>
              <a:t>   &lt;- c(1,1,2,1,2,2,1,1)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genero</a:t>
            </a:r>
            <a:r>
              <a:rPr lang="pt-BR" sz="2000" dirty="0"/>
              <a:t> &lt;- c("</a:t>
            </a:r>
            <a:r>
              <a:rPr lang="pt-BR" sz="2000" dirty="0" err="1"/>
              <a:t>f","m","f","f","m","f","m","f</a:t>
            </a:r>
            <a:r>
              <a:rPr lang="pt-BR" sz="2000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dados </a:t>
            </a:r>
            <a:r>
              <a:rPr lang="pt-BR" sz="2000" dirty="0"/>
              <a:t>&lt;- </a:t>
            </a:r>
            <a:r>
              <a:rPr lang="pt-BR" sz="2000" dirty="0" err="1"/>
              <a:t>data.frame</a:t>
            </a:r>
            <a:r>
              <a:rPr lang="pt-BR" sz="2000" dirty="0"/>
              <a:t> ( </a:t>
            </a:r>
            <a:r>
              <a:rPr lang="pt-BR" sz="2000" dirty="0" err="1"/>
              <a:t>area</a:t>
            </a:r>
            <a:r>
              <a:rPr lang="pt-BR" sz="2000" dirty="0"/>
              <a:t>, </a:t>
            </a:r>
            <a:r>
              <a:rPr lang="pt-BR" sz="2000" dirty="0" err="1"/>
              <a:t>genero</a:t>
            </a:r>
            <a:r>
              <a:rPr lang="pt-BR" sz="2000" dirty="0"/>
              <a:t>, idade)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dados 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31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2016740" cy="52750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Para acessar os valores de variável em data frame, digite o nome do data frame seguido por $ e pelo nome da variável.</a:t>
            </a:r>
            <a:endParaRPr lang="pt-BR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b="1" dirty="0" err="1" smtClean="0">
                <a:solidFill>
                  <a:srgbClr val="FF0000"/>
                </a:solidFill>
              </a:rPr>
              <a:t>dados$área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Observações e variáveis de um data frame podem ser extraídos com o operador </a:t>
            </a:r>
            <a:r>
              <a:rPr lang="pt-BR" sz="2000" b="1" dirty="0" smtClean="0">
                <a:solidFill>
                  <a:srgbClr val="FF0000"/>
                </a:solidFill>
              </a:rPr>
              <a:t>[ linha, coluna ]</a:t>
            </a:r>
            <a:r>
              <a:rPr lang="pt-B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dados [ x , y ] – elemento na </a:t>
            </a:r>
            <a:r>
              <a:rPr lang="pt-BR" sz="2000" b="1" dirty="0" err="1" smtClean="0">
                <a:solidFill>
                  <a:srgbClr val="FF0000"/>
                </a:solidFill>
              </a:rPr>
              <a:t>xª</a:t>
            </a:r>
            <a:r>
              <a:rPr lang="pt-BR" sz="2000" b="1" dirty="0" smtClean="0">
                <a:solidFill>
                  <a:srgbClr val="FF0000"/>
                </a:solidFill>
              </a:rPr>
              <a:t> linha e </a:t>
            </a:r>
            <a:r>
              <a:rPr lang="pt-BR" sz="2000" b="1" dirty="0" err="1" smtClean="0">
                <a:solidFill>
                  <a:srgbClr val="FF0000"/>
                </a:solidFill>
              </a:rPr>
              <a:t>yº</a:t>
            </a:r>
            <a:r>
              <a:rPr lang="pt-BR" sz="2000" b="1" dirty="0" smtClean="0">
                <a:solidFill>
                  <a:srgbClr val="FF0000"/>
                </a:solidFill>
              </a:rPr>
              <a:t>  coluna.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d</a:t>
            </a:r>
            <a:r>
              <a:rPr lang="pt-BR" sz="2000" b="1" dirty="0" smtClean="0">
                <a:solidFill>
                  <a:srgbClr val="FF0000"/>
                </a:solidFill>
              </a:rPr>
              <a:t>ados [   , y  ] – todas as linhas da </a:t>
            </a:r>
            <a:r>
              <a:rPr lang="pt-BR" sz="2000" b="1" dirty="0" err="1" smtClean="0">
                <a:solidFill>
                  <a:srgbClr val="FF0000"/>
                </a:solidFill>
              </a:rPr>
              <a:t>yª</a:t>
            </a:r>
            <a:r>
              <a:rPr lang="pt-BR" sz="2000" b="1" dirty="0" smtClean="0">
                <a:solidFill>
                  <a:srgbClr val="FF0000"/>
                </a:solidFill>
              </a:rPr>
              <a:t> coluna.</a:t>
            </a:r>
            <a:endParaRPr lang="pt-BR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dados [x ,     ] – todas as colunas da </a:t>
            </a:r>
            <a:r>
              <a:rPr lang="pt-BR" sz="2000" b="1" dirty="0" err="1" smtClean="0">
                <a:solidFill>
                  <a:srgbClr val="FF0000"/>
                </a:solidFill>
              </a:rPr>
              <a:t>xª</a:t>
            </a:r>
            <a:r>
              <a:rPr lang="pt-BR" sz="2000" b="1" dirty="0" smtClean="0">
                <a:solidFill>
                  <a:srgbClr val="FF0000"/>
                </a:solidFill>
              </a:rPr>
              <a:t> linha. 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dados[n] – retorna um data frame formado pela coluna n. 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52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464510" y="960120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64510" y="1303019"/>
            <a:ext cx="2722983" cy="5042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&gt; </a:t>
            </a:r>
            <a:r>
              <a:rPr lang="pt-B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dados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     </a:t>
            </a:r>
            <a:r>
              <a:rPr lang="pt-BR" sz="1600" dirty="0" smtClean="0">
                <a:cs typeface="Courier New" panose="02070309020205020404" pitchFamily="49" charset="0"/>
              </a:rPr>
              <a:t>      </a:t>
            </a:r>
            <a:r>
              <a:rPr lang="pt-BR" sz="1600" dirty="0" err="1" smtClean="0">
                <a:cs typeface="Courier New" panose="02070309020205020404" pitchFamily="49" charset="0"/>
              </a:rPr>
              <a:t>area</a:t>
            </a:r>
            <a:r>
              <a:rPr lang="pt-BR" sz="1600" dirty="0" smtClean="0">
                <a:cs typeface="Courier New" panose="02070309020205020404" pitchFamily="49" charset="0"/>
              </a:rPr>
              <a:t> </a:t>
            </a:r>
            <a:r>
              <a:rPr lang="pt-BR" sz="1600" dirty="0" err="1">
                <a:cs typeface="Courier New" panose="02070309020205020404" pitchFamily="49" charset="0"/>
              </a:rPr>
              <a:t>genero</a:t>
            </a:r>
            <a:r>
              <a:rPr lang="pt-BR" sz="1600" dirty="0">
                <a:cs typeface="Courier New" panose="02070309020205020404" pitchFamily="49" charset="0"/>
              </a:rPr>
              <a:t> idade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1 Humanas      </a:t>
            </a:r>
            <a:r>
              <a:rPr lang="pt-BR" sz="1600" dirty="0" smtClean="0">
                <a:cs typeface="Courier New" panose="02070309020205020404" pitchFamily="49" charset="0"/>
              </a:rPr>
              <a:t>    f        18</a:t>
            </a:r>
            <a:endParaRPr lang="pt-BR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2 Humanas     </a:t>
            </a:r>
            <a:r>
              <a:rPr lang="pt-BR" sz="1600" dirty="0" smtClean="0">
                <a:cs typeface="Courier New" panose="02070309020205020404" pitchFamily="49" charset="0"/>
              </a:rPr>
              <a:t>    m       17</a:t>
            </a:r>
            <a:endParaRPr lang="pt-BR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3  Exatas      </a:t>
            </a:r>
            <a:r>
              <a:rPr lang="pt-BR" sz="1600" dirty="0" smtClean="0">
                <a:cs typeface="Courier New" panose="02070309020205020404" pitchFamily="49" charset="0"/>
              </a:rPr>
              <a:t>         f        19</a:t>
            </a:r>
            <a:endParaRPr lang="pt-BR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4 Humanas      </a:t>
            </a:r>
            <a:r>
              <a:rPr lang="pt-BR" sz="1600" dirty="0" smtClean="0">
                <a:cs typeface="Courier New" panose="02070309020205020404" pitchFamily="49" charset="0"/>
              </a:rPr>
              <a:t>    f        21</a:t>
            </a:r>
            <a:endParaRPr lang="pt-BR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5  Exatas      </a:t>
            </a:r>
            <a:r>
              <a:rPr lang="pt-BR" sz="1600" dirty="0" smtClean="0">
                <a:cs typeface="Courier New" panose="02070309020205020404" pitchFamily="49" charset="0"/>
              </a:rPr>
              <a:t>       m       22</a:t>
            </a:r>
            <a:endParaRPr lang="pt-BR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6  Exatas      </a:t>
            </a:r>
            <a:r>
              <a:rPr lang="pt-BR" sz="1600" dirty="0" smtClean="0">
                <a:cs typeface="Courier New" panose="02070309020205020404" pitchFamily="49" charset="0"/>
              </a:rPr>
              <a:t>         f       25</a:t>
            </a:r>
            <a:endParaRPr lang="pt-BR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ourier New" panose="02070309020205020404" pitchFamily="49" charset="0"/>
              </a:rPr>
              <a:t>7 Humanas     </a:t>
            </a:r>
            <a:r>
              <a:rPr lang="pt-BR" sz="1600" dirty="0" smtClean="0">
                <a:cs typeface="Courier New" panose="02070309020205020404" pitchFamily="49" charset="0"/>
              </a:rPr>
              <a:t>    </a:t>
            </a:r>
            <a:r>
              <a:rPr lang="pt-BR" sz="1600" dirty="0">
                <a:cs typeface="Courier New" panose="02070309020205020404" pitchFamily="49" charset="0"/>
              </a:rPr>
              <a:t>m    </a:t>
            </a:r>
            <a:r>
              <a:rPr lang="pt-BR" sz="1600" dirty="0" smtClean="0">
                <a:cs typeface="Courier New" panose="02070309020205020404" pitchFamily="49" charset="0"/>
              </a:rPr>
              <a:t>  18</a:t>
            </a:r>
            <a:endParaRPr lang="pt-BR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 smtClean="0">
                <a:cs typeface="Courier New" panose="02070309020205020404" pitchFamily="49" charset="0"/>
              </a:rPr>
              <a:t>8 </a:t>
            </a:r>
            <a:r>
              <a:rPr lang="pt-BR" sz="1600" dirty="0">
                <a:cs typeface="Courier New" panose="02070309020205020404" pitchFamily="49" charset="0"/>
              </a:rPr>
              <a:t>Humanas      </a:t>
            </a:r>
            <a:r>
              <a:rPr lang="pt-BR" sz="1600" dirty="0" smtClean="0">
                <a:cs typeface="Courier New" panose="02070309020205020404" pitchFamily="49" charset="0"/>
              </a:rPr>
              <a:t>    f      NA</a:t>
            </a:r>
          </a:p>
          <a:p>
            <a:pPr marL="0" indent="0">
              <a:buNone/>
            </a:pPr>
            <a:endParaRPr lang="pt-BR" sz="1600" dirty="0">
              <a:cs typeface="Courier New" panose="02070309020205020404" pitchFamily="49" charset="0"/>
            </a:endParaRPr>
          </a:p>
        </p:txBody>
      </p:sp>
      <p:sp>
        <p:nvSpPr>
          <p:cNvPr id="8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212494" y="1247034"/>
            <a:ext cx="3001348" cy="515488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&gt; </a:t>
            </a:r>
            <a:r>
              <a:rPr lang="pt-BR" sz="1600" b="1" dirty="0">
                <a:solidFill>
                  <a:srgbClr val="FF0000"/>
                </a:solidFill>
              </a:rPr>
              <a:t>dados [1,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    </a:t>
            </a:r>
            <a:r>
              <a:rPr lang="pt-BR" sz="1600" dirty="0" smtClean="0"/>
              <a:t>        </a:t>
            </a:r>
            <a:r>
              <a:rPr lang="pt-BR" sz="1600" dirty="0" err="1"/>
              <a:t>area</a:t>
            </a:r>
            <a:r>
              <a:rPr lang="pt-BR" sz="1600" dirty="0"/>
              <a:t> </a:t>
            </a:r>
            <a:r>
              <a:rPr lang="pt-BR" sz="1600" dirty="0" err="1"/>
              <a:t>genero</a:t>
            </a:r>
            <a:r>
              <a:rPr lang="pt-BR" sz="1600" dirty="0"/>
              <a:t> idade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1 Humanas      </a:t>
            </a:r>
            <a:r>
              <a:rPr lang="pt-BR" sz="1600" dirty="0" smtClean="0"/>
              <a:t>     f        18</a:t>
            </a: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dados [</a:t>
            </a:r>
            <a:r>
              <a:rPr lang="pt-BR" sz="1600" b="1" dirty="0" smtClean="0">
                <a:solidFill>
                  <a:srgbClr val="FF0000"/>
                </a:solidFill>
              </a:rPr>
              <a:t>2,1:5]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genero</a:t>
            </a: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1      </a:t>
            </a:r>
            <a:r>
              <a:rPr lang="pt-BR" sz="1600" dirty="0" smtClean="0"/>
              <a:t>    f</a:t>
            </a: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2      </a:t>
            </a:r>
            <a:r>
              <a:rPr lang="pt-BR" sz="1600" dirty="0" smtClean="0"/>
              <a:t>   m</a:t>
            </a: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3      </a:t>
            </a:r>
            <a:r>
              <a:rPr lang="pt-BR" sz="1600" dirty="0" smtClean="0"/>
              <a:t>    f</a:t>
            </a: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4      </a:t>
            </a:r>
            <a:r>
              <a:rPr lang="pt-BR" sz="1600" dirty="0" smtClean="0"/>
              <a:t>    f</a:t>
            </a: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5      </a:t>
            </a:r>
            <a:r>
              <a:rPr lang="pt-BR" sz="1600" dirty="0" smtClean="0"/>
              <a:t>  m</a:t>
            </a:r>
            <a:endParaRPr lang="pt-BR" sz="1600" dirty="0"/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338502" y="1262430"/>
            <a:ext cx="2722983" cy="50429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&gt; </a:t>
            </a:r>
            <a:r>
              <a:rPr lang="pt-BR" sz="1600" b="1" dirty="0" err="1">
                <a:solidFill>
                  <a:srgbClr val="FF0000"/>
                </a:solidFill>
              </a:rPr>
              <a:t>dados$idade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[1] 18 17 19 21 22 25 18 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dados [1,2]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[1]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 err="1"/>
              <a:t>Levels</a:t>
            </a:r>
            <a:r>
              <a:rPr lang="pt-BR" sz="1600" dirty="0"/>
              <a:t>: f </a:t>
            </a:r>
            <a:r>
              <a:rPr lang="pt-BR" sz="1600" dirty="0" smtClean="0"/>
              <a:t>m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&gt; dados [ ,2]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/>
              <a:t>[1] f m f  </a:t>
            </a:r>
            <a:r>
              <a:rPr lang="pt-BR" sz="1600" dirty="0" err="1"/>
              <a:t>f</a:t>
            </a:r>
            <a:r>
              <a:rPr lang="pt-BR" sz="1600" dirty="0"/>
              <a:t> m f m 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dirty="0" err="1"/>
              <a:t>Levels</a:t>
            </a:r>
            <a:r>
              <a:rPr lang="pt-BR" sz="1600" dirty="0"/>
              <a:t>: f m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/>
              <a:t>Subconjuntos de elementos de um vetor podem ser selecionado </a:t>
            </a:r>
            <a:r>
              <a:rPr lang="pt-BR" sz="2000" dirty="0" smtClean="0"/>
              <a:t>por meio de um </a:t>
            </a:r>
            <a:r>
              <a:rPr lang="pt-BR" sz="2000" b="1" dirty="0" smtClean="0">
                <a:solidFill>
                  <a:srgbClr val="FF0000"/>
                </a:solidFill>
              </a:rPr>
              <a:t>vetor </a:t>
            </a:r>
            <a:r>
              <a:rPr lang="pt-BR" sz="2000" b="1" dirty="0">
                <a:solidFill>
                  <a:srgbClr val="FF0000"/>
                </a:solidFill>
              </a:rPr>
              <a:t>de índices entre colchetes – [ ]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Tipos </a:t>
            </a:r>
            <a:r>
              <a:rPr lang="pt-BR" sz="2000" dirty="0"/>
              <a:t>de vetores de índices: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Vetor Lógico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Vetores com inteiros positivos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Vetores com inteiros negativos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Vetores  de </a:t>
            </a:r>
            <a:r>
              <a:rPr lang="pt-BR" sz="2000" dirty="0" err="1" smtClean="0"/>
              <a:t>strings</a:t>
            </a:r>
            <a:endParaRPr lang="pt-BR" sz="2000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8" name="Espaço Reservado para Conteúdo 8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Vetor </a:t>
            </a:r>
            <a:r>
              <a:rPr lang="pt-BR" sz="2000" b="1" dirty="0">
                <a:solidFill>
                  <a:srgbClr val="FF0000"/>
                </a:solidFill>
              </a:rPr>
              <a:t>de </a:t>
            </a:r>
            <a:r>
              <a:rPr lang="pt-BR" sz="2000" b="1" dirty="0" smtClean="0">
                <a:solidFill>
                  <a:srgbClr val="FF0000"/>
                </a:solidFill>
              </a:rPr>
              <a:t>Índice </a:t>
            </a:r>
            <a:r>
              <a:rPr lang="pt-BR" sz="2000" b="1" dirty="0">
                <a:solidFill>
                  <a:srgbClr val="FF0000"/>
                </a:solidFill>
              </a:rPr>
              <a:t>L</a:t>
            </a:r>
            <a:r>
              <a:rPr lang="pt-BR" sz="2000" b="1" dirty="0" smtClean="0">
                <a:solidFill>
                  <a:srgbClr val="FF0000"/>
                </a:solidFill>
              </a:rPr>
              <a:t>ógico </a:t>
            </a:r>
            <a:r>
              <a:rPr lang="pt-BR" sz="2000" dirty="0" smtClean="0"/>
              <a:t>apresenta o valor TRUE para os elementos que serão selecionados e FALSE para os que serão omitidos.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 </a:t>
            </a:r>
            <a:r>
              <a:rPr lang="pt-BR" sz="2000" dirty="0"/>
              <a:t>&lt;- c(1:10, NA</a:t>
            </a:r>
            <a:r>
              <a:rPr lang="pt-BR" sz="2000" dirty="0" smtClean="0"/>
              <a:t>)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# </a:t>
            </a:r>
            <a:r>
              <a:rPr lang="pt-BR" sz="2000" dirty="0"/>
              <a:t>Omite  NA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</a:t>
            </a:r>
            <a:r>
              <a:rPr lang="pt-BR" sz="2000" dirty="0"/>
              <a:t>[!is.na(x</a:t>
            </a:r>
            <a:r>
              <a:rPr lang="pt-BR" sz="2000" dirty="0" smtClean="0"/>
              <a:t>)]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# </a:t>
            </a:r>
            <a:r>
              <a:rPr lang="pt-BR" sz="2000" dirty="0"/>
              <a:t>Seleciona os pares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x[x</a:t>
            </a:r>
            <a:r>
              <a:rPr lang="pt-BR" sz="2000" dirty="0"/>
              <a:t>%%2==0 &amp; !is.na(x</a:t>
            </a:r>
            <a:r>
              <a:rPr lang="pt-BR" sz="2000" dirty="0" smtClean="0"/>
              <a:t>)]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0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 smtClean="0">
                <a:latin typeface="+mj-lt"/>
              </a:rPr>
              <a:t>– Tipos de dados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54262"/>
              </p:ext>
            </p:extLst>
          </p:nvPr>
        </p:nvGraphicFramePr>
        <p:xfrm>
          <a:off x="2179320" y="1821180"/>
          <a:ext cx="7833360" cy="422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091"/>
                <a:gridCol w="5815269"/>
              </a:tblGrid>
              <a:tr h="57911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Tipo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Exemplo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r>
                        <a:rPr lang="pt-BR" sz="2800" b="1" dirty="0" err="1" smtClean="0"/>
                        <a:t>logical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 smtClean="0">
                          <a:solidFill>
                            <a:srgbClr val="FF0000"/>
                          </a:solidFill>
                        </a:rPr>
                        <a:t>c(TRUE, FALSE, T, F, 5&gt; 4)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pt-BR" sz="2800" b="1" dirty="0" err="1" smtClean="0"/>
                        <a:t>interger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 smtClean="0">
                          <a:solidFill>
                            <a:srgbClr val="FF0000"/>
                          </a:solidFill>
                        </a:rPr>
                        <a:t>c(1L, 2L)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pt-BR" sz="2800" b="1" dirty="0" smtClean="0"/>
                        <a:t>real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 smtClean="0">
                          <a:solidFill>
                            <a:srgbClr val="FF0000"/>
                          </a:solidFill>
                        </a:rPr>
                        <a:t>c(1,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pt-BR" sz="2800" b="1" dirty="0" err="1" smtClean="0"/>
                        <a:t>complex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 smtClean="0">
                          <a:solidFill>
                            <a:srgbClr val="FF0000"/>
                          </a:solidFill>
                        </a:rPr>
                        <a:t>c(1+2i, 1+0i, 1i)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pt-BR" sz="2800" b="1" dirty="0" err="1" smtClean="0"/>
                        <a:t>character</a:t>
                      </a:r>
                      <a:endParaRPr lang="pt-BR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 smtClean="0">
                          <a:solidFill>
                            <a:srgbClr val="FF0000"/>
                          </a:solidFill>
                        </a:rPr>
                        <a:t>c("casa", 'apartamento')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5" name="Espaço Reservado para Conteúdo 8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Vetor </a:t>
            </a:r>
            <a:r>
              <a:rPr lang="pt-BR" sz="2000" b="1" dirty="0">
                <a:solidFill>
                  <a:srgbClr val="FF0000"/>
                </a:solidFill>
              </a:rPr>
              <a:t>de </a:t>
            </a:r>
            <a:r>
              <a:rPr lang="pt-BR" sz="2000" b="1" dirty="0" smtClean="0">
                <a:solidFill>
                  <a:srgbClr val="FF0000"/>
                </a:solidFill>
              </a:rPr>
              <a:t>Índice de inteiros positivos </a:t>
            </a:r>
            <a:r>
              <a:rPr lang="pt-BR" sz="2000" dirty="0" smtClean="0"/>
              <a:t>os elementos a serem selecionados são indicados na ordem desejada.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 </a:t>
            </a:r>
            <a:r>
              <a:rPr lang="pt-BR" sz="2000" dirty="0"/>
              <a:t>&lt;- c(1:10, NA</a:t>
            </a:r>
            <a:r>
              <a:rPr lang="pt-BR" sz="2000" dirty="0" smtClean="0"/>
              <a:t>)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# Seleciona os 3 primeiros elementos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x[1:3]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# </a:t>
            </a:r>
            <a:r>
              <a:rPr lang="pt-BR" sz="2000" dirty="0"/>
              <a:t>Seleciona </a:t>
            </a:r>
            <a:r>
              <a:rPr lang="pt-BR" sz="2000" dirty="0" smtClean="0"/>
              <a:t>os elementos 9,2,1 e 4, nessa ordem.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x[c(9,2,5,11)]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226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7" name="Espaço Reservado para Conteúdo 8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Vetor </a:t>
            </a:r>
            <a:r>
              <a:rPr lang="pt-BR" sz="2000" b="1" dirty="0">
                <a:solidFill>
                  <a:srgbClr val="FF0000"/>
                </a:solidFill>
              </a:rPr>
              <a:t>de </a:t>
            </a:r>
            <a:r>
              <a:rPr lang="pt-BR" sz="2000" b="1" dirty="0" smtClean="0">
                <a:solidFill>
                  <a:srgbClr val="FF0000"/>
                </a:solidFill>
              </a:rPr>
              <a:t>Índice de inteiros negativos </a:t>
            </a:r>
            <a:r>
              <a:rPr lang="pt-BR" sz="2000" dirty="0" smtClean="0"/>
              <a:t>os elementos a serem omitidos são indicados. 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 </a:t>
            </a:r>
            <a:r>
              <a:rPr lang="pt-BR" sz="2000" dirty="0"/>
              <a:t>&lt;- c(1:10, NA</a:t>
            </a:r>
            <a:r>
              <a:rPr lang="pt-BR" sz="2000" dirty="0" smtClean="0"/>
              <a:t>)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# exclui os 3 primeiros elementos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x[-(1:3)]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# </a:t>
            </a:r>
            <a:r>
              <a:rPr lang="pt-BR" sz="2000" dirty="0"/>
              <a:t>Seleciona </a:t>
            </a:r>
            <a:r>
              <a:rPr lang="pt-BR" sz="2000" dirty="0" smtClean="0"/>
              <a:t>os elementos 9,2,1 e 4, nessa ordem.</a:t>
            </a: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x[-c(9,2,5,11)]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837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5" name="Espaço Reservado para Conteúdo 8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Vetor </a:t>
            </a:r>
            <a:r>
              <a:rPr lang="pt-BR" sz="2000" b="1" dirty="0">
                <a:solidFill>
                  <a:srgbClr val="FF0000"/>
                </a:solidFill>
              </a:rPr>
              <a:t>de </a:t>
            </a:r>
            <a:r>
              <a:rPr lang="pt-BR" sz="2000" b="1" dirty="0" smtClean="0">
                <a:solidFill>
                  <a:srgbClr val="FF0000"/>
                </a:solidFill>
              </a:rPr>
              <a:t>Índice de </a:t>
            </a:r>
            <a:r>
              <a:rPr lang="pt-BR" sz="2000" b="1" dirty="0" err="1" smtClean="0">
                <a:solidFill>
                  <a:srgbClr val="FF0000"/>
                </a:solidFill>
              </a:rPr>
              <a:t>strings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/>
              <a:t>a</a:t>
            </a:r>
            <a:r>
              <a:rPr lang="pt-BR" sz="2000" dirty="0" smtClean="0"/>
              <a:t>plicado apenas quando o vetor possui o atributo </a:t>
            </a:r>
            <a:r>
              <a:rPr lang="pt-BR" sz="2000" i="1" dirty="0" err="1" smtClean="0"/>
              <a:t>names</a:t>
            </a:r>
            <a:r>
              <a:rPr lang="pt-BR" sz="2000" dirty="0" smtClean="0"/>
              <a:t>. Os elementos selecionados serão os que tem o ‘nome ’ indicado.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en-US" sz="2000" dirty="0" smtClean="0"/>
              <a:t>fruit </a:t>
            </a:r>
            <a:r>
              <a:rPr lang="en-US" sz="2000" dirty="0"/>
              <a:t>&lt;- c(5, 10, 1, 20)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names(fruit</a:t>
            </a:r>
            <a:r>
              <a:rPr lang="en-US" sz="2000" dirty="0"/>
              <a:t>) &lt;- c("orange", "banana", "apple", "peach")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lunch </a:t>
            </a:r>
            <a:r>
              <a:rPr lang="en-US" sz="2000" dirty="0"/>
              <a:t>&lt;- fruit[c("</a:t>
            </a:r>
            <a:r>
              <a:rPr lang="en-US" sz="2000" dirty="0" err="1"/>
              <a:t>apple","orange</a:t>
            </a:r>
            <a:r>
              <a:rPr lang="en-US" sz="2000" dirty="0"/>
              <a:t>")]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720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Acesso a Valores</a:t>
            </a:r>
          </a:p>
        </p:txBody>
      </p:sp>
      <p:sp>
        <p:nvSpPr>
          <p:cNvPr id="6" name="Espaço Reservado para Conteúdo 8"/>
          <p:cNvSpPr>
            <a:spLocks noGrp="1"/>
          </p:cNvSpPr>
          <p:nvPr>
            <p:ph idx="1"/>
          </p:nvPr>
        </p:nvSpPr>
        <p:spPr>
          <a:xfrm>
            <a:off x="601980" y="1303020"/>
            <a:ext cx="10515600" cy="5105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IMPORTANTE: </a:t>
            </a:r>
            <a:r>
              <a:rPr lang="pt-BR" sz="2000" dirty="0" smtClean="0"/>
              <a:t>Pode-se utilizar vetores de índices para atribuir valores apenas para os elementos indicados.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 </a:t>
            </a:r>
            <a:r>
              <a:rPr lang="pt-BR" sz="2000" dirty="0"/>
              <a:t>&lt;- c(1:10, NA)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x[is.na(x)] &lt;- 0</a:t>
            </a:r>
          </a:p>
        </p:txBody>
      </p:sp>
    </p:spTree>
    <p:extLst>
      <p:ext uri="{BB962C8B-B14F-4D97-AF65-F5344CB8AC3E}">
        <p14:creationId xmlns:p14="http://schemas.microsoft.com/office/powerpoint/2010/main" val="11507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 smtClean="0">
                <a:latin typeface="+mj-lt"/>
              </a:rPr>
              <a:t>– Dados </a:t>
            </a:r>
            <a:r>
              <a:rPr lang="pt-BR" sz="2000" b="1" dirty="0" err="1" smtClean="0">
                <a:latin typeface="+mj-lt"/>
              </a:rPr>
              <a:t>Missing</a:t>
            </a:r>
            <a:endParaRPr lang="pt-BR" sz="2000" b="1" dirty="0" smtClean="0">
              <a:latin typeface="+mj-lt"/>
            </a:endParaRPr>
          </a:p>
        </p:txBody>
      </p:sp>
      <p:sp>
        <p:nvSpPr>
          <p:cNvPr id="4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586740" y="1417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Quando um elemento de um vetor ou um valor é ‘</a:t>
            </a:r>
            <a:r>
              <a:rPr lang="pt-BR" sz="2000" dirty="0" err="1" smtClean="0"/>
              <a:t>not</a:t>
            </a:r>
            <a:r>
              <a:rPr lang="pt-BR" sz="2000" dirty="0" smtClean="0"/>
              <a:t> </a:t>
            </a:r>
            <a:r>
              <a:rPr lang="pt-BR" sz="2000" dirty="0" err="1" smtClean="0"/>
              <a:t>available</a:t>
            </a:r>
            <a:r>
              <a:rPr lang="pt-BR" sz="2000" dirty="0" smtClean="0"/>
              <a:t>’ ou um ‘</a:t>
            </a:r>
            <a:r>
              <a:rPr lang="pt-BR" sz="2000" dirty="0" err="1" smtClean="0"/>
              <a:t>missing</a:t>
            </a:r>
            <a:r>
              <a:rPr lang="pt-BR" sz="2000" dirty="0" smtClean="0"/>
              <a:t> </a:t>
            </a:r>
            <a:r>
              <a:rPr lang="pt-BR" sz="2000" dirty="0" err="1" smtClean="0"/>
              <a:t>value</a:t>
            </a:r>
            <a:r>
              <a:rPr lang="pt-BR" sz="2000" dirty="0" smtClean="0"/>
              <a:t>’, às sua posição no vetor ou ao valor desconhecido é associado o valor especial </a:t>
            </a:r>
            <a:r>
              <a:rPr lang="pt-BR" sz="2000" b="1" dirty="0" smtClean="0">
                <a:solidFill>
                  <a:srgbClr val="FF0000"/>
                </a:solidFill>
              </a:rPr>
              <a:t>NA.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&gt; Z &lt;- c(1:3,NA) ;  </a:t>
            </a:r>
            <a:r>
              <a:rPr lang="pt-BR" sz="2000" b="1" dirty="0" err="1" smtClean="0">
                <a:solidFill>
                  <a:srgbClr val="FF0000"/>
                </a:solidFill>
              </a:rPr>
              <a:t>ind</a:t>
            </a:r>
            <a:r>
              <a:rPr lang="pt-BR" sz="2000" b="1" dirty="0" smtClean="0">
                <a:solidFill>
                  <a:srgbClr val="FF0000"/>
                </a:solidFill>
              </a:rPr>
              <a:t> &lt;- is.na(Z)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A função </a:t>
            </a:r>
            <a:r>
              <a:rPr lang="pt-BR" sz="2000" b="1" dirty="0" smtClean="0">
                <a:solidFill>
                  <a:srgbClr val="FF0000"/>
                </a:solidFill>
              </a:rPr>
              <a:t>is.na( )</a:t>
            </a:r>
            <a:r>
              <a:rPr lang="pt-BR" sz="2000" dirty="0" smtClean="0"/>
              <a:t> retorna um vetor com o mesmo número de elementos do seu argumento, com o valor lógico </a:t>
            </a:r>
            <a:r>
              <a:rPr lang="pt-BR" sz="2000" b="1" dirty="0" smtClean="0">
                <a:solidFill>
                  <a:srgbClr val="FF0000"/>
                </a:solidFill>
              </a:rPr>
              <a:t>TRUE</a:t>
            </a:r>
            <a:r>
              <a:rPr lang="pt-BR" sz="2000" dirty="0" smtClean="0"/>
              <a:t> se o elemento correspondente for</a:t>
            </a:r>
            <a:r>
              <a:rPr lang="pt-BR" sz="2000" b="1" dirty="0" smtClean="0">
                <a:solidFill>
                  <a:srgbClr val="FF0000"/>
                </a:solidFill>
              </a:rPr>
              <a:t> NA</a:t>
            </a:r>
            <a:r>
              <a:rPr lang="pt-BR" sz="2000" b="1" dirty="0" smtClean="0"/>
              <a:t>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207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 smtClean="0">
                <a:latin typeface="+mj-lt"/>
              </a:rPr>
              <a:t>– Dados </a:t>
            </a:r>
            <a:r>
              <a:rPr lang="pt-BR" sz="2000" b="1" dirty="0" err="1" smtClean="0">
                <a:latin typeface="+mj-lt"/>
              </a:rPr>
              <a:t>Missing</a:t>
            </a:r>
            <a:endParaRPr lang="pt-BR" sz="2000" b="1" dirty="0" smtClean="0"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23900" y="1554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Observações: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Indefinições matemáticas como </a:t>
            </a:r>
            <a:r>
              <a:rPr lang="pt-BR" sz="2000" b="1" dirty="0" smtClean="0">
                <a:solidFill>
                  <a:srgbClr val="FF0000"/>
                </a:solidFill>
              </a:rPr>
              <a:t>0/0</a:t>
            </a:r>
            <a:r>
              <a:rPr lang="pt-BR" sz="2000" dirty="0" smtClean="0"/>
              <a:t> ou </a:t>
            </a:r>
            <a:r>
              <a:rPr lang="pt-BR" sz="2000" b="1" dirty="0" err="1" smtClean="0">
                <a:solidFill>
                  <a:srgbClr val="FF0000"/>
                </a:solidFill>
              </a:rPr>
              <a:t>Inf</a:t>
            </a:r>
            <a:r>
              <a:rPr lang="pt-BR" sz="2000" b="1" dirty="0" smtClean="0">
                <a:solidFill>
                  <a:srgbClr val="FF0000"/>
                </a:solidFill>
              </a:rPr>
              <a:t> – </a:t>
            </a:r>
            <a:r>
              <a:rPr lang="pt-BR" sz="2000" b="1" dirty="0" err="1" smtClean="0">
                <a:solidFill>
                  <a:srgbClr val="FF0000"/>
                </a:solidFill>
              </a:rPr>
              <a:t>Inf</a:t>
            </a:r>
            <a:r>
              <a:rPr lang="pt-BR" sz="2000" dirty="0" smtClean="0"/>
              <a:t>  são um tipo especial de ‘</a:t>
            </a:r>
            <a:r>
              <a:rPr lang="pt-BR" sz="2000" dirty="0" err="1" smtClean="0"/>
              <a:t>missing</a:t>
            </a:r>
            <a:r>
              <a:rPr lang="pt-BR" sz="2000" dirty="0" smtClean="0"/>
              <a:t> </a:t>
            </a:r>
            <a:r>
              <a:rPr lang="pt-BR" sz="2000" dirty="0" err="1" smtClean="0"/>
              <a:t>value</a:t>
            </a:r>
            <a:r>
              <a:rPr lang="pt-BR" sz="2000" dirty="0" smtClean="0"/>
              <a:t>’ e recebem o </a:t>
            </a:r>
            <a:r>
              <a:rPr lang="pt-BR" sz="2000" dirty="0"/>
              <a:t>v</a:t>
            </a:r>
            <a:r>
              <a:rPr lang="pt-BR" sz="2000" dirty="0" smtClean="0"/>
              <a:t>alor </a:t>
            </a:r>
            <a:r>
              <a:rPr lang="pt-BR" sz="2000" b="1" dirty="0" err="1" smtClean="0">
                <a:solidFill>
                  <a:srgbClr val="FF0000"/>
                </a:solidFill>
              </a:rPr>
              <a:t>NaN</a:t>
            </a:r>
            <a:r>
              <a:rPr lang="pt-BR" sz="2000" dirty="0" smtClean="0"/>
              <a:t> (</a:t>
            </a:r>
            <a:r>
              <a:rPr lang="pt-BR" sz="2000" dirty="0" err="1" smtClean="0"/>
              <a:t>Not</a:t>
            </a:r>
            <a:r>
              <a:rPr lang="pt-BR" sz="2000" dirty="0" smtClean="0"/>
              <a:t> a </a:t>
            </a:r>
            <a:r>
              <a:rPr lang="pt-BR" sz="2000" dirty="0" err="1" smtClean="0"/>
              <a:t>Number</a:t>
            </a:r>
            <a:r>
              <a:rPr lang="pt-BR" sz="2000" dirty="0" smtClean="0"/>
              <a:t>). 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Para verificar se um valor é  </a:t>
            </a:r>
            <a:r>
              <a:rPr lang="pt-BR" sz="2000" b="1" dirty="0" err="1" smtClean="0">
                <a:solidFill>
                  <a:srgbClr val="FF0000"/>
                </a:solidFill>
              </a:rPr>
              <a:t>NaN</a:t>
            </a:r>
            <a:r>
              <a:rPr lang="pt-BR" sz="2000" dirty="0" smtClean="0"/>
              <a:t> use a função </a:t>
            </a:r>
            <a:r>
              <a:rPr lang="pt-BR" sz="2000" b="1" dirty="0" err="1" smtClean="0">
                <a:solidFill>
                  <a:srgbClr val="FF0000"/>
                </a:solidFill>
              </a:rPr>
              <a:t>is.nan</a:t>
            </a:r>
            <a:r>
              <a:rPr lang="pt-BR" sz="2000" b="1" dirty="0" smtClean="0">
                <a:solidFill>
                  <a:srgbClr val="FF0000"/>
                </a:solidFill>
              </a:rPr>
              <a:t>( )</a:t>
            </a:r>
            <a:r>
              <a:rPr lang="pt-BR" sz="2000" dirty="0" smtClean="0"/>
              <a:t>, que retorna </a:t>
            </a:r>
            <a:r>
              <a:rPr lang="pt-BR" sz="2000" b="1" dirty="0" smtClean="0">
                <a:solidFill>
                  <a:srgbClr val="FF0000"/>
                </a:solidFill>
              </a:rPr>
              <a:t>TRUE</a:t>
            </a:r>
            <a:r>
              <a:rPr lang="pt-BR" sz="2000" dirty="0" smtClean="0"/>
              <a:t> nessa situação.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 smtClean="0">
                <a:latin typeface="+mj-lt"/>
              </a:rPr>
              <a:t>– Operadores Aritméticos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17810"/>
              </p:ext>
            </p:extLst>
          </p:nvPr>
        </p:nvGraphicFramePr>
        <p:xfrm>
          <a:off x="2179320" y="1417323"/>
          <a:ext cx="7833361" cy="481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81"/>
                <a:gridCol w="1604681"/>
                <a:gridCol w="4623999"/>
              </a:tblGrid>
              <a:tr h="53544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Operador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Exemplo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Ação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+ 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+ x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operador unário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- 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- x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operador unário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- 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-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subtração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* 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*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multiplicação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/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/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divisão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baseline="0" dirty="0" smtClean="0"/>
                        <a:t>^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 x</a:t>
                      </a:r>
                      <a:r>
                        <a:rPr lang="pt-BR" sz="2000" b="1" baseline="0" dirty="0" smtClean="0"/>
                        <a:t> ^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potenciação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%/% 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%/%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quociente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inteiro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445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%% 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%%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resto inteiro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 smtClean="0">
                <a:latin typeface="+mj-lt"/>
              </a:rPr>
              <a:t>– Operadores Relacionais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65627"/>
              </p:ext>
            </p:extLst>
          </p:nvPr>
        </p:nvGraphicFramePr>
        <p:xfrm>
          <a:off x="1724326" y="1540833"/>
          <a:ext cx="8265834" cy="419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83"/>
                <a:gridCol w="1839583"/>
                <a:gridCol w="4586668"/>
              </a:tblGrid>
              <a:tr h="5997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Operador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Exemplo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Descrição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&lt;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baseline="0" dirty="0" smtClean="0"/>
                        <a:t>x &lt;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x menor que y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&gt;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&gt;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x maior que y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&lt;=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&lt;=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x menor ou igual a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&gt;=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&gt;=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x maior ou igual a y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==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==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igual a y</a:t>
                      </a:r>
                      <a:endParaRPr lang="pt-B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!=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 x</a:t>
                      </a:r>
                      <a:r>
                        <a:rPr lang="pt-BR" sz="2000" b="1" baseline="0" dirty="0" smtClean="0"/>
                        <a:t> !=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diferente de y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7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49635"/>
              </p:ext>
            </p:extLst>
          </p:nvPr>
        </p:nvGraphicFramePr>
        <p:xfrm>
          <a:off x="1683680" y="1417320"/>
          <a:ext cx="8879687" cy="474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82"/>
                <a:gridCol w="1258519"/>
                <a:gridCol w="1607670"/>
                <a:gridCol w="4647316"/>
              </a:tblGrid>
              <a:tr h="5997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Operador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Exemplo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Ação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Avaliação</a:t>
                      </a:r>
                      <a:endParaRPr lang="pt-B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!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!x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Negação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Inverte o valor lógico.</a:t>
                      </a:r>
                    </a:p>
                    <a:p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TRUE -- &gt; FALSE</a:t>
                      </a:r>
                      <a:r>
                        <a:rPr lang="pt-BR" sz="2000" b="1" baseline="0" dirty="0" smtClean="0">
                          <a:solidFill>
                            <a:srgbClr val="FF0000"/>
                          </a:solidFill>
                        </a:rPr>
                        <a:t> ; FALSE </a:t>
                      </a:r>
                      <a:r>
                        <a:rPr lang="pt-BR" sz="2000" b="1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TRUE</a:t>
                      </a:r>
                      <a:endParaRPr lang="pt-BR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&amp;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&amp;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E (AND)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se x e y verdadeiros</a:t>
                      </a:r>
                      <a:endParaRPr lang="pt-B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&amp;&amp;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&amp;&amp;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(AND)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|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x |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(OR)</a:t>
                      </a:r>
                      <a:endParaRPr lang="pt-B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 se x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ou y ou x e y verdadeiros. </a:t>
                      </a:r>
                      <a:endParaRPr lang="pt-B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 |</a:t>
                      </a:r>
                      <a:r>
                        <a:rPr lang="pt-BR" sz="2000" b="1" baseline="0" dirty="0" smtClean="0"/>
                        <a:t>|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 x</a:t>
                      </a:r>
                      <a:r>
                        <a:rPr lang="pt-BR" sz="2000" b="1" baseline="0" dirty="0" smtClean="0"/>
                        <a:t> || y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OU (OR)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792">
                <a:tc>
                  <a:txBody>
                    <a:bodyPr/>
                    <a:lstStyle/>
                    <a:p>
                      <a:r>
                        <a:rPr lang="pt-BR" sz="2000" b="1" dirty="0" err="1" smtClean="0"/>
                        <a:t>xor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err="1" smtClean="0"/>
                        <a:t>xor</a:t>
                      </a:r>
                      <a:r>
                        <a:rPr lang="pt-BR" sz="2000" b="1" dirty="0" smtClean="0"/>
                        <a:t>(x , y)</a:t>
                      </a:r>
                      <a:endParaRPr lang="pt-BR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OR  –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exclusivo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2000" b="1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pt-BR" sz="2000" b="1" baseline="0" dirty="0" smtClean="0">
                          <a:solidFill>
                            <a:schemeClr val="tx1"/>
                          </a:solidFill>
                        </a:rPr>
                        <a:t> se x e y verdadeiros 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 smtClean="0">
                <a:latin typeface="+mj-lt"/>
              </a:rPr>
              <a:t>– 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38367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Espaço Reservado para Conteúdo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9356622"/>
              </p:ext>
            </p:extLst>
          </p:nvPr>
        </p:nvGraphicFramePr>
        <p:xfrm>
          <a:off x="6159789" y="1904766"/>
          <a:ext cx="4896000" cy="197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/>
                <a:gridCol w="1224000"/>
                <a:gridCol w="1224000"/>
                <a:gridCol w="1224000"/>
              </a:tblGrid>
              <a:tr h="49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8114952"/>
              </p:ext>
            </p:extLst>
          </p:nvPr>
        </p:nvGraphicFramePr>
        <p:xfrm>
          <a:off x="838198" y="1936770"/>
          <a:ext cx="4886384" cy="197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96"/>
                <a:gridCol w="1221596"/>
                <a:gridCol w="1221596"/>
                <a:gridCol w="1221596"/>
              </a:tblGrid>
              <a:tr h="493435">
                <a:tc>
                  <a:txBody>
                    <a:bodyPr/>
                    <a:lstStyle/>
                    <a:p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TRUE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FALSE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NA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838200" y="1326123"/>
            <a:ext cx="488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Tabela verdade </a:t>
            </a:r>
            <a:r>
              <a:rPr lang="pt-BR" sz="2000" dirty="0"/>
              <a:t>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159789" y="1326123"/>
            <a:ext cx="488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Tabela verdade OU</a:t>
            </a:r>
            <a:endParaRPr lang="pt-BR" sz="2000" dirty="0"/>
          </a:p>
        </p:txBody>
      </p:sp>
      <p:graphicFrame>
        <p:nvGraphicFramePr>
          <p:cNvPr id="21" name="Espaço Reservado para Conteúd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56553"/>
              </p:ext>
            </p:extLst>
          </p:nvPr>
        </p:nvGraphicFramePr>
        <p:xfrm>
          <a:off x="838200" y="4608584"/>
          <a:ext cx="4886384" cy="187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96"/>
                <a:gridCol w="1221596"/>
                <a:gridCol w="1221596"/>
                <a:gridCol w="1221596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4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pt-B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838200" y="3973967"/>
            <a:ext cx="488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Tabela verdade OU Exclusivo</a:t>
            </a:r>
            <a:endParaRPr lang="pt-BR" sz="2000" dirty="0"/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0515600" cy="457199"/>
          </a:xfrm>
        </p:spPr>
        <p:txBody>
          <a:bodyPr>
            <a:normAutofit/>
          </a:bodyPr>
          <a:lstStyle/>
          <a:p>
            <a:pPr lvl="1"/>
            <a:r>
              <a:rPr lang="pt-BR" sz="2000" b="1" dirty="0" smtClean="0">
                <a:latin typeface="+mj-lt"/>
              </a:rPr>
              <a:t>– 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9275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85191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IMPORTANTE: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As </a:t>
            </a:r>
            <a:r>
              <a:rPr lang="pt-BR" sz="2000" dirty="0" smtClean="0">
                <a:solidFill>
                  <a:srgbClr val="FF0000"/>
                </a:solidFill>
              </a:rPr>
              <a:t>formas curtas  &amp; e | executam a operação elemento a elemento.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As formas longas &amp;&amp; e || consideram apenas o primeiro elemento dos operadores envolvidos. Usado em desvios condicionais.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O</a:t>
            </a:r>
            <a:r>
              <a:rPr lang="pt-BR" sz="2000" dirty="0" smtClean="0">
                <a:solidFill>
                  <a:srgbClr val="FF0000"/>
                </a:solidFill>
              </a:rPr>
              <a:t>s valores numéricos iguais a 0 (zero) são tratados como FALSE os demais como TRUE.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Caso um dos operadores for NA o resultado dependerá da operação.</a:t>
            </a:r>
          </a:p>
        </p:txBody>
      </p:sp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8018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17503</TotalTime>
  <Words>1545</Words>
  <Application>Microsoft Office PowerPoint</Application>
  <PresentationFormat>Widescreen</PresentationFormat>
  <Paragraphs>303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– Tipos de dados</vt:lpstr>
      <vt:lpstr>– Dados Missing</vt:lpstr>
      <vt:lpstr>– Dados Missing</vt:lpstr>
      <vt:lpstr>– Operadores Aritméticos</vt:lpstr>
      <vt:lpstr>– Operadores Relacionais</vt:lpstr>
      <vt:lpstr>– Operadores Lógicos</vt:lpstr>
      <vt:lpstr>– Operadores Lógicos</vt:lpstr>
      <vt:lpstr>– Operadores Lógicos</vt:lpstr>
      <vt:lpstr>– Estrutura de Dados</vt:lpstr>
      <vt:lpstr>– Estrutura de Dados</vt:lpstr>
      <vt:lpstr>– Estrutura de Dados</vt:lpstr>
      <vt:lpstr>– 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206</cp:revision>
  <dcterms:created xsi:type="dcterms:W3CDTF">2017-07-24T18:42:29Z</dcterms:created>
  <dcterms:modified xsi:type="dcterms:W3CDTF">2019-05-02T13:43:58Z</dcterms:modified>
</cp:coreProperties>
</file>