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378" r:id="rId3"/>
    <p:sldId id="379" r:id="rId4"/>
    <p:sldId id="380" r:id="rId5"/>
    <p:sldId id="29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2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3220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886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457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312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834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4418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2584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365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9413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34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13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1E9B6-233B-4FD6-8F26-E8C7D0222A26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358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838200" y="1009816"/>
            <a:ext cx="10515600" cy="5167147"/>
          </a:xfrm>
        </p:spPr>
        <p:txBody>
          <a:bodyPr anchor="ctr">
            <a:normAutofit/>
          </a:bodyPr>
          <a:lstStyle/>
          <a:p>
            <a:r>
              <a:rPr lang="pt-BR" sz="2000" dirty="0" smtClean="0"/>
              <a:t>Objetivo da aula:</a:t>
            </a:r>
          </a:p>
          <a:p>
            <a:pPr lvl="1"/>
            <a:r>
              <a:rPr lang="pt-BR" sz="2000" dirty="0" smtClean="0"/>
              <a:t>var</a:t>
            </a:r>
          </a:p>
          <a:p>
            <a:pPr lvl="1"/>
            <a:r>
              <a:rPr lang="pt-BR" sz="2000" dirty="0" err="1" smtClean="0"/>
              <a:t>sd</a:t>
            </a:r>
            <a:r>
              <a:rPr lang="pt-BR" sz="2000" dirty="0" smtClean="0"/>
              <a:t> </a:t>
            </a:r>
          </a:p>
          <a:p>
            <a:pPr lvl="1"/>
            <a:r>
              <a:rPr lang="pt-BR" sz="2000" dirty="0" smtClean="0"/>
              <a:t>range</a:t>
            </a:r>
          </a:p>
          <a:p>
            <a:pPr marL="457200" lvl="1" indent="0">
              <a:buNone/>
            </a:pPr>
            <a:endParaRPr lang="pt-BR" sz="2800" dirty="0"/>
          </a:p>
          <a:p>
            <a:pPr marL="457200" lvl="1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192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5"/>
          <p:cNvSpPr txBox="1">
            <a:spLocks/>
          </p:cNvSpPr>
          <p:nvPr/>
        </p:nvSpPr>
        <p:spPr>
          <a:xfrm>
            <a:off x="175260" y="960121"/>
            <a:ext cx="11369040" cy="342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pt-BR" sz="2000" b="1" kern="0" dirty="0" smtClean="0">
                <a:solidFill>
                  <a:sysClr val="windowText" lastClr="000000"/>
                </a:solidFill>
                <a:latin typeface="+mj-lt"/>
              </a:rPr>
              <a:t>– Função var</a:t>
            </a:r>
          </a:p>
        </p:txBody>
      </p:sp>
      <p:sp>
        <p:nvSpPr>
          <p:cNvPr id="5" name="Espaço Reservado para Conteúdo 6"/>
          <p:cNvSpPr>
            <a:spLocks noGrp="1"/>
          </p:cNvSpPr>
          <p:nvPr>
            <p:ph idx="1"/>
          </p:nvPr>
        </p:nvSpPr>
        <p:spPr>
          <a:xfrm>
            <a:off x="799011" y="1303020"/>
            <a:ext cx="10515600" cy="526155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2000" dirty="0" smtClean="0"/>
              <a:t>Uso padrão</a:t>
            </a:r>
            <a:r>
              <a:rPr lang="pt-BR" sz="2000" dirty="0"/>
              <a:t>:  </a:t>
            </a:r>
            <a:r>
              <a:rPr lang="pt-BR" sz="2000" dirty="0" smtClean="0"/>
              <a:t>var(x, </a:t>
            </a:r>
            <a:r>
              <a:rPr lang="pt-BR" sz="2000" dirty="0"/>
              <a:t>na.rm = FALSE, </a:t>
            </a:r>
            <a:r>
              <a:rPr lang="pt-BR" sz="2000" dirty="0" smtClean="0"/>
              <a:t>...)</a:t>
            </a:r>
            <a:endParaRPr lang="pt-BR" sz="20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000" dirty="0" smtClean="0"/>
              <a:t>Os </a:t>
            </a:r>
            <a:r>
              <a:rPr lang="pt-BR" sz="2000" dirty="0" smtClean="0"/>
              <a:t>argumentos são: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x –  argumentos dos quais serão obtidos  a variância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na.rm – </a:t>
            </a:r>
            <a:r>
              <a:rPr lang="pt-BR" sz="2000" dirty="0"/>
              <a:t>na.rm – valor lógico, se verdadeiro, exclui os valores NA e calcula </a:t>
            </a:r>
            <a:r>
              <a:rPr lang="pt-BR" sz="2000" dirty="0" smtClean="0"/>
              <a:t>a variância. </a:t>
            </a:r>
            <a:r>
              <a:rPr lang="pt-BR" sz="2000" dirty="0"/>
              <a:t>Se falso, caso ocorra NA nos dados, retorna como resultado NA..</a:t>
            </a:r>
            <a:endParaRPr lang="pt-BR" sz="2000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000" dirty="0" smtClean="0"/>
              <a:t>Exemplo</a:t>
            </a:r>
            <a:r>
              <a:rPr lang="pt-BR" sz="2000" dirty="0" smtClean="0"/>
              <a:t>: 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000" dirty="0" smtClean="0"/>
              <a:t>x&lt;-c(1:100)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000" dirty="0" smtClean="0"/>
              <a:t>var(x)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000" dirty="0" smtClean="0"/>
              <a:t>Utiliza </a:t>
            </a:r>
            <a:r>
              <a:rPr lang="pt-BR" sz="2000" dirty="0" smtClean="0"/>
              <a:t>como denominado n-1 para gerar estimativas não </a:t>
            </a:r>
            <a:r>
              <a:rPr lang="pt-BR" sz="2000" dirty="0" err="1" smtClean="0"/>
              <a:t>viezadas</a:t>
            </a:r>
            <a:r>
              <a:rPr lang="pt-BR" sz="2000" dirty="0" smtClean="0"/>
              <a:t>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98401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5"/>
          <p:cNvSpPr txBox="1">
            <a:spLocks/>
          </p:cNvSpPr>
          <p:nvPr/>
        </p:nvSpPr>
        <p:spPr>
          <a:xfrm>
            <a:off x="175260" y="960121"/>
            <a:ext cx="11369040" cy="342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pt-BR" sz="2000" b="1" kern="0" dirty="0" smtClean="0">
                <a:solidFill>
                  <a:sysClr val="windowText" lastClr="000000"/>
                </a:solidFill>
                <a:latin typeface="+mj-lt"/>
              </a:rPr>
              <a:t>– Função </a:t>
            </a:r>
            <a:r>
              <a:rPr lang="pt-BR" sz="2000" b="1" kern="0" dirty="0" err="1" smtClean="0">
                <a:solidFill>
                  <a:sysClr val="windowText" lastClr="000000"/>
                </a:solidFill>
                <a:latin typeface="+mj-lt"/>
              </a:rPr>
              <a:t>sd</a:t>
            </a:r>
            <a:endParaRPr lang="pt-BR" sz="2000" b="1" kern="0" dirty="0" smtClean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5" name="Espaço Reservado para Conteúdo 6"/>
          <p:cNvSpPr>
            <a:spLocks noGrp="1"/>
          </p:cNvSpPr>
          <p:nvPr>
            <p:ph idx="1"/>
          </p:nvPr>
        </p:nvSpPr>
        <p:spPr>
          <a:xfrm>
            <a:off x="799011" y="1303020"/>
            <a:ext cx="10515600" cy="526155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2000" dirty="0" smtClean="0"/>
              <a:t>Uso padrão</a:t>
            </a:r>
            <a:r>
              <a:rPr lang="pt-BR" sz="2000" dirty="0"/>
              <a:t>:  </a:t>
            </a:r>
            <a:r>
              <a:rPr lang="pt-BR" sz="2000" dirty="0" err="1" smtClean="0"/>
              <a:t>sd</a:t>
            </a:r>
            <a:r>
              <a:rPr lang="pt-BR" sz="2000" dirty="0" smtClean="0"/>
              <a:t>(x</a:t>
            </a:r>
            <a:r>
              <a:rPr lang="pt-BR" sz="2000" dirty="0" smtClean="0"/>
              <a:t>, </a:t>
            </a:r>
            <a:r>
              <a:rPr lang="pt-BR" sz="2000" dirty="0"/>
              <a:t>na.rm = FALSE, </a:t>
            </a:r>
            <a:r>
              <a:rPr lang="pt-BR" sz="2000" dirty="0" smtClean="0"/>
              <a:t>...)</a:t>
            </a:r>
            <a:endParaRPr lang="pt-BR" sz="20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000" dirty="0" smtClean="0"/>
              <a:t>Os </a:t>
            </a:r>
            <a:r>
              <a:rPr lang="pt-BR" sz="2000" dirty="0" smtClean="0"/>
              <a:t>argumentos são: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x –  argumentos dos quais serão obtidos  o desvio padrão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na.rm – valor lógico, </a:t>
            </a:r>
            <a:r>
              <a:rPr lang="pt-BR" sz="2000" dirty="0" smtClean="0"/>
              <a:t>se verdadeiro, exclui </a:t>
            </a:r>
            <a:r>
              <a:rPr lang="pt-BR" sz="2000" dirty="0" smtClean="0"/>
              <a:t>os valores NA e calcula o desvio padrão. Se falso, caso </a:t>
            </a:r>
            <a:r>
              <a:rPr lang="pt-BR" sz="2000" dirty="0" smtClean="0"/>
              <a:t>ocorra</a:t>
            </a:r>
            <a:r>
              <a:rPr lang="pt-BR" sz="2000" dirty="0" smtClean="0"/>
              <a:t> NA </a:t>
            </a:r>
            <a:r>
              <a:rPr lang="pt-BR" sz="2000" dirty="0" smtClean="0"/>
              <a:t>nos </a:t>
            </a:r>
            <a:r>
              <a:rPr lang="pt-BR" sz="2000" dirty="0" smtClean="0"/>
              <a:t>dados, </a:t>
            </a:r>
            <a:r>
              <a:rPr lang="pt-BR" sz="2000" dirty="0" smtClean="0"/>
              <a:t>retorna </a:t>
            </a:r>
            <a:r>
              <a:rPr lang="pt-BR" sz="2000" dirty="0" smtClean="0"/>
              <a:t>com</a:t>
            </a:r>
            <a:r>
              <a:rPr lang="pt-BR" sz="2000" dirty="0" smtClean="0"/>
              <a:t>o resultado N</a:t>
            </a:r>
            <a:r>
              <a:rPr lang="pt-BR" sz="2000" dirty="0" smtClean="0"/>
              <a:t>A</a:t>
            </a:r>
            <a:r>
              <a:rPr lang="pt-BR" sz="2000" dirty="0" smtClean="0"/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000" dirty="0" smtClean="0"/>
              <a:t>Exemplo</a:t>
            </a:r>
            <a:r>
              <a:rPr lang="pt-BR" sz="2000" dirty="0" smtClean="0"/>
              <a:t>: 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000" dirty="0" smtClean="0"/>
              <a:t>x&lt;-c(1:100)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000" dirty="0" err="1" smtClean="0"/>
              <a:t>sd</a:t>
            </a:r>
            <a:r>
              <a:rPr lang="pt-BR" sz="2000" dirty="0" smtClean="0"/>
              <a:t>(x)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000" dirty="0" smtClean="0"/>
              <a:t>Utiliza </a:t>
            </a:r>
            <a:r>
              <a:rPr lang="pt-BR" sz="2000" dirty="0" smtClean="0"/>
              <a:t>como denominado n-1 para gerar estimativas não </a:t>
            </a:r>
            <a:r>
              <a:rPr lang="pt-BR" sz="2000" dirty="0" err="1" smtClean="0"/>
              <a:t>viesadas</a:t>
            </a:r>
            <a:r>
              <a:rPr lang="pt-BR" sz="2000" dirty="0" smtClean="0"/>
              <a:t>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20503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5"/>
          <p:cNvSpPr txBox="1">
            <a:spLocks/>
          </p:cNvSpPr>
          <p:nvPr/>
        </p:nvSpPr>
        <p:spPr>
          <a:xfrm>
            <a:off x="175260" y="960121"/>
            <a:ext cx="11369040" cy="342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pt-BR" sz="2000" b="1" kern="0" dirty="0" smtClean="0">
                <a:solidFill>
                  <a:sysClr val="windowText" lastClr="000000"/>
                </a:solidFill>
                <a:latin typeface="+mj-lt"/>
              </a:rPr>
              <a:t>– Função range</a:t>
            </a:r>
          </a:p>
        </p:txBody>
      </p:sp>
      <p:sp>
        <p:nvSpPr>
          <p:cNvPr id="5" name="Espaço Reservado para Conteúdo 6"/>
          <p:cNvSpPr>
            <a:spLocks noGrp="1"/>
          </p:cNvSpPr>
          <p:nvPr>
            <p:ph idx="1"/>
          </p:nvPr>
        </p:nvSpPr>
        <p:spPr>
          <a:xfrm>
            <a:off x="799011" y="1303020"/>
            <a:ext cx="10515600" cy="526155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2000" dirty="0" smtClean="0"/>
              <a:t>Uso padrão</a:t>
            </a:r>
            <a:r>
              <a:rPr lang="pt-BR" sz="2000" dirty="0"/>
              <a:t>:  </a:t>
            </a:r>
            <a:r>
              <a:rPr lang="pt-BR" sz="2000" dirty="0" smtClean="0"/>
              <a:t>range(..., </a:t>
            </a:r>
            <a:r>
              <a:rPr lang="pt-BR" sz="2000" dirty="0"/>
              <a:t>na.rm = </a:t>
            </a:r>
            <a:r>
              <a:rPr lang="pt-BR" sz="2000" dirty="0" smtClean="0"/>
              <a:t>FALSE)</a:t>
            </a:r>
            <a:endParaRPr lang="pt-BR" sz="20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000" dirty="0" smtClean="0"/>
              <a:t>Os </a:t>
            </a:r>
            <a:r>
              <a:rPr lang="pt-BR" sz="2000" dirty="0" smtClean="0"/>
              <a:t>argumentos são: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.... –  argumentos dos quais serão obtidos  o valor máximo e o mínimo.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 na.rm – </a:t>
            </a:r>
            <a:r>
              <a:rPr lang="pt-BR" sz="2000" dirty="0"/>
              <a:t>na.rm – valor lógico, se verdadeiro, exclui os valores NA e </a:t>
            </a:r>
            <a:r>
              <a:rPr lang="pt-BR" sz="2000" dirty="0" smtClean="0"/>
              <a:t>retorna um vetor com o valor mínimo e o máximo observado. </a:t>
            </a:r>
            <a:r>
              <a:rPr lang="pt-BR" sz="2000" dirty="0"/>
              <a:t>Se falso, caso ocorra NA nos dados, retorna como resultado NA.</a:t>
            </a:r>
            <a:endParaRPr lang="pt-BR" sz="2000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000" dirty="0" smtClean="0"/>
              <a:t>Exemplo: 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000" dirty="0" smtClean="0"/>
              <a:t>x&lt;-c(1:100)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000" dirty="0" err="1" smtClean="0"/>
              <a:t>sd</a:t>
            </a:r>
            <a:r>
              <a:rPr lang="pt-BR" sz="2000" dirty="0" smtClean="0"/>
              <a:t>(x)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000" dirty="0" smtClean="0"/>
              <a:t>Utiliza </a:t>
            </a:r>
            <a:r>
              <a:rPr lang="pt-BR" sz="2000" dirty="0" smtClean="0"/>
              <a:t>como denominado n-1 para gerar estimativas não </a:t>
            </a:r>
            <a:r>
              <a:rPr lang="pt-BR" sz="2000" dirty="0" err="1" smtClean="0"/>
              <a:t>viesadas</a:t>
            </a:r>
            <a:r>
              <a:rPr lang="pt-BR" sz="2000" dirty="0" smtClean="0"/>
              <a:t>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80442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838200" y="838200"/>
            <a:ext cx="10515600" cy="56041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pt-BR" sz="8000" dirty="0" smtClean="0"/>
          </a:p>
          <a:p>
            <a:pPr marL="0" indent="0" algn="ctr">
              <a:buNone/>
            </a:pPr>
            <a:endParaRPr lang="pt-BR" sz="8000" dirty="0" smtClean="0"/>
          </a:p>
          <a:p>
            <a:pPr marL="0" indent="0" algn="ctr">
              <a:buNone/>
            </a:pPr>
            <a:r>
              <a:rPr lang="pt-BR" sz="8000" b="1" dirty="0" smtClean="0">
                <a:solidFill>
                  <a:srgbClr val="FF0000"/>
                </a:solidFill>
              </a:rPr>
              <a:t>FIM !</a:t>
            </a:r>
            <a:endParaRPr lang="pt-BR" sz="80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pt-BR" sz="8000" dirty="0" smtClean="0"/>
          </a:p>
          <a:p>
            <a:pPr marL="0" indent="0" algn="ctr">
              <a:buNone/>
            </a:pPr>
            <a:endParaRPr lang="pt-BR" sz="8000" dirty="0"/>
          </a:p>
        </p:txBody>
      </p:sp>
    </p:spTree>
    <p:extLst>
      <p:ext uri="{BB962C8B-B14F-4D97-AF65-F5344CB8AC3E}">
        <p14:creationId xmlns:p14="http://schemas.microsoft.com/office/powerpoint/2010/main" val="17091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17572</TotalTime>
  <Words>253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1 -</dc:title>
  <dc:creator>Raucélio Coelho Cardoah Valdes</dc:creator>
  <cp:lastModifiedBy>Raucélio Coelho Cardoah Valdes</cp:lastModifiedBy>
  <cp:revision>215</cp:revision>
  <dcterms:created xsi:type="dcterms:W3CDTF">2017-07-24T18:42:29Z</dcterms:created>
  <dcterms:modified xsi:type="dcterms:W3CDTF">2019-04-22T12:46:48Z</dcterms:modified>
</cp:coreProperties>
</file>