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51" r:id="rId3"/>
    <p:sldId id="360" r:id="rId4"/>
    <p:sldId id="362" r:id="rId5"/>
    <p:sldId id="361" r:id="rId6"/>
    <p:sldId id="369" r:id="rId7"/>
    <p:sldId id="363" r:id="rId8"/>
    <p:sldId id="364" r:id="rId9"/>
    <p:sldId id="365" r:id="rId10"/>
    <p:sldId id="366" r:id="rId11"/>
    <p:sldId id="367" r:id="rId12"/>
    <p:sldId id="368" r:id="rId13"/>
    <p:sldId id="29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2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2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1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1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8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r>
              <a:rPr lang="pt-BR" dirty="0" smtClean="0"/>
              <a:t>Objetivo da aula:</a:t>
            </a:r>
            <a:endParaRPr lang="pt-BR" sz="2800" dirty="0" smtClean="0"/>
          </a:p>
          <a:p>
            <a:pPr lvl="1"/>
            <a:r>
              <a:rPr lang="pt-BR" sz="2800" dirty="0" smtClean="0"/>
              <a:t>Estruturas </a:t>
            </a:r>
            <a:r>
              <a:rPr lang="pt-BR" sz="2800" dirty="0"/>
              <a:t>de dados </a:t>
            </a:r>
            <a:r>
              <a:rPr lang="pt-BR" sz="2800" dirty="0" smtClean="0"/>
              <a:t>( matriz e  lista). 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9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smtClea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731783" y="1350263"/>
            <a:ext cx="10812517" cy="4136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Exemplo 1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&gt; </a:t>
            </a:r>
            <a:r>
              <a:rPr lang="pt-BR" sz="2000" dirty="0" err="1" smtClean="0"/>
              <a:t>lst</a:t>
            </a:r>
            <a:r>
              <a:rPr lang="pt-BR" sz="2000" dirty="0" smtClean="0"/>
              <a:t> &lt;- </a:t>
            </a:r>
            <a:r>
              <a:rPr lang="pt-BR" sz="2000" dirty="0" err="1" smtClean="0"/>
              <a:t>list</a:t>
            </a:r>
            <a:r>
              <a:rPr lang="pt-BR" sz="2000" dirty="0" smtClean="0"/>
              <a:t> (nome=“Joao”,  esposa=“Maria”,  </a:t>
            </a:r>
            <a:r>
              <a:rPr lang="pt-BR" sz="2000" dirty="0" err="1" smtClean="0"/>
              <a:t>no.filho</a:t>
            </a:r>
            <a:r>
              <a:rPr lang="pt-BR" sz="2000" dirty="0" smtClean="0"/>
              <a:t> = 2 ,       </a:t>
            </a:r>
            <a:r>
              <a:rPr lang="pt-BR" sz="2000" dirty="0" err="1" smtClean="0"/>
              <a:t>idade.filho</a:t>
            </a:r>
            <a:r>
              <a:rPr lang="pt-BR" sz="2000" dirty="0" smtClean="0"/>
              <a:t>=c(4,7) )</a:t>
            </a:r>
          </a:p>
          <a:p>
            <a:endParaRPr lang="pt-BR" sz="2000" dirty="0" smtClean="0"/>
          </a:p>
          <a:p>
            <a:r>
              <a:rPr lang="pt-BR" sz="2000" dirty="0" smtClean="0"/>
              <a:t>Os componentes de uma lista são numerados, conforme aparecem na função </a:t>
            </a:r>
            <a:r>
              <a:rPr lang="pt-BR" sz="2000" b="1" dirty="0" err="1" smtClean="0">
                <a:solidFill>
                  <a:srgbClr val="FF0000"/>
                </a:solidFill>
              </a:rPr>
              <a:t>list</a:t>
            </a:r>
            <a:r>
              <a:rPr lang="pt-BR" sz="2000" b="1" dirty="0" smtClean="0">
                <a:solidFill>
                  <a:srgbClr val="FF0000"/>
                </a:solidFill>
              </a:rPr>
              <a:t> ()</a:t>
            </a:r>
            <a:r>
              <a:rPr lang="pt-BR" sz="2000" dirty="0" smtClean="0"/>
              <a:t> e podem ser nomeados.</a:t>
            </a:r>
          </a:p>
          <a:p>
            <a:endParaRPr lang="pt-BR" sz="2000" dirty="0"/>
          </a:p>
          <a:p>
            <a:r>
              <a:rPr lang="pt-BR" sz="2000" dirty="0" smtClean="0"/>
              <a:t>Os  componentes de uma lista podem ser acessados por sua posição ou nome utilizando o operador </a:t>
            </a:r>
            <a:r>
              <a:rPr lang="pt-BR" sz="2000" dirty="0" smtClean="0">
                <a:solidFill>
                  <a:srgbClr val="FF0000"/>
                </a:solidFill>
              </a:rPr>
              <a:t>[[ ]].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	</a:t>
            </a:r>
            <a:r>
              <a:rPr lang="pt-BR" sz="2000" dirty="0" err="1" smtClean="0">
                <a:solidFill>
                  <a:srgbClr val="FF0000"/>
                </a:solidFill>
              </a:rPr>
              <a:t>list</a:t>
            </a:r>
            <a:r>
              <a:rPr lang="pt-BR" sz="2000" dirty="0" smtClean="0">
                <a:solidFill>
                  <a:srgbClr val="FF0000"/>
                </a:solidFill>
              </a:rPr>
              <a:t>[[1]] ,  </a:t>
            </a:r>
            <a:r>
              <a:rPr lang="pt-BR" sz="2000" dirty="0" err="1" smtClean="0">
                <a:solidFill>
                  <a:srgbClr val="FF0000"/>
                </a:solidFill>
              </a:rPr>
              <a:t>list</a:t>
            </a:r>
            <a:r>
              <a:rPr lang="pt-BR" sz="2000" dirty="0" smtClean="0">
                <a:solidFill>
                  <a:srgbClr val="FF0000"/>
                </a:solidFill>
              </a:rPr>
              <a:t>[[“</a:t>
            </a:r>
            <a:r>
              <a:rPr lang="pt-BR" sz="2000" dirty="0" err="1" smtClean="0">
                <a:solidFill>
                  <a:srgbClr val="FF0000"/>
                </a:solidFill>
              </a:rPr>
              <a:t>no.filho</a:t>
            </a:r>
            <a:r>
              <a:rPr lang="pt-BR" sz="2000" dirty="0" smtClean="0">
                <a:solidFill>
                  <a:srgbClr val="FF0000"/>
                </a:solidFill>
              </a:rPr>
              <a:t>”]]	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smtClea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731783" y="1350263"/>
            <a:ext cx="10812517" cy="4873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Exemplo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A </a:t>
            </a:r>
            <a:r>
              <a:rPr lang="pt-BR" sz="2000" dirty="0" smtClean="0"/>
              <a:t>função </a:t>
            </a:r>
            <a:r>
              <a:rPr lang="pt-BR" sz="2000" dirty="0" err="1" smtClean="0"/>
              <a:t>hist</a:t>
            </a:r>
            <a:r>
              <a:rPr lang="pt-BR" sz="2000" dirty="0" smtClean="0"/>
              <a:t>( ) além de fazer um histograma retorna uma lista com um conjunto de dados. </a:t>
            </a:r>
            <a:endParaRPr lang="pt-B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&gt; a</a:t>
            </a:r>
            <a:r>
              <a:rPr lang="pt-BR" sz="2000" dirty="0" smtClean="0"/>
              <a:t>&lt;- hist.(</a:t>
            </a:r>
            <a:r>
              <a:rPr lang="pt-BR" sz="2000" dirty="0" err="1" smtClean="0"/>
              <a:t>INDICIAMENTO$duracao</a:t>
            </a:r>
            <a:r>
              <a:rPr lang="pt-BR" sz="20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A </a:t>
            </a:r>
            <a:r>
              <a:rPr lang="pt-BR" sz="2000" dirty="0" smtClean="0"/>
              <a:t>função </a:t>
            </a:r>
            <a:r>
              <a:rPr lang="pt-BR" sz="2000" dirty="0" err="1" smtClean="0"/>
              <a:t>names</a:t>
            </a:r>
            <a:r>
              <a:rPr lang="pt-BR" sz="2000" dirty="0" smtClean="0"/>
              <a:t> ( ) retorna as componentes de uma lista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&gt; </a:t>
            </a:r>
            <a:r>
              <a:rPr lang="en-US" sz="2000" dirty="0"/>
              <a:t>names(a)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[1] "breaks"   "counts"   "density"  "</a:t>
            </a:r>
            <a:r>
              <a:rPr lang="en-US" sz="2000" dirty="0" err="1"/>
              <a:t>mids</a:t>
            </a:r>
            <a:r>
              <a:rPr lang="en-US" sz="2000" dirty="0"/>
              <a:t>"     "</a:t>
            </a:r>
            <a:r>
              <a:rPr lang="en-US" sz="2000" dirty="0" err="1"/>
              <a:t>xname</a:t>
            </a:r>
            <a:r>
              <a:rPr lang="en-US" sz="2000" dirty="0"/>
              <a:t>"    "</a:t>
            </a:r>
            <a:r>
              <a:rPr lang="en-US" sz="2000" dirty="0" err="1"/>
              <a:t>equidist</a:t>
            </a:r>
            <a:r>
              <a:rPr lang="en-US" sz="2000" dirty="0"/>
              <a:t>"</a:t>
            </a:r>
            <a:endParaRPr lang="pt-BR" sz="2000" dirty="0" smtClean="0"/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smtClea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573207" y="1350263"/>
            <a:ext cx="10971094" cy="5241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Exemplo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&gt; a</a:t>
            </a:r>
            <a:endParaRPr lang="pt-B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$`</a:t>
            </a:r>
            <a:r>
              <a:rPr lang="pt-BR" sz="2000" dirty="0"/>
              <a:t>breaks`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 [1] -200 </a:t>
            </a:r>
            <a:r>
              <a:rPr lang="pt-BR" sz="2000" dirty="0" smtClean="0"/>
              <a:t> 0  </a:t>
            </a:r>
            <a:r>
              <a:rPr lang="pt-BR" sz="2000" dirty="0"/>
              <a:t>200  400  600  </a:t>
            </a:r>
            <a:endParaRPr lang="pt-B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$</a:t>
            </a:r>
            <a:r>
              <a:rPr lang="pt-BR" sz="2000" dirty="0" err="1"/>
              <a:t>counts</a:t>
            </a: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 [1]   12 </a:t>
            </a:r>
            <a:r>
              <a:rPr lang="pt-BR" sz="2000" dirty="0" smtClean="0"/>
              <a:t> 17 07  </a:t>
            </a:r>
            <a:r>
              <a:rPr lang="pt-BR" sz="2000" dirty="0"/>
              <a:t>745  </a:t>
            </a:r>
            <a:endParaRPr lang="pt-B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$</a:t>
            </a:r>
            <a:r>
              <a:rPr lang="pt-BR" sz="2000" dirty="0" err="1"/>
              <a:t>density</a:t>
            </a: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 [1] </a:t>
            </a:r>
            <a:r>
              <a:rPr lang="pt-BR" sz="2000" dirty="0" smtClean="0"/>
              <a:t>1.44e-05 2.05e-03 8.95e-04  6.23e-04   ...</a:t>
            </a:r>
            <a:endParaRPr lang="pt-BR" sz="20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6715861" y="1616394"/>
            <a:ext cx="4200956" cy="524160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pt-BR" sz="20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$</a:t>
            </a:r>
            <a:r>
              <a:rPr lang="pt-BR" sz="2000" dirty="0" err="1"/>
              <a:t>mids</a:t>
            </a: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 [1] -100  100  300  </a:t>
            </a:r>
            <a:r>
              <a:rPr lang="pt-BR" sz="2000" dirty="0" smtClean="0"/>
              <a:t>500  ...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$</a:t>
            </a:r>
            <a:r>
              <a:rPr lang="pt-BR" sz="2000" dirty="0" err="1" smtClean="0"/>
              <a:t>xname</a:t>
            </a:r>
            <a:endParaRPr lang="pt-B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[</a:t>
            </a:r>
            <a:r>
              <a:rPr lang="pt-BR" sz="2000" dirty="0"/>
              <a:t>1] "</a:t>
            </a:r>
            <a:r>
              <a:rPr lang="pt-BR" sz="2000" dirty="0" err="1"/>
              <a:t>INDICIAMENTO$duracao</a:t>
            </a:r>
            <a:r>
              <a:rPr lang="pt-BR" sz="2000" dirty="0"/>
              <a:t>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$</a:t>
            </a:r>
            <a:r>
              <a:rPr lang="pt-BR" sz="2000" dirty="0" err="1"/>
              <a:t>equidist</a:t>
            </a: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[1] </a:t>
            </a:r>
            <a:r>
              <a:rPr lang="pt-BR" sz="2000" dirty="0" smtClean="0"/>
              <a:t>TRUE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4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604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r>
              <a:rPr lang="pt-BR" sz="8000" b="1" dirty="0" smtClean="0">
                <a:solidFill>
                  <a:srgbClr val="FF0000"/>
                </a:solidFill>
              </a:rPr>
              <a:t>FIM !</a:t>
            </a:r>
            <a:endParaRPr lang="pt-BR" sz="8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709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 smtClean="0">
                <a:latin typeface="+mj-lt"/>
              </a:rPr>
              <a:t>– Estrutura de Dados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838200" y="1303020"/>
            <a:ext cx="10515600" cy="43338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Matriz</a:t>
            </a:r>
            <a:r>
              <a:rPr lang="pt-BR" sz="2000" dirty="0" smtClean="0"/>
              <a:t> </a:t>
            </a:r>
            <a:r>
              <a:rPr lang="pt-BR" sz="2000" dirty="0" smtClean="0"/>
              <a:t>é um objeto bidimensional, cujos elementos do mesmo tipo.</a:t>
            </a:r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Lista</a:t>
            </a:r>
            <a:r>
              <a:rPr lang="pt-BR" sz="2000" dirty="0" smtClean="0"/>
              <a:t> </a:t>
            </a:r>
            <a:r>
              <a:rPr lang="pt-BR" sz="2000" dirty="0" smtClean="0"/>
              <a:t>é uma estrutura de dados capaz de armazenar qualquer outra estrutura de dados do R, assim os elementos de uma lista </a:t>
            </a:r>
            <a:r>
              <a:rPr lang="pt-BR" sz="2000" b="1" dirty="0" smtClean="0">
                <a:solidFill>
                  <a:srgbClr val="FF0000"/>
                </a:solidFill>
              </a:rPr>
              <a:t>não</a:t>
            </a:r>
            <a:r>
              <a:rPr lang="pt-BR" sz="2000" dirty="0" smtClean="0"/>
              <a:t> precisam ser do mesmo tipo.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906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smtClea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799012" y="1303020"/>
            <a:ext cx="10515600" cy="49578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 smtClean="0"/>
              <a:t> </a:t>
            </a:r>
            <a:r>
              <a:rPr lang="pt-BR" sz="2000" b="1" dirty="0" smtClean="0">
                <a:solidFill>
                  <a:srgbClr val="FF0000"/>
                </a:solidFill>
              </a:rPr>
              <a:t>Matriz</a:t>
            </a:r>
            <a:r>
              <a:rPr lang="pt-BR" sz="2000" dirty="0" smtClean="0"/>
              <a:t> é um objeto bidimensional, com elementos do mesmo tipo.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A matriz é um vetor organizado em linhas e colunas.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/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cbind</a:t>
            </a:r>
            <a:r>
              <a:rPr lang="pt-BR" sz="2000" b="1" dirty="0" smtClean="0">
                <a:solidFill>
                  <a:srgbClr val="FF0000"/>
                </a:solidFill>
              </a:rPr>
              <a:t>( ) </a:t>
            </a:r>
            <a:r>
              <a:rPr lang="pt-BR" sz="2000" dirty="0" smtClean="0"/>
              <a:t>gera uma matriz a partir de vetores, os quais são organizados em colunas</a:t>
            </a:r>
            <a:r>
              <a:rPr lang="pt-B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rbind</a:t>
            </a:r>
            <a:r>
              <a:rPr lang="pt-BR" sz="2000" b="1" dirty="0" smtClean="0">
                <a:solidFill>
                  <a:srgbClr val="FF0000"/>
                </a:solidFill>
              </a:rPr>
              <a:t>( ) </a:t>
            </a:r>
            <a:r>
              <a:rPr lang="pt-BR" sz="2000" dirty="0" smtClean="0"/>
              <a:t>gera </a:t>
            </a:r>
            <a:r>
              <a:rPr lang="pt-BR" sz="2000" dirty="0" smtClean="0"/>
              <a:t>uma </a:t>
            </a:r>
            <a:r>
              <a:rPr lang="pt-BR" sz="2000" dirty="0" smtClean="0"/>
              <a:t>matriz a partir de vetores, os quais </a:t>
            </a:r>
            <a:r>
              <a:rPr lang="pt-BR" sz="2000" dirty="0" smtClean="0"/>
              <a:t>são organizados em linhas.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smtClea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838201" y="1303020"/>
            <a:ext cx="3127310" cy="5228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b="1" dirty="0" smtClean="0">
                <a:solidFill>
                  <a:srgbClr val="FF0000"/>
                </a:solidFill>
              </a:rPr>
              <a:t>Exemplo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000" dirty="0" smtClean="0"/>
              <a:t>&gt; </a:t>
            </a:r>
            <a:r>
              <a:rPr lang="es-ES" sz="2000" dirty="0"/>
              <a:t>(x  &lt;- 1:3) ; (y &lt;- 9:7)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000" dirty="0"/>
              <a:t>[1] 1 2 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000" dirty="0"/>
              <a:t>[1] 9 8 7</a:t>
            </a:r>
          </a:p>
          <a:p>
            <a:pPr marL="0" indent="0">
              <a:buNone/>
            </a:pPr>
            <a:endParaRPr lang="pt-BR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800" b="1" dirty="0" smtClean="0">
              <a:solidFill>
                <a:srgbClr val="FF0000"/>
              </a:solidFill>
            </a:endParaRPr>
          </a:p>
        </p:txBody>
      </p:sp>
      <p:sp>
        <p:nvSpPr>
          <p:cNvPr id="9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4628453" y="1303020"/>
            <a:ext cx="2985328" cy="507235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000" dirty="0" smtClean="0"/>
              <a:t>&gt; </a:t>
            </a:r>
            <a:r>
              <a:rPr lang="es-ES" sz="2000" dirty="0" err="1"/>
              <a:t>cbind</a:t>
            </a:r>
            <a:r>
              <a:rPr lang="es-ES" sz="2000" dirty="0"/>
              <a:t>(</a:t>
            </a:r>
            <a:r>
              <a:rPr lang="es-ES" sz="2000" dirty="0" err="1"/>
              <a:t>x,y</a:t>
            </a:r>
            <a:r>
              <a:rPr lang="es-ES" sz="2000" dirty="0"/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000" dirty="0"/>
              <a:t>     </a:t>
            </a:r>
            <a:r>
              <a:rPr lang="es-ES" sz="2000" dirty="0" smtClean="0"/>
              <a:t>  x  y</a:t>
            </a:r>
            <a:endParaRPr lang="es-E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s-ES" sz="2000" dirty="0"/>
              <a:t>[1,] 1 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000" dirty="0"/>
              <a:t>[2,] 2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000" dirty="0"/>
              <a:t>[3,] 3 7</a:t>
            </a:r>
          </a:p>
          <a:p>
            <a:pPr marL="0" indent="0">
              <a:buNone/>
            </a:pPr>
            <a:endParaRPr lang="pt-BR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800" b="1" dirty="0" smtClean="0">
              <a:solidFill>
                <a:srgbClr val="FF0000"/>
              </a:solidFill>
            </a:endParaRPr>
          </a:p>
        </p:txBody>
      </p:sp>
      <p:sp>
        <p:nvSpPr>
          <p:cNvPr id="10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8276723" y="1381046"/>
            <a:ext cx="3099318" cy="507235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2000" dirty="0" smtClean="0"/>
              <a:t>&gt; </a:t>
            </a:r>
            <a:r>
              <a:rPr lang="es-ES" sz="2000" dirty="0" err="1"/>
              <a:t>rbind</a:t>
            </a:r>
            <a:r>
              <a:rPr lang="es-ES" sz="2000" dirty="0"/>
              <a:t>(</a:t>
            </a:r>
            <a:r>
              <a:rPr lang="es-ES" sz="2000" dirty="0" err="1"/>
              <a:t>x,y</a:t>
            </a:r>
            <a:r>
              <a:rPr lang="es-ES" sz="20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000" dirty="0"/>
              <a:t>  [,1] [,2] [,3]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000" dirty="0"/>
              <a:t>x    1    2   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000" dirty="0"/>
              <a:t>y    9    8    </a:t>
            </a:r>
            <a:r>
              <a:rPr lang="es-ES" sz="2000" dirty="0" smtClean="0"/>
              <a:t>7</a:t>
            </a:r>
            <a:r>
              <a:rPr lang="es-ES" sz="2000" b="1" dirty="0" smtClean="0">
                <a:solidFill>
                  <a:srgbClr val="FF0000"/>
                </a:solidFill>
              </a:rPr>
              <a:t> </a:t>
            </a:r>
            <a:endParaRPr lang="pt-BR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6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smtClea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799011" y="1303021"/>
            <a:ext cx="10515600" cy="45006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A função </a:t>
            </a:r>
            <a:r>
              <a:rPr lang="pt-BR" sz="2000" b="1" dirty="0" err="1" smtClean="0">
                <a:solidFill>
                  <a:srgbClr val="FF0000"/>
                </a:solidFill>
              </a:rPr>
              <a:t>matrix</a:t>
            </a:r>
            <a:r>
              <a:rPr lang="pt-BR" sz="2000" b="1" dirty="0" smtClean="0">
                <a:solidFill>
                  <a:srgbClr val="FF0000"/>
                </a:solidFill>
              </a:rPr>
              <a:t> ( )</a:t>
            </a:r>
            <a:r>
              <a:rPr lang="pt-BR" sz="2000" dirty="0" smtClean="0"/>
              <a:t>  cria uma matriz a partir de um vetor, mas permite  definir o numero de linhas, colunas e a forma de preenchimento (linhas ou colunas). Os argumentos são: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/>
              <a:t>x – o vetor a ser </a:t>
            </a:r>
            <a:r>
              <a:rPr lang="pt-BR" sz="2000" dirty="0" smtClean="0"/>
              <a:t>convertido;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err="1" smtClean="0"/>
              <a:t>nrow</a:t>
            </a:r>
            <a:r>
              <a:rPr lang="pt-BR" sz="2000" dirty="0" smtClean="0"/>
              <a:t> – número de </a:t>
            </a:r>
            <a:r>
              <a:rPr lang="pt-BR" sz="2000" dirty="0" smtClean="0"/>
              <a:t>linhas;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err="1" smtClean="0"/>
              <a:t>ncol</a:t>
            </a:r>
            <a:r>
              <a:rPr lang="pt-BR" sz="2000" dirty="0" smtClean="0"/>
              <a:t> – número de </a:t>
            </a:r>
            <a:r>
              <a:rPr lang="pt-BR" sz="2000" dirty="0" smtClean="0"/>
              <a:t>colunas;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err="1"/>
              <a:t>b</a:t>
            </a:r>
            <a:r>
              <a:rPr lang="pt-BR" sz="2000" dirty="0" err="1" smtClean="0"/>
              <a:t>yrow</a:t>
            </a:r>
            <a:r>
              <a:rPr lang="pt-BR" sz="2000" dirty="0" smtClean="0"/>
              <a:t> – se for TRUE o preenchimento será por linhas;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smtClea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299046" y="1356787"/>
            <a:ext cx="3040224" cy="25993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b="1" dirty="0" smtClean="0">
                <a:solidFill>
                  <a:srgbClr val="FF0000"/>
                </a:solidFill>
              </a:rPr>
              <a:t>Exemplo :</a:t>
            </a:r>
          </a:p>
          <a:p>
            <a:pPr marL="0" indent="0">
              <a:buNone/>
            </a:pPr>
            <a:r>
              <a:rPr lang="pt-BR" sz="1600" dirty="0"/>
              <a:t>&gt; </a:t>
            </a:r>
            <a:r>
              <a:rPr lang="pt-BR" sz="1600" dirty="0" err="1"/>
              <a:t>matrix</a:t>
            </a:r>
            <a:r>
              <a:rPr lang="pt-BR" sz="1600" dirty="0"/>
              <a:t> (1:12, 3,4, </a:t>
            </a:r>
            <a:r>
              <a:rPr lang="pt-BR" sz="1600" dirty="0" err="1"/>
              <a:t>byrow</a:t>
            </a:r>
            <a:r>
              <a:rPr lang="pt-BR" sz="1600" dirty="0"/>
              <a:t> = F)</a:t>
            </a:r>
          </a:p>
          <a:p>
            <a:pPr marL="0" indent="0">
              <a:buNone/>
            </a:pPr>
            <a:r>
              <a:rPr lang="pt-BR" sz="1600" dirty="0"/>
              <a:t>     [,1] [,2] [,3] [,4]</a:t>
            </a:r>
          </a:p>
          <a:p>
            <a:pPr marL="0" indent="0">
              <a:buNone/>
            </a:pPr>
            <a:r>
              <a:rPr lang="pt-BR" sz="1600" dirty="0"/>
              <a:t>[1,]    1    4    7   10</a:t>
            </a:r>
          </a:p>
          <a:p>
            <a:pPr marL="0" indent="0">
              <a:buNone/>
            </a:pPr>
            <a:r>
              <a:rPr lang="pt-BR" sz="1600" dirty="0"/>
              <a:t>[2,]    2    5    8   11</a:t>
            </a:r>
          </a:p>
          <a:p>
            <a:pPr marL="0" indent="0">
              <a:buNone/>
            </a:pPr>
            <a:r>
              <a:rPr lang="pt-BR" sz="1600" dirty="0"/>
              <a:t>[3,]    3    6    9   </a:t>
            </a:r>
            <a:r>
              <a:rPr lang="pt-BR" sz="1600" dirty="0" smtClean="0"/>
              <a:t>12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</p:txBody>
      </p:sp>
      <p:sp>
        <p:nvSpPr>
          <p:cNvPr id="8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9151776" y="1303021"/>
            <a:ext cx="3040224" cy="5554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&gt; </a:t>
            </a:r>
            <a:r>
              <a:rPr lang="pt-BR" sz="1600" dirty="0" err="1"/>
              <a:t>matrix</a:t>
            </a:r>
            <a:r>
              <a:rPr lang="pt-BR" sz="1600" dirty="0"/>
              <a:t> (</a:t>
            </a:r>
            <a:r>
              <a:rPr lang="pt-BR" sz="1600" dirty="0" err="1"/>
              <a:t>letters</a:t>
            </a:r>
            <a:r>
              <a:rPr lang="pt-BR" sz="1600" dirty="0"/>
              <a:t>, 13, 2)</a:t>
            </a:r>
          </a:p>
          <a:p>
            <a:pPr marL="0" indent="0">
              <a:buNone/>
            </a:pPr>
            <a:r>
              <a:rPr lang="pt-BR" sz="1600" dirty="0"/>
              <a:t>      [,1] [,2]</a:t>
            </a:r>
          </a:p>
          <a:p>
            <a:pPr marL="0" indent="0">
              <a:buNone/>
            </a:pPr>
            <a:r>
              <a:rPr lang="pt-BR" sz="1600" dirty="0"/>
              <a:t> [1,] "a"  "n" </a:t>
            </a:r>
          </a:p>
          <a:p>
            <a:pPr marL="0" indent="0">
              <a:buNone/>
            </a:pPr>
            <a:r>
              <a:rPr lang="pt-BR" sz="1600" dirty="0"/>
              <a:t> [2,] "b"  "o" </a:t>
            </a:r>
          </a:p>
          <a:p>
            <a:pPr marL="0" indent="0">
              <a:buNone/>
            </a:pPr>
            <a:r>
              <a:rPr lang="pt-BR" sz="1600" dirty="0"/>
              <a:t> [3,] "c"  "p" </a:t>
            </a:r>
          </a:p>
          <a:p>
            <a:pPr marL="0" indent="0">
              <a:buNone/>
            </a:pPr>
            <a:r>
              <a:rPr lang="pt-BR" sz="1600" dirty="0"/>
              <a:t> [4,] "d"  "q" </a:t>
            </a:r>
          </a:p>
          <a:p>
            <a:pPr marL="0" indent="0">
              <a:buNone/>
            </a:pPr>
            <a:r>
              <a:rPr lang="pt-BR" sz="1600" dirty="0"/>
              <a:t> [5,] "e"  "r" </a:t>
            </a:r>
          </a:p>
          <a:p>
            <a:pPr marL="0" indent="0">
              <a:buNone/>
            </a:pPr>
            <a:r>
              <a:rPr lang="pt-BR" sz="1600" dirty="0"/>
              <a:t> [6,] "f"  "s" </a:t>
            </a:r>
          </a:p>
          <a:p>
            <a:pPr marL="0" indent="0">
              <a:buNone/>
            </a:pPr>
            <a:r>
              <a:rPr lang="pt-BR" sz="1600" dirty="0"/>
              <a:t> [7,] "g"  "t" </a:t>
            </a:r>
          </a:p>
          <a:p>
            <a:pPr marL="0" indent="0">
              <a:buNone/>
            </a:pPr>
            <a:r>
              <a:rPr lang="pt-BR" sz="1600" dirty="0"/>
              <a:t> [8,] "h"  "u" </a:t>
            </a:r>
          </a:p>
          <a:p>
            <a:pPr marL="0" indent="0">
              <a:buNone/>
            </a:pPr>
            <a:r>
              <a:rPr lang="pt-BR" sz="1600" dirty="0"/>
              <a:t> [9,] "i"  "v" </a:t>
            </a:r>
          </a:p>
          <a:p>
            <a:pPr marL="0" indent="0">
              <a:buNone/>
            </a:pPr>
            <a:r>
              <a:rPr lang="pt-BR" sz="1600" dirty="0"/>
              <a:t>[10,] "j"  "w" </a:t>
            </a:r>
          </a:p>
          <a:p>
            <a:pPr marL="0" indent="0">
              <a:buNone/>
            </a:pPr>
            <a:r>
              <a:rPr lang="pt-BR" sz="1600" dirty="0"/>
              <a:t>[11,] "k"  "x" </a:t>
            </a:r>
          </a:p>
          <a:p>
            <a:pPr marL="0" indent="0">
              <a:buNone/>
            </a:pPr>
            <a:r>
              <a:rPr lang="pt-BR" sz="1600" dirty="0"/>
              <a:t>[12,] "l"  "y" </a:t>
            </a:r>
          </a:p>
          <a:p>
            <a:pPr marL="0" indent="0">
              <a:buNone/>
            </a:pPr>
            <a:r>
              <a:rPr lang="pt-BR" sz="1600" dirty="0"/>
              <a:t>[13,] "m"  "z" </a:t>
            </a:r>
            <a:endParaRPr lang="pt-BR" sz="1600" b="1" dirty="0" smtClean="0">
              <a:solidFill>
                <a:srgbClr val="FF0000"/>
              </a:solidFill>
            </a:endParaRPr>
          </a:p>
        </p:txBody>
      </p:sp>
      <p:sp>
        <p:nvSpPr>
          <p:cNvPr id="9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3463056" y="1301736"/>
            <a:ext cx="2720574" cy="53198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 smtClean="0"/>
              <a:t>&gt; </a:t>
            </a:r>
            <a:r>
              <a:rPr lang="pt-BR" sz="1600" dirty="0" err="1"/>
              <a:t>matrix</a:t>
            </a:r>
            <a:r>
              <a:rPr lang="pt-BR" sz="1600" dirty="0"/>
              <a:t> (1:12, 3,4, </a:t>
            </a:r>
            <a:r>
              <a:rPr lang="pt-BR" sz="1600" dirty="0" err="1"/>
              <a:t>byrow</a:t>
            </a:r>
            <a:r>
              <a:rPr lang="pt-BR" sz="1600" dirty="0"/>
              <a:t> = T)</a:t>
            </a:r>
          </a:p>
          <a:p>
            <a:pPr marL="0" indent="0">
              <a:buNone/>
            </a:pPr>
            <a:r>
              <a:rPr lang="pt-BR" sz="1600" dirty="0"/>
              <a:t>     [,1] [,2] [,3] [,4]</a:t>
            </a:r>
          </a:p>
          <a:p>
            <a:pPr marL="0" indent="0">
              <a:buNone/>
            </a:pPr>
            <a:r>
              <a:rPr lang="pt-BR" sz="1600" dirty="0"/>
              <a:t>[1,]    1    2    3    4</a:t>
            </a:r>
          </a:p>
          <a:p>
            <a:pPr marL="0" indent="0">
              <a:buNone/>
            </a:pPr>
            <a:r>
              <a:rPr lang="pt-BR" sz="1600" dirty="0"/>
              <a:t>[2,]    5    6    7    8</a:t>
            </a:r>
          </a:p>
          <a:p>
            <a:pPr marL="0" indent="0">
              <a:buNone/>
            </a:pPr>
            <a:r>
              <a:rPr lang="pt-BR" sz="1600" dirty="0"/>
              <a:t>[3,]    9   10   11   </a:t>
            </a:r>
            <a:r>
              <a:rPr lang="pt-BR" sz="1600" dirty="0" smtClean="0"/>
              <a:t>12</a:t>
            </a:r>
            <a:endParaRPr lang="pt-BR" sz="1600" dirty="0"/>
          </a:p>
        </p:txBody>
      </p:sp>
      <p:sp>
        <p:nvSpPr>
          <p:cNvPr id="10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6307416" y="1313457"/>
            <a:ext cx="2528674" cy="53198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 smtClean="0"/>
              <a:t>&gt;</a:t>
            </a:r>
            <a:r>
              <a:rPr lang="pt-BR" sz="1600" dirty="0" err="1" smtClean="0"/>
              <a:t>matrix</a:t>
            </a:r>
            <a:r>
              <a:rPr lang="pt-BR" sz="1600" dirty="0" smtClean="0"/>
              <a:t> </a:t>
            </a:r>
            <a:r>
              <a:rPr lang="pt-BR" sz="1600" dirty="0"/>
              <a:t>(c(T,F,T,F),1 )</a:t>
            </a:r>
          </a:p>
          <a:p>
            <a:pPr marL="0" indent="0">
              <a:buNone/>
            </a:pPr>
            <a:r>
              <a:rPr lang="pt-BR" sz="1600" dirty="0"/>
              <a:t>     [,1]  [,2] [,3]  [,4]</a:t>
            </a:r>
          </a:p>
          <a:p>
            <a:pPr marL="0" indent="0">
              <a:buNone/>
            </a:pPr>
            <a:r>
              <a:rPr lang="pt-BR" sz="1600" dirty="0"/>
              <a:t>[1,] TRUE FALSE TRUE FALSE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7732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smtClea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2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838200" y="1303021"/>
            <a:ext cx="10515600" cy="45230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Elementos de uma matriz podem se selecionados  com o operador </a:t>
            </a:r>
            <a:r>
              <a:rPr lang="pt-BR" sz="2000" b="1" dirty="0" smtClean="0">
                <a:solidFill>
                  <a:srgbClr val="FF0000"/>
                </a:solidFill>
              </a:rPr>
              <a:t>[ </a:t>
            </a:r>
            <a:r>
              <a:rPr lang="pt-BR" sz="2000" b="1" dirty="0">
                <a:solidFill>
                  <a:srgbClr val="FF0000"/>
                </a:solidFill>
              </a:rPr>
              <a:t>linha, coluna ]</a:t>
            </a:r>
            <a:r>
              <a:rPr lang="pt-BR" sz="2000" b="1" dirty="0"/>
              <a:t>.</a:t>
            </a:r>
          </a:p>
          <a:p>
            <a:pPr>
              <a:lnSpc>
                <a:spcPct val="150000"/>
              </a:lnSpc>
            </a:pPr>
            <a:endParaRPr lang="pt-BR" sz="20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 smtClean="0">
                <a:solidFill>
                  <a:srgbClr val="FF0000"/>
                </a:solidFill>
              </a:rPr>
              <a:t>dados </a:t>
            </a:r>
            <a:r>
              <a:rPr lang="pt-BR" sz="2000" b="1" dirty="0">
                <a:solidFill>
                  <a:srgbClr val="FF0000"/>
                </a:solidFill>
              </a:rPr>
              <a:t>[ </a:t>
            </a:r>
            <a:r>
              <a:rPr lang="pt-BR" sz="2000" b="1" dirty="0" smtClean="0">
                <a:solidFill>
                  <a:srgbClr val="FF0000"/>
                </a:solidFill>
              </a:rPr>
              <a:t>x </a:t>
            </a:r>
            <a:r>
              <a:rPr lang="pt-BR" sz="2000" b="1" dirty="0">
                <a:solidFill>
                  <a:srgbClr val="FF0000"/>
                </a:solidFill>
              </a:rPr>
              <a:t>, </a:t>
            </a:r>
            <a:r>
              <a:rPr lang="pt-BR" sz="2000" b="1" dirty="0" smtClean="0">
                <a:solidFill>
                  <a:srgbClr val="FF0000"/>
                </a:solidFill>
              </a:rPr>
              <a:t>y </a:t>
            </a:r>
            <a:r>
              <a:rPr lang="pt-BR" sz="2000" b="1" dirty="0">
                <a:solidFill>
                  <a:srgbClr val="FF0000"/>
                </a:solidFill>
              </a:rPr>
              <a:t>] – </a:t>
            </a:r>
            <a:r>
              <a:rPr lang="pt-BR" sz="2000" b="1" dirty="0" smtClean="0">
                <a:solidFill>
                  <a:srgbClr val="FF0000"/>
                </a:solidFill>
              </a:rPr>
              <a:t>elemento </a:t>
            </a:r>
            <a:r>
              <a:rPr lang="pt-BR" sz="2000" b="1" dirty="0">
                <a:solidFill>
                  <a:srgbClr val="FF0000"/>
                </a:solidFill>
              </a:rPr>
              <a:t>na </a:t>
            </a:r>
            <a:r>
              <a:rPr lang="pt-BR" sz="2000" b="1" dirty="0" err="1">
                <a:solidFill>
                  <a:srgbClr val="FF0000"/>
                </a:solidFill>
              </a:rPr>
              <a:t>x</a:t>
            </a:r>
            <a:r>
              <a:rPr lang="pt-BR" sz="2000" b="1" dirty="0" err="1" smtClean="0">
                <a:solidFill>
                  <a:srgbClr val="FF0000"/>
                </a:solidFill>
              </a:rPr>
              <a:t>ª</a:t>
            </a:r>
            <a:r>
              <a:rPr lang="pt-BR" sz="2000" b="1" dirty="0" smtClean="0">
                <a:solidFill>
                  <a:srgbClr val="FF0000"/>
                </a:solidFill>
              </a:rPr>
              <a:t> linha e </a:t>
            </a:r>
            <a:r>
              <a:rPr lang="pt-BR" sz="2000" b="1" dirty="0" err="1" smtClean="0">
                <a:solidFill>
                  <a:srgbClr val="FF0000"/>
                </a:solidFill>
              </a:rPr>
              <a:t>yª</a:t>
            </a:r>
            <a:r>
              <a:rPr lang="pt-BR" sz="2000" b="1" dirty="0" smtClean="0">
                <a:solidFill>
                  <a:srgbClr val="FF0000"/>
                </a:solidFill>
              </a:rPr>
              <a:t> coluna.</a:t>
            </a:r>
            <a:endParaRPr lang="pt-BR" sz="20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>
                <a:solidFill>
                  <a:srgbClr val="FF0000"/>
                </a:solidFill>
              </a:rPr>
              <a:t>dados [   , </a:t>
            </a:r>
            <a:r>
              <a:rPr lang="pt-BR" sz="2000" b="1" dirty="0" smtClean="0">
                <a:solidFill>
                  <a:srgbClr val="FF0000"/>
                </a:solidFill>
              </a:rPr>
              <a:t>y  </a:t>
            </a:r>
            <a:r>
              <a:rPr lang="pt-BR" sz="2000" b="1" dirty="0">
                <a:solidFill>
                  <a:srgbClr val="FF0000"/>
                </a:solidFill>
              </a:rPr>
              <a:t>] – todas as linhas da </a:t>
            </a:r>
            <a:r>
              <a:rPr lang="pt-BR" sz="2000" b="1" dirty="0" err="1">
                <a:solidFill>
                  <a:srgbClr val="FF0000"/>
                </a:solidFill>
              </a:rPr>
              <a:t>y</a:t>
            </a:r>
            <a:r>
              <a:rPr lang="pt-BR" sz="2000" b="1" dirty="0" err="1" smtClean="0">
                <a:solidFill>
                  <a:srgbClr val="FF0000"/>
                </a:solidFill>
              </a:rPr>
              <a:t>ª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>
                <a:solidFill>
                  <a:srgbClr val="FF0000"/>
                </a:solidFill>
              </a:rPr>
              <a:t>coluna.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>
                <a:solidFill>
                  <a:srgbClr val="FF0000"/>
                </a:solidFill>
              </a:rPr>
              <a:t>dados </a:t>
            </a:r>
            <a:r>
              <a:rPr lang="pt-BR" sz="2000" b="1" dirty="0" smtClean="0">
                <a:solidFill>
                  <a:srgbClr val="FF0000"/>
                </a:solidFill>
              </a:rPr>
              <a:t>[x ,     </a:t>
            </a:r>
            <a:r>
              <a:rPr lang="pt-BR" sz="2000" b="1" dirty="0">
                <a:solidFill>
                  <a:srgbClr val="FF0000"/>
                </a:solidFill>
              </a:rPr>
              <a:t>] – todas as colunas da </a:t>
            </a:r>
            <a:r>
              <a:rPr lang="pt-BR" sz="2000" b="1" dirty="0" err="1">
                <a:solidFill>
                  <a:srgbClr val="FF0000"/>
                </a:solidFill>
              </a:rPr>
              <a:t>x</a:t>
            </a:r>
            <a:r>
              <a:rPr lang="pt-BR" sz="2000" b="1" dirty="0" err="1" smtClean="0">
                <a:solidFill>
                  <a:srgbClr val="FF0000"/>
                </a:solidFill>
              </a:rPr>
              <a:t>ª</a:t>
            </a:r>
            <a:r>
              <a:rPr lang="pt-BR" sz="2000" b="1" dirty="0" smtClean="0">
                <a:solidFill>
                  <a:srgbClr val="FF0000"/>
                </a:solidFill>
              </a:rPr>
              <a:t>  </a:t>
            </a:r>
            <a:r>
              <a:rPr lang="pt-BR" sz="2000" b="1" dirty="0">
                <a:solidFill>
                  <a:srgbClr val="FF0000"/>
                </a:solidFill>
              </a:rPr>
              <a:t>linha.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 smtClean="0">
                <a:solidFill>
                  <a:srgbClr val="FF0000"/>
                </a:solidFill>
              </a:rPr>
              <a:t>dados[n] </a:t>
            </a:r>
            <a:r>
              <a:rPr lang="pt-BR" sz="2000" b="1" dirty="0">
                <a:solidFill>
                  <a:srgbClr val="FF0000"/>
                </a:solidFill>
              </a:rPr>
              <a:t>– </a:t>
            </a:r>
            <a:r>
              <a:rPr lang="pt-BR" sz="2000" b="1" dirty="0" smtClean="0">
                <a:solidFill>
                  <a:srgbClr val="FF0000"/>
                </a:solidFill>
              </a:rPr>
              <a:t>o nº  elemento da matriz, (posição é dada ao percorrer a matriz pelas colunas).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smtClea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852973" y="1303020"/>
            <a:ext cx="2819400" cy="51572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b="1" dirty="0" smtClean="0">
                <a:solidFill>
                  <a:srgbClr val="FF0000"/>
                </a:solidFill>
              </a:rPr>
              <a:t>Exemplo:</a:t>
            </a:r>
          </a:p>
          <a:p>
            <a:pPr marL="0" indent="0">
              <a:buNone/>
            </a:pPr>
            <a:r>
              <a:rPr lang="pt-BR" sz="2900" dirty="0"/>
              <a:t>&gt; x &lt;- </a:t>
            </a:r>
            <a:r>
              <a:rPr lang="pt-BR" sz="2900" dirty="0" err="1"/>
              <a:t>matrix</a:t>
            </a:r>
            <a:r>
              <a:rPr lang="pt-BR" sz="2900" dirty="0"/>
              <a:t> (</a:t>
            </a:r>
            <a:r>
              <a:rPr lang="pt-BR" sz="2900" dirty="0" err="1"/>
              <a:t>letters</a:t>
            </a:r>
            <a:r>
              <a:rPr lang="pt-BR" sz="2900" dirty="0"/>
              <a:t>, 13, 2)</a:t>
            </a:r>
          </a:p>
          <a:p>
            <a:pPr marL="0" indent="0">
              <a:buNone/>
            </a:pPr>
            <a:r>
              <a:rPr lang="pt-BR" sz="2900" dirty="0"/>
              <a:t>&gt; x</a:t>
            </a:r>
          </a:p>
          <a:p>
            <a:pPr marL="0" indent="0">
              <a:buNone/>
            </a:pPr>
            <a:r>
              <a:rPr lang="pt-BR" sz="2900" dirty="0"/>
              <a:t>      [,1] [,2]</a:t>
            </a:r>
          </a:p>
          <a:p>
            <a:pPr marL="0" indent="0">
              <a:buNone/>
            </a:pPr>
            <a:r>
              <a:rPr lang="pt-BR" sz="2900" dirty="0"/>
              <a:t> [1,] "a"  "n" </a:t>
            </a:r>
          </a:p>
          <a:p>
            <a:pPr marL="0" indent="0">
              <a:buNone/>
            </a:pPr>
            <a:r>
              <a:rPr lang="pt-BR" sz="2900" dirty="0"/>
              <a:t> [2,] "b"  "o" </a:t>
            </a:r>
          </a:p>
          <a:p>
            <a:pPr marL="0" indent="0">
              <a:buNone/>
            </a:pPr>
            <a:r>
              <a:rPr lang="pt-BR" sz="2900" dirty="0"/>
              <a:t> [3,] "c"  "p" </a:t>
            </a:r>
          </a:p>
          <a:p>
            <a:pPr marL="0" indent="0">
              <a:buNone/>
            </a:pPr>
            <a:r>
              <a:rPr lang="pt-BR" sz="2900" dirty="0"/>
              <a:t> [4,] "d"  "q" </a:t>
            </a:r>
          </a:p>
          <a:p>
            <a:pPr marL="0" indent="0">
              <a:buNone/>
            </a:pPr>
            <a:r>
              <a:rPr lang="pt-BR" sz="2900" dirty="0"/>
              <a:t> [5,] "e"  "r" </a:t>
            </a:r>
          </a:p>
          <a:p>
            <a:pPr marL="0" indent="0">
              <a:buNone/>
            </a:pPr>
            <a:r>
              <a:rPr lang="pt-BR" sz="2900" dirty="0"/>
              <a:t> [6,] "f"  "s" </a:t>
            </a:r>
          </a:p>
          <a:p>
            <a:pPr marL="0" indent="0">
              <a:buNone/>
            </a:pPr>
            <a:r>
              <a:rPr lang="pt-BR" sz="2900" dirty="0"/>
              <a:t> [7,] "g"  "t" </a:t>
            </a:r>
          </a:p>
          <a:p>
            <a:pPr marL="0" indent="0">
              <a:buNone/>
            </a:pPr>
            <a:r>
              <a:rPr lang="pt-BR" sz="2900" dirty="0"/>
              <a:t> [8,] "h"  "u" </a:t>
            </a:r>
          </a:p>
          <a:p>
            <a:pPr marL="0" indent="0">
              <a:buNone/>
            </a:pPr>
            <a:r>
              <a:rPr lang="pt-BR" sz="2900" dirty="0"/>
              <a:t> [9,] "i"  "v" </a:t>
            </a:r>
          </a:p>
          <a:p>
            <a:pPr marL="0" indent="0">
              <a:buNone/>
            </a:pPr>
            <a:r>
              <a:rPr lang="pt-BR" sz="2900" dirty="0"/>
              <a:t>[10,] "j"  "w" </a:t>
            </a:r>
          </a:p>
          <a:p>
            <a:pPr marL="0" indent="0">
              <a:buNone/>
            </a:pPr>
            <a:r>
              <a:rPr lang="pt-BR" sz="2900" dirty="0"/>
              <a:t>[11,] "k"  "x" </a:t>
            </a:r>
          </a:p>
          <a:p>
            <a:pPr marL="0" indent="0">
              <a:buNone/>
            </a:pPr>
            <a:r>
              <a:rPr lang="pt-BR" sz="2900" dirty="0"/>
              <a:t>[12,] "l"  "y" </a:t>
            </a:r>
          </a:p>
          <a:p>
            <a:pPr marL="0" indent="0">
              <a:buNone/>
            </a:pPr>
            <a:r>
              <a:rPr lang="pt-BR" sz="2900" dirty="0"/>
              <a:t>[13,] "m"  "z"</a:t>
            </a:r>
            <a:r>
              <a:rPr lang="pt-BR" sz="2900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4534677" y="1228376"/>
            <a:ext cx="7490927" cy="5157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 smtClean="0">
                <a:solidFill>
                  <a:srgbClr val="FF0000"/>
                </a:solidFill>
              </a:rPr>
              <a:t>&gt; </a:t>
            </a:r>
            <a:r>
              <a:rPr lang="pt-BR" sz="1800" b="1" dirty="0">
                <a:solidFill>
                  <a:srgbClr val="FF0000"/>
                </a:solidFill>
              </a:rPr>
              <a:t>x [1, ]</a:t>
            </a:r>
          </a:p>
          <a:p>
            <a:pPr marL="0" indent="0">
              <a:buNone/>
            </a:pPr>
            <a:r>
              <a:rPr lang="pt-BR" sz="1800" dirty="0"/>
              <a:t>[1] "a" "n"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&gt; x [ ,2]</a:t>
            </a:r>
          </a:p>
          <a:p>
            <a:pPr marL="0" indent="0">
              <a:buNone/>
            </a:pPr>
            <a:r>
              <a:rPr lang="pt-BR" sz="1800" dirty="0"/>
              <a:t> [1] "n" "o" "p" "q" "r" "s" "t" "u" "v" "w" "x" "y" "z"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&gt; x [1,2]</a:t>
            </a:r>
          </a:p>
          <a:p>
            <a:pPr marL="0" indent="0">
              <a:buNone/>
            </a:pPr>
            <a:r>
              <a:rPr lang="pt-BR" sz="1800" dirty="0"/>
              <a:t>[1] "n"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&gt; x [1:3,1]</a:t>
            </a:r>
          </a:p>
          <a:p>
            <a:pPr marL="0" indent="0">
              <a:buNone/>
            </a:pPr>
            <a:r>
              <a:rPr lang="pt-BR" sz="1800" dirty="0"/>
              <a:t>[1] "a" "b" "c"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&gt; x[15]</a:t>
            </a:r>
          </a:p>
          <a:p>
            <a:pPr marL="0" indent="0">
              <a:buNone/>
            </a:pPr>
            <a:r>
              <a:rPr lang="pt-BR" sz="1800" dirty="0"/>
              <a:t>[1] "o"</a:t>
            </a:r>
          </a:p>
          <a:p>
            <a:pPr marL="0" indent="0">
              <a:buNone/>
            </a:pPr>
            <a:endParaRPr lang="pt-B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smtClea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601980" y="1303020"/>
            <a:ext cx="10515600" cy="520041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b="1" dirty="0" smtClean="0"/>
              <a:t> </a:t>
            </a:r>
            <a:r>
              <a:rPr lang="pt-BR" sz="2000" b="1" dirty="0" smtClean="0">
                <a:solidFill>
                  <a:srgbClr val="FF0000"/>
                </a:solidFill>
              </a:rPr>
              <a:t>Lista</a:t>
            </a:r>
            <a:r>
              <a:rPr lang="pt-BR" sz="2000" dirty="0" smtClean="0"/>
              <a:t> é uma estrutura de dados capaz de armazenar qualquer outra estrutura de dados do R, assim os elementos de uma lista precisam ser do mesmo tipo.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Os objetos de uma lista são chamados de componentes.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As </a:t>
            </a:r>
            <a:r>
              <a:rPr lang="pt-BR" sz="2000" dirty="0" smtClean="0"/>
              <a:t>listas são uteis para armazenar os resultados retornados por uma função, como os coeficientes e os resíduos de uma regressão. 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A </a:t>
            </a:r>
            <a:r>
              <a:rPr lang="pt-BR" sz="2000" dirty="0" smtClean="0"/>
              <a:t>função </a:t>
            </a:r>
            <a:r>
              <a:rPr lang="pt-BR" sz="2000" b="1" dirty="0" err="1" smtClean="0">
                <a:solidFill>
                  <a:srgbClr val="FF0000"/>
                </a:solidFill>
              </a:rPr>
              <a:t>list</a:t>
            </a:r>
            <a:r>
              <a:rPr lang="pt-BR" sz="2000" b="1" dirty="0" smtClean="0">
                <a:solidFill>
                  <a:srgbClr val="FF0000"/>
                </a:solidFill>
              </a:rPr>
              <a:t> ( )</a:t>
            </a:r>
            <a:r>
              <a:rPr lang="pt-BR" sz="2000" b="1" dirty="0" smtClean="0"/>
              <a:t> </a:t>
            </a:r>
            <a:r>
              <a:rPr lang="pt-BR" sz="2000" dirty="0" smtClean="0"/>
              <a:t>gera uma função a partir de um conjunto de objetos.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90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17513</TotalTime>
  <Words>1149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– Estrutura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Raucélio Coelho Cardoah Valdes</cp:lastModifiedBy>
  <cp:revision>208</cp:revision>
  <dcterms:created xsi:type="dcterms:W3CDTF">2017-07-24T18:42:29Z</dcterms:created>
  <dcterms:modified xsi:type="dcterms:W3CDTF">2019-04-22T13:46:34Z</dcterms:modified>
</cp:coreProperties>
</file>