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349" r:id="rId3"/>
    <p:sldId id="350" r:id="rId4"/>
    <p:sldId id="355" r:id="rId5"/>
    <p:sldId id="356" r:id="rId6"/>
    <p:sldId id="339" r:id="rId7"/>
    <p:sldId id="357" r:id="rId8"/>
    <p:sldId id="290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2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22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8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57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31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83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41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58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36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41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3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1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1E9B6-233B-4FD6-8F26-E8C7D0222A26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971D2-B448-4B4E-AC77-88D2CE03FC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58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1009816"/>
            <a:ext cx="10515600" cy="5167147"/>
          </a:xfrm>
        </p:spPr>
        <p:txBody>
          <a:bodyPr anchor="ctr">
            <a:normAutofit/>
          </a:bodyPr>
          <a:lstStyle/>
          <a:p>
            <a:r>
              <a:rPr lang="pt-BR" dirty="0" smtClean="0"/>
              <a:t>Objetivo da aula:</a:t>
            </a:r>
          </a:p>
          <a:p>
            <a:pPr lvl="1"/>
            <a:r>
              <a:rPr lang="pt-BR" sz="2800" dirty="0" smtClean="0"/>
              <a:t>Geradores </a:t>
            </a:r>
            <a:r>
              <a:rPr lang="pt-BR" sz="2800" dirty="0"/>
              <a:t>de </a:t>
            </a:r>
            <a:r>
              <a:rPr lang="pt-BR" sz="2800" dirty="0" smtClean="0"/>
              <a:t>sequências</a:t>
            </a:r>
            <a:r>
              <a:rPr lang="pt-BR" sz="2800" dirty="0"/>
              <a:t>. </a:t>
            </a:r>
          </a:p>
          <a:p>
            <a:pPr lvl="1"/>
            <a:r>
              <a:rPr lang="pt-BR" sz="2800" dirty="0" smtClean="0"/>
              <a:t>Estruturas </a:t>
            </a:r>
            <a:r>
              <a:rPr lang="pt-BR" sz="2800" dirty="0"/>
              <a:t>de </a:t>
            </a:r>
            <a:r>
              <a:rPr lang="pt-BR" sz="2800" dirty="0" smtClean="0"/>
              <a:t>dados fator. 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192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11369040" cy="342899"/>
          </a:xfrm>
        </p:spPr>
        <p:txBody>
          <a:bodyPr>
            <a:normAutofit fontScale="90000"/>
          </a:bodyPr>
          <a:lstStyle/>
          <a:p>
            <a:pPr lvl="1"/>
            <a:r>
              <a:rPr lang="pt-BR" sz="2000" b="1" dirty="0" smtClean="0">
                <a:latin typeface="+mj-lt"/>
              </a:rPr>
              <a:t>– Geradores de Sequência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175260" y="1290424"/>
            <a:ext cx="1065276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A função </a:t>
            </a:r>
            <a:r>
              <a:rPr lang="pt-BR" sz="2000" dirty="0" err="1" smtClean="0">
                <a:solidFill>
                  <a:srgbClr val="FF0000"/>
                </a:solidFill>
              </a:rPr>
              <a:t>seq</a:t>
            </a:r>
            <a:r>
              <a:rPr lang="pt-BR" sz="2000" dirty="0" smtClean="0">
                <a:solidFill>
                  <a:srgbClr val="FF0000"/>
                </a:solidFill>
              </a:rPr>
              <a:t> ( ) </a:t>
            </a:r>
            <a:r>
              <a:rPr lang="pt-BR" sz="2000" dirty="0" smtClean="0"/>
              <a:t>permite uma maior flexibilidade na geração de uma sequencia de números.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Essa função tem 5 argumentos: </a:t>
            </a:r>
            <a:r>
              <a:rPr lang="pt-BR" sz="2000" dirty="0" err="1" smtClean="0">
                <a:solidFill>
                  <a:srgbClr val="FF0000"/>
                </a:solidFill>
              </a:rPr>
              <a:t>from</a:t>
            </a:r>
            <a:r>
              <a:rPr lang="pt-BR" sz="2000" dirty="0" smtClean="0"/>
              <a:t>, </a:t>
            </a:r>
            <a:r>
              <a:rPr lang="pt-BR" sz="2000" dirty="0" err="1" smtClean="0">
                <a:solidFill>
                  <a:srgbClr val="FF0000"/>
                </a:solidFill>
              </a:rPr>
              <a:t>to</a:t>
            </a:r>
            <a:r>
              <a:rPr lang="pt-BR" sz="2000" dirty="0" smtClean="0"/>
              <a:t>, </a:t>
            </a:r>
            <a:r>
              <a:rPr lang="pt-BR" sz="2000" dirty="0" err="1" smtClean="0">
                <a:solidFill>
                  <a:srgbClr val="FF0000"/>
                </a:solidFill>
              </a:rPr>
              <a:t>by</a:t>
            </a:r>
            <a:r>
              <a:rPr lang="pt-BR" sz="2000" dirty="0" smtClean="0"/>
              <a:t>, </a:t>
            </a:r>
            <a:r>
              <a:rPr lang="pt-BR" sz="2000" dirty="0" err="1" smtClean="0">
                <a:solidFill>
                  <a:srgbClr val="FF0000"/>
                </a:solidFill>
              </a:rPr>
              <a:t>length.out</a:t>
            </a:r>
            <a:r>
              <a:rPr lang="pt-BR" sz="2000" dirty="0" smtClean="0"/>
              <a:t> e </a:t>
            </a:r>
            <a:r>
              <a:rPr lang="pt-BR" sz="2000" dirty="0" err="1" smtClean="0">
                <a:solidFill>
                  <a:srgbClr val="FF0000"/>
                </a:solidFill>
              </a:rPr>
              <a:t>along.with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20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pt-BR" sz="20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&gt; </a:t>
            </a:r>
            <a:r>
              <a:rPr lang="pt-BR" sz="2000" dirty="0" err="1" smtClean="0"/>
              <a:t>seq</a:t>
            </a:r>
            <a:r>
              <a:rPr lang="pt-BR" sz="2000" dirty="0" smtClean="0"/>
              <a:t> (- 5, 5, </a:t>
            </a:r>
            <a:r>
              <a:rPr lang="pt-BR" sz="2000" dirty="0" err="1" smtClean="0"/>
              <a:t>by</a:t>
            </a:r>
            <a:r>
              <a:rPr lang="pt-BR" sz="2000" dirty="0" smtClean="0"/>
              <a:t>=0.2 )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&gt; </a:t>
            </a:r>
            <a:r>
              <a:rPr lang="pt-BR" sz="2000" dirty="0" err="1" smtClean="0"/>
              <a:t>seq</a:t>
            </a:r>
            <a:r>
              <a:rPr lang="pt-BR" sz="2000" dirty="0" smtClean="0"/>
              <a:t> (</a:t>
            </a:r>
            <a:r>
              <a:rPr lang="pt-BR" sz="2000" dirty="0" err="1" smtClean="0"/>
              <a:t>length.out</a:t>
            </a:r>
            <a:r>
              <a:rPr lang="pt-BR" sz="2000" dirty="0" smtClean="0"/>
              <a:t> = 51, </a:t>
            </a:r>
            <a:r>
              <a:rPr lang="pt-BR" sz="2000" dirty="0" err="1" smtClean="0"/>
              <a:t>from</a:t>
            </a:r>
            <a:r>
              <a:rPr lang="pt-BR" sz="2000" dirty="0" smtClean="0"/>
              <a:t> = -5 , </a:t>
            </a:r>
            <a:r>
              <a:rPr lang="pt-BR" sz="2000" dirty="0" err="1" smtClean="0"/>
              <a:t>by</a:t>
            </a:r>
            <a:r>
              <a:rPr lang="pt-BR" sz="2000" dirty="0" smtClean="0"/>
              <a:t>=.2)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&gt; x&lt;- -5:10 ; </a:t>
            </a:r>
            <a:r>
              <a:rPr lang="pt-BR" sz="2000" dirty="0" err="1" smtClean="0"/>
              <a:t>seq</a:t>
            </a:r>
            <a:r>
              <a:rPr lang="pt-BR" sz="2000" dirty="0" smtClean="0"/>
              <a:t>(</a:t>
            </a:r>
            <a:r>
              <a:rPr lang="pt-BR" sz="2000" dirty="0" err="1" smtClean="0"/>
              <a:t>along.with</a:t>
            </a:r>
            <a:r>
              <a:rPr lang="pt-BR" sz="2000" dirty="0" smtClean="0"/>
              <a:t> = x)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6160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11369040" cy="342899"/>
          </a:xfrm>
        </p:spPr>
        <p:txBody>
          <a:bodyPr>
            <a:normAutofit fontScale="90000"/>
          </a:bodyPr>
          <a:lstStyle/>
          <a:p>
            <a:pPr lvl="1"/>
            <a:r>
              <a:rPr lang="pt-BR" sz="2000" b="1" dirty="0" smtClean="0">
                <a:latin typeface="+mj-lt"/>
              </a:rPr>
              <a:t>– Geradores de Sequência</a:t>
            </a:r>
          </a:p>
        </p:txBody>
      </p:sp>
      <p:sp>
        <p:nvSpPr>
          <p:cNvPr id="6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175260" y="1303020"/>
            <a:ext cx="1065276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A função </a:t>
            </a:r>
            <a:r>
              <a:rPr lang="pt-BR" sz="2000" b="1" dirty="0" smtClean="0">
                <a:solidFill>
                  <a:srgbClr val="FF0000"/>
                </a:solidFill>
              </a:rPr>
              <a:t>rep ( )</a:t>
            </a:r>
            <a:r>
              <a:rPr lang="pt-BR" sz="2000" dirty="0" smtClean="0"/>
              <a:t> replica os elementos de um vetor.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Essa função apresenta </a:t>
            </a:r>
            <a:r>
              <a:rPr lang="pt-BR" sz="2000" dirty="0"/>
              <a:t>4</a:t>
            </a:r>
            <a:r>
              <a:rPr lang="pt-BR" sz="2000" dirty="0" smtClean="0"/>
              <a:t> argumentos: </a:t>
            </a:r>
            <a:r>
              <a:rPr lang="pt-BR" sz="2000" dirty="0" smtClean="0">
                <a:solidFill>
                  <a:srgbClr val="FF0000"/>
                </a:solidFill>
              </a:rPr>
              <a:t>x</a:t>
            </a:r>
            <a:r>
              <a:rPr lang="pt-BR" sz="2000" dirty="0" smtClean="0"/>
              <a:t> , </a:t>
            </a:r>
            <a:r>
              <a:rPr lang="pt-BR" sz="2000" dirty="0" smtClean="0">
                <a:solidFill>
                  <a:srgbClr val="FF0000"/>
                </a:solidFill>
              </a:rPr>
              <a:t>times</a:t>
            </a:r>
            <a:r>
              <a:rPr lang="pt-BR" sz="2000" dirty="0" smtClean="0"/>
              <a:t>, </a:t>
            </a:r>
            <a:r>
              <a:rPr lang="pt-BR" sz="2000" dirty="0" err="1" smtClean="0">
                <a:solidFill>
                  <a:srgbClr val="FF0000"/>
                </a:solidFill>
              </a:rPr>
              <a:t>length.out</a:t>
            </a:r>
            <a:r>
              <a:rPr lang="pt-BR" sz="2000" dirty="0" smtClean="0"/>
              <a:t> e </a:t>
            </a:r>
            <a:r>
              <a:rPr lang="pt-BR" sz="2000" dirty="0" err="1" smtClean="0">
                <a:solidFill>
                  <a:srgbClr val="FF0000"/>
                </a:solidFill>
              </a:rPr>
              <a:t>each</a:t>
            </a:r>
            <a:r>
              <a:rPr lang="pt-BR" sz="2000" dirty="0" smtClean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20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&gt; x  &lt;- 1:3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&gt; rep ( x , times = 5 )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 smtClean="0"/>
              <a:t>&gt; rep </a:t>
            </a:r>
            <a:r>
              <a:rPr lang="pt-BR" sz="2000" dirty="0"/>
              <a:t>( x , </a:t>
            </a:r>
            <a:r>
              <a:rPr lang="pt-BR" sz="2000" dirty="0" err="1" smtClean="0"/>
              <a:t>each</a:t>
            </a:r>
            <a:r>
              <a:rPr lang="pt-BR" sz="2000" dirty="0" smtClean="0"/>
              <a:t> </a:t>
            </a:r>
            <a:r>
              <a:rPr lang="pt-BR" sz="2000" dirty="0"/>
              <a:t>= 5 </a:t>
            </a:r>
            <a:r>
              <a:rPr lang="pt-BR" sz="2000" dirty="0" smtClean="0"/>
              <a:t>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2000" dirty="0"/>
              <a:t>&gt; rep ( x , </a:t>
            </a:r>
            <a:r>
              <a:rPr lang="pt-BR" sz="2000" dirty="0" err="1" smtClean="0"/>
              <a:t>length.out</a:t>
            </a:r>
            <a:r>
              <a:rPr lang="pt-BR" sz="2000" dirty="0" smtClean="0"/>
              <a:t>= </a:t>
            </a:r>
            <a:r>
              <a:rPr lang="pt-BR" sz="2000" dirty="0"/>
              <a:t>5 )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3291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11369040" cy="342899"/>
          </a:xfrm>
        </p:spPr>
        <p:txBody>
          <a:bodyPr>
            <a:normAutofit fontScale="90000"/>
          </a:bodyPr>
          <a:lstStyle/>
          <a:p>
            <a:pPr lvl="1"/>
            <a:r>
              <a:rPr lang="pt-BR" sz="2000" b="1" dirty="0" smtClean="0">
                <a:latin typeface="+mj-lt"/>
              </a:rPr>
              <a:t>– Estrutura de Dados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175260" y="1303020"/>
            <a:ext cx="10515600" cy="461445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000" b="1" dirty="0" smtClean="0">
                <a:solidFill>
                  <a:srgbClr val="FF0000"/>
                </a:solidFill>
              </a:rPr>
              <a:t>Fator</a:t>
            </a:r>
            <a:r>
              <a:rPr lang="pt-BR" sz="2000" dirty="0" smtClean="0"/>
              <a:t>  é estrutura útil para armazenar dados ordinais ou nominais.</a:t>
            </a:r>
          </a:p>
          <a:p>
            <a:pPr>
              <a:lnSpc>
                <a:spcPct val="150000"/>
              </a:lnSpc>
            </a:pPr>
            <a:endParaRPr lang="pt-B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A função </a:t>
            </a:r>
            <a:r>
              <a:rPr lang="pt-BR" sz="2000" b="1" dirty="0" err="1" smtClean="0">
                <a:solidFill>
                  <a:srgbClr val="FF0000"/>
                </a:solidFill>
              </a:rPr>
              <a:t>factor</a:t>
            </a:r>
            <a:r>
              <a:rPr lang="pt-BR" sz="2000" b="1" dirty="0" smtClean="0">
                <a:solidFill>
                  <a:srgbClr val="FF0000"/>
                </a:solidFill>
              </a:rPr>
              <a:t> ( ) </a:t>
            </a:r>
            <a:r>
              <a:rPr lang="pt-BR" sz="2000" dirty="0" smtClean="0"/>
              <a:t>converte um vetor em um fator</a:t>
            </a:r>
            <a:r>
              <a:rPr lang="pt-BR" sz="2000" b="1" dirty="0"/>
              <a:t> </a:t>
            </a:r>
            <a:r>
              <a:rPr lang="pt-BR" sz="2000" b="1" dirty="0" smtClean="0"/>
              <a:t>, </a:t>
            </a:r>
            <a:r>
              <a:rPr lang="pt-BR" sz="2000" dirty="0" smtClean="0"/>
              <a:t>tem 3 três argumentos: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 </a:t>
            </a:r>
            <a:r>
              <a:rPr lang="pt-BR" sz="2000" dirty="0" smtClean="0"/>
              <a:t> x </a:t>
            </a:r>
            <a:r>
              <a:rPr lang="pt-BR" sz="2000" dirty="0" smtClean="0"/>
              <a:t>-  vetor que será convertido em fator.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  </a:t>
            </a:r>
            <a:r>
              <a:rPr lang="pt-BR" sz="2000" dirty="0" err="1" smtClean="0"/>
              <a:t>levels</a:t>
            </a:r>
            <a:r>
              <a:rPr lang="pt-BR" sz="2000" dirty="0" smtClean="0"/>
              <a:t> – indicar as categorias ou níveis do fator.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  </a:t>
            </a:r>
            <a:r>
              <a:rPr lang="pt-BR" sz="2000" dirty="0" err="1" smtClean="0"/>
              <a:t>labels</a:t>
            </a:r>
            <a:r>
              <a:rPr lang="pt-BR" sz="2000" dirty="0" smtClean="0"/>
              <a:t> – nomeia os níveis. 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932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5"/>
          <p:cNvSpPr>
            <a:spLocks noGrp="1"/>
          </p:cNvSpPr>
          <p:nvPr>
            <p:ph type="title"/>
          </p:nvPr>
        </p:nvSpPr>
        <p:spPr>
          <a:xfrm>
            <a:off x="175260" y="960121"/>
            <a:ext cx="11369040" cy="342899"/>
          </a:xfrm>
        </p:spPr>
        <p:txBody>
          <a:bodyPr>
            <a:normAutofit fontScale="90000"/>
          </a:bodyPr>
          <a:lstStyle/>
          <a:p>
            <a:pPr lvl="1"/>
            <a:r>
              <a:rPr lang="pt-BR" sz="2000" b="1" dirty="0" smtClean="0">
                <a:latin typeface="+mj-lt"/>
              </a:rPr>
              <a:t>– Estrutura de Dados</a:t>
            </a:r>
          </a:p>
        </p:txBody>
      </p:sp>
      <p:sp>
        <p:nvSpPr>
          <p:cNvPr id="6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175260" y="1303020"/>
            <a:ext cx="10515600" cy="494102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000" b="1" dirty="0" smtClean="0">
                <a:solidFill>
                  <a:srgbClr val="FF0000"/>
                </a:solidFill>
              </a:rPr>
              <a:t>Exemplo</a:t>
            </a:r>
            <a:r>
              <a:rPr lang="pt-BR" sz="2000" b="1" dirty="0">
                <a:solidFill>
                  <a:srgbClr val="FF0000"/>
                </a:solidFill>
              </a:rPr>
              <a:t>:</a:t>
            </a:r>
            <a:r>
              <a:rPr lang="pt-BR" sz="2000" dirty="0"/>
              <a:t> </a:t>
            </a:r>
            <a:r>
              <a:rPr lang="pt-BR" sz="2000" dirty="0" smtClean="0"/>
              <a:t> Transformar a área de conhecimento em fator.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err="1"/>
              <a:t>area</a:t>
            </a:r>
            <a:r>
              <a:rPr lang="pt-BR" sz="2000" dirty="0"/>
              <a:t>   &lt;- c(1,1,2,1,2,2,1,1)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err="1" smtClean="0"/>
              <a:t>area</a:t>
            </a:r>
            <a:r>
              <a:rPr lang="pt-BR" sz="2000" dirty="0" smtClean="0"/>
              <a:t> &lt;- </a:t>
            </a:r>
            <a:r>
              <a:rPr lang="pt-BR" sz="2000" dirty="0" err="1" smtClean="0"/>
              <a:t>factor</a:t>
            </a:r>
            <a:r>
              <a:rPr lang="pt-BR" sz="2000" dirty="0" smtClean="0"/>
              <a:t> ( </a:t>
            </a:r>
            <a:r>
              <a:rPr lang="pt-BR" sz="2000" dirty="0" err="1" smtClean="0"/>
              <a:t>area</a:t>
            </a:r>
            <a:r>
              <a:rPr lang="pt-BR" sz="2000" dirty="0" smtClean="0"/>
              <a:t> 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levels</a:t>
            </a:r>
            <a:r>
              <a:rPr lang="pt-BR" sz="2000" dirty="0" smtClean="0"/>
              <a:t> = c(1,2,3),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labels</a:t>
            </a:r>
            <a:r>
              <a:rPr lang="pt-BR" sz="2000" dirty="0" smtClean="0"/>
              <a:t> = c(“Humanas”, “Exatas”, “Saúde”))</a:t>
            </a: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 smtClean="0"/>
              <a:t>Experimente</a:t>
            </a:r>
            <a:r>
              <a:rPr lang="pt-BR" sz="2000" dirty="0" smtClean="0"/>
              <a:t>: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pt-BR" sz="2000" dirty="0" err="1" smtClean="0"/>
              <a:t>mean</a:t>
            </a:r>
            <a:r>
              <a:rPr lang="pt-BR" sz="2000" dirty="0" smtClean="0"/>
              <a:t> (</a:t>
            </a:r>
            <a:r>
              <a:rPr lang="pt-BR" sz="2000" dirty="0" err="1" smtClean="0"/>
              <a:t>area</a:t>
            </a:r>
            <a:r>
              <a:rPr lang="pt-BR" sz="2000" dirty="0" smtClean="0"/>
              <a:t>)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pt-BR" sz="2000" dirty="0" smtClean="0"/>
              <a:t>sum(</a:t>
            </a:r>
            <a:r>
              <a:rPr lang="pt-BR" sz="2000" dirty="0" err="1" smtClean="0"/>
              <a:t>area</a:t>
            </a:r>
            <a:r>
              <a:rPr lang="pt-BR" sz="2000" dirty="0" smtClean="0"/>
              <a:t>)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pt-BR" sz="2000" dirty="0" err="1"/>
              <a:t>a</a:t>
            </a:r>
            <a:r>
              <a:rPr lang="pt-BR" sz="2000" dirty="0" err="1" smtClean="0"/>
              <a:t>rea</a:t>
            </a:r>
            <a:r>
              <a:rPr lang="pt-BR" sz="2000" dirty="0" smtClean="0"/>
              <a:t> * 2</a:t>
            </a:r>
          </a:p>
        </p:txBody>
      </p:sp>
    </p:spTree>
    <p:extLst>
      <p:ext uri="{BB962C8B-B14F-4D97-AF65-F5344CB8AC3E}">
        <p14:creationId xmlns:p14="http://schemas.microsoft.com/office/powerpoint/2010/main" val="75687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175260" y="1303020"/>
            <a:ext cx="12016740" cy="527506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000" b="1" dirty="0" smtClean="0">
                <a:solidFill>
                  <a:srgbClr val="FF0000"/>
                </a:solidFill>
              </a:rPr>
              <a:t>Data </a:t>
            </a:r>
            <a:r>
              <a:rPr lang="pt-BR" sz="2000" b="1" dirty="0" smtClean="0">
                <a:solidFill>
                  <a:srgbClr val="FF0000"/>
                </a:solidFill>
              </a:rPr>
              <a:t>Frame</a:t>
            </a:r>
            <a:r>
              <a:rPr lang="pt-BR" sz="2000" dirty="0" smtClean="0"/>
              <a:t>  é uma estrutura de dados retangular, as colunas as variáveis e as linhas  as observações.</a:t>
            </a:r>
          </a:p>
          <a:p>
            <a:pPr>
              <a:lnSpc>
                <a:spcPct val="150000"/>
              </a:lnSpc>
            </a:pP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 smtClean="0"/>
              <a:t>A forma mais comum de criar um data frame é por meio da leitura de dados armazenados em outros arquivos, como </a:t>
            </a:r>
            <a:r>
              <a:rPr lang="pt-BR" sz="2000" dirty="0" err="1" smtClean="0"/>
              <a:t>txt</a:t>
            </a:r>
            <a:r>
              <a:rPr lang="pt-BR" sz="2000" dirty="0" smtClean="0"/>
              <a:t> ou </a:t>
            </a:r>
            <a:r>
              <a:rPr lang="pt-BR" sz="2000" dirty="0" err="1" smtClean="0"/>
              <a:t>xlsx</a:t>
            </a:r>
            <a:r>
              <a:rPr lang="pt-BR" sz="2000" dirty="0" smtClean="0"/>
              <a:t>.</a:t>
            </a:r>
          </a:p>
          <a:p>
            <a:pPr>
              <a:lnSpc>
                <a:spcPct val="150000"/>
              </a:lnSpc>
            </a:pPr>
            <a:endParaRPr lang="pt-BR" sz="2000" dirty="0"/>
          </a:p>
          <a:p>
            <a:pPr>
              <a:lnSpc>
                <a:spcPct val="150000"/>
              </a:lnSpc>
            </a:pPr>
            <a:r>
              <a:rPr lang="pt-BR" sz="2000" dirty="0" smtClean="0"/>
              <a:t>A função </a:t>
            </a:r>
            <a:r>
              <a:rPr lang="pt-BR" sz="2000" b="1" dirty="0" err="1" smtClean="0">
                <a:solidFill>
                  <a:srgbClr val="FF0000"/>
                </a:solidFill>
              </a:rPr>
              <a:t>data.frame</a:t>
            </a:r>
            <a:r>
              <a:rPr lang="pt-BR" sz="2000" b="1" dirty="0" smtClean="0">
                <a:solidFill>
                  <a:srgbClr val="FF0000"/>
                </a:solidFill>
              </a:rPr>
              <a:t>() </a:t>
            </a:r>
            <a:r>
              <a:rPr lang="pt-BR" sz="2000" dirty="0" smtClean="0"/>
              <a:t>cria um data frame a partir de vetores ou fatores.</a:t>
            </a:r>
            <a:endParaRPr lang="pt-BR" sz="2000" dirty="0" smtClean="0">
              <a:solidFill>
                <a:srgbClr val="FF0000"/>
              </a:solidFill>
            </a:endParaRPr>
          </a:p>
        </p:txBody>
      </p:sp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smtClean="0">
                <a:solidFill>
                  <a:sysClr val="windowText" lastClr="000000"/>
                </a:solidFill>
                <a:latin typeface="+mj-lt"/>
              </a:rPr>
              <a:t>– Estrutura de Dados</a:t>
            </a:r>
            <a:endParaRPr lang="pt-BR" sz="2000" b="1" kern="0" dirty="0" smtClean="0"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224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/>
          <p:cNvSpPr txBox="1">
            <a:spLocks/>
          </p:cNvSpPr>
          <p:nvPr/>
        </p:nvSpPr>
        <p:spPr>
          <a:xfrm>
            <a:off x="175260" y="960121"/>
            <a:ext cx="1136904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pt-BR" sz="2000" b="1" kern="0" smtClean="0">
                <a:solidFill>
                  <a:sysClr val="windowText" lastClr="000000"/>
                </a:solidFill>
                <a:latin typeface="+mj-lt"/>
              </a:rPr>
              <a:t>– Estrutura de Dados</a:t>
            </a:r>
            <a:endParaRPr lang="pt-BR" sz="2000" b="1" kern="0" dirty="0" smtClean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6" name="Espaço Reservado para Conteúdo 6"/>
          <p:cNvSpPr>
            <a:spLocks noGrp="1"/>
          </p:cNvSpPr>
          <p:nvPr>
            <p:ph sz="half" idx="1"/>
          </p:nvPr>
        </p:nvSpPr>
        <p:spPr>
          <a:xfrm>
            <a:off x="772885" y="1303020"/>
            <a:ext cx="10515600" cy="4595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idade &lt;- c(18, 17, 19, 21, 22, 25, 18, NA)</a:t>
            </a:r>
          </a:p>
          <a:p>
            <a:pPr marL="0" indent="0">
              <a:buNone/>
            </a:pPr>
            <a:r>
              <a:rPr lang="pt-BR" sz="2000" dirty="0" err="1"/>
              <a:t>area</a:t>
            </a:r>
            <a:r>
              <a:rPr lang="pt-BR" sz="2000" dirty="0"/>
              <a:t>   &lt;- c(1,1,2,1,2,2,1,1)</a:t>
            </a:r>
          </a:p>
          <a:p>
            <a:pPr marL="0" indent="0">
              <a:buNone/>
            </a:pPr>
            <a:r>
              <a:rPr lang="pt-BR" sz="2000" dirty="0" err="1"/>
              <a:t>genero</a:t>
            </a:r>
            <a:r>
              <a:rPr lang="pt-BR" sz="2000" dirty="0"/>
              <a:t> &lt;- c("</a:t>
            </a:r>
            <a:r>
              <a:rPr lang="pt-BR" sz="2000" dirty="0" err="1"/>
              <a:t>f","m","f","f","m","f","m","f</a:t>
            </a:r>
            <a:r>
              <a:rPr lang="pt-BR" sz="2000" dirty="0"/>
              <a:t>")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 err="1"/>
              <a:t>area</a:t>
            </a:r>
            <a:r>
              <a:rPr lang="pt-BR" sz="2000" dirty="0"/>
              <a:t> &lt;- </a:t>
            </a:r>
            <a:r>
              <a:rPr lang="pt-BR" sz="2000" dirty="0" err="1"/>
              <a:t>factor</a:t>
            </a:r>
            <a:r>
              <a:rPr lang="pt-BR" sz="2000" dirty="0"/>
              <a:t> ( </a:t>
            </a:r>
            <a:r>
              <a:rPr lang="pt-BR" sz="2000" dirty="0" err="1"/>
              <a:t>area</a:t>
            </a:r>
            <a:r>
              <a:rPr lang="pt-BR" sz="2000" dirty="0"/>
              <a:t> , </a:t>
            </a:r>
          </a:p>
          <a:p>
            <a:pPr marL="0" indent="0">
              <a:buNone/>
            </a:pPr>
            <a:r>
              <a:rPr lang="pt-BR" sz="2000" dirty="0"/>
              <a:t>                </a:t>
            </a:r>
            <a:r>
              <a:rPr lang="pt-BR" sz="2000" dirty="0" err="1"/>
              <a:t>levels</a:t>
            </a:r>
            <a:r>
              <a:rPr lang="pt-BR" sz="2000" dirty="0"/>
              <a:t> = c(1,2,3), </a:t>
            </a:r>
          </a:p>
          <a:p>
            <a:pPr marL="0" indent="0">
              <a:buNone/>
            </a:pPr>
            <a:r>
              <a:rPr lang="pt-BR" sz="2000" dirty="0"/>
              <a:t>                </a:t>
            </a:r>
            <a:r>
              <a:rPr lang="pt-BR" sz="2000" dirty="0" err="1"/>
              <a:t>labels</a:t>
            </a:r>
            <a:r>
              <a:rPr lang="pt-BR" sz="2000" dirty="0"/>
              <a:t> = c("Humanas", "Exatas", "</a:t>
            </a:r>
            <a:r>
              <a:rPr lang="pt-BR" sz="2000" dirty="0" err="1"/>
              <a:t>Saude</a:t>
            </a:r>
            <a:r>
              <a:rPr lang="pt-BR" sz="2000" dirty="0"/>
              <a:t>"))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dados &lt;- </a:t>
            </a:r>
            <a:r>
              <a:rPr lang="pt-BR" sz="2000" dirty="0" err="1"/>
              <a:t>data.frame</a:t>
            </a:r>
            <a:r>
              <a:rPr lang="pt-BR" sz="2000" dirty="0"/>
              <a:t> ( </a:t>
            </a:r>
            <a:r>
              <a:rPr lang="pt-BR" sz="2000" dirty="0" err="1"/>
              <a:t>area</a:t>
            </a:r>
            <a:r>
              <a:rPr lang="pt-BR" sz="2000" dirty="0"/>
              <a:t>, </a:t>
            </a:r>
            <a:r>
              <a:rPr lang="pt-BR" sz="2000" dirty="0" err="1"/>
              <a:t>genero</a:t>
            </a:r>
            <a:r>
              <a:rPr lang="pt-BR" sz="2000" dirty="0"/>
              <a:t>, idade)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dados 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3315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6041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8000" dirty="0" smtClean="0"/>
          </a:p>
          <a:p>
            <a:pPr marL="0" indent="0" algn="ctr">
              <a:buNone/>
            </a:pPr>
            <a:endParaRPr lang="pt-BR" sz="8000" dirty="0" smtClean="0"/>
          </a:p>
          <a:p>
            <a:pPr marL="0" indent="0" algn="ctr">
              <a:buNone/>
            </a:pPr>
            <a:r>
              <a:rPr lang="pt-BR" sz="8000" b="1" dirty="0" smtClean="0">
                <a:solidFill>
                  <a:srgbClr val="FF0000"/>
                </a:solidFill>
              </a:rPr>
              <a:t>FIM !</a:t>
            </a:r>
            <a:endParaRPr lang="pt-BR" sz="80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pt-BR" sz="8000" dirty="0" smtClean="0"/>
          </a:p>
          <a:p>
            <a:pPr marL="0" indent="0" algn="ctr">
              <a:buNone/>
            </a:pP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17091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17451</TotalTime>
  <Words>377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– Geradores de Sequência</vt:lpstr>
      <vt:lpstr>– Geradores de Sequência</vt:lpstr>
      <vt:lpstr>– Estrutura de Dados</vt:lpstr>
      <vt:lpstr>– Estrutura de Dados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1 -</dc:title>
  <dc:creator>Raucélio Coelho Cardoah Valdes</dc:creator>
  <cp:lastModifiedBy>Raucélio Coelho Cardoah Valdes</cp:lastModifiedBy>
  <cp:revision>203</cp:revision>
  <dcterms:created xsi:type="dcterms:W3CDTF">2017-07-24T18:42:29Z</dcterms:created>
  <dcterms:modified xsi:type="dcterms:W3CDTF">2019-04-22T14:07:05Z</dcterms:modified>
</cp:coreProperties>
</file>