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49" r:id="rId3"/>
    <p:sldId id="350" r:id="rId4"/>
    <p:sldId id="358" r:id="rId5"/>
    <p:sldId id="359" r:id="rId6"/>
    <p:sldId id="360" r:id="rId7"/>
    <p:sldId id="361" r:id="rId8"/>
    <p:sldId id="29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tatisticacomr.uff.br/?p=199" TargetMode="External"/><Relationship Id="rId2" Type="http://schemas.openxmlformats.org/officeDocument/2006/relationships/hyperlink" Target="http://www.estatisticacomr.uff.br/?p=20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 smtClean="0"/>
              <a:t>Objetivo da aula:</a:t>
            </a:r>
          </a:p>
          <a:p>
            <a:pPr lvl="1"/>
            <a:r>
              <a:rPr lang="pt-BR" sz="2800" dirty="0" smtClean="0"/>
              <a:t>Funções. </a:t>
            </a: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 smtClean="0">
                <a:latin typeface="+mj-lt"/>
              </a:rPr>
              <a:t>– Funções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75260" y="1303020"/>
            <a:ext cx="10652760" cy="4351338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pt-BR" sz="2000" dirty="0"/>
              <a:t>Um elemento que não pode faltar é o comando </a:t>
            </a:r>
            <a:r>
              <a:rPr lang="pt-BR" sz="2000" i="1" dirty="0" err="1"/>
              <a:t>function</a:t>
            </a:r>
            <a:r>
              <a:rPr lang="pt-BR" sz="2000" i="1" dirty="0"/>
              <a:t> ( )</a:t>
            </a:r>
            <a:r>
              <a:rPr lang="pt-BR" sz="2000" dirty="0"/>
              <a:t>, que diz que estamos criando uma função. Vamos então partir para os elementos constitutivos do código quando criamos alguma função.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pt-BR" sz="2000" dirty="0"/>
              <a:t>Sintaxe de uma função: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pt-BR" sz="2000" b="1" i="1" dirty="0">
                <a:solidFill>
                  <a:srgbClr val="FF0000"/>
                </a:solidFill>
              </a:rPr>
              <a:t>nome = </a:t>
            </a:r>
            <a:r>
              <a:rPr lang="pt-BR" sz="2000" b="1" i="1" dirty="0" err="1">
                <a:solidFill>
                  <a:srgbClr val="FF0000"/>
                </a:solidFill>
              </a:rPr>
              <a:t>function</a:t>
            </a:r>
            <a:r>
              <a:rPr lang="pt-BR" sz="2000" b="1" i="1" dirty="0">
                <a:solidFill>
                  <a:srgbClr val="FF0000"/>
                </a:solidFill>
              </a:rPr>
              <a:t> (argumento1 , … , argumento n) </a:t>
            </a:r>
            <a:endParaRPr lang="pt-BR" sz="2000" b="1" i="1" dirty="0" smtClean="0">
              <a:solidFill>
                <a:srgbClr val="FF0000"/>
              </a:solidFill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pt-BR" sz="2000" b="1" i="1" dirty="0" smtClean="0">
                <a:solidFill>
                  <a:srgbClr val="FF0000"/>
                </a:solidFill>
              </a:rPr>
              <a:t>{</a:t>
            </a:r>
            <a:r>
              <a:rPr lang="pt-BR" sz="2000" b="1" i="1" dirty="0">
                <a:solidFill>
                  <a:srgbClr val="FF0000"/>
                </a:solidFill>
              </a:rPr>
              <a:t>     </a:t>
            </a:r>
            <a:endParaRPr lang="pt-BR" sz="2000" b="1" i="1" dirty="0" smtClean="0">
              <a:solidFill>
                <a:srgbClr val="FF0000"/>
              </a:solidFill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pt-BR" sz="2000" b="1" i="1" dirty="0">
                <a:solidFill>
                  <a:srgbClr val="FF0000"/>
                </a:solidFill>
              </a:rPr>
              <a:t>	</a:t>
            </a:r>
            <a:r>
              <a:rPr lang="pt-BR" sz="2000" b="1" i="1" dirty="0" smtClean="0">
                <a:solidFill>
                  <a:srgbClr val="FF0000"/>
                </a:solidFill>
              </a:rPr>
              <a:t>Comandos </a:t>
            </a:r>
            <a:r>
              <a:rPr lang="pt-BR" sz="2000" b="1" i="1" dirty="0">
                <a:solidFill>
                  <a:srgbClr val="FF0000"/>
                </a:solidFill>
              </a:rPr>
              <a:t>da função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pt-BR" sz="2000" b="1" i="1" dirty="0">
                <a:solidFill>
                  <a:srgbClr val="FF0000"/>
                </a:solidFill>
              </a:rPr>
              <a:t>}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616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 smtClean="0">
                <a:latin typeface="+mj-lt"/>
              </a:rPr>
              <a:t>– Funções</a:t>
            </a:r>
          </a:p>
        </p:txBody>
      </p:sp>
      <p:sp>
        <p:nvSpPr>
          <p:cNvPr id="6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75259" y="1428167"/>
            <a:ext cx="11907883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000" b="1" dirty="0">
                <a:solidFill>
                  <a:srgbClr val="FF0000"/>
                </a:solidFill>
              </a:rPr>
              <a:t>Nome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pt-BR" sz="2000" dirty="0" smtClean="0"/>
              <a:t>O </a:t>
            </a:r>
            <a:r>
              <a:rPr lang="pt-BR" sz="2000" dirty="0"/>
              <a:t>nome da função deve seguir às mesmas regras de nomeação de variáveis, como, por exemplo, não começar com números. Ao nome de nossa função atribuímos o comando </a:t>
            </a:r>
            <a:r>
              <a:rPr lang="pt-BR" sz="2000" i="1" dirty="0" err="1"/>
              <a:t>function</a:t>
            </a:r>
            <a:r>
              <a:rPr lang="pt-BR" sz="2000" i="1" dirty="0"/>
              <a:t>( )</a:t>
            </a:r>
            <a:r>
              <a:rPr lang="pt-BR" sz="2000" dirty="0"/>
              <a:t>. Depois de pronta, a função será executada usando o nome que atribuímos.</a:t>
            </a:r>
          </a:p>
          <a:p>
            <a:pPr marL="0" indent="0">
              <a:buNone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329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 smtClean="0">
                <a:latin typeface="+mj-lt"/>
              </a:rPr>
              <a:t>– Funções</a:t>
            </a:r>
          </a:p>
        </p:txBody>
      </p:sp>
      <p:sp>
        <p:nvSpPr>
          <p:cNvPr id="6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75260" y="1409506"/>
            <a:ext cx="12016740" cy="435133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Argumentos </a:t>
            </a:r>
            <a:r>
              <a:rPr lang="pt-BR" sz="2000" b="1" dirty="0">
                <a:solidFill>
                  <a:srgbClr val="FF0000"/>
                </a:solidFill>
              </a:rPr>
              <a:t>da função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pt-BR" sz="2000" dirty="0" smtClean="0"/>
              <a:t>São </a:t>
            </a:r>
            <a:r>
              <a:rPr lang="pt-BR" sz="2000" dirty="0" smtClean="0"/>
              <a:t>as informações, que a  </a:t>
            </a:r>
            <a:r>
              <a:rPr lang="pt-BR" sz="2000" dirty="0"/>
              <a:t>função irá precisar, </a:t>
            </a:r>
            <a:r>
              <a:rPr lang="pt-BR" sz="2000" dirty="0" smtClean="0"/>
              <a:t>são </a:t>
            </a:r>
            <a:r>
              <a:rPr lang="pt-BR" sz="2000" dirty="0"/>
              <a:t>chamamos de argumentos da função</a:t>
            </a:r>
            <a:r>
              <a:rPr lang="pt-BR" sz="2000" dirty="0" smtClean="0"/>
              <a:t>. Os argumentos colocados </a:t>
            </a:r>
            <a:r>
              <a:rPr lang="pt-BR" sz="2000" dirty="0"/>
              <a:t>dentro do comando </a:t>
            </a:r>
            <a:r>
              <a:rPr lang="pt-BR" sz="2000" i="1" dirty="0" err="1"/>
              <a:t>function</a:t>
            </a:r>
            <a:r>
              <a:rPr lang="pt-BR" sz="2000" i="1" dirty="0"/>
              <a:t>( ) </a:t>
            </a:r>
            <a:r>
              <a:rPr lang="pt-BR" sz="2000" dirty="0"/>
              <a:t>separados por vírgula.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615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 smtClean="0">
                <a:latin typeface="+mj-lt"/>
              </a:rPr>
              <a:t>– Funções</a:t>
            </a:r>
          </a:p>
        </p:txBody>
      </p:sp>
      <p:sp>
        <p:nvSpPr>
          <p:cNvPr id="6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75260" y="1400175"/>
            <a:ext cx="1117854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Comandos </a:t>
            </a:r>
            <a:r>
              <a:rPr lang="pt-BR" sz="2000" b="1" dirty="0">
                <a:solidFill>
                  <a:srgbClr val="FF0000"/>
                </a:solidFill>
              </a:rPr>
              <a:t>da função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pt-BR" sz="2000" dirty="0" smtClean="0"/>
              <a:t>São os comandos que usarão os argumentos para gerar os resultados </a:t>
            </a:r>
            <a:r>
              <a:rPr lang="pt-BR" sz="2000" dirty="0" err="1" smtClean="0"/>
              <a:t>sesejados</a:t>
            </a:r>
            <a:r>
              <a:rPr lang="pt-BR" sz="2000" dirty="0" smtClean="0"/>
              <a:t>. Dependendo </a:t>
            </a:r>
            <a:r>
              <a:rPr lang="pt-BR" sz="2000" dirty="0"/>
              <a:t>do objetivo da função </a:t>
            </a:r>
            <a:r>
              <a:rPr lang="pt-BR" sz="2000" dirty="0" smtClean="0"/>
              <a:t>são usadas </a:t>
            </a:r>
            <a:r>
              <a:rPr lang="pt-BR" sz="2000" dirty="0"/>
              <a:t>estruturas de controle, como </a:t>
            </a:r>
            <a:r>
              <a:rPr lang="pt-BR" sz="2000" dirty="0">
                <a:hlinkClick r:id="rId2"/>
              </a:rPr>
              <a:t>condições</a:t>
            </a:r>
            <a:r>
              <a:rPr lang="pt-BR" sz="2000" dirty="0"/>
              <a:t> ou </a:t>
            </a:r>
            <a:r>
              <a:rPr lang="pt-BR" sz="2000" dirty="0" smtClean="0">
                <a:hlinkClick r:id="rId3"/>
              </a:rPr>
              <a:t>loops</a:t>
            </a:r>
            <a:r>
              <a:rPr lang="pt-BR" sz="2000" dirty="0" smtClean="0"/>
              <a:t>.  Basicamente </a:t>
            </a:r>
            <a:r>
              <a:rPr lang="pt-BR" sz="2000" dirty="0"/>
              <a:t>todos os </a:t>
            </a:r>
            <a:r>
              <a:rPr lang="pt-BR" sz="2000" dirty="0" smtClean="0"/>
              <a:t>comandos R </a:t>
            </a:r>
            <a:r>
              <a:rPr lang="pt-BR" sz="2000" dirty="0"/>
              <a:t>podem estar nesta parte</a:t>
            </a:r>
            <a:r>
              <a:rPr lang="pt-BR" sz="2000" dirty="0" smtClean="0"/>
              <a:t>. O </a:t>
            </a:r>
            <a:r>
              <a:rPr lang="pt-BR" sz="2000" dirty="0"/>
              <a:t>importante é que todos esses comandos que fazem parte da função devem estar delimitados</a:t>
            </a:r>
            <a:r>
              <a:rPr lang="pt-BR" sz="2000" dirty="0" smtClean="0"/>
              <a:t>.</a:t>
            </a:r>
            <a:endParaRPr lang="pt-BR" sz="2000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278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 smtClean="0">
                <a:latin typeface="+mj-lt"/>
              </a:rPr>
              <a:t>– Funções</a:t>
            </a:r>
          </a:p>
        </p:txBody>
      </p:sp>
      <p:sp>
        <p:nvSpPr>
          <p:cNvPr id="6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701040" y="1400175"/>
            <a:ext cx="10652760" cy="435133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pt-BR" sz="2000" b="1" dirty="0" err="1" smtClean="0">
                <a:solidFill>
                  <a:srgbClr val="FF0000"/>
                </a:solidFill>
              </a:rPr>
              <a:t>return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b="1" dirty="0">
                <a:solidFill>
                  <a:srgbClr val="FF0000"/>
                </a:solidFill>
              </a:rPr>
              <a:t>()</a:t>
            </a:r>
            <a:endParaRPr lang="pt-BR" sz="2000" dirty="0">
              <a:solidFill>
                <a:srgbClr val="FF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N</a:t>
            </a:r>
            <a:r>
              <a:rPr lang="pt-BR" sz="2000" dirty="0" smtClean="0"/>
              <a:t>ão é </a:t>
            </a:r>
            <a:r>
              <a:rPr lang="pt-BR" sz="2000" dirty="0"/>
              <a:t>obrigatório, mas </a:t>
            </a:r>
            <a:r>
              <a:rPr lang="pt-BR" sz="2000" dirty="0" smtClean="0"/>
              <a:t>é </a:t>
            </a:r>
            <a:r>
              <a:rPr lang="pt-BR" sz="2000" dirty="0"/>
              <a:t>bastante comum no final das </a:t>
            </a:r>
            <a:r>
              <a:rPr lang="pt-BR" sz="2000" dirty="0" smtClean="0"/>
              <a:t>funções.  </a:t>
            </a:r>
          </a:p>
          <a:p>
            <a:pPr fontAlgn="base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Seu objetiv</a:t>
            </a:r>
            <a:r>
              <a:rPr lang="pt-BR" sz="2000" dirty="0" smtClean="0"/>
              <a:t>o é </a:t>
            </a:r>
            <a:r>
              <a:rPr lang="pt-BR" sz="2000" dirty="0" smtClean="0"/>
              <a:t>retornar como resultado da função os objetos indicados como seus argumentos. </a:t>
            </a:r>
          </a:p>
          <a:p>
            <a:pPr fontAlgn="base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</a:t>
            </a:r>
            <a:r>
              <a:rPr lang="pt-BR" sz="2000" dirty="0" smtClean="0"/>
              <a:t>Deve </a:t>
            </a:r>
            <a:r>
              <a:rPr lang="pt-BR" sz="2000" dirty="0"/>
              <a:t>estar dentro das chaves também.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pt-BR" dirty="0"/>
              <a:t> 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366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 smtClean="0">
                <a:latin typeface="+mj-lt"/>
              </a:rPr>
              <a:t>– Funções</a:t>
            </a:r>
          </a:p>
        </p:txBody>
      </p:sp>
      <p:sp>
        <p:nvSpPr>
          <p:cNvPr id="6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75259" y="1400174"/>
            <a:ext cx="11917213" cy="5149915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pt-BR" sz="2000" dirty="0" smtClean="0"/>
              <a:t>Exemplo</a:t>
            </a:r>
            <a:r>
              <a:rPr lang="pt-BR" sz="2000" dirty="0"/>
              <a:t>: </a:t>
            </a:r>
            <a:r>
              <a:rPr lang="pt-BR" sz="2000" dirty="0" smtClean="0"/>
              <a:t>Função </a:t>
            </a:r>
            <a:r>
              <a:rPr lang="pt-BR" sz="2000" b="1" dirty="0" smtClean="0">
                <a:solidFill>
                  <a:srgbClr val="FF0000"/>
                </a:solidFill>
              </a:rPr>
              <a:t>potencia</a:t>
            </a:r>
            <a:r>
              <a:rPr lang="pt-BR" sz="2000" b="1" dirty="0" smtClean="0">
                <a:solidFill>
                  <a:srgbClr val="FF0000"/>
                </a:solidFill>
              </a:rPr>
              <a:t>( )</a:t>
            </a:r>
            <a:r>
              <a:rPr lang="pt-BR" sz="2000" dirty="0"/>
              <a:t> </a:t>
            </a:r>
            <a:r>
              <a:rPr lang="pt-BR" sz="2000" dirty="0" smtClean="0"/>
              <a:t> </a:t>
            </a:r>
            <a:r>
              <a:rPr lang="pt-BR" sz="2000" dirty="0"/>
              <a:t>retorna </a:t>
            </a:r>
            <a:r>
              <a:rPr lang="pt-BR" sz="2000" dirty="0" smtClean="0"/>
              <a:t>o primeiro argumento elevando ao  segundo argumento.</a:t>
            </a:r>
            <a:endParaRPr lang="pt-BR" sz="2000" dirty="0"/>
          </a:p>
          <a:p>
            <a:pPr marL="0" indent="0" fontAlgn="base">
              <a:lnSpc>
                <a:spcPct val="150000"/>
              </a:lnSpc>
              <a:buNone/>
            </a:pPr>
            <a:r>
              <a:rPr lang="pt-BR" sz="2000" i="1" dirty="0" smtClean="0"/>
              <a:t>potencia</a:t>
            </a:r>
            <a:r>
              <a:rPr lang="pt-BR" sz="2000" i="1" dirty="0"/>
              <a:t> = </a:t>
            </a:r>
            <a:r>
              <a:rPr lang="pt-BR" sz="2000" i="1" dirty="0" err="1"/>
              <a:t>function</a:t>
            </a:r>
            <a:r>
              <a:rPr lang="pt-BR" sz="2000" i="1" dirty="0"/>
              <a:t> (</a:t>
            </a:r>
            <a:r>
              <a:rPr lang="pt-BR" sz="2000" i="1" dirty="0" err="1"/>
              <a:t>a,b</a:t>
            </a:r>
            <a:r>
              <a:rPr lang="pt-BR" sz="2000" i="1" dirty="0" smtClean="0"/>
              <a:t>)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pt-BR" sz="2000" i="1" dirty="0" smtClean="0"/>
              <a:t> </a:t>
            </a:r>
            <a:r>
              <a:rPr lang="pt-BR" sz="2000" i="1" dirty="0"/>
              <a:t>{</a:t>
            </a:r>
            <a:endParaRPr lang="pt-BR" sz="2000" dirty="0"/>
          </a:p>
          <a:p>
            <a:pPr marL="0" indent="0" fontAlgn="base">
              <a:lnSpc>
                <a:spcPct val="150000"/>
              </a:lnSpc>
              <a:buNone/>
            </a:pPr>
            <a:r>
              <a:rPr lang="pt-BR" sz="2000" i="1" dirty="0" smtClean="0"/>
              <a:t>	</a:t>
            </a:r>
            <a:r>
              <a:rPr lang="pt-BR" sz="2000" i="1" dirty="0" err="1"/>
              <a:t>r</a:t>
            </a:r>
            <a:r>
              <a:rPr lang="pt-BR" sz="2000" i="1" dirty="0" err="1" smtClean="0"/>
              <a:t>eturn</a:t>
            </a:r>
            <a:r>
              <a:rPr lang="pt-BR" sz="2000" i="1" dirty="0" smtClean="0"/>
              <a:t>(</a:t>
            </a:r>
            <a:r>
              <a:rPr lang="pt-BR" sz="2000" i="1" dirty="0" err="1" smtClean="0"/>
              <a:t>a^b</a:t>
            </a:r>
            <a:r>
              <a:rPr lang="pt-BR" sz="2000" i="1" dirty="0" smtClean="0"/>
              <a:t>)</a:t>
            </a:r>
            <a:endParaRPr lang="pt-BR" sz="2000" i="1" dirty="0" smtClean="0"/>
          </a:p>
          <a:p>
            <a:pPr marL="0" indent="0" fontAlgn="base">
              <a:lnSpc>
                <a:spcPct val="150000"/>
              </a:lnSpc>
              <a:buNone/>
            </a:pPr>
            <a:r>
              <a:rPr lang="pt-BR" sz="2000" i="1" dirty="0" smtClean="0"/>
              <a:t> }</a:t>
            </a:r>
            <a:endParaRPr lang="pt-BR" sz="2000" dirty="0"/>
          </a:p>
          <a:p>
            <a:pPr marL="0" indent="0" fontAlgn="base">
              <a:lnSpc>
                <a:spcPct val="150000"/>
              </a:lnSpc>
              <a:buNone/>
            </a:pPr>
            <a:r>
              <a:rPr lang="pt-BR" sz="2000" dirty="0"/>
              <a:t>Então para usarmos a função criada acima: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pt-BR" sz="2000" i="1" dirty="0" smtClean="0"/>
              <a:t>&gt; a&lt;-4 ; B &lt;-10</a:t>
            </a:r>
            <a:endParaRPr lang="pt-BR" sz="2000" dirty="0"/>
          </a:p>
          <a:p>
            <a:pPr marL="0" indent="0" fontAlgn="base">
              <a:lnSpc>
                <a:spcPct val="150000"/>
              </a:lnSpc>
              <a:buNone/>
            </a:pPr>
            <a:r>
              <a:rPr lang="pt-BR" sz="2000" i="1" dirty="0" smtClean="0"/>
              <a:t>potencia (a, </a:t>
            </a:r>
            <a:r>
              <a:rPr lang="pt-BR" sz="2000" i="1" dirty="0"/>
              <a:t>b</a:t>
            </a:r>
            <a:r>
              <a:rPr lang="pt-BR" sz="2000" i="1" dirty="0" smtClean="0"/>
              <a:t>)</a:t>
            </a:r>
            <a:endParaRPr lang="pt-BR" sz="2000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253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4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r>
              <a:rPr lang="pt-BR" sz="8000" b="1" dirty="0" smtClean="0">
                <a:solidFill>
                  <a:srgbClr val="FF0000"/>
                </a:solidFill>
              </a:rPr>
              <a:t>FIM !</a:t>
            </a:r>
            <a:endParaRPr lang="pt-BR" sz="8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0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17663</TotalTime>
  <Words>169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– Funções</vt:lpstr>
      <vt:lpstr>– Funções</vt:lpstr>
      <vt:lpstr>– Funções</vt:lpstr>
      <vt:lpstr>– Funções</vt:lpstr>
      <vt:lpstr>– Funções</vt:lpstr>
      <vt:lpstr>– Funções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Raucélio Coelho Cardoah Valdes</cp:lastModifiedBy>
  <cp:revision>209</cp:revision>
  <dcterms:created xsi:type="dcterms:W3CDTF">2017-07-24T18:42:29Z</dcterms:created>
  <dcterms:modified xsi:type="dcterms:W3CDTF">2019-04-22T17:23:22Z</dcterms:modified>
</cp:coreProperties>
</file>