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29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Laços </a:t>
            </a:r>
            <a:r>
              <a:rPr lang="pt-BR" sz="2800" dirty="0"/>
              <a:t>de repetição e desvios condicionais.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k &lt;- 8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for (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j </a:t>
            </a:r>
            <a:r>
              <a:rPr lang="pt-BR" sz="2000" dirty="0">
                <a:solidFill>
                  <a:srgbClr val="FF0000"/>
                </a:solidFill>
              </a:rPr>
              <a:t>in </a:t>
            </a:r>
            <a:r>
              <a:rPr lang="pt-BR" sz="2000" dirty="0" smtClean="0">
                <a:solidFill>
                  <a:srgbClr val="FF0000"/>
                </a:solidFill>
              </a:rPr>
              <a:t>1:10 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{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	res &lt;- j * k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 		</a:t>
            </a:r>
            <a:r>
              <a:rPr lang="pt-BR" sz="2000" dirty="0" err="1" smtClean="0">
                <a:solidFill>
                  <a:srgbClr val="FF0000"/>
                </a:solidFill>
              </a:rPr>
              <a:t>cat</a:t>
            </a:r>
            <a:r>
              <a:rPr lang="pt-BR" sz="2000" dirty="0" smtClean="0">
                <a:solidFill>
                  <a:srgbClr val="FF0000"/>
                </a:solidFill>
              </a:rPr>
              <a:t>( j, ‘ x ‘ , k , ‘ = ‘ , j * k, ‘\n‘)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572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772886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O comando </a:t>
            </a:r>
            <a:r>
              <a:rPr lang="pt-BR" sz="2000" dirty="0" err="1" smtClean="0">
                <a:solidFill>
                  <a:srgbClr val="FF0000"/>
                </a:solidFill>
              </a:rPr>
              <a:t>while</a:t>
            </a:r>
            <a:r>
              <a:rPr lang="pt-BR" sz="2000" dirty="0" smtClean="0">
                <a:solidFill>
                  <a:srgbClr val="FF0000"/>
                </a:solidFill>
              </a:rPr>
              <a:t>() </a:t>
            </a:r>
            <a:r>
              <a:rPr lang="pt-BR" sz="2000" dirty="0"/>
              <a:t>p</a:t>
            </a:r>
            <a:r>
              <a:rPr lang="pt-BR" sz="2000" dirty="0" smtClean="0"/>
              <a:t>ermite que um bloco seja repetido enquanto uma condição seja verdadeira, no momento que se torna falsa, para-se a execução do bloco.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while</a:t>
            </a:r>
            <a:r>
              <a:rPr lang="pt-BR" sz="2000" dirty="0" smtClean="0">
                <a:solidFill>
                  <a:srgbClr val="FF0000"/>
                </a:solidFill>
              </a:rPr>
              <a:t> (</a:t>
            </a:r>
            <a:r>
              <a:rPr lang="pt-BR" sz="2000" b="1" dirty="0" smtClean="0">
                <a:solidFill>
                  <a:srgbClr val="FF0000"/>
                </a:solidFill>
              </a:rPr>
              <a:t>condição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Bloco a ser repetido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155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fim = 1</a:t>
            </a: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while</a:t>
            </a:r>
            <a:r>
              <a:rPr lang="pt-BR" sz="2000" dirty="0" smtClean="0">
                <a:solidFill>
                  <a:srgbClr val="FF0000"/>
                </a:solidFill>
              </a:rPr>
              <a:t> (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fim &lt;= 20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cat</a:t>
            </a:r>
            <a:r>
              <a:rPr lang="pt-BR" sz="2000" dirty="0" smtClean="0">
                <a:solidFill>
                  <a:srgbClr val="FF0000"/>
                </a:solidFill>
              </a:rPr>
              <a:t> ( “passo  ”, fim , “\n”)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	fim = fim + 1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42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3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Comando </a:t>
            </a:r>
            <a:r>
              <a:rPr lang="pt-BR" sz="2000" dirty="0" err="1" smtClean="0">
                <a:solidFill>
                  <a:srgbClr val="FF0000"/>
                </a:solidFill>
              </a:rPr>
              <a:t>repeat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Permite que um bloco seja repetido indefinidamente até que o comando </a:t>
            </a:r>
            <a:r>
              <a:rPr lang="pt-BR" sz="2000" b="1" dirty="0" smtClean="0">
                <a:solidFill>
                  <a:srgbClr val="FF0000"/>
                </a:solidFill>
              </a:rPr>
              <a:t>break</a:t>
            </a:r>
            <a:r>
              <a:rPr lang="pt-BR" sz="2000" dirty="0" smtClean="0"/>
              <a:t> seja executado.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repeat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Bloco a ser repetido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rgbClr val="FF0000"/>
                </a:solidFill>
              </a:rPr>
              <a:t> (condição) break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674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3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Comando </a:t>
            </a:r>
            <a:r>
              <a:rPr lang="pt-BR" sz="2000" dirty="0" err="1" smtClean="0">
                <a:solidFill>
                  <a:srgbClr val="FF0000"/>
                </a:solidFill>
              </a:rPr>
              <a:t>repeat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Permite que um bloco seja repetido indefinidamente até que o comando </a:t>
            </a:r>
            <a:r>
              <a:rPr lang="pt-BR" sz="2000" b="1" dirty="0" smtClean="0">
                <a:solidFill>
                  <a:srgbClr val="FF0000"/>
                </a:solidFill>
              </a:rPr>
              <a:t>break</a:t>
            </a:r>
            <a:r>
              <a:rPr lang="pt-BR" sz="2000" dirty="0" smtClean="0"/>
              <a:t> seja executado.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repeat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Bloco a ser repetido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rgbClr val="FF0000"/>
                </a:solidFill>
              </a:rPr>
              <a:t> (condição) break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72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fim </a:t>
            </a:r>
            <a:r>
              <a:rPr lang="pt-BR" sz="2000" dirty="0">
                <a:solidFill>
                  <a:srgbClr val="FF0000"/>
                </a:solidFill>
              </a:rPr>
              <a:t>&lt;- 10 ; i = 0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repeat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cat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('passo: ', i, '\n')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(i &gt;= fim) break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i </a:t>
            </a:r>
            <a:r>
              <a:rPr lang="pt-BR" sz="2000" dirty="0">
                <a:solidFill>
                  <a:srgbClr val="FF0000"/>
                </a:solidFill>
              </a:rPr>
              <a:t>= i + 1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}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Desvios Condicionais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Uma execução condicional implica que uma instrução ou grupo de instruções tem sua execução condicionada </a:t>
            </a:r>
            <a:r>
              <a:rPr lang="pt-BR" sz="2000" dirty="0" smtClean="0"/>
              <a:t>verificação </a:t>
            </a:r>
            <a:r>
              <a:rPr lang="pt-BR" sz="2000" dirty="0"/>
              <a:t>da </a:t>
            </a:r>
            <a:r>
              <a:rPr lang="pt-BR" sz="2000" dirty="0" smtClean="0"/>
              <a:t>veracidade de uma expressão lógica.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 comando </a:t>
            </a:r>
            <a:r>
              <a:rPr lang="pt-BR" sz="2000" dirty="0" err="1" smtClean="0"/>
              <a:t>if</a:t>
            </a:r>
            <a:r>
              <a:rPr lang="pt-BR" sz="2000" dirty="0" smtClean="0"/>
              <a:t> (condição) permite que um comando seguinte ou um bloco de comandos seja executado caso as condição seja verdadeira.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 comando </a:t>
            </a:r>
            <a:r>
              <a:rPr lang="pt-BR" sz="2000" dirty="0" err="1" smtClean="0"/>
              <a:t>if</a:t>
            </a:r>
            <a:r>
              <a:rPr lang="pt-BR" sz="2000" dirty="0" smtClean="0"/>
              <a:t>/</a:t>
            </a:r>
            <a:r>
              <a:rPr lang="pt-BR" sz="2000" dirty="0" err="1" smtClean="0"/>
              <a:t>else</a:t>
            </a:r>
            <a:r>
              <a:rPr lang="pt-BR" sz="2000" dirty="0" smtClean="0"/>
              <a:t> permite a execução de apenas um entre dois blocos de comandos Um caso a condição seja verdadeira e o outro caso seja falsa.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94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Desvios Condicionais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7023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comando condicional </a:t>
            </a:r>
            <a:r>
              <a:rPr lang="pt-BR" sz="2000" dirty="0" err="1"/>
              <a:t>if</a:t>
            </a:r>
            <a:r>
              <a:rPr lang="pt-BR" sz="2000" dirty="0"/>
              <a:t> tem a seguinte sintaxe: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(</a:t>
            </a:r>
            <a:r>
              <a:rPr lang="pt-BR" sz="2000" dirty="0" smtClean="0">
                <a:solidFill>
                  <a:srgbClr val="FF0000"/>
                </a:solidFill>
              </a:rPr>
              <a:t>condição)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{ 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Bloco de comandos executados 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se condição TRUE.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  <a:r>
              <a:rPr lang="pt-BR" sz="2000" dirty="0" smtClean="0"/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03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Desvios Condicionais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85949" y="1303020"/>
            <a:ext cx="10515600" cy="5167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err="1" smtClean="0"/>
              <a:t>print</a:t>
            </a:r>
            <a:r>
              <a:rPr lang="pt-BR" sz="2000" dirty="0"/>
              <a:t>("Gosta da cor AZUL? \n")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 &lt;- </a:t>
            </a:r>
            <a:r>
              <a:rPr lang="pt-BR" sz="2000" dirty="0" err="1"/>
              <a:t>sample</a:t>
            </a:r>
            <a:r>
              <a:rPr lang="pt-BR" sz="2000" dirty="0"/>
              <a:t> (c("S","N"),1)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if</a:t>
            </a:r>
            <a:r>
              <a:rPr lang="pt-BR" sz="2000" dirty="0"/>
              <a:t> (a == "S") </a:t>
            </a:r>
          </a:p>
          <a:p>
            <a:pPr marL="0" indent="0" algn="just">
              <a:buNone/>
            </a:pPr>
            <a:r>
              <a:rPr lang="pt-BR" sz="2000" dirty="0" smtClean="0"/>
              <a:t>	{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</a:t>
            </a:r>
            <a:r>
              <a:rPr lang="pt-BR" sz="2000" dirty="0" smtClean="0"/>
              <a:t>	</a:t>
            </a:r>
            <a:r>
              <a:rPr lang="pt-BR" sz="2000" dirty="0" err="1" smtClean="0"/>
              <a:t>print</a:t>
            </a:r>
            <a:r>
              <a:rPr lang="pt-BR" sz="2000" dirty="0" smtClean="0"/>
              <a:t> (“Essa pessoa gosta de Azul!!!")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	}</a:t>
            </a:r>
            <a:endParaRPr lang="pt-BR" sz="2000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8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Desvios Condicionais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733698" y="1303020"/>
            <a:ext cx="10515600" cy="5167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comando condicional </a:t>
            </a:r>
            <a:r>
              <a:rPr lang="pt-BR" sz="2000" dirty="0" err="1" smtClean="0"/>
              <a:t>if</a:t>
            </a:r>
            <a:r>
              <a:rPr lang="pt-BR" sz="2000" dirty="0" smtClean="0"/>
              <a:t>/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/>
              <a:t>tem a seguinte sintaxe: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(</a:t>
            </a:r>
            <a:r>
              <a:rPr lang="pt-BR" sz="2000" dirty="0" smtClean="0">
                <a:solidFill>
                  <a:srgbClr val="FF0000"/>
                </a:solidFill>
              </a:rPr>
              <a:t>condição 1)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{ 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Bloco de comandos executados 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se condição TRUE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  <a:r>
              <a:rPr lang="pt-BR" sz="2000" dirty="0" smtClean="0"/>
              <a:t> </a:t>
            </a:r>
          </a:p>
          <a:p>
            <a:pPr marL="0" indent="0" algn="just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else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{ 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000" dirty="0">
                <a:solidFill>
                  <a:srgbClr val="FF0000"/>
                </a:solidFill>
              </a:rPr>
              <a:t>Bloco de comandos executados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FF0000"/>
                </a:solidFill>
              </a:rPr>
              <a:t>se condição </a:t>
            </a:r>
            <a:r>
              <a:rPr lang="pt-BR" sz="2000" dirty="0" smtClean="0">
                <a:solidFill>
                  <a:srgbClr val="FF0000"/>
                </a:solidFill>
              </a:rPr>
              <a:t>FALSE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</a:rPr>
              <a:t>	}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0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Desvios Condicionais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85949" y="1303020"/>
            <a:ext cx="10515600" cy="5167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 &lt;- </a:t>
            </a:r>
            <a:r>
              <a:rPr lang="pt-BR" sz="2000" dirty="0" err="1"/>
              <a:t>sample</a:t>
            </a:r>
            <a:r>
              <a:rPr lang="pt-BR" sz="2000" dirty="0"/>
              <a:t> (c("Pequeno","</a:t>
            </a:r>
            <a:r>
              <a:rPr lang="pt-BR" sz="2000" dirty="0" err="1"/>
              <a:t>Medio</a:t>
            </a:r>
            <a:r>
              <a:rPr lang="pt-BR" sz="2000" dirty="0"/>
              <a:t>", "Grande"),1)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err="1"/>
              <a:t>if</a:t>
            </a:r>
            <a:r>
              <a:rPr lang="pt-BR" sz="2000" dirty="0"/>
              <a:t> (a == 'Pequeno') </a:t>
            </a:r>
          </a:p>
          <a:p>
            <a:pPr marL="0" indent="0" algn="just">
              <a:buNone/>
            </a:pPr>
            <a:r>
              <a:rPr lang="pt-BR" sz="2000" dirty="0"/>
              <a:t>   {    		</a:t>
            </a:r>
          </a:p>
          <a:p>
            <a:pPr marL="0" indent="0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print</a:t>
            </a:r>
            <a:r>
              <a:rPr lang="pt-BR" sz="2000" dirty="0"/>
              <a:t> ('O pé é Pequeno !!!')</a:t>
            </a:r>
          </a:p>
          <a:p>
            <a:pPr marL="0" indent="0" algn="just">
              <a:buNone/>
            </a:pPr>
            <a:r>
              <a:rPr lang="pt-BR" sz="2000" dirty="0"/>
              <a:t> 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 a== '</a:t>
            </a:r>
            <a:r>
              <a:rPr lang="pt-BR" sz="2000" dirty="0" err="1"/>
              <a:t>Medio</a:t>
            </a:r>
            <a:r>
              <a:rPr lang="pt-BR" sz="2000" dirty="0"/>
              <a:t>')</a:t>
            </a:r>
          </a:p>
          <a:p>
            <a:pPr marL="0" indent="0" algn="just">
              <a:buNone/>
            </a:pPr>
            <a:r>
              <a:rPr lang="pt-BR" sz="2000" dirty="0"/>
              <a:t>             {</a:t>
            </a:r>
          </a:p>
          <a:p>
            <a:pPr marL="0" indent="0" algn="just">
              <a:buNone/>
            </a:pPr>
            <a:r>
              <a:rPr lang="pt-BR" sz="2000" dirty="0"/>
              <a:t>                 </a:t>
            </a:r>
            <a:r>
              <a:rPr lang="pt-BR" sz="2000" dirty="0" err="1"/>
              <a:t>print</a:t>
            </a:r>
            <a:r>
              <a:rPr lang="pt-BR" sz="2000" dirty="0"/>
              <a:t> ('O pé é Médio!!!')</a:t>
            </a:r>
          </a:p>
          <a:p>
            <a:pPr marL="0" indent="0" algn="just">
              <a:buNone/>
            </a:pPr>
            <a:r>
              <a:rPr lang="pt-BR" sz="2000" dirty="0"/>
              <a:t>              } </a:t>
            </a:r>
            <a:r>
              <a:rPr lang="pt-BR" sz="2000" dirty="0" err="1"/>
              <a:t>else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                     {</a:t>
            </a:r>
          </a:p>
          <a:p>
            <a:pPr marL="0" indent="0" algn="just">
              <a:buNone/>
            </a:pPr>
            <a:r>
              <a:rPr lang="pt-BR" sz="2000" dirty="0"/>
              <a:t>                          </a:t>
            </a:r>
            <a:r>
              <a:rPr lang="pt-BR" sz="2000" dirty="0" err="1"/>
              <a:t>print</a:t>
            </a:r>
            <a:r>
              <a:rPr lang="pt-BR" sz="2000" dirty="0"/>
              <a:t>('O pé é Grande !!!')</a:t>
            </a:r>
          </a:p>
          <a:p>
            <a:pPr marL="0" indent="0" algn="just">
              <a:buNone/>
            </a:pPr>
            <a:r>
              <a:rPr lang="pt-BR" sz="2000" dirty="0"/>
              <a:t>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316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825137" y="1303020"/>
            <a:ext cx="10515600" cy="5167147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As tarefas repetitivas (interativas) podem ser executados por meio dos comandos </a:t>
            </a:r>
            <a:r>
              <a:rPr lang="pt-BR" sz="2000" b="1" dirty="0" smtClean="0">
                <a:solidFill>
                  <a:srgbClr val="FF0000"/>
                </a:solidFill>
              </a:rPr>
              <a:t>for</a:t>
            </a:r>
            <a:r>
              <a:rPr lang="pt-BR" sz="2000" dirty="0" smtClean="0"/>
              <a:t>, </a:t>
            </a:r>
            <a:r>
              <a:rPr lang="pt-BR" sz="2000" b="1" dirty="0" err="1" smtClean="0">
                <a:solidFill>
                  <a:srgbClr val="FF0000"/>
                </a:solidFill>
              </a:rPr>
              <a:t>while</a:t>
            </a:r>
            <a:r>
              <a:rPr lang="pt-BR" sz="2000" dirty="0" smtClean="0"/>
              <a:t> e </a:t>
            </a:r>
            <a:r>
              <a:rPr lang="pt-BR" sz="2000" b="1" dirty="0" err="1" smtClean="0">
                <a:solidFill>
                  <a:srgbClr val="FF0000"/>
                </a:solidFill>
              </a:rPr>
              <a:t>repeat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Esses comandos podem ser empregados para: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Para </a:t>
            </a:r>
            <a:r>
              <a:rPr lang="pt-BR" sz="2000" dirty="0"/>
              <a:t>repetir o mesma operação sobre os elementos de um vetor ou matriz.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Para </a:t>
            </a:r>
            <a:r>
              <a:rPr lang="pt-BR" sz="2000" dirty="0"/>
              <a:t>calcular somas. Por exemplo, àquelas associadas a variância amostral, </a:t>
            </a:r>
            <a:r>
              <a:rPr lang="pt-BR" sz="2000" dirty="0" smtClean="0"/>
              <a:t>ou expansão </a:t>
            </a:r>
            <a:r>
              <a:rPr lang="pt-BR" sz="2000" dirty="0"/>
              <a:t>de séries de potências</a:t>
            </a:r>
            <a:r>
              <a:rPr lang="pt-BR" sz="2000" dirty="0" smtClean="0"/>
              <a:t>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Para </a:t>
            </a:r>
            <a:r>
              <a:rPr lang="pt-BR" sz="2000" dirty="0"/>
              <a:t>implementar métodos iterativos de cálculo </a:t>
            </a:r>
            <a:r>
              <a:rPr lang="pt-BR" sz="2000" dirty="0" smtClean="0"/>
              <a:t>numérico.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11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16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O  </a:t>
            </a:r>
            <a:r>
              <a:rPr lang="pt-BR" sz="2000" dirty="0" smtClean="0">
                <a:solidFill>
                  <a:srgbClr val="FF0000"/>
                </a:solidFill>
              </a:rPr>
              <a:t>for()</a:t>
            </a:r>
            <a:r>
              <a:rPr lang="pt-BR" sz="2000" dirty="0" smtClean="0"/>
              <a:t>  é utilizado para repetir um bloco enquanto uma variável assume valores em uma sequência.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for (</a:t>
            </a:r>
            <a:r>
              <a:rPr lang="pt-BR" sz="2000" b="1" dirty="0" smtClean="0">
                <a:solidFill>
                  <a:srgbClr val="FF0000"/>
                </a:solidFill>
              </a:rPr>
              <a:t>variável</a:t>
            </a:r>
            <a:r>
              <a:rPr lang="pt-BR" sz="2000" dirty="0" smtClean="0">
                <a:solidFill>
                  <a:srgbClr val="FF0000"/>
                </a:solidFill>
              </a:rPr>
              <a:t> in </a:t>
            </a:r>
            <a:r>
              <a:rPr lang="pt-BR" sz="2000" b="1" dirty="0" smtClean="0">
                <a:solidFill>
                  <a:srgbClr val="FF0000"/>
                </a:solidFill>
              </a:rPr>
              <a:t>sequência</a:t>
            </a:r>
            <a:r>
              <a:rPr lang="pt-BR" sz="2000" dirty="0" smtClean="0">
                <a:solidFill>
                  <a:srgbClr val="FF0000"/>
                </a:solidFill>
              </a:rPr>
              <a:t> 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Bloco a ser repetido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724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Laços de Repetição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52006"/>
            <a:ext cx="10515600" cy="5097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for (numero in </a:t>
            </a:r>
            <a:r>
              <a:rPr lang="pt-BR" sz="2000" dirty="0" err="1">
                <a:solidFill>
                  <a:srgbClr val="FF0000"/>
                </a:solidFill>
              </a:rPr>
              <a:t>sample</a:t>
            </a:r>
            <a:r>
              <a:rPr lang="pt-BR" sz="2000" dirty="0">
                <a:solidFill>
                  <a:srgbClr val="FF0000"/>
                </a:solidFill>
              </a:rPr>
              <a:t>(1:100, 5) 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err="1">
                <a:solidFill>
                  <a:srgbClr val="FF0000"/>
                </a:solidFill>
              </a:rPr>
              <a:t>if</a:t>
            </a:r>
            <a:r>
              <a:rPr lang="pt-BR" sz="2000" dirty="0">
                <a:solidFill>
                  <a:srgbClr val="FF0000"/>
                </a:solidFill>
              </a:rPr>
              <a:t> (numero %%2 == 0)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{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smtClean="0">
                <a:solidFill>
                  <a:srgbClr val="FF0000"/>
                </a:solidFill>
              </a:rPr>
              <a:t>		x </a:t>
            </a:r>
            <a:r>
              <a:rPr lang="pt-BR" sz="2000" dirty="0">
                <a:solidFill>
                  <a:srgbClr val="FF0000"/>
                </a:solidFill>
              </a:rPr>
              <a:t>&lt;- 'par'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} </a:t>
            </a:r>
            <a:r>
              <a:rPr lang="pt-BR" sz="2000" dirty="0" err="1">
                <a:solidFill>
                  <a:srgbClr val="FF0000"/>
                </a:solidFill>
              </a:rPr>
              <a:t>else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	{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 </a:t>
            </a:r>
            <a:r>
              <a:rPr lang="pt-BR" sz="2000" dirty="0" smtClean="0">
                <a:solidFill>
                  <a:srgbClr val="FF0000"/>
                </a:solidFill>
              </a:rPr>
              <a:t>			 </a:t>
            </a:r>
            <a:r>
              <a:rPr lang="pt-BR" sz="2000" dirty="0">
                <a:solidFill>
                  <a:srgbClr val="FF0000"/>
                </a:solidFill>
              </a:rPr>
              <a:t>x &lt;- 'impar'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		}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err="1">
                <a:solidFill>
                  <a:srgbClr val="FF0000"/>
                </a:solidFill>
              </a:rPr>
              <a:t>cat</a:t>
            </a:r>
            <a:r>
              <a:rPr lang="pt-BR" sz="2000" dirty="0">
                <a:solidFill>
                  <a:srgbClr val="FF0000"/>
                </a:solidFill>
              </a:rPr>
              <a:t>('O número ' , numero, ' é ', x , '.\n',</a:t>
            </a:r>
            <a:r>
              <a:rPr lang="pt-BR" sz="2000" dirty="0" err="1">
                <a:solidFill>
                  <a:srgbClr val="FF0000"/>
                </a:solidFill>
              </a:rPr>
              <a:t>sep</a:t>
            </a:r>
            <a:r>
              <a:rPr lang="pt-BR" sz="2000" dirty="0">
                <a:solidFill>
                  <a:srgbClr val="FF0000"/>
                </a:solidFill>
              </a:rPr>
              <a:t>="")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}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17434</TotalTime>
  <Words>429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201</cp:revision>
  <dcterms:created xsi:type="dcterms:W3CDTF">2017-07-24T18:42:29Z</dcterms:created>
  <dcterms:modified xsi:type="dcterms:W3CDTF">2018-04-30T15:08:10Z</dcterms:modified>
</cp:coreProperties>
</file>