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3" r:id="rId3"/>
    <p:sldId id="374" r:id="rId4"/>
    <p:sldId id="376" r:id="rId5"/>
    <p:sldId id="375" r:id="rId6"/>
    <p:sldId id="377" r:id="rId7"/>
    <p:sldId id="378" r:id="rId8"/>
    <p:sldId id="379" r:id="rId9"/>
    <p:sldId id="381" r:id="rId10"/>
    <p:sldId id="380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1" r:id="rId20"/>
    <p:sldId id="390" r:id="rId21"/>
    <p:sldId id="392" r:id="rId22"/>
    <p:sldId id="393" r:id="rId23"/>
    <p:sldId id="394" r:id="rId24"/>
    <p:sldId id="29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SQL (</a:t>
            </a:r>
            <a:r>
              <a:rPr lang="pt-BR" sz="2800" dirty="0" err="1" smtClean="0"/>
              <a:t>select</a:t>
            </a:r>
            <a:r>
              <a:rPr lang="pt-BR" sz="2800" dirty="0" smtClean="0"/>
              <a:t>) 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JUNÇÃO DE TABELAS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SELECT permite juntar duas ou mais tabelas no mesmo resultado</a:t>
            </a:r>
            <a:r>
              <a:rPr lang="pt-BR" sz="2000" dirty="0" smtClean="0"/>
              <a:t>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000" dirty="0"/>
              <a:t>O uso de </a:t>
            </a:r>
            <a:r>
              <a:rPr lang="pt-BR" sz="2000" dirty="0" err="1"/>
              <a:t>aliases</a:t>
            </a:r>
            <a:r>
              <a:rPr lang="pt-BR" sz="2000" dirty="0"/>
              <a:t> no código SQL torna a manutenção mais simples, </a:t>
            </a:r>
            <a:r>
              <a:rPr lang="pt-BR" sz="2000" dirty="0" err="1"/>
              <a:t>claúsula</a:t>
            </a:r>
            <a:r>
              <a:rPr lang="pt-BR" sz="2000" dirty="0"/>
              <a:t> **AS**.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A.TOTAL, </a:t>
            </a:r>
            <a:r>
              <a:rPr lang="pt-BR" sz="2000" dirty="0" smtClean="0"/>
              <a:t>B.TOTAL     </a:t>
            </a:r>
          </a:p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</a:t>
            </a:r>
            <a:r>
              <a:rPr lang="pt-BR" sz="2000" dirty="0" err="1" smtClean="0"/>
              <a:t>from</a:t>
            </a:r>
            <a:r>
              <a:rPr lang="pt-BR" sz="2000" dirty="0" smtClean="0"/>
              <a:t>  </a:t>
            </a:r>
            <a:r>
              <a:rPr lang="pt-BR" sz="2000" dirty="0" err="1" smtClean="0"/>
              <a:t>cocaina</a:t>
            </a:r>
            <a:r>
              <a:rPr lang="pt-BR" sz="2000" dirty="0" smtClean="0"/>
              <a:t> </a:t>
            </a:r>
            <a:r>
              <a:rPr lang="pt-BR" sz="2000" dirty="0"/>
              <a:t>as A, maconha as B</a:t>
            </a:r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smtClean="0"/>
              <a:t>   </a:t>
            </a:r>
            <a:r>
              <a:rPr lang="pt-BR" sz="2000" dirty="0" err="1" smtClean="0"/>
              <a:t>where</a:t>
            </a:r>
            <a:r>
              <a:rPr lang="pt-BR" sz="2000" dirty="0" smtClean="0"/>
              <a:t> 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  <a:r>
              <a:rPr lang="pt-BR" sz="2000" dirty="0"/>
              <a:t>As unidade que não apreenderam maconha e cocaína não são selecionados.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2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COMANDO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junção de tabelas no comando SELECT também pode ser feita com o comando JOIN. Este comando deve ser utilizado com a palavra reservada INNER ou com a palavra OUTER: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  <a:r>
              <a:rPr lang="pt-BR" sz="2000" dirty="0"/>
              <a:t>INNER: Semelhante ao uso do operador "=" na junção de tabelas. Aqui os registros sem correspondências não são incluídos. Esta cláusula é opcional e pode ser omitida no comando JOIN.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OUTER</a:t>
            </a:r>
            <a:r>
              <a:rPr lang="pt-BR" sz="2000" dirty="0"/>
              <a:t>: Os registros que não se relacionam também são exibidos. Neste caso, é possível definir qual tabela será incluída na seleção, mesmo não tendo correspondência.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670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COMANDO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000" dirty="0"/>
              <a:t>Para exemplificar, temos as tabelas abaixo: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A.TOTAL, B.TOTAL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inner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r>
              <a:rPr lang="pt-BR" sz="2000" dirty="0"/>
              <a:t> maconha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 smtClean="0"/>
              <a:t>)")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Este comando pode ser escrito na versão resumida abaixo</a:t>
            </a:r>
            <a:r>
              <a:rPr lang="pt-BR" sz="2000" dirty="0" smtClean="0"/>
              <a:t>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A.TOTAL, B.TOTAL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join</a:t>
            </a:r>
            <a:r>
              <a:rPr lang="pt-BR" sz="2000" dirty="0"/>
              <a:t> maconha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Os </a:t>
            </a:r>
            <a:r>
              <a:rPr lang="pt-BR" sz="2000" dirty="0">
                <a:solidFill>
                  <a:srgbClr val="FF0000"/>
                </a:solidFill>
              </a:rPr>
              <a:t>produtos que não possuem componentes não são incluídos na seleção.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0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COMANDO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 as 'Total </a:t>
            </a:r>
            <a:r>
              <a:rPr lang="pt-BR" sz="2000" dirty="0" err="1"/>
              <a:t>Cocaina</a:t>
            </a:r>
            <a:r>
              <a:rPr lang="pt-BR" sz="2000" dirty="0"/>
              <a:t>', B.TOTAL as 'Total Maconha'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inner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r>
              <a:rPr lang="pt-BR" sz="2000" dirty="0"/>
              <a:t> maconha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A.UNIDADE,A.TOTAL as 'Total </a:t>
            </a:r>
            <a:r>
              <a:rPr lang="pt-BR" sz="2000" dirty="0" err="1"/>
              <a:t>Cocaina</a:t>
            </a:r>
            <a:r>
              <a:rPr lang="pt-BR" sz="2000" dirty="0"/>
              <a:t>', B.TOTAL as 'Total Maconha'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join</a:t>
            </a:r>
            <a:r>
              <a:rPr lang="pt-BR" sz="2000" dirty="0"/>
              <a:t> maconha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Todos </a:t>
            </a:r>
            <a:r>
              <a:rPr lang="pt-BR" sz="2000" dirty="0">
                <a:solidFill>
                  <a:srgbClr val="FF0000"/>
                </a:solidFill>
              </a:rPr>
              <a:t>os produtos serão incluídos na seleção, independente de possuírem um componente. 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 </a:t>
            </a:r>
            <a:r>
              <a:rPr lang="pt-BR" sz="2000" dirty="0">
                <a:solidFill>
                  <a:srgbClr val="FF0000"/>
                </a:solidFill>
              </a:rPr>
              <a:t>palavra LEFT se refere à primeira tabela do relacionamento. 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0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COMANDO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Mais </a:t>
            </a:r>
            <a:r>
              <a:rPr lang="pt-BR" sz="2000" dirty="0" smtClean="0"/>
              <a:t> </a:t>
            </a:r>
            <a:r>
              <a:rPr lang="pt-BR" sz="2000" dirty="0"/>
              <a:t>exemplos: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 as 'Total </a:t>
            </a:r>
            <a:r>
              <a:rPr lang="pt-BR" sz="2000" dirty="0" err="1"/>
              <a:t>Cocaina</a:t>
            </a:r>
            <a:r>
              <a:rPr lang="pt-BR" sz="2000" dirty="0"/>
              <a:t>', B.TOTAL as 'Total </a:t>
            </a:r>
            <a:r>
              <a:rPr lang="pt-BR" sz="2000" dirty="0" smtClean="0"/>
              <a:t>Maconha‘</a:t>
            </a:r>
          </a:p>
          <a:p>
            <a:pPr marL="0" indent="0" algn="just">
              <a:buNone/>
            </a:pPr>
            <a:r>
              <a:rPr lang="pt-BR" sz="2000" dirty="0" smtClean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left</a:t>
            </a:r>
            <a:r>
              <a:rPr lang="pt-BR" sz="2000" dirty="0"/>
              <a:t> </a:t>
            </a:r>
            <a:r>
              <a:rPr lang="pt-BR" sz="2000" dirty="0" err="1"/>
              <a:t>outer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r>
              <a:rPr lang="pt-BR" sz="2000" dirty="0"/>
              <a:t> maconha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 as 'Total Maconha', B.TOTAL as 'Total </a:t>
            </a:r>
            <a:r>
              <a:rPr lang="pt-BR" sz="2000" dirty="0" err="1" smtClean="0"/>
              <a:t>Cocaina</a:t>
            </a:r>
            <a:r>
              <a:rPr lang="pt-BR" sz="2000" dirty="0" smtClean="0"/>
              <a:t>‘</a:t>
            </a:r>
          </a:p>
          <a:p>
            <a:pPr marL="0" indent="0" algn="just">
              <a:buNone/>
            </a:pPr>
            <a:r>
              <a:rPr lang="pt-BR" sz="2000" dirty="0" smtClean="0"/>
              <a:t>       </a:t>
            </a:r>
            <a:r>
              <a:rPr lang="pt-BR" sz="2000" dirty="0" err="1"/>
              <a:t>from</a:t>
            </a:r>
            <a:r>
              <a:rPr lang="pt-BR" sz="2000" dirty="0"/>
              <a:t> maconha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left</a:t>
            </a:r>
            <a:r>
              <a:rPr lang="pt-BR" sz="2000" dirty="0"/>
              <a:t> </a:t>
            </a:r>
            <a:r>
              <a:rPr lang="pt-BR" sz="2000" dirty="0" err="1"/>
              <a:t>outer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where</a:t>
            </a:r>
            <a:r>
              <a:rPr lang="pt-BR" sz="2000" dirty="0"/>
              <a:t> A.UF = 'SP'")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41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COMANDO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Mais </a:t>
            </a:r>
            <a:r>
              <a:rPr lang="pt-BR" sz="2000" dirty="0" smtClean="0"/>
              <a:t> </a:t>
            </a:r>
            <a:r>
              <a:rPr lang="pt-BR" sz="2000" dirty="0"/>
              <a:t>exemplos: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A.UF   , A.UNIDADE, A.TOTAL as 'Total Maconha', B.TOTAL as 'Total </a:t>
            </a:r>
            <a:r>
              <a:rPr lang="pt-BR" sz="2000" dirty="0" err="1" smtClean="0"/>
              <a:t>Cocaina</a:t>
            </a:r>
            <a:r>
              <a:rPr lang="pt-BR" sz="2000" dirty="0" smtClean="0"/>
              <a:t>‘</a:t>
            </a:r>
          </a:p>
          <a:p>
            <a:pPr marL="0" indent="0" algn="just">
              <a:buNone/>
            </a:pPr>
            <a:r>
              <a:rPr lang="pt-BR" sz="2000" dirty="0" smtClean="0"/>
              <a:t>      </a:t>
            </a:r>
            <a:r>
              <a:rPr lang="pt-BR" sz="2000" dirty="0" err="1"/>
              <a:t>from</a:t>
            </a:r>
            <a:r>
              <a:rPr lang="pt-BR" sz="2000" dirty="0"/>
              <a:t> maconha 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left</a:t>
            </a:r>
            <a:r>
              <a:rPr lang="pt-BR" sz="2000" dirty="0"/>
              <a:t> </a:t>
            </a:r>
            <a:r>
              <a:rPr lang="pt-BR" sz="2000" dirty="0" err="1"/>
              <a:t>outer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 as B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on</a:t>
            </a:r>
            <a:r>
              <a:rPr lang="pt-BR" sz="2000" dirty="0"/>
              <a:t>  (</a:t>
            </a:r>
            <a:r>
              <a:rPr lang="pt-BR" sz="2000" dirty="0" err="1"/>
              <a:t>A.unidade</a:t>
            </a:r>
            <a:r>
              <a:rPr lang="pt-BR" sz="2000" dirty="0"/>
              <a:t> = </a:t>
            </a:r>
            <a:r>
              <a:rPr lang="pt-BR" sz="2000" dirty="0" err="1"/>
              <a:t>B.unidade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where</a:t>
            </a:r>
            <a:r>
              <a:rPr lang="pt-BR" sz="2000" dirty="0"/>
              <a:t> A.UF = 'SP'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A.TOTAL DESC")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58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FULL OUTER JOIN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Podemos </a:t>
            </a:r>
            <a:r>
              <a:rPr lang="pt-BR" sz="2000" dirty="0"/>
              <a:t>ainda combinar o uso de INNER e OUTER através do comando FULL OUTER JOIN. Neste caso, todos os registros das duas tabelas envolvidas serão exibidos, tendo ou não relacionamento. </a:t>
            </a:r>
          </a:p>
        </p:txBody>
      </p:sp>
    </p:spTree>
    <p:extLst>
      <p:ext uri="{BB962C8B-B14F-4D97-AF65-F5344CB8AC3E}">
        <p14:creationId xmlns:p14="http://schemas.microsoft.com/office/powerpoint/2010/main" val="9523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UNION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Existe </a:t>
            </a:r>
            <a:r>
              <a:rPr lang="pt-BR" sz="2000" dirty="0"/>
              <a:t>ainda uma segunda forma de juntar tabelas com o comando SELECT. Através do parâmetro UNION, é possível colar o conteúdo de duas tabelas. Sejam as tabelas: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x &lt;- </a:t>
            </a:r>
            <a:r>
              <a:rPr lang="pt-BR" sz="2000" dirty="0" err="1"/>
              <a:t>data.frame</a:t>
            </a:r>
            <a:r>
              <a:rPr lang="pt-BR" sz="2000" dirty="0"/>
              <a:t> (ano=c(2001,2002,2003</a:t>
            </a:r>
            <a:r>
              <a:rPr lang="pt-BR" sz="2000" dirty="0" smtClean="0"/>
              <a:t>),   </a:t>
            </a:r>
            <a:r>
              <a:rPr lang="pt-BR" sz="2000" dirty="0"/>
              <a:t>sonho=c("</a:t>
            </a:r>
            <a:r>
              <a:rPr lang="pt-BR" sz="2000" dirty="0" err="1"/>
              <a:t>casa","carro","aumento</a:t>
            </a:r>
            <a:r>
              <a:rPr lang="pt-BR" sz="2000" dirty="0"/>
              <a:t>"))</a:t>
            </a:r>
          </a:p>
          <a:p>
            <a:pPr marL="0" indent="0" algn="just">
              <a:buNone/>
            </a:pPr>
            <a:r>
              <a:rPr lang="pt-BR" sz="2000" dirty="0"/>
              <a:t>y &lt;- </a:t>
            </a:r>
            <a:r>
              <a:rPr lang="pt-BR" sz="2000" dirty="0" err="1"/>
              <a:t>data.frame</a:t>
            </a:r>
            <a:r>
              <a:rPr lang="pt-BR" sz="2000" dirty="0"/>
              <a:t> (ano=c(2001,2002,2003</a:t>
            </a:r>
            <a:r>
              <a:rPr lang="pt-BR" sz="2000" dirty="0" smtClean="0"/>
              <a:t>),   </a:t>
            </a:r>
            <a:r>
              <a:rPr lang="pt-BR" sz="2000" dirty="0"/>
              <a:t>sonho=c("</a:t>
            </a:r>
            <a:r>
              <a:rPr lang="pt-BR" sz="2000" dirty="0" err="1"/>
              <a:t>casa","gato","aprovação</a:t>
            </a:r>
            <a:r>
              <a:rPr lang="pt-BR" sz="2000" dirty="0" smtClean="0"/>
              <a:t>"))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 resultado dos comandos é a listagem de todos os anos e </a:t>
            </a:r>
            <a:r>
              <a:rPr lang="pt-BR" sz="2000" dirty="0" err="1"/>
              <a:t>senhos</a:t>
            </a:r>
            <a:r>
              <a:rPr lang="pt-BR" sz="2000" dirty="0"/>
              <a:t> dentro do mesmo </a:t>
            </a:r>
            <a:r>
              <a:rPr lang="pt-BR" sz="2000" dirty="0" err="1"/>
              <a:t>resultadot</a:t>
            </a:r>
            <a:r>
              <a:rPr lang="pt-BR" sz="2000" dirty="0"/>
              <a:t>. Repare que no comando JOIN á união é horizontal e no UNION a união é vertical.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x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union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y")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93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UNION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Por default, os registros duplicados são eliminados na cláusula UNION</a:t>
            </a:r>
            <a:r>
              <a:rPr lang="pt-BR" sz="2000" dirty="0" smtClean="0"/>
              <a:t>.. </a:t>
            </a:r>
            <a:r>
              <a:rPr lang="pt-BR" sz="2000" dirty="0"/>
              <a:t>Para incluir todos os registros, independente de duplicidade, utilize a palavra ALL: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No exemplo </a:t>
            </a:r>
            <a:r>
              <a:rPr lang="pt-BR" sz="2000" dirty="0" err="1" smtClean="0"/>
              <a:t>anterio</a:t>
            </a:r>
            <a:r>
              <a:rPr lang="pt-BR" sz="2000" dirty="0" smtClean="0"/>
              <a:t> , o registro (2001,”casa”) está em x e y, logo aparece duplicado no resultado do UNION. Para evitar isso use a cláusula ALL.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x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union</a:t>
            </a:r>
            <a:r>
              <a:rPr lang="pt-BR" sz="2000" dirty="0"/>
              <a:t> </a:t>
            </a:r>
            <a:r>
              <a:rPr lang="pt-BR" sz="2000" dirty="0" err="1"/>
              <a:t>all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y")</a:t>
            </a:r>
          </a:p>
          <a:p>
            <a:pPr marL="0" indent="0" algn="just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40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FUNÇÕES DE AGRUPAMENTO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smtClean="0"/>
              <a:t>São </a:t>
            </a:r>
            <a:r>
              <a:rPr lang="pt-BR" sz="2000" dirty="0"/>
              <a:t>cinco as funções básicas de agrupamento: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AVG</a:t>
            </a:r>
            <a:r>
              <a:rPr lang="pt-BR" sz="2000" dirty="0"/>
              <a:t>: Retorna a média do campo especificado </a:t>
            </a:r>
            <a:r>
              <a:rPr lang="pt-BR" sz="2000" dirty="0" smtClean="0"/>
              <a:t>: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avg</a:t>
            </a:r>
            <a:r>
              <a:rPr lang="pt-BR" sz="2000" dirty="0"/>
              <a:t>(TOTAL) </a:t>
            </a:r>
            <a:r>
              <a:rPr lang="pt-BR" sz="2000" dirty="0" err="1"/>
              <a:t>from</a:t>
            </a:r>
            <a:r>
              <a:rPr lang="pt-BR" sz="2000" dirty="0"/>
              <a:t> maconha") 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MIN</a:t>
            </a:r>
            <a:r>
              <a:rPr lang="pt-BR" sz="2000" dirty="0"/>
              <a:t>: Retorna o menor valor de um grupo de registros:  </a:t>
            </a:r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min(TOTAL) </a:t>
            </a:r>
            <a:r>
              <a:rPr lang="pt-BR" sz="2000" dirty="0" err="1"/>
              <a:t>from</a:t>
            </a:r>
            <a:r>
              <a:rPr lang="pt-BR" sz="2000" dirty="0"/>
              <a:t> maconha") 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MAX</a:t>
            </a:r>
            <a:r>
              <a:rPr lang="pt-BR" sz="2000" dirty="0"/>
              <a:t>: Retorna o maior valor de um grupo de registros:  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max</a:t>
            </a:r>
            <a:r>
              <a:rPr lang="pt-BR" sz="2000" dirty="0"/>
              <a:t>(TOTAL) </a:t>
            </a:r>
            <a:r>
              <a:rPr lang="pt-BR" sz="2000" dirty="0" err="1"/>
              <a:t>from</a:t>
            </a:r>
            <a:r>
              <a:rPr lang="pt-BR" sz="2000" dirty="0"/>
              <a:t> maconha")  </a:t>
            </a:r>
          </a:p>
        </p:txBody>
      </p:sp>
    </p:spTree>
    <p:extLst>
      <p:ext uri="{BB962C8B-B14F-4D97-AF65-F5344CB8AC3E}">
        <p14:creationId xmlns:p14="http://schemas.microsoft.com/office/powerpoint/2010/main" val="3160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SELECT simples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622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200" dirty="0"/>
              <a:t>O comando </a:t>
            </a:r>
            <a:r>
              <a:rPr lang="pt-BR" sz="2200" dirty="0" smtClean="0"/>
              <a:t>SELECT </a:t>
            </a:r>
            <a:r>
              <a:rPr lang="pt-BR" sz="2200" dirty="0"/>
              <a:t>permite recuperar os dados de um objeto do banco de dados, como uma tabela, </a:t>
            </a:r>
            <a:r>
              <a:rPr lang="pt-BR" sz="2200" dirty="0" err="1"/>
              <a:t>view</a:t>
            </a:r>
            <a:r>
              <a:rPr lang="pt-BR" sz="2200" dirty="0"/>
              <a:t>. A sintaxe mais básica do comando é: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 smtClean="0"/>
              <a:t>SELECT </a:t>
            </a:r>
            <a:r>
              <a:rPr lang="pt-BR" sz="2200" dirty="0"/>
              <a:t>&lt;</a:t>
            </a:r>
            <a:r>
              <a:rPr lang="pt-BR" sz="2200" dirty="0" err="1"/>
              <a:t>lista_de_campos</a:t>
            </a:r>
            <a:r>
              <a:rPr lang="pt-BR" sz="2200" dirty="0"/>
              <a:t>&gt; </a:t>
            </a:r>
          </a:p>
          <a:p>
            <a:pPr marL="0" indent="0" algn="just">
              <a:buNone/>
            </a:pPr>
            <a:r>
              <a:rPr lang="pt-BR" sz="2200" dirty="0"/>
              <a:t>FROM &lt;</a:t>
            </a:r>
            <a:r>
              <a:rPr lang="pt-BR" sz="2200" dirty="0" err="1"/>
              <a:t>nome_da_tabela</a:t>
            </a:r>
            <a:r>
              <a:rPr lang="pt-BR" sz="2200" dirty="0"/>
              <a:t>&gt;&lt;/</a:t>
            </a:r>
            <a:r>
              <a:rPr lang="pt-BR" sz="2200" dirty="0" err="1"/>
              <a:t>nome_da_tabela</a:t>
            </a:r>
            <a:r>
              <a:rPr lang="pt-BR" sz="2200" dirty="0"/>
              <a:t>&gt;&lt;/</a:t>
            </a:r>
            <a:r>
              <a:rPr lang="pt-BR" sz="2200" dirty="0" err="1"/>
              <a:t>lista_de_campos</a:t>
            </a:r>
            <a:r>
              <a:rPr lang="pt-BR" sz="2200" dirty="0" smtClean="0"/>
              <a:t>&gt;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Exemplo</a:t>
            </a:r>
            <a:r>
              <a:rPr lang="pt-BR" sz="2200" dirty="0"/>
              <a:t>: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 smtClean="0"/>
              <a:t>exp1 </a:t>
            </a:r>
            <a:r>
              <a:rPr lang="pt-BR" sz="2200" dirty="0"/>
              <a:t>&lt;- "</a:t>
            </a:r>
            <a:r>
              <a:rPr lang="pt-BR" sz="2200" dirty="0" err="1"/>
              <a:t>select</a:t>
            </a:r>
            <a:r>
              <a:rPr lang="pt-BR" sz="2200" dirty="0"/>
              <a:t> * </a:t>
            </a:r>
            <a:r>
              <a:rPr lang="pt-BR" sz="2200" dirty="0" smtClean="0"/>
              <a:t>  </a:t>
            </a:r>
            <a:r>
              <a:rPr lang="pt-BR" sz="2200" dirty="0" err="1"/>
              <a:t>from</a:t>
            </a:r>
            <a:r>
              <a:rPr lang="pt-BR" sz="2200" dirty="0"/>
              <a:t> maconha"</a:t>
            </a:r>
          </a:p>
          <a:p>
            <a:pPr marL="0" indent="0" algn="just">
              <a:buNone/>
            </a:pPr>
            <a:r>
              <a:rPr lang="pt-BR" sz="2200" dirty="0" err="1" smtClean="0"/>
              <a:t>sqldf</a:t>
            </a:r>
            <a:r>
              <a:rPr lang="pt-BR" sz="2200" dirty="0" smtClean="0"/>
              <a:t>(exp1</a:t>
            </a:r>
            <a:r>
              <a:rPr lang="pt-BR" sz="2200" dirty="0"/>
              <a:t>)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exp2 </a:t>
            </a:r>
            <a:r>
              <a:rPr lang="pt-BR" sz="2200" dirty="0"/>
              <a:t>&lt;-  "</a:t>
            </a:r>
            <a:r>
              <a:rPr lang="pt-BR" sz="2200" dirty="0" err="1"/>
              <a:t>select</a:t>
            </a:r>
            <a:r>
              <a:rPr lang="pt-BR" sz="2200" dirty="0"/>
              <a:t> UNIDADE </a:t>
            </a:r>
            <a:r>
              <a:rPr lang="pt-BR" sz="2200" dirty="0" err="1" smtClean="0"/>
              <a:t>from</a:t>
            </a:r>
            <a:r>
              <a:rPr lang="pt-BR" sz="2200" dirty="0" smtClean="0"/>
              <a:t> </a:t>
            </a:r>
            <a:r>
              <a:rPr lang="pt-BR" sz="2200" dirty="0" err="1"/>
              <a:t>cocaina</a:t>
            </a:r>
            <a:r>
              <a:rPr lang="pt-BR" sz="2200" dirty="0"/>
              <a:t>"</a:t>
            </a:r>
          </a:p>
          <a:p>
            <a:pPr marL="0" indent="0" algn="just">
              <a:buNone/>
            </a:pPr>
            <a:r>
              <a:rPr lang="pt-BR" sz="2200" dirty="0" err="1" smtClean="0"/>
              <a:t>sqldf</a:t>
            </a:r>
            <a:r>
              <a:rPr lang="pt-BR" sz="2200" dirty="0" smtClean="0"/>
              <a:t>(exp2</a:t>
            </a:r>
            <a:r>
              <a:rPr lang="pt-BR" sz="2200" dirty="0"/>
              <a:t>)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>
                <a:solidFill>
                  <a:srgbClr val="FF0000"/>
                </a:solidFill>
              </a:rPr>
              <a:t>O caractere `*` representa todos os campos.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94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FUNÇÕES DE AGRUPAMENTO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smtClean="0"/>
              <a:t>São cinco as funções básicas de agrupamento: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SUM: Retorna o somatório de um grupo de registros:  </a:t>
            </a:r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sqldf</a:t>
            </a:r>
            <a:r>
              <a:rPr lang="pt-BR" sz="2000" dirty="0" smtClean="0"/>
              <a:t>("</a:t>
            </a:r>
            <a:r>
              <a:rPr lang="pt-BR" sz="2000" dirty="0" err="1" smtClean="0"/>
              <a:t>select</a:t>
            </a:r>
            <a:r>
              <a:rPr lang="pt-BR" sz="2000" dirty="0" smtClean="0"/>
              <a:t> sum(TOTAL) </a:t>
            </a:r>
            <a:r>
              <a:rPr lang="pt-BR" sz="2000" dirty="0" err="1" smtClean="0"/>
              <a:t>from</a:t>
            </a:r>
            <a:r>
              <a:rPr lang="pt-BR" sz="2000" dirty="0" smtClean="0"/>
              <a:t> maconha")  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COUNT: Retorna a quantidade de itens da seleção  </a:t>
            </a:r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sqldf</a:t>
            </a:r>
            <a:r>
              <a:rPr lang="pt-BR" sz="2000" dirty="0" smtClean="0"/>
              <a:t>("</a:t>
            </a:r>
            <a:r>
              <a:rPr lang="pt-BR" sz="2000" dirty="0" err="1" smtClean="0"/>
              <a:t>select</a:t>
            </a:r>
            <a:r>
              <a:rPr lang="pt-BR" sz="2000" dirty="0" smtClean="0"/>
              <a:t> </a:t>
            </a:r>
            <a:r>
              <a:rPr lang="pt-BR" sz="2000" dirty="0" err="1" smtClean="0"/>
              <a:t>count</a:t>
            </a:r>
            <a:r>
              <a:rPr lang="pt-BR" sz="2000" dirty="0" smtClean="0"/>
              <a:t>(UNIDADE) </a:t>
            </a:r>
            <a:r>
              <a:rPr lang="pt-BR" sz="2000" dirty="0" err="1" smtClean="0"/>
              <a:t>from</a:t>
            </a:r>
            <a:r>
              <a:rPr lang="pt-BR" sz="2000" dirty="0" smtClean="0"/>
              <a:t> maconha")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7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AGRUPAMENTO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 Um poderoso recurso do comando SELECT é o parâmetro **GROUPY BY**. Ele retorna informações agrupadas de um conjunto de registros. Por exemplo, o total de maconha apreendida por uf é dado pelo código.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sum(TOTAL)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from</a:t>
            </a:r>
            <a:r>
              <a:rPr lang="pt-BR" sz="2000" dirty="0"/>
              <a:t> maconha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Abaixo o número de apreensões por uf.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  <a:r>
              <a:rPr lang="pt-BR" sz="2000" dirty="0" err="1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</a:t>
            </a:r>
            <a:r>
              <a:rPr lang="pt-BR" sz="2000" dirty="0" err="1"/>
              <a:t>count</a:t>
            </a:r>
            <a:r>
              <a:rPr lang="pt-BR" sz="2000" dirty="0"/>
              <a:t>(*)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from</a:t>
            </a:r>
            <a:r>
              <a:rPr lang="pt-BR" sz="2000" dirty="0"/>
              <a:t> maconha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13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HAVING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Através </a:t>
            </a:r>
            <a:r>
              <a:rPr lang="pt-BR" sz="2000" dirty="0"/>
              <a:t>do comando HAVING podemos filtrar a cláusula GROUP BY</a:t>
            </a:r>
            <a:r>
              <a:rPr lang="pt-BR" sz="2000" dirty="0" smtClean="0"/>
              <a:t>.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sum(TOTAL),  </a:t>
            </a:r>
            <a:r>
              <a:rPr lang="pt-BR" sz="2000" dirty="0" err="1"/>
              <a:t>count</a:t>
            </a:r>
            <a:r>
              <a:rPr lang="pt-BR" sz="2000" dirty="0"/>
              <a:t>(*)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from</a:t>
            </a:r>
            <a:r>
              <a:rPr lang="pt-BR" sz="2000" dirty="0"/>
              <a:t> maconha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having</a:t>
            </a:r>
            <a:r>
              <a:rPr lang="pt-BR" sz="2000" dirty="0"/>
              <a:t> </a:t>
            </a:r>
            <a:r>
              <a:rPr lang="pt-BR" sz="2000" dirty="0" err="1"/>
              <a:t>count</a:t>
            </a:r>
            <a:r>
              <a:rPr lang="pt-BR" sz="2000" dirty="0"/>
              <a:t>(*) &gt; 2")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+ </a:t>
            </a:r>
            <a:r>
              <a:rPr lang="pt-BR" sz="2000" dirty="0"/>
              <a:t>Somente as uf com  mais de 10 apreensões serão selecionados.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02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HAVING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Para </a:t>
            </a:r>
            <a:r>
              <a:rPr lang="pt-BR" sz="2000" dirty="0"/>
              <a:t>filtros normais, pode-se utilizar o comando WHERE. 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sum(TOTAL), </a:t>
            </a:r>
            <a:r>
              <a:rPr lang="pt-BR" sz="2000" dirty="0" err="1"/>
              <a:t>count</a:t>
            </a:r>
            <a:r>
              <a:rPr lang="pt-BR" sz="2000" dirty="0"/>
              <a:t>(*)</a:t>
            </a:r>
          </a:p>
          <a:p>
            <a:pPr marL="0" indent="0" algn="just">
              <a:buNone/>
            </a:pPr>
            <a:r>
              <a:rPr lang="pt-BR" sz="2000" dirty="0"/>
              <a:t>    </a:t>
            </a:r>
            <a:r>
              <a:rPr lang="pt-BR" sz="2000" dirty="0" err="1"/>
              <a:t>from</a:t>
            </a:r>
            <a:r>
              <a:rPr lang="pt-BR" sz="2000" dirty="0"/>
              <a:t> maconha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where</a:t>
            </a:r>
            <a:r>
              <a:rPr lang="pt-BR" sz="2000" dirty="0"/>
              <a:t> TOTAL &gt; 100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having</a:t>
            </a:r>
            <a:r>
              <a:rPr lang="pt-BR" sz="2000" dirty="0"/>
              <a:t> </a:t>
            </a:r>
            <a:r>
              <a:rPr lang="pt-BR" sz="2000" dirty="0" err="1"/>
              <a:t>count</a:t>
            </a:r>
            <a:r>
              <a:rPr lang="pt-BR" sz="2000" dirty="0"/>
              <a:t>(*) &gt; 2")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Agora </a:t>
            </a:r>
            <a:r>
              <a:rPr lang="pt-BR" sz="2000" dirty="0"/>
              <a:t>são consideradas apenas as apreensões superiores a 100 kg.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9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Comando WHERE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75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 cláusula </a:t>
            </a:r>
            <a:r>
              <a:rPr lang="pt-BR" sz="2000" dirty="0" smtClean="0"/>
              <a:t>WHERE </a:t>
            </a:r>
            <a:r>
              <a:rPr lang="pt-BR" sz="2000" dirty="0"/>
              <a:t>permite ao comando SQL passar condições de filtragem. 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exp3 </a:t>
            </a:r>
            <a:r>
              <a:rPr lang="pt-BR" sz="2000" dirty="0"/>
              <a:t>&lt;-  "</a:t>
            </a:r>
            <a:r>
              <a:rPr lang="pt-BR" sz="2000" dirty="0" err="1"/>
              <a:t>select</a:t>
            </a:r>
            <a:r>
              <a:rPr lang="pt-BR" sz="2000" dirty="0"/>
              <a:t> UNIDADE </a:t>
            </a:r>
            <a:r>
              <a:rPr lang="pt-BR" sz="2000" dirty="0" smtClean="0"/>
              <a:t>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UF = 'SP' "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 smtClean="0"/>
              <a:t>(exp3)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exp4 </a:t>
            </a:r>
            <a:r>
              <a:rPr lang="pt-BR" sz="2000" dirty="0"/>
              <a:t>&lt;-  "</a:t>
            </a:r>
            <a:r>
              <a:rPr lang="pt-BR" sz="2000" dirty="0" err="1"/>
              <a:t>select</a:t>
            </a:r>
            <a:r>
              <a:rPr lang="pt-BR" sz="2000" dirty="0"/>
              <a:t> UNIDADE, </a:t>
            </a:r>
            <a:r>
              <a:rPr lang="pt-BR" sz="2000" dirty="0" smtClean="0"/>
              <a:t>TOTAL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UF = 'SP' AND TOTAL &gt;= 1000 "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 smtClean="0"/>
              <a:t>(exp4)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exp5 </a:t>
            </a:r>
            <a:r>
              <a:rPr lang="pt-BR" sz="2000" dirty="0"/>
              <a:t>&lt;-  "</a:t>
            </a:r>
            <a:r>
              <a:rPr lang="pt-BR" sz="2000" dirty="0" err="1"/>
              <a:t>select</a:t>
            </a:r>
            <a:r>
              <a:rPr lang="pt-BR" sz="2000" dirty="0"/>
              <a:t> UF, UNIDADE 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UF = 'MG' OR UF = 'GO' "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 smtClean="0"/>
              <a:t>(exp5)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358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Comando WHERE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75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Os </a:t>
            </a:r>
            <a:r>
              <a:rPr lang="pt-BR" sz="2000" dirty="0"/>
              <a:t>parênteses corretamente utilizados dão mais poder as consultas, conforme exemplo abaixo: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exp6 </a:t>
            </a:r>
            <a:r>
              <a:rPr lang="pt-BR" sz="2000" dirty="0"/>
              <a:t>&lt;-  "</a:t>
            </a:r>
            <a:r>
              <a:rPr lang="pt-BR" sz="2000" dirty="0" err="1"/>
              <a:t>select</a:t>
            </a:r>
            <a:r>
              <a:rPr lang="pt-BR" sz="2000" dirty="0"/>
              <a:t> UF, UNIDADE  </a:t>
            </a:r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(UF = 'MG' OR UF = 'GO') AND TOTAL &gt; 300 "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 smtClean="0"/>
              <a:t>(exp6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Neste comando são selecionadas as unidade de MG ou GO com apreensão superior a 300 kg.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699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FILTRO DE TEXTO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Para </a:t>
            </a:r>
            <a:r>
              <a:rPr lang="pt-BR" sz="2000" dirty="0"/>
              <a:t>busca parcial de </a:t>
            </a:r>
            <a:r>
              <a:rPr lang="pt-BR" sz="2000" dirty="0" err="1"/>
              <a:t>string</a:t>
            </a:r>
            <a:r>
              <a:rPr lang="pt-BR" sz="2000" dirty="0"/>
              <a:t>, o **SELECT** fornece o operador **LIKE**. 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</a:t>
            </a:r>
            <a:r>
              <a:rPr lang="pt-BR" sz="2000" dirty="0" smtClean="0"/>
              <a:t>UNIDADE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'%SR%'")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 </a:t>
            </a:r>
            <a:r>
              <a:rPr lang="pt-BR" sz="2000" dirty="0" smtClean="0"/>
              <a:t>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'DPF%'")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 </a:t>
            </a:r>
            <a:r>
              <a:rPr lang="pt-BR" sz="2000" dirty="0" smtClean="0"/>
              <a:t>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'%DF'")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O </a:t>
            </a:r>
            <a:r>
              <a:rPr lang="pt-BR" sz="2000" dirty="0">
                <a:solidFill>
                  <a:srgbClr val="FF0000"/>
                </a:solidFill>
              </a:rPr>
              <a:t>uso de máscara no início e no fim da </a:t>
            </a:r>
            <a:r>
              <a:rPr lang="pt-BR" sz="2000" dirty="0" err="1">
                <a:solidFill>
                  <a:srgbClr val="FF0000"/>
                </a:solidFill>
              </a:rPr>
              <a:t>string</a:t>
            </a:r>
            <a:r>
              <a:rPr lang="pt-BR" sz="2000" dirty="0">
                <a:solidFill>
                  <a:srgbClr val="FF0000"/>
                </a:solidFill>
              </a:rPr>
              <a:t> fornece maior poder de busca, mas causa considerável perda de performance.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FILTRO DE TEXTO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Para </a:t>
            </a:r>
            <a:r>
              <a:rPr lang="pt-BR" sz="2000" dirty="0"/>
              <a:t>busca parcial de </a:t>
            </a:r>
            <a:r>
              <a:rPr lang="pt-BR" sz="2000" dirty="0" err="1"/>
              <a:t>string</a:t>
            </a:r>
            <a:r>
              <a:rPr lang="pt-BR" sz="2000" dirty="0"/>
              <a:t>, o **SELECT** fornece o operador **LIKE**. 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</a:t>
            </a:r>
            <a:r>
              <a:rPr lang="pt-BR" sz="2000" dirty="0" smtClean="0"/>
              <a:t>UNIDADE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'%SR%'")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 </a:t>
            </a:r>
            <a:r>
              <a:rPr lang="pt-BR" sz="2000" dirty="0" smtClean="0"/>
              <a:t>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'DPF%'")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 </a:t>
            </a:r>
            <a:r>
              <a:rPr lang="pt-BR" sz="2000" dirty="0" smtClean="0"/>
              <a:t>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UNIDADE </a:t>
            </a:r>
            <a:r>
              <a:rPr lang="pt-BR" sz="2000" dirty="0" err="1"/>
              <a:t>like</a:t>
            </a:r>
            <a:r>
              <a:rPr lang="pt-BR" sz="2000" dirty="0"/>
              <a:t> '%DF'")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O </a:t>
            </a:r>
            <a:r>
              <a:rPr lang="pt-BR" sz="2000" dirty="0">
                <a:solidFill>
                  <a:srgbClr val="FF0000"/>
                </a:solidFill>
              </a:rPr>
              <a:t>uso de máscara no início e no fim da </a:t>
            </a:r>
            <a:r>
              <a:rPr lang="pt-BR" sz="2000" dirty="0" err="1">
                <a:solidFill>
                  <a:srgbClr val="FF0000"/>
                </a:solidFill>
              </a:rPr>
              <a:t>string</a:t>
            </a:r>
            <a:r>
              <a:rPr lang="pt-BR" sz="2000" dirty="0">
                <a:solidFill>
                  <a:srgbClr val="FF0000"/>
                </a:solidFill>
              </a:rPr>
              <a:t> fornece maior poder de busca, mas causa considerável perda de performance.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43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/>
              <a:t>FUNÇÃO UPPER E </a:t>
            </a:r>
            <a:r>
              <a:rPr lang="pt-BR" sz="2000" dirty="0" smtClean="0"/>
              <a:t>LOWER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SQL diferencia caixa baixa de caixa alta. Para eliminar essa diferença, utilizem as funções UPPER ou LOWER. Veja abaixo: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  </a:t>
            </a:r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where</a:t>
            </a:r>
            <a:r>
              <a:rPr lang="pt-BR" sz="2000" dirty="0"/>
              <a:t> </a:t>
            </a:r>
            <a:r>
              <a:rPr lang="pt-BR" sz="2000" dirty="0" err="1"/>
              <a:t>lower</a:t>
            </a:r>
            <a:r>
              <a:rPr lang="pt-BR" sz="2000" dirty="0"/>
              <a:t>(UNIDADE) </a:t>
            </a:r>
            <a:r>
              <a:rPr lang="pt-BR" sz="2000" dirty="0" err="1"/>
              <a:t>like</a:t>
            </a:r>
            <a:r>
              <a:rPr lang="pt-BR" sz="2000" dirty="0"/>
              <a:t> '%</a:t>
            </a:r>
            <a:r>
              <a:rPr lang="pt-BR" sz="2000" dirty="0" err="1"/>
              <a:t>df</a:t>
            </a:r>
            <a:r>
              <a:rPr lang="pt-BR" sz="2000" dirty="0"/>
              <a:t>'")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ORDENAÇÃO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ordenação pode ser definida com o comando </a:t>
            </a:r>
            <a:r>
              <a:rPr lang="pt-BR" sz="2000" dirty="0" smtClean="0"/>
              <a:t>ORDER BY. 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UNIDADE, TOTAL 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UF")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Os </a:t>
            </a:r>
            <a:r>
              <a:rPr lang="pt-BR" sz="2000" dirty="0"/>
              <a:t>comandos acima ordenam a </a:t>
            </a:r>
            <a:r>
              <a:rPr lang="pt-BR" sz="2000" dirty="0" smtClean="0"/>
              <a:t>saída </a:t>
            </a:r>
            <a:r>
              <a:rPr lang="pt-BR" sz="2000" dirty="0"/>
              <a:t>em ordem crescente de UF.</a:t>
            </a:r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UF, UNIDADE, TOTAL 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UF, TOTAL DESC ") 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Os </a:t>
            </a:r>
            <a:r>
              <a:rPr lang="pt-BR" sz="2000" dirty="0"/>
              <a:t>comandos acima ordenam a </a:t>
            </a:r>
            <a:r>
              <a:rPr lang="pt-BR" sz="2000" dirty="0" smtClean="0"/>
              <a:t>saída </a:t>
            </a:r>
            <a:r>
              <a:rPr lang="pt-BR" sz="2000" dirty="0"/>
              <a:t>em ordem crescente de UF e as suas unidades são ordenadas em ordem decrescente do total </a:t>
            </a:r>
            <a:r>
              <a:rPr lang="pt-BR" sz="2000" dirty="0" smtClean="0"/>
              <a:t>apreendido. A </a:t>
            </a:r>
            <a:r>
              <a:rPr lang="pt-BR" sz="2000" dirty="0"/>
              <a:t>utilização da palavra **DESC** garante a ordenação </a:t>
            </a:r>
            <a:r>
              <a:rPr lang="pt-BR" sz="2000" dirty="0" smtClean="0"/>
              <a:t>invertida.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13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dirty="0" smtClean="0"/>
              <a:t>JUNÇÃO DE TABELAS</a:t>
            </a:r>
            <a:endParaRPr lang="pt-BR" sz="2000" dirty="0"/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37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SELECT permite juntar duas ou mais tabelas no mesmo resultado</a:t>
            </a:r>
            <a:r>
              <a:rPr lang="pt-BR" sz="2000" dirty="0" smtClean="0"/>
              <a:t>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As </a:t>
            </a:r>
            <a:r>
              <a:rPr lang="pt-BR" sz="2000" dirty="0"/>
              <a:t>tabelas  </a:t>
            </a:r>
            <a:r>
              <a:rPr lang="pt-BR" sz="2000" dirty="0" smtClean="0"/>
              <a:t>maconha </a:t>
            </a:r>
            <a:r>
              <a:rPr lang="pt-BR" sz="2000" dirty="0"/>
              <a:t>e </a:t>
            </a:r>
            <a:r>
              <a:rPr lang="pt-BR" sz="2000" dirty="0" err="1" smtClean="0"/>
              <a:t>cocaina</a:t>
            </a:r>
            <a:r>
              <a:rPr lang="pt-BR" sz="2000" dirty="0" smtClean="0"/>
              <a:t> </a:t>
            </a:r>
            <a:r>
              <a:rPr lang="pt-BR" sz="2000" dirty="0"/>
              <a:t>são unificadas através do campo chave,  </a:t>
            </a:r>
            <a:r>
              <a:rPr lang="pt-BR" sz="2000" dirty="0" smtClean="0"/>
              <a:t>unidade,  </a:t>
            </a:r>
            <a:r>
              <a:rPr lang="pt-BR" sz="2000" dirty="0"/>
              <a:t>por uma operação de igualdade.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 smtClean="0"/>
              <a:t>sqldf</a:t>
            </a:r>
            <a:r>
              <a:rPr lang="pt-BR" sz="2000" dirty="0"/>
              <a:t>("</a:t>
            </a:r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cocaina.UF</a:t>
            </a:r>
            <a:r>
              <a:rPr lang="pt-BR" sz="2000" dirty="0"/>
              <a:t>   , </a:t>
            </a:r>
            <a:r>
              <a:rPr lang="pt-BR" sz="2000" dirty="0" err="1"/>
              <a:t>cocaina.UNIDADE</a:t>
            </a:r>
            <a:r>
              <a:rPr lang="pt-BR" sz="2000" dirty="0"/>
              <a:t>, </a:t>
            </a:r>
            <a:r>
              <a:rPr lang="pt-BR" sz="2000" dirty="0" err="1"/>
              <a:t>cocaina.TOTAL</a:t>
            </a:r>
            <a:r>
              <a:rPr lang="pt-BR" sz="2000" dirty="0"/>
              <a:t>, </a:t>
            </a:r>
            <a:r>
              <a:rPr lang="pt-BR" sz="2000" dirty="0" err="1" smtClean="0"/>
              <a:t>maconha.TOTAL</a:t>
            </a:r>
            <a:r>
              <a:rPr lang="pt-BR" sz="2000" dirty="0" smtClean="0"/>
              <a:t>   </a:t>
            </a:r>
          </a:p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cocaina</a:t>
            </a:r>
            <a:r>
              <a:rPr lang="pt-BR" sz="2000" dirty="0"/>
              <a:t>, maconha</a:t>
            </a:r>
          </a:p>
          <a:p>
            <a:pPr marL="0" indent="0" algn="just">
              <a:buNone/>
            </a:pPr>
            <a:r>
              <a:rPr lang="pt-BR" sz="2000" dirty="0"/>
              <a:t>         </a:t>
            </a:r>
            <a:r>
              <a:rPr lang="pt-BR" sz="2000" dirty="0" smtClean="0"/>
              <a:t>   </a:t>
            </a:r>
            <a:r>
              <a:rPr lang="pt-BR" sz="2000" dirty="0" err="1" smtClean="0"/>
              <a:t>where</a:t>
            </a:r>
            <a:r>
              <a:rPr lang="pt-BR" sz="2000" dirty="0" smtClean="0"/>
              <a:t> </a:t>
            </a:r>
            <a:r>
              <a:rPr lang="pt-BR" sz="2000" dirty="0" err="1"/>
              <a:t>cocaina.unidade</a:t>
            </a:r>
            <a:r>
              <a:rPr lang="pt-BR" sz="2000" dirty="0"/>
              <a:t> = </a:t>
            </a:r>
            <a:r>
              <a:rPr lang="pt-BR" sz="2000" dirty="0" err="1"/>
              <a:t>maconha.unidade</a:t>
            </a:r>
            <a:r>
              <a:rPr lang="pt-BR" sz="2000" dirty="0"/>
              <a:t>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Os </a:t>
            </a:r>
            <a:r>
              <a:rPr lang="pt-BR" sz="2000" dirty="0"/>
              <a:t>nomes dos campos são prefixados pelo nome das tabelas, resolvendo duplicidades. 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65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17719</TotalTime>
  <Words>1553</Words>
  <Application>Microsoft Office PowerPoint</Application>
  <PresentationFormat>Widescreen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209</cp:revision>
  <dcterms:created xsi:type="dcterms:W3CDTF">2017-07-24T18:42:29Z</dcterms:created>
  <dcterms:modified xsi:type="dcterms:W3CDTF">2019-04-22T17:23:49Z</dcterms:modified>
</cp:coreProperties>
</file>