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0" r:id="rId2"/>
  </p:sldMasterIdLst>
  <p:notesMasterIdLst>
    <p:notesMasterId r:id="rId30"/>
  </p:notesMasterIdLst>
  <p:handoutMasterIdLst>
    <p:handoutMasterId r:id="rId31"/>
  </p:handoutMasterIdLst>
  <p:sldIdLst>
    <p:sldId id="340" r:id="rId3"/>
    <p:sldId id="371" r:id="rId4"/>
    <p:sldId id="341" r:id="rId5"/>
    <p:sldId id="349" r:id="rId6"/>
    <p:sldId id="343" r:id="rId7"/>
    <p:sldId id="342" r:id="rId8"/>
    <p:sldId id="344" r:id="rId9"/>
    <p:sldId id="348" r:id="rId10"/>
    <p:sldId id="345" r:id="rId11"/>
    <p:sldId id="373" r:id="rId12"/>
    <p:sldId id="346" r:id="rId13"/>
    <p:sldId id="350" r:id="rId14"/>
    <p:sldId id="347" r:id="rId15"/>
    <p:sldId id="374" r:id="rId16"/>
    <p:sldId id="351" r:id="rId17"/>
    <p:sldId id="352" r:id="rId18"/>
    <p:sldId id="372" r:id="rId19"/>
    <p:sldId id="375" r:id="rId20"/>
    <p:sldId id="353" r:id="rId21"/>
    <p:sldId id="376" r:id="rId22"/>
    <p:sldId id="355" r:id="rId23"/>
    <p:sldId id="358" r:id="rId24"/>
    <p:sldId id="377" r:id="rId25"/>
    <p:sldId id="357" r:id="rId26"/>
    <p:sldId id="354" r:id="rId27"/>
    <p:sldId id="359" r:id="rId28"/>
    <p:sldId id="367" r:id="rId29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AB6C"/>
    <a:srgbClr val="CCA063"/>
    <a:srgbClr val="E7C9A1"/>
    <a:srgbClr val="F7F7F7"/>
    <a:srgbClr val="8400FC"/>
    <a:srgbClr val="DC7000"/>
    <a:srgbClr val="AAA00A"/>
    <a:srgbClr val="519701"/>
    <a:srgbClr val="F4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6" d="100"/>
          <a:sy n="116" d="100"/>
        </p:scale>
        <p:origin x="1896" y="108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9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4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1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4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3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95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1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3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46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22/04/2019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5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45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5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01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92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322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79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 smtClean="0">
                <a:solidFill>
                  <a:schemeClr val="bg1"/>
                </a:solidFill>
                <a:latin typeface="Arial" charset="0"/>
              </a:rPr>
              <a:t>Janeiro/2018</a:t>
            </a:r>
            <a:endParaRPr lang="pt-BR" sz="800" b="1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ggplot2-cheatshee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77736" y="2008693"/>
            <a:ext cx="5771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</a:t>
            </a:r>
            <a:r>
              <a:rPr lang="pt-BR" sz="2400" dirty="0" smtClean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lvl="1"/>
            <a:r>
              <a:rPr lang="pt-BR" sz="2400" dirty="0" smtClean="0"/>
              <a:t>Visualização dos dados com ggplot2.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38357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32262" y="1547771"/>
            <a:ext cx="8901652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Aesthetics</a:t>
            </a:r>
            <a:r>
              <a:rPr lang="pt-BR" b="1" dirty="0" smtClean="0"/>
              <a:t>:</a:t>
            </a:r>
            <a:endParaRPr lang="pt-BR" b="1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Para </a:t>
            </a:r>
            <a:r>
              <a:rPr lang="pt-BR" sz="2000" dirty="0" smtClean="0"/>
              <a:t>exemplificar, vamos adicionar a informação da </a:t>
            </a:r>
            <a:r>
              <a:rPr lang="pt-BR" sz="2000" dirty="0"/>
              <a:t>variável </a:t>
            </a:r>
            <a:r>
              <a:rPr lang="pt-BR" sz="2000" b="1" dirty="0" err="1">
                <a:solidFill>
                  <a:srgbClr val="FF0000"/>
                </a:solidFill>
              </a:rPr>
              <a:t>am</a:t>
            </a:r>
            <a:r>
              <a:rPr lang="pt-BR" sz="2000" dirty="0"/>
              <a:t> (tipo de transmissão) foi </a:t>
            </a:r>
            <a:r>
              <a:rPr lang="pt-BR" sz="2000" dirty="0" smtClean="0"/>
              <a:t>com à </a:t>
            </a:r>
            <a:r>
              <a:rPr lang="pt-BR" sz="2000" dirty="0"/>
              <a:t>cor dos </a:t>
            </a:r>
            <a:r>
              <a:rPr lang="pt-BR" sz="2000" dirty="0" smtClean="0"/>
              <a:t>pontos: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ggplot(data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mtcars, 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mpg,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as.factor(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26257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27581"/>
            <a:ext cx="10041308" cy="39956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8854" y="1526042"/>
            <a:ext cx="4777946" cy="503127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pontos </a:t>
            </a:r>
            <a:r>
              <a:rPr lang="pt-BR" sz="2000" dirty="0"/>
              <a:t>vermelhos correspondem à transmissão automática (valor 0) e pontos azuis à transmissão manual (valor 1). </a:t>
            </a: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Observe </a:t>
            </a:r>
            <a:r>
              <a:rPr lang="pt-BR" sz="2000" dirty="0"/>
              <a:t>que inserimos a variável </a:t>
            </a:r>
            <a:r>
              <a:rPr lang="pt-BR" sz="2000" i="1" dirty="0" err="1">
                <a:solidFill>
                  <a:srgbClr val="FF0000"/>
                </a:solidFill>
              </a:rPr>
              <a:t>am</a:t>
            </a:r>
            <a:r>
              <a:rPr lang="pt-BR" sz="2000" dirty="0"/>
              <a:t> como um fator, pois temos interesse apenas nos valores "0" e "1</a:t>
            </a:r>
            <a:r>
              <a:rPr lang="pt-BR" sz="2000" dirty="0" smtClean="0"/>
              <a:t>".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/>
              <a:t>Nota</a:t>
            </a:r>
            <a:r>
              <a:rPr lang="pt-BR" sz="1800" dirty="0"/>
              <a:t>: por </a:t>
            </a:r>
            <a:r>
              <a:rPr lang="pt-BR" sz="1800" i="1" dirty="0"/>
              <a:t>default</a:t>
            </a:r>
            <a:r>
              <a:rPr lang="pt-BR" sz="1800" dirty="0"/>
              <a:t>, a legenda é </a:t>
            </a:r>
            <a:r>
              <a:rPr lang="pt-BR" sz="1800" dirty="0" smtClean="0"/>
              <a:t>inserida </a:t>
            </a:r>
            <a:r>
              <a:rPr lang="pt-BR" sz="1800" dirty="0"/>
              <a:t>no gráfico automaticamente.</a:t>
            </a: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14" y="1427149"/>
            <a:ext cx="4847885" cy="5039554"/>
          </a:xfrm>
        </p:spPr>
      </p:pic>
    </p:spTree>
    <p:extLst>
      <p:ext uri="{BB962C8B-B14F-4D97-AF65-F5344CB8AC3E}">
        <p14:creationId xmlns:p14="http://schemas.microsoft.com/office/powerpoint/2010/main" val="22049724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197708" y="1600200"/>
            <a:ext cx="4656303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Podemos mapear uma variável contínua à cor dos pontos.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ggplot(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= mpg,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cyl)) +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>
                <a:cs typeface="Courier New" panose="02070309020205020404" pitchFamily="49" charset="0"/>
              </a:rPr>
              <a:t>Nesse caso, o número de cilindros (</a:t>
            </a:r>
            <a:r>
              <a:rPr lang="pt-BR" sz="2000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cyl</a:t>
            </a:r>
            <a:r>
              <a:rPr lang="pt-BR" sz="2000" dirty="0" smtClean="0">
                <a:cs typeface="Courier New" panose="02070309020205020404" pitchFamily="49" charset="0"/>
              </a:rPr>
              <a:t>) é representado pelo gradação da tonalidade da cor azul. </a:t>
            </a:r>
          </a:p>
          <a:p>
            <a:pPr marL="0" indent="0">
              <a:buNone/>
            </a:pPr>
            <a:endParaRPr lang="pt-BR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800" dirty="0" smtClean="0">
              <a:cs typeface="Courier New" panose="02070309020205020404" pitchFamily="49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27581"/>
            <a:ext cx="9906000" cy="39956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65" y="1112044"/>
            <a:ext cx="4233035" cy="54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6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27581"/>
            <a:ext cx="9906000" cy="39956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1526042"/>
            <a:ext cx="8901652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Objetos </a:t>
            </a:r>
            <a:r>
              <a:rPr lang="pt-BR" sz="2000" b="1" dirty="0" smtClean="0"/>
              <a:t>geom</a:t>
            </a:r>
            <a:r>
              <a:rPr lang="pt-BR" sz="2000" dirty="0" smtClean="0"/>
              <a:t>étricos (</a:t>
            </a:r>
            <a:r>
              <a:rPr lang="pt-BR" sz="2000" b="1" dirty="0" err="1" smtClean="0"/>
              <a:t>geoms</a:t>
            </a:r>
            <a:r>
              <a:rPr lang="pt-BR" sz="2000" dirty="0" smtClean="0"/>
              <a:t>):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Os </a:t>
            </a:r>
            <a:r>
              <a:rPr lang="pt-BR" sz="2000" dirty="0"/>
              <a:t>Objetos geométricos </a:t>
            </a:r>
            <a:r>
              <a:rPr lang="pt-BR" sz="2000" dirty="0" smtClean="0"/>
              <a:t>definem </a:t>
            </a:r>
            <a:r>
              <a:rPr lang="pt-BR" sz="2000" dirty="0"/>
              <a:t>qual forma geométrica será utilizada para a visualização dos dados no gráfico. </a:t>
            </a: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Como </a:t>
            </a:r>
            <a:r>
              <a:rPr lang="pt-BR" sz="2000" dirty="0"/>
              <a:t>já vimos, a função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dirty="0"/>
              <a:t>gera gráficos de dispersão transformando pares (</a:t>
            </a:r>
            <a:r>
              <a:rPr lang="pt-BR" sz="2000" dirty="0" err="1"/>
              <a:t>x,y</a:t>
            </a:r>
            <a:r>
              <a:rPr lang="pt-BR" sz="2000" dirty="0"/>
              <a:t>) em pontos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1600" dirty="0" smtClean="0"/>
              <a:t> 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28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27581"/>
            <a:ext cx="9906000" cy="39956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2262" y="1547771"/>
            <a:ext cx="890165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Objetos </a:t>
            </a:r>
            <a:r>
              <a:rPr lang="pt-BR" sz="2000" b="1" dirty="0" smtClean="0"/>
              <a:t>geom</a:t>
            </a:r>
            <a:r>
              <a:rPr lang="pt-BR" sz="2000" dirty="0" smtClean="0"/>
              <a:t>étricos (</a:t>
            </a:r>
            <a:r>
              <a:rPr lang="pt-BR" sz="2000" b="1" dirty="0" err="1" smtClean="0"/>
              <a:t>geoms</a:t>
            </a:r>
            <a:r>
              <a:rPr lang="pt-BR" sz="2000" dirty="0" smtClean="0"/>
              <a:t>):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Veja </a:t>
            </a:r>
            <a:r>
              <a:rPr lang="pt-BR" sz="2000" dirty="0"/>
              <a:t>a seguir outros </a:t>
            </a:r>
            <a:r>
              <a:rPr lang="pt-BR" sz="2000" b="1" i="1" dirty="0" err="1"/>
              <a:t>geoms</a:t>
            </a:r>
            <a:r>
              <a:rPr lang="pt-BR" sz="2000" dirty="0"/>
              <a:t> bastante </a:t>
            </a:r>
            <a:r>
              <a:rPr lang="pt-BR" sz="2000" dirty="0" smtClean="0"/>
              <a:t>utilizados: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34791"/>
              </p:ext>
            </p:extLst>
          </p:nvPr>
        </p:nvGraphicFramePr>
        <p:xfrm>
          <a:off x="432262" y="2774446"/>
          <a:ext cx="9240032" cy="3599266"/>
        </p:xfrm>
        <a:graphic>
          <a:graphicData uri="http://schemas.openxmlformats.org/drawingml/2006/table">
            <a:tbl>
              <a:tblPr/>
              <a:tblGrid>
                <a:gridCol w="4498194">
                  <a:extLst>
                    <a:ext uri="{9D8B030D-6E8A-4147-A177-3AD203B41FA5}">
                      <a16:colId xmlns:a16="http://schemas.microsoft.com/office/drawing/2014/main" xmlns="" val="2018972956"/>
                    </a:ext>
                  </a:extLst>
                </a:gridCol>
                <a:gridCol w="4741838">
                  <a:extLst>
                    <a:ext uri="{9D8B030D-6E8A-4147-A177-3AD203B41FA5}">
                      <a16:colId xmlns:a16="http://schemas.microsoft.com/office/drawing/2014/main" xmlns="" val="2566719983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r>
                        <a:rPr lang="pt-BR" sz="2000" dirty="0"/>
                        <a:t>Tipo de Gráfico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/>
                        <a:t>geom</a:t>
                      </a:r>
                      <a:endParaRPr lang="pt-B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580241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scatterplot</a:t>
                      </a:r>
                      <a:r>
                        <a:rPr lang="pt-BR" sz="2000" dirty="0"/>
                        <a:t> (gráfico de dispersão)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geom_point()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8772423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barchart</a:t>
                      </a:r>
                      <a:r>
                        <a:rPr lang="pt-BR" sz="2000" dirty="0"/>
                        <a:t> (gráfico de barras)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geom_bar()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0849168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boxplot</a:t>
                      </a:r>
                      <a:endParaRPr lang="pt-B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geom_boxplot()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301883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line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chart</a:t>
                      </a:r>
                      <a:r>
                        <a:rPr lang="pt-BR" sz="2000" dirty="0"/>
                        <a:t> (gráfico de linhas)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geom_line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27182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/>
                        <a:t>histogram (histograma)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geom_histogram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4761629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/>
                        <a:t>density (densidade)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geom_density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4864277"/>
                  </a:ext>
                </a:extLst>
              </a:tr>
              <a:tr h="449829">
                <a:tc>
                  <a:txBody>
                    <a:bodyPr/>
                    <a:lstStyle/>
                    <a:p>
                      <a:r>
                        <a:rPr lang="pt-BR" sz="2000" dirty="0" err="1"/>
                        <a:t>smooth</a:t>
                      </a:r>
                      <a:r>
                        <a:rPr lang="pt-BR" sz="2000" dirty="0"/>
                        <a:t> (aplica modelo estatístico)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geom_smooth</a:t>
                      </a:r>
                      <a:r>
                        <a:rPr lang="pt-BR" sz="20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593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870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27581"/>
            <a:ext cx="9906000" cy="39956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9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8854" y="1600200"/>
            <a:ext cx="9703171" cy="46378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É possível </a:t>
            </a:r>
            <a:r>
              <a:rPr lang="pt-BR" sz="2000" dirty="0" smtClean="0"/>
              <a:t>criar </a:t>
            </a:r>
            <a:r>
              <a:rPr lang="pt-BR" sz="2000" dirty="0" smtClean="0"/>
              <a:t>gráficos </a:t>
            </a:r>
            <a:r>
              <a:rPr lang="pt-BR" sz="2000" dirty="0" smtClean="0"/>
              <a:t>diferentes utilizando a </a:t>
            </a:r>
            <a:r>
              <a:rPr lang="pt-BR" sz="2000" dirty="0" smtClean="0"/>
              <a:t>estrutura </a:t>
            </a:r>
            <a:r>
              <a:rPr lang="pt-BR" sz="2000" dirty="0" smtClean="0"/>
              <a:t>do gráfico de dispersão </a:t>
            </a:r>
            <a:r>
              <a:rPr lang="pt-BR" sz="2000" dirty="0" smtClean="0"/>
              <a:t>anterior. Exemplo</a:t>
            </a:r>
            <a:r>
              <a:rPr lang="pt-BR" sz="2000" dirty="0" smtClean="0"/>
              <a:t>: Um Box-</a:t>
            </a:r>
            <a:r>
              <a:rPr lang="pt-BR" sz="2000" dirty="0" err="1" smtClean="0"/>
              <a:t>Plot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as.factor(cyl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y = mpg)) +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04" y="3409771"/>
            <a:ext cx="5335789" cy="27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19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95299" y="1600200"/>
            <a:ext cx="4538173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 smtClean="0"/>
              <a:t>Histograma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ggplot(mtcars,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mpg)) +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5426579" y="1600200"/>
            <a:ext cx="4349809" cy="45259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pt-BR" dirty="0" smtClean="0"/>
              <a:t>Gráfico de barras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ggplot(mtcars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as.factor(cyl))) +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3" y="2862840"/>
            <a:ext cx="3905428" cy="31634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153" y="2734655"/>
            <a:ext cx="4096862" cy="33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766417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Personalizando os </a:t>
            </a:r>
            <a:r>
              <a:rPr lang="pt-BR" sz="2000" b="1" dirty="0" smtClean="0"/>
              <a:t>gráficos</a:t>
            </a:r>
          </a:p>
          <a:p>
            <a:pPr marL="0" indent="0">
              <a:buNone/>
            </a:pPr>
            <a:endParaRPr lang="pt-BR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Depois </a:t>
            </a:r>
            <a:r>
              <a:rPr lang="pt-BR" sz="2000" dirty="0"/>
              <a:t>de chegar em um gráfico interessante, você provavelmente vai querer personalizar detalhes estéticos deste gráfico para </a:t>
            </a:r>
            <a:r>
              <a:rPr lang="pt-BR" sz="2000" dirty="0" smtClean="0"/>
              <a:t>apresentá-lo.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No </a:t>
            </a:r>
            <a:r>
              <a:rPr lang="pt-BR" sz="2000" dirty="0"/>
              <a:t>ggplot2 é possível fazer o ajuste fino de diversos </a:t>
            </a:r>
            <a:r>
              <a:rPr lang="pt-BR" sz="2000" dirty="0" smtClean="0"/>
              <a:t>elementos.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Podemos mudar a cor, tamanho, forma dos objetos </a:t>
            </a:r>
            <a:endParaRPr lang="pt-BR" sz="2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21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635366"/>
            <a:ext cx="4761905" cy="3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509584"/>
            <a:ext cx="9814354" cy="5014784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21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6" y="2368245"/>
            <a:ext cx="7754301" cy="3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417319" y="1551028"/>
            <a:ext cx="4129044" cy="458485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É bom deixar claro que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>
                <a:solidFill>
                  <a:srgbClr val="404040"/>
                </a:solidFill>
              </a:rPr>
              <a:t>Quando estamos mapeando variáveis, fazemos isso dentro do comando </a:t>
            </a:r>
            <a:r>
              <a:rPr lang="pt-BR" sz="2000" kern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000" dirty="0" smtClean="0">
                <a:solidFill>
                  <a:srgbClr val="404040"/>
                </a:solidFill>
              </a:rPr>
              <a:t>Quando </a:t>
            </a:r>
            <a:r>
              <a:rPr lang="pt-BR" sz="2000" dirty="0">
                <a:solidFill>
                  <a:srgbClr val="404040"/>
                </a:solidFill>
              </a:rPr>
              <a:t>estamos apenas mudando a estética do gráfico, sem vincular isso a alguma </a:t>
            </a:r>
            <a:r>
              <a:rPr lang="pt-BR" sz="2000" dirty="0" smtClean="0">
                <a:solidFill>
                  <a:srgbClr val="404040"/>
                </a:solidFill>
              </a:rPr>
              <a:t>variável, </a:t>
            </a:r>
            <a:r>
              <a:rPr lang="pt-BR" sz="2000" dirty="0">
                <a:solidFill>
                  <a:srgbClr val="404040"/>
                </a:solidFill>
              </a:rPr>
              <a:t>fazemos isso fora do comando </a:t>
            </a:r>
            <a:r>
              <a:rPr lang="pt-BR" sz="2000" kern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110385" y="1777525"/>
            <a:ext cx="4486542" cy="41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22" y="1445777"/>
            <a:ext cx="4130229" cy="219203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74" y="3843454"/>
            <a:ext cx="3952124" cy="20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46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259" y="1600200"/>
            <a:ext cx="9636005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Os gráficos são técnicas de visualização de dados amplamente utilizadas em todas as áreas da pesquisa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 </a:t>
            </a:r>
            <a:r>
              <a:rPr lang="pt-BR" sz="2000" dirty="0"/>
              <a:t>sua popularidade se deve à maneira como elucidam informações que estavam escondidas nas colunas do banco de dados, sendo que muitos deles podem ser compreendidos até mesmo por leigos no assunto que está sendo discutido.</a:t>
            </a:r>
          </a:p>
        </p:txBody>
      </p:sp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13645" y="1600200"/>
            <a:ext cx="9424626" cy="5055973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 smtClean="0">
                <a:latin typeface="Arial Black" panose="020B0A04020102020204" pitchFamily="34" charset="0"/>
              </a:rPr>
              <a:t>Eixos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Para </a:t>
            </a:r>
            <a:r>
              <a:rPr lang="pt-BR" sz="2000" dirty="0"/>
              <a:t>alterar os </a:t>
            </a:r>
            <a:r>
              <a:rPr lang="pt-BR" sz="2000" dirty="0" smtClean="0"/>
              <a:t>títulos dos eixo (“</a:t>
            </a:r>
            <a:r>
              <a:rPr lang="pt-BR" sz="2000" i="1" dirty="0" err="1" smtClean="0"/>
              <a:t>labels</a:t>
            </a:r>
            <a:r>
              <a:rPr lang="pt-BR" sz="2000" dirty="0" smtClean="0"/>
              <a:t>”) acrescentamos </a:t>
            </a:r>
            <a:r>
              <a:rPr lang="pt-BR" sz="2000" dirty="0"/>
              <a:t>as funções </a:t>
            </a:r>
            <a:r>
              <a:rPr lang="pt-BR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t-BR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dirty="0"/>
              <a:t>ou </a:t>
            </a:r>
            <a:r>
              <a:rPr lang="pt-BR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t-BR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Para </a:t>
            </a:r>
            <a:r>
              <a:rPr lang="pt-BR" sz="2000" dirty="0"/>
              <a:t>alterar os limites dos gráficos usamos as funções </a:t>
            </a:r>
            <a:r>
              <a:rPr lang="pt-BR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pt-BR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dirty="0"/>
              <a:t>e </a:t>
            </a:r>
            <a:r>
              <a:rPr lang="pt-BR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t-BR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 = 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2)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("Milhas por galão")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("Frequência") +</a:t>
            </a:r>
          </a:p>
          <a:p>
            <a:pPr marL="0" indent="0"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(c(0, 40))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(c(0,6))</a:t>
            </a:r>
          </a:p>
          <a:p>
            <a:pPr marL="0" indent="0">
              <a:buNone/>
            </a:pPr>
            <a:endParaRPr lang="pt-BR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42570250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6" y="1600200"/>
            <a:ext cx="9373889" cy="4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0" y="1466408"/>
            <a:ext cx="9906000" cy="51321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Legendas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</a:t>
            </a:r>
            <a:r>
              <a:rPr lang="pt-BR" sz="2000" dirty="0"/>
              <a:t>legenda de um gráfico pode ser facilmente </a:t>
            </a:r>
            <a:r>
              <a:rPr lang="pt-BR" sz="2000" dirty="0" smtClean="0"/>
              <a:t>personalizada. Para </a:t>
            </a:r>
            <a:r>
              <a:rPr lang="pt-BR" sz="2000" dirty="0"/>
              <a:t>trocar o </a:t>
            </a:r>
            <a:r>
              <a:rPr lang="pt-BR" sz="2000" i="1" dirty="0" err="1"/>
              <a:t>label</a:t>
            </a:r>
            <a:r>
              <a:rPr lang="pt-BR" sz="2000" dirty="0"/>
              <a:t> da </a:t>
            </a:r>
            <a:r>
              <a:rPr lang="pt-BR" sz="2000" dirty="0" smtClean="0"/>
              <a:t>legenda, basta adicionar o comando </a:t>
            </a:r>
            <a:r>
              <a:rPr lang="pt-BR" sz="2000" b="1" i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  <a:r>
              <a:rPr lang="pt-BR" sz="2000" dirty="0" smtClean="0">
                <a:cs typeface="Courier New" panose="02070309020205020404" pitchFamily="49" charset="0"/>
              </a:rPr>
              <a:t>Para </a:t>
            </a:r>
            <a:r>
              <a:rPr lang="pt-BR" sz="2000" dirty="0" smtClean="0">
                <a:cs typeface="Courier New" panose="02070309020205020404" pitchFamily="49" charset="0"/>
              </a:rPr>
              <a:t>trocar a posição da legenda</a:t>
            </a:r>
            <a:r>
              <a:rPr lang="pt-BR" sz="2000" dirty="0">
                <a:cs typeface="Courier New" panose="02070309020205020404" pitchFamily="49" charset="0"/>
              </a:rPr>
              <a:t>: 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sz="20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pt-BR" sz="20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iris,aes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21,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3) 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(x = "Largura das Pétalas (em cm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"Altura das Pétalas (em cm)",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"Espécie") +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pt-BR" sz="2000" i="1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  <a:latin typeface="Source Sans Pro"/>
            </a:endParaRP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  <a:latin typeface="Source Sans Pro"/>
            </a:endParaRPr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28513571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0" y="1033939"/>
            <a:ext cx="9906000" cy="41183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0" y="1551028"/>
            <a:ext cx="9704020" cy="43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66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993804"/>
            <a:ext cx="9906000" cy="48461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0" y="1478422"/>
            <a:ext cx="9410700" cy="464774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Temas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pré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prontos –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ggthemes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lnSpc>
                <a:spcPct val="2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pacote </a:t>
            </a:r>
            <a:r>
              <a:rPr lang="pt-BR" sz="2000" dirty="0" smtClean="0"/>
              <a:t>“</a:t>
            </a:r>
            <a:r>
              <a:rPr lang="pt-BR" sz="2000" dirty="0" err="1" smtClean="0"/>
              <a:t>ggthemes</a:t>
            </a:r>
            <a:r>
              <a:rPr lang="pt-BR" sz="2000" dirty="0" smtClean="0"/>
              <a:t>” </a:t>
            </a:r>
            <a:r>
              <a:rPr lang="pt-BR" sz="2000" dirty="0"/>
              <a:t>já vem com vários temas pré-programados, replicando formatações de sites como The </a:t>
            </a:r>
            <a:r>
              <a:rPr lang="pt-BR" sz="2000" dirty="0" err="1"/>
              <a:t>Economist</a:t>
            </a:r>
            <a:r>
              <a:rPr lang="pt-BR" sz="2000" dirty="0"/>
              <a:t>, The Wall Street </a:t>
            </a:r>
            <a:r>
              <a:rPr lang="pt-BR" sz="2000" dirty="0" err="1" smtClean="0"/>
              <a:t>Journal</a:t>
            </a:r>
            <a:r>
              <a:rPr lang="pt-BR" sz="2000" dirty="0" smtClean="0"/>
              <a:t> ou </a:t>
            </a:r>
            <a:r>
              <a:rPr lang="pt-BR" sz="2000" dirty="0"/>
              <a:t>de outros aplicativos como </a:t>
            </a:r>
            <a:r>
              <a:rPr lang="pt-BR" sz="2000" dirty="0" smtClean="0"/>
              <a:t>Excel </a:t>
            </a:r>
            <a:r>
              <a:rPr lang="pt-BR" sz="2000" dirty="0"/>
              <a:t>entre outros. </a:t>
            </a:r>
            <a:endParaRPr lang="pt-BR" sz="2000" dirty="0" smtClean="0"/>
          </a:p>
          <a:p>
            <a:pPr marL="0" indent="0" algn="just">
              <a:lnSpc>
                <a:spcPct val="250000"/>
              </a:lnSpc>
              <a:buNone/>
            </a:pPr>
            <a:r>
              <a:rPr lang="pt-BR" sz="2000" dirty="0" smtClean="0"/>
              <a:t>Esta </a:t>
            </a:r>
            <a:r>
              <a:rPr lang="pt-BR" sz="2000" dirty="0"/>
              <a:t>é uma forma rápida e fácil de adicionar um estilo diferente ao seu gráfico.</a:t>
            </a:r>
          </a:p>
        </p:txBody>
      </p:sp>
    </p:spTree>
    <p:extLst>
      <p:ext uri="{BB962C8B-B14F-4D97-AF65-F5344CB8AC3E}">
        <p14:creationId xmlns:p14="http://schemas.microsoft.com/office/powerpoint/2010/main" val="9228493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99011" y="1448753"/>
            <a:ext cx="4369542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Um exemplo – Utilizando o tema do Excel no gráfico feito com os dados dos </a:t>
            </a:r>
            <a:r>
              <a:rPr lang="pt-BR" sz="2000" dirty="0" err="1" smtClean="0">
                <a:solidFill>
                  <a:srgbClr val="404040"/>
                </a:solidFill>
              </a:rPr>
              <a:t>dataset</a:t>
            </a:r>
            <a:r>
              <a:rPr lang="pt-BR" sz="2000" dirty="0" smtClean="0">
                <a:solidFill>
                  <a:srgbClr val="404040"/>
                </a:solidFill>
              </a:rPr>
              <a:t> “</a:t>
            </a:r>
            <a:r>
              <a:rPr lang="pt-BR" sz="2000" i="1" dirty="0" smtClean="0">
                <a:solidFill>
                  <a:srgbClr val="404040"/>
                </a:solidFill>
              </a:rPr>
              <a:t>íris</a:t>
            </a:r>
            <a:r>
              <a:rPr lang="pt-BR" sz="2000" dirty="0" smtClean="0">
                <a:solidFill>
                  <a:srgbClr val="404040"/>
                </a:solidFill>
              </a:rPr>
              <a:t>”</a:t>
            </a:r>
          </a:p>
          <a:p>
            <a:pPr marL="0" indent="0">
              <a:buNone/>
            </a:pPr>
            <a:endParaRPr lang="pt-BR" sz="1100" dirty="0" smtClean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21, </a:t>
            </a:r>
            <a:r>
              <a:rPr lang="pt-BR" sz="1400" dirty="0" err="1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"Largura das Pétalas (em cm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)“) +</a:t>
            </a:r>
            <a:endParaRPr lang="pt-BR" sz="1400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"Altura das Pétalas (em cm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)“) + 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"Espécie") </a:t>
            </a:r>
            <a:r>
              <a:rPr lang="pt-BR" sz="1400" dirty="0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theme_excel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pt-BR" sz="1400" dirty="0" err="1" smtClean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scale_color_excel</a:t>
            </a:r>
            <a:r>
              <a:rPr lang="pt-BR" sz="14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993804"/>
            <a:ext cx="9906000" cy="48461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18" y="1478421"/>
            <a:ext cx="5090929" cy="39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70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993804"/>
            <a:ext cx="9906000" cy="48461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448" y="1543538"/>
            <a:ext cx="94338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Para mais informações sobre os comandos o arquivo com a documentação do ggplot2 - </a:t>
            </a:r>
            <a:r>
              <a:rPr lang="pt-BR" sz="2000" dirty="0" smtClean="0">
                <a:hlinkClick r:id="rId3" action="ppaction://hlinkfile"/>
              </a:rPr>
              <a:t>Veja aqui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Por </a:t>
            </a:r>
            <a:r>
              <a:rPr lang="pt-BR" sz="2000" dirty="0"/>
              <a:t>fim, é preciso frisar que, apesar de a gramática prover uma forte fundação para a construção de gráficos, ela não indica qual gráfico deve ser usado ou como ele deve parecer. 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Essas </a:t>
            </a:r>
            <a:r>
              <a:rPr lang="pt-BR" sz="2000" dirty="0"/>
              <a:t>escolhas, fundamentadas na pergunta a ser respondida, nem sempre são triviais, e negligenciá-las pode gerar gráficos mal construídos e conclusões equivocadas</a:t>
            </a:r>
          </a:p>
        </p:txBody>
      </p:sp>
    </p:spTree>
    <p:extLst>
      <p:ext uri="{BB962C8B-B14F-4D97-AF65-F5344CB8AC3E}">
        <p14:creationId xmlns:p14="http://schemas.microsoft.com/office/powerpoint/2010/main" val="31362267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 algn="ctr">
              <a:buNone/>
            </a:pPr>
            <a:r>
              <a:rPr lang="pt-BR" sz="6000" b="1" dirty="0" smtClean="0">
                <a:solidFill>
                  <a:srgbClr val="FF0000"/>
                </a:solidFill>
              </a:rPr>
              <a:t>FIM!</a:t>
            </a:r>
            <a:endParaRPr lang="pt-BR" sz="6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993804"/>
            <a:ext cx="9906000" cy="484618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175259" y="1448752"/>
            <a:ext cx="9652481" cy="5141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 smtClean="0"/>
              <a:t>Mas como definir o que é um gráfico estatístico?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/>
              <a:t>Em 2005, Leland Wilkinson publicou o livro </a:t>
            </a:r>
            <a:r>
              <a:rPr lang="pt-BR" sz="2000" i="1" dirty="0"/>
              <a:t>The </a:t>
            </a:r>
            <a:r>
              <a:rPr lang="pt-BR" sz="2000" i="1" dirty="0" err="1"/>
              <a:t>Grammar</a:t>
            </a:r>
            <a:r>
              <a:rPr lang="pt-BR" sz="2000" i="1" dirty="0"/>
              <a:t> </a:t>
            </a:r>
            <a:r>
              <a:rPr lang="pt-BR" sz="2000" i="1" dirty="0" err="1"/>
              <a:t>of</a:t>
            </a:r>
            <a:r>
              <a:rPr lang="pt-BR" sz="2000" i="1" dirty="0"/>
              <a:t> </a:t>
            </a:r>
            <a:r>
              <a:rPr lang="pt-BR" sz="2000" i="1" dirty="0" err="1"/>
              <a:t>Graphics</a:t>
            </a:r>
            <a:r>
              <a:rPr lang="pt-BR" sz="2000" dirty="0"/>
              <a:t>, uma fonte de princípios fundamentais para a construção de gráficos estatísticos</a:t>
            </a:r>
            <a:r>
              <a:rPr lang="pt-BR" sz="2000" dirty="0" smtClean="0"/>
              <a:t>.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 smtClean="0"/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pt-BR" sz="2000" dirty="0" smtClean="0"/>
              <a:t>Para Leland, um gráfico </a:t>
            </a:r>
            <a:r>
              <a:rPr lang="pt-BR" sz="2000" dirty="0"/>
              <a:t>é o mapeamento dos dados a partir de atributos estéticos (posição, cor, forma, tamanho) de objetos geométricos (pontos, linhas, barras, caixas). </a:t>
            </a:r>
            <a:endParaRPr lang="pt-BR" sz="2000" dirty="0" smtClean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dirty="0" smtClean="0"/>
              <a:t>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 smtClean="0"/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Visualização de Dados com o ggplot2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544932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Ggplot2 é baseado na ideia da “gramatica do gráfico” (em inglês </a:t>
            </a:r>
            <a:r>
              <a:rPr lang="pt-BR" sz="2000" b="1" i="1" dirty="0" err="1"/>
              <a:t>Grammar</a:t>
            </a:r>
            <a:r>
              <a:rPr lang="pt-BR" sz="2000" b="1" i="1" dirty="0"/>
              <a:t> </a:t>
            </a:r>
            <a:r>
              <a:rPr lang="pt-BR" sz="2000" b="1" i="1" dirty="0" err="1"/>
              <a:t>of</a:t>
            </a:r>
            <a:r>
              <a:rPr lang="pt-BR" sz="2000" b="1" i="1" dirty="0"/>
              <a:t> </a:t>
            </a:r>
            <a:r>
              <a:rPr lang="pt-BR" sz="2000" b="1" i="1" dirty="0" err="1" smtClean="0"/>
              <a:t>Graphics</a:t>
            </a:r>
            <a:r>
              <a:rPr lang="pt-BR" sz="20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Em </a:t>
            </a:r>
            <a:r>
              <a:rPr lang="pt-BR" sz="2000" dirty="0"/>
              <a:t>A </a:t>
            </a:r>
            <a:r>
              <a:rPr lang="pt-BR" sz="2000" dirty="0" err="1"/>
              <a:t>Layered</a:t>
            </a:r>
            <a:r>
              <a:rPr lang="pt-BR" sz="2000" dirty="0"/>
              <a:t> </a:t>
            </a:r>
            <a:r>
              <a:rPr lang="pt-BR" sz="2000" dirty="0" err="1"/>
              <a:t>Grammar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Graphics</a:t>
            </a:r>
            <a:r>
              <a:rPr lang="pt-BR" sz="2000" dirty="0"/>
              <a:t>, </a:t>
            </a:r>
            <a:r>
              <a:rPr lang="pt-BR" sz="2000" dirty="0" err="1"/>
              <a:t>Hadley</a:t>
            </a:r>
            <a:r>
              <a:rPr lang="pt-BR" sz="2000" dirty="0"/>
              <a:t> </a:t>
            </a:r>
            <a:r>
              <a:rPr lang="pt-BR" sz="2000" dirty="0" err="1"/>
              <a:t>Wickham</a:t>
            </a:r>
            <a:r>
              <a:rPr lang="pt-BR" sz="2000" dirty="0"/>
              <a:t> sugeriu que os principais aspectos de um gráfico (dados, sistema de coordenadas, rótulos e anotações) podiam ser divididos em camadas, construídas uma a uma na elaboração do gráfico. Essa é a essência do </a:t>
            </a:r>
            <a:r>
              <a:rPr lang="pt-BR" sz="2000" b="1" dirty="0" smtClean="0"/>
              <a:t>ggplot2</a:t>
            </a:r>
            <a:endParaRPr lang="pt-BR" sz="2000" b="1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41" y="1334457"/>
            <a:ext cx="3472744" cy="45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175260" y="1448753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ggplot2 tem várias vantagens: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   Elaboração de gráficos em </a:t>
            </a:r>
            <a:r>
              <a:rPr lang="pt-BR" sz="2000" dirty="0"/>
              <a:t>um alto nível </a:t>
            </a:r>
            <a:r>
              <a:rPr lang="pt-BR" sz="2000" dirty="0" smtClean="0"/>
              <a:t>de simplicidade</a:t>
            </a: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    Muito flexível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Sistema de tema para polir aparência </a:t>
            </a:r>
            <a:r>
              <a:rPr lang="pt-BR" sz="2000" dirty="0" smtClean="0"/>
              <a:t>dos gráficos</a:t>
            </a: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    Sistema gráfico maduro e completo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Muitos usuários, lista de discussão ativa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   </a:t>
            </a:r>
            <a:r>
              <a:rPr lang="pt-BR" sz="2000" dirty="0" smtClean="0"/>
              <a:t>Opções </a:t>
            </a:r>
            <a:r>
              <a:rPr lang="pt-BR" sz="2000" dirty="0"/>
              <a:t>de ajuda on-line disponível (</a:t>
            </a:r>
            <a:r>
              <a:rPr lang="pt-BR" sz="2000" dirty="0" err="1" smtClean="0"/>
              <a:t>StackOverflow</a:t>
            </a:r>
            <a:r>
              <a:rPr lang="pt-BR" sz="2000" dirty="0" smtClean="0"/>
              <a:t>, </a:t>
            </a:r>
            <a:r>
              <a:rPr lang="pt-BR" sz="2000" dirty="0" err="1" smtClean="0"/>
              <a:t>etc</a:t>
            </a:r>
            <a:r>
              <a:rPr lang="pt-BR" sz="2000" dirty="0" smtClean="0"/>
              <a:t> )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</p:spTree>
    <p:extLst>
      <p:ext uri="{BB962C8B-B14F-4D97-AF65-F5344CB8AC3E}">
        <p14:creationId xmlns:p14="http://schemas.microsoft.com/office/powerpoint/2010/main" val="36666706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5260" y="1645696"/>
            <a:ext cx="963600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Os conceitos criados por Leland e </a:t>
            </a:r>
            <a:r>
              <a:rPr lang="pt-BR" dirty="0" err="1"/>
              <a:t>Hadley</a:t>
            </a:r>
            <a:r>
              <a:rPr lang="pt-BR" dirty="0"/>
              <a:t> defendem que essa estrutura pode ser utilizada para construir e entender qualquer tipo de gráfico, dando a eles, dessa maneira, a sua definição formal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Observando o código, fica claro como cada linha/camada representa um aspecto diferente do gráfico</a:t>
            </a:r>
            <a:r>
              <a:rPr lang="pt-B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 ggplot2 não faz parte dos pacotes base do R. Assim, antes de usá-lo, você precisa baixar e instalar o pacote.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3727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title"/>
          </p:nvPr>
        </p:nvSpPr>
        <p:spPr>
          <a:xfrm>
            <a:off x="0" y="960121"/>
            <a:ext cx="990600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8122" y="1448753"/>
            <a:ext cx="97178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No ggplot2, os gráficos são construídos camada por camada (ou, </a:t>
            </a:r>
            <a:r>
              <a:rPr lang="pt-BR" dirty="0" err="1"/>
              <a:t>layers</a:t>
            </a:r>
            <a:r>
              <a:rPr lang="pt-BR" dirty="0"/>
              <a:t>, em inglês), sendo que a primeira delas é dada pela função ggplot (não tem o "2</a:t>
            </a:r>
            <a:r>
              <a:rPr lang="pt-BR" dirty="0" smtClean="0"/>
              <a:t>").</a:t>
            </a:r>
          </a:p>
          <a:p>
            <a:pPr algn="just">
              <a:lnSpc>
                <a:spcPct val="150000"/>
              </a:lnSpc>
            </a:pPr>
            <a:endParaRPr lang="pt-BR" dirty="0" smtClean="0"/>
          </a:p>
          <a:p>
            <a:pPr algn="just">
              <a:lnSpc>
                <a:spcPct val="150000"/>
              </a:lnSpc>
            </a:pPr>
            <a:r>
              <a:rPr lang="pt-BR" dirty="0" smtClean="0"/>
              <a:t>Cada </a:t>
            </a:r>
            <a:r>
              <a:rPr lang="pt-BR" dirty="0"/>
              <a:t>camada representa um tipo de mapeamento ou personalização do </a:t>
            </a:r>
            <a:r>
              <a:rPr lang="pt-BR" dirty="0" smtClean="0"/>
              <a:t>gráfico.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 smtClean="0"/>
              <a:t>O </a:t>
            </a:r>
            <a:r>
              <a:rPr lang="pt-BR" dirty="0"/>
              <a:t>código abaixo é um exemplo de um gráfico bem simples, construído a partir das duas principais camadas. </a:t>
            </a:r>
            <a:endParaRPr lang="pt-BR" dirty="0" smtClean="0"/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ggplot(data = mtcars,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y = mpg)) +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ggplot(data = mtcars,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y = mpg))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geom_point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2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ítulo 5"/>
          <p:cNvSpPr>
            <a:spLocks noGrp="1"/>
          </p:cNvSpPr>
          <p:nvPr>
            <p:ph type="title"/>
          </p:nvPr>
        </p:nvSpPr>
        <p:spPr>
          <a:xfrm>
            <a:off x="0" y="1038357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206975" y="1527571"/>
            <a:ext cx="5040527" cy="460109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 primeiro </a:t>
            </a:r>
            <a:r>
              <a:rPr lang="pt-BR" sz="2000" dirty="0"/>
              <a:t>argumento da função ggplot é um data frame. </a:t>
            </a: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000" dirty="0" smtClean="0"/>
              <a:t>descreve </a:t>
            </a:r>
            <a:r>
              <a:rPr lang="pt-BR" sz="2000" dirty="0"/>
              <a:t>como as variáveis são mapeadas em aspectos visuais de formas geométricas definidas </a:t>
            </a:r>
            <a:r>
              <a:rPr lang="pt-BR" sz="2000" dirty="0" smtClean="0"/>
              <a:t>pelos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No nosso exemplo, a forma geométrica são pontos, definido pela função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2000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0196" y="1638935"/>
            <a:ext cx="5005250" cy="45236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45" y="1502973"/>
            <a:ext cx="3744191" cy="45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2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ítulo 5"/>
          <p:cNvSpPr>
            <a:spLocks noGrp="1"/>
          </p:cNvSpPr>
          <p:nvPr>
            <p:ph type="title"/>
          </p:nvPr>
        </p:nvSpPr>
        <p:spPr>
          <a:xfrm>
            <a:off x="0" y="1038357"/>
            <a:ext cx="9906000" cy="509414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smtClean="0">
                <a:latin typeface="Calibri" panose="020F0502020204030204" pitchFamily="34" charset="0"/>
              </a:rPr>
              <a:t>Visualização de Dados com o ggplot2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4510" y="1657440"/>
            <a:ext cx="9811489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Aesthetics</a:t>
            </a:r>
            <a:r>
              <a:rPr lang="pt-BR" b="1" dirty="0" smtClean="0"/>
              <a:t>:</a:t>
            </a:r>
            <a:endParaRPr lang="pt-BR" b="1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/>
              <a:t>A primeira camada de um gráfico deve indicar a relação entre os dados e cada aspecto visual do </a:t>
            </a:r>
            <a:r>
              <a:rPr lang="pt-BR" sz="2000" dirty="0" smtClean="0"/>
              <a:t>gráfico (eixo x, eixo y, a cor e o tamanho dos componentes geométricos).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No exemplo, </a:t>
            </a:r>
            <a:r>
              <a:rPr lang="pt-BR" sz="2000" dirty="0"/>
              <a:t>a</a:t>
            </a:r>
            <a:r>
              <a:rPr lang="pt-BR" sz="2000" dirty="0" smtClean="0"/>
              <a:t>tribuímos </a:t>
            </a:r>
            <a:r>
              <a:rPr lang="pt-BR" sz="2000" dirty="0"/>
              <a:t>aspectos de posição: ao eixo y mapeamos a variável </a:t>
            </a:r>
            <a:r>
              <a:rPr lang="pt-BR" sz="2000" b="1" dirty="0">
                <a:solidFill>
                  <a:srgbClr val="FF0000"/>
                </a:solidFill>
              </a:rPr>
              <a:t>mpg</a:t>
            </a:r>
            <a:r>
              <a:rPr lang="pt-BR" sz="2000" dirty="0"/>
              <a:t> (milhas por galão) e ao eixo x a variável </a:t>
            </a:r>
            <a:r>
              <a:rPr lang="pt-BR" sz="2000" b="1" dirty="0" err="1">
                <a:solidFill>
                  <a:srgbClr val="FF0000"/>
                </a:solidFill>
              </a:rPr>
              <a:t>disp</a:t>
            </a:r>
            <a:r>
              <a:rPr lang="pt-BR" sz="2000" dirty="0"/>
              <a:t> (cilindradas). </a:t>
            </a: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pt-BR" sz="2000" dirty="0" smtClean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000" dirty="0" smtClean="0"/>
              <a:t>Outros </a:t>
            </a:r>
            <a:r>
              <a:rPr lang="pt-BR" sz="2000" dirty="0" smtClean="0"/>
              <a:t>variáveis podem ser mapeadas </a:t>
            </a:r>
            <a:r>
              <a:rPr lang="pt-BR" sz="2000" dirty="0"/>
              <a:t>em outras propriedades estéticas do gráfico, tais como </a:t>
            </a:r>
            <a:r>
              <a:rPr lang="pt-BR" sz="2000" b="1" dirty="0"/>
              <a:t>cor</a:t>
            </a:r>
            <a:r>
              <a:rPr lang="pt-BR" sz="2000" dirty="0"/>
              <a:t>, </a:t>
            </a:r>
            <a:r>
              <a:rPr lang="pt-BR" sz="2000" b="1" dirty="0"/>
              <a:t>tamanho</a:t>
            </a:r>
            <a:r>
              <a:rPr lang="pt-BR" sz="2000" dirty="0"/>
              <a:t> e </a:t>
            </a:r>
            <a:r>
              <a:rPr lang="pt-BR" sz="2000" b="1" dirty="0" smtClean="0"/>
              <a:t>forma</a:t>
            </a:r>
            <a:r>
              <a:rPr lang="pt-BR" sz="2000" b="1" dirty="0" smtClean="0"/>
              <a:t>.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962419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52655</TotalTime>
  <Words>1616</Words>
  <Application>Microsoft Office PowerPoint</Application>
  <PresentationFormat>Papel A4 (210 x 297 mm)</PresentationFormat>
  <Paragraphs>232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Arial Black</vt:lpstr>
      <vt:lpstr>Arial Narrow</vt:lpstr>
      <vt:lpstr>Calibri</vt:lpstr>
      <vt:lpstr>Courier New</vt:lpstr>
      <vt:lpstr>Source Sans Pro</vt:lpstr>
      <vt:lpstr>Personalizar design</vt:lpstr>
      <vt:lpstr>Design padrão</vt:lpstr>
      <vt:lpstr>Apresentação do PowerPoint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  <vt:lpstr>– Visualização de Dados com o ggplot2</vt:lpstr>
    </vt:vector>
  </TitlesOfParts>
  <Company>DPF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Raucélio Coelho Cardoah Valdes</cp:lastModifiedBy>
  <cp:revision>2624</cp:revision>
  <cp:lastPrinted>2018-01-26T17:24:54Z</cp:lastPrinted>
  <dcterms:created xsi:type="dcterms:W3CDTF">2003-06-03T12:13:21Z</dcterms:created>
  <dcterms:modified xsi:type="dcterms:W3CDTF">2019-04-22T17:23:56Z</dcterms:modified>
</cp:coreProperties>
</file>