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12" r:id="rId3"/>
    <p:sldId id="313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2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7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Tópicos de Árvore de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b="1" dirty="0"/>
              <a:t>Entropia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A Entropia é uma medida </a:t>
            </a:r>
            <a:r>
              <a:rPr lang="pt-BR" dirty="0" smtClean="0"/>
              <a:t>que caracteriza </a:t>
            </a:r>
            <a:r>
              <a:rPr lang="pt-BR" dirty="0"/>
              <a:t>a aleatoriedade (impureza) </a:t>
            </a:r>
            <a:r>
              <a:rPr lang="pt-BR" dirty="0" smtClean="0"/>
              <a:t>de uma </a:t>
            </a:r>
            <a:r>
              <a:rPr lang="pt-BR" dirty="0"/>
              <a:t>coleção arbitrária de exemplos.</a:t>
            </a:r>
          </a:p>
        </p:txBody>
      </p:sp>
    </p:spTree>
    <p:extLst>
      <p:ext uri="{BB962C8B-B14F-4D97-AF65-F5344CB8AC3E}">
        <p14:creationId xmlns:p14="http://schemas.microsoft.com/office/powerpoint/2010/main" val="31712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b="1" dirty="0"/>
              <a:t>Entropia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 smtClean="0"/>
                  <a:t>Dado uma coleção S de exemplos + e – de um conceito </a:t>
                </a:r>
                <a:r>
                  <a:rPr lang="pt-BR" dirty="0"/>
                  <a:t>alvo, a entropia de S relativa a </a:t>
                </a:r>
                <a:r>
                  <a:rPr lang="pt-BR" dirty="0" smtClean="0"/>
                  <a:t>esta classificação </a:t>
                </a:r>
                <a:r>
                  <a:rPr lang="pt-BR" dirty="0"/>
                  <a:t>booleana é: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𝐸𝑛𝑡𝑟𝑜𝑝𝑖𝑎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⊖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a proporção de exemplos positivos em </a:t>
                </a:r>
                <a:r>
                  <a:rPr lang="pt-BR" dirty="0" smtClean="0"/>
                  <a:t>S.</a:t>
                </a: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⊝</m:t>
                        </m:r>
                      </m:sub>
                    </m:sSub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a proporção de exemplos negativos em </a:t>
                </a:r>
                <a:r>
                  <a:rPr lang="pt-BR" dirty="0" smtClean="0"/>
                  <a:t>S.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b="1" dirty="0"/>
              <a:t>Entropia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dirty="0"/>
                  <a:t>A função Entropia relativa a uma classificação </a:t>
                </a:r>
                <a:r>
                  <a:rPr lang="pt-BR" dirty="0" smtClean="0"/>
                  <a:t>booleana, como </a:t>
                </a:r>
                <a:r>
                  <a:rPr lang="pt-BR" dirty="0"/>
                  <a:t>a proporção,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exemplos positivos varia entre 0 e 1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16714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8" y="2138557"/>
            <a:ext cx="5038224" cy="39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b="1" dirty="0"/>
              <a:t>Exemplo do Jogo do Tênis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65885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Uma coleção S com 14 exemplos sendo 9 positivos  (</a:t>
                </a:r>
                <a:r>
                  <a:rPr lang="pt-BR" dirty="0"/>
                  <a:t>sim) e </a:t>
                </a:r>
                <a:r>
                  <a:rPr lang="pt-BR" dirty="0" smtClean="0"/>
                  <a:t>5 negativos </a:t>
                </a:r>
                <a:r>
                  <a:rPr lang="pt-BR" dirty="0"/>
                  <a:t>(não) [9+, 5-] o valor da entropia é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9+,5−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8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658853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5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4892007"/>
              </a:xfrm>
            </p:spPr>
            <p:txBody>
              <a:bodyPr>
                <a:normAutofit/>
              </a:bodyPr>
              <a:lstStyle/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𝐸𝑛𝑡𝑟𝑜𝑝𝑖𝑎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𝐸𝑛𝑡𝑟𝑜𝑝𝑖𝑎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489200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227" y="2409825"/>
            <a:ext cx="4667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8"/>
            <a:ext cx="10515600" cy="435133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construção de uma árvore de decisão é guiada </a:t>
            </a:r>
            <a:r>
              <a:rPr lang="pt-BR" dirty="0" smtClean="0"/>
              <a:t>pelo objetivo </a:t>
            </a:r>
            <a:r>
              <a:rPr lang="pt-BR" dirty="0"/>
              <a:t>de diminuir a entropia, ou seja, a aleatoriedade </a:t>
            </a:r>
            <a:r>
              <a:rPr lang="pt-BR" dirty="0" smtClean="0"/>
              <a:t>-dificuldade </a:t>
            </a:r>
            <a:r>
              <a:rPr lang="pt-BR" dirty="0"/>
              <a:t>de </a:t>
            </a:r>
            <a:r>
              <a:rPr lang="pt-BR" dirty="0" smtClean="0"/>
              <a:t>previsão- </a:t>
            </a:r>
            <a:r>
              <a:rPr lang="pt-BR" dirty="0"/>
              <a:t>da variável que define </a:t>
            </a:r>
            <a:r>
              <a:rPr lang="pt-BR" dirty="0" smtClean="0"/>
              <a:t>as classes.</a:t>
            </a:r>
          </a:p>
          <a:p>
            <a:endParaRPr lang="pt-BR" dirty="0"/>
          </a:p>
          <a:p>
            <a:r>
              <a:rPr lang="pt-BR" dirty="0"/>
              <a:t>Ganho de Informação é a redução esperada </a:t>
            </a:r>
            <a:r>
              <a:rPr lang="pt-BR" dirty="0" smtClean="0"/>
              <a:t>na entropia </a:t>
            </a:r>
            <a:r>
              <a:rPr lang="pt-BR" dirty="0"/>
              <a:t>causada pela partição dos exemplos de </a:t>
            </a:r>
            <a:r>
              <a:rPr lang="pt-BR" dirty="0" smtClean="0"/>
              <a:t>acordo com </a:t>
            </a:r>
            <a:r>
              <a:rPr lang="pt-BR" dirty="0"/>
              <a:t>o teste no atributo A.</a:t>
            </a:r>
          </a:p>
        </p:txBody>
      </p:sp>
    </p:spTree>
    <p:extLst>
      <p:ext uri="{BB962C8B-B14F-4D97-AF65-F5344CB8AC3E}">
        <p14:creationId xmlns:p14="http://schemas.microsoft.com/office/powerpoint/2010/main" val="17727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8"/>
            <a:ext cx="10515600" cy="4351338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Calculando o valor do Ganho de Informação para o </a:t>
            </a:r>
            <a:r>
              <a:rPr lang="pt-BR" dirty="0" smtClean="0"/>
              <a:t>atributo </a:t>
            </a:r>
            <a:r>
              <a:rPr lang="pt-BR" b="1" dirty="0" smtClean="0"/>
              <a:t>Tempo </a:t>
            </a:r>
            <a:r>
              <a:rPr lang="pt-BR" b="1" dirty="0"/>
              <a:t>= </a:t>
            </a:r>
            <a:r>
              <a:rPr lang="pt-BR" b="1" dirty="0" smtClean="0"/>
              <a:t>Sol.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23122"/>
            <a:ext cx="97250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do Ganho de Informação para o </a:t>
                </a:r>
                <a:r>
                  <a:rPr lang="pt-BR" dirty="0" smtClean="0"/>
                  <a:t>atributo </a:t>
                </a:r>
                <a:r>
                  <a:rPr lang="pt-BR" b="1" dirty="0" smtClean="0"/>
                  <a:t>Tempo </a:t>
                </a:r>
                <a:r>
                  <a:rPr lang="pt-BR" b="1" dirty="0"/>
                  <a:t>= </a:t>
                </a:r>
                <a:r>
                  <a:rPr lang="pt-BR" b="1" dirty="0" smtClean="0"/>
                  <a:t>Sol.</a:t>
                </a:r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𝑗𝑜𝑔𝑎𝑟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(2/5)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/5)</m:t>
                    </m:r>
                  </m:oMath>
                </a14:m>
                <a:r>
                  <a:rPr lang="pt-BR" dirty="0" smtClean="0"/>
                  <a:t>=0.971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do Ganho de Informação para o </a:t>
                </a:r>
                <a:r>
                  <a:rPr lang="pt-BR" dirty="0" smtClean="0"/>
                  <a:t>atributo </a:t>
                </a:r>
                <a:r>
                  <a:rPr lang="pt-BR" b="1" dirty="0" smtClean="0"/>
                  <a:t>Tempo </a:t>
                </a:r>
                <a:r>
                  <a:rPr lang="pt-BR" b="1" dirty="0"/>
                  <a:t>= </a:t>
                </a:r>
                <a:r>
                  <a:rPr lang="pt-BR" b="1" dirty="0" smtClean="0"/>
                  <a:t>Sol.</a:t>
                </a:r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𝑗𝑜𝑔𝑎𝑟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𝑠𝑜𝑙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(2/5)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/5)</m:t>
                    </m:r>
                  </m:oMath>
                </a14:m>
                <a:r>
                  <a:rPr lang="pt-BR" dirty="0" smtClean="0"/>
                  <a:t>=0.971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/>
              <a:t>Ganho de Informação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247359"/>
          </a:xfrm>
        </p:spPr>
        <p:txBody>
          <a:bodyPr anchor="ctr">
            <a:normAutofit/>
          </a:bodyPr>
          <a:lstStyle/>
          <a:p>
            <a:r>
              <a:rPr lang="pt-BR" dirty="0"/>
              <a:t>Base de </a:t>
            </a:r>
            <a:r>
              <a:rPr lang="pt-BR" dirty="0" smtClean="0"/>
              <a:t>Treinamento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44" y="1501481"/>
            <a:ext cx="7662111" cy="4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Árvores de Decisão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 smtClean="0"/>
              <a:t>Árvores </a:t>
            </a:r>
            <a:r>
              <a:rPr lang="pt-BR" dirty="0"/>
              <a:t>de decisão são ferramentas que podem ser </a:t>
            </a:r>
            <a:r>
              <a:rPr lang="pt-BR" dirty="0" smtClean="0"/>
              <a:t>utilizadas para </a:t>
            </a:r>
            <a:r>
              <a:rPr lang="pt-BR" dirty="0"/>
              <a:t>dar ao agente a capacidade de aprender, bem como </a:t>
            </a:r>
            <a:r>
              <a:rPr lang="pt-BR" dirty="0" smtClean="0"/>
              <a:t>para tomar </a:t>
            </a:r>
            <a:r>
              <a:rPr lang="pt-BR" dirty="0"/>
              <a:t>decisões.</a:t>
            </a:r>
          </a:p>
          <a:p>
            <a:pPr algn="just"/>
            <a:r>
              <a:rPr lang="pt-BR" dirty="0"/>
              <a:t>Os elementos do agente são usados também, para aumentar </a:t>
            </a:r>
            <a:r>
              <a:rPr lang="pt-BR" dirty="0" smtClean="0"/>
              <a:t>a capacidade </a:t>
            </a:r>
            <a:r>
              <a:rPr lang="pt-BR" dirty="0"/>
              <a:t>do agente de agir no futuro;</a:t>
            </a:r>
          </a:p>
          <a:p>
            <a:pPr algn="just"/>
            <a:r>
              <a:rPr lang="pt-BR" dirty="0"/>
              <a:t>O aprendizado ocorre na medida em que o agente observa </a:t>
            </a:r>
            <a:r>
              <a:rPr lang="pt-BR" dirty="0" smtClean="0"/>
              <a:t>suas interações </a:t>
            </a:r>
            <a:r>
              <a:rPr lang="pt-BR" dirty="0"/>
              <a:t>com o mundo e seu processo interno de tomada </a:t>
            </a:r>
            <a:r>
              <a:rPr lang="pt-BR" dirty="0" smtClean="0"/>
              <a:t>de decisões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9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8"/>
            <a:ext cx="10515600" cy="4351338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Calculando o valor do Ganho de Informação para o </a:t>
            </a:r>
            <a:r>
              <a:rPr lang="pt-BR" dirty="0" smtClean="0"/>
              <a:t>atributo </a:t>
            </a:r>
            <a:r>
              <a:rPr lang="pt-BR" b="1" dirty="0" smtClean="0"/>
              <a:t>Tempo </a:t>
            </a:r>
            <a:r>
              <a:rPr lang="pt-BR" b="1" dirty="0"/>
              <a:t>= </a:t>
            </a:r>
            <a:r>
              <a:rPr lang="pt-BR" b="1" dirty="0" smtClean="0"/>
              <a:t>Nublado.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669255"/>
            <a:ext cx="9782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do Ganho de Informação para o </a:t>
                </a:r>
                <a:r>
                  <a:rPr lang="pt-BR" dirty="0" smtClean="0"/>
                  <a:t>atributo </a:t>
                </a:r>
                <a:r>
                  <a:rPr lang="pt-BR" b="1" dirty="0" smtClean="0"/>
                  <a:t>Tempo </a:t>
                </a:r>
                <a:r>
                  <a:rPr lang="pt-BR" b="1" dirty="0"/>
                  <a:t>= </a:t>
                </a:r>
                <a:r>
                  <a:rPr lang="pt-BR" b="1" dirty="0" smtClean="0"/>
                  <a:t>Sol.</a:t>
                </a:r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𝑛𝑢𝑏𝑙𝑎𝑑𝑜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𝑛𝑢𝑏𝑙𝑎𝑑𝑜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𝑗𝑜𝑔𝑎𝑟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𝑛𝑢𝑏𝑙𝑎𝑑𝑜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(5/5)</m:t>
                    </m:r>
                  </m:oMath>
                </a14:m>
                <a:r>
                  <a:rPr lang="pt-BR" dirty="0" smtClean="0"/>
                  <a:t>=0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/>
              <a:t>Ganho de Informação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247359"/>
          </a:xfrm>
        </p:spPr>
        <p:txBody>
          <a:bodyPr anchor="ctr">
            <a:normAutofit/>
          </a:bodyPr>
          <a:lstStyle/>
          <a:p>
            <a:r>
              <a:rPr lang="pt-BR" dirty="0"/>
              <a:t>Base de </a:t>
            </a:r>
            <a:r>
              <a:rPr lang="pt-BR" dirty="0" smtClean="0"/>
              <a:t>Treinamento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44" y="1501481"/>
            <a:ext cx="7662111" cy="4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8"/>
            <a:ext cx="10515600" cy="4351338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Calculando o valor do Ganho de Informação para o </a:t>
            </a:r>
            <a:r>
              <a:rPr lang="pt-BR" dirty="0" smtClean="0"/>
              <a:t>atributo </a:t>
            </a:r>
            <a:r>
              <a:rPr lang="pt-BR" b="1" dirty="0" smtClean="0"/>
              <a:t>Tempo </a:t>
            </a:r>
            <a:r>
              <a:rPr lang="pt-BR" b="1" dirty="0"/>
              <a:t>= </a:t>
            </a:r>
            <a:r>
              <a:rPr lang="pt-BR" b="1" dirty="0" smtClean="0"/>
              <a:t>Chuva.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582779"/>
            <a:ext cx="9525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do Ganho de Informação para o </a:t>
                </a:r>
                <a:r>
                  <a:rPr lang="pt-BR" dirty="0" smtClean="0"/>
                  <a:t>atributo </a:t>
                </a:r>
                <a:r>
                  <a:rPr lang="pt-BR" b="1" dirty="0" smtClean="0"/>
                  <a:t>Tempo </a:t>
                </a:r>
                <a:r>
                  <a:rPr lang="pt-BR" b="1" dirty="0"/>
                  <a:t>= </a:t>
                </a:r>
                <a:r>
                  <a:rPr lang="pt-BR" b="1" dirty="0" smtClean="0"/>
                  <a:t>Chuva.</a:t>
                </a:r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𝑐h𝑢𝑣𝑎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𝑐h𝑢𝑣𝑎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2/5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𝑗𝑜𝑔𝑎𝑟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𝑐h𝑢𝑣𝑎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/5)−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/5)</m:t>
                    </m:r>
                  </m:oMath>
                </a14:m>
                <a:r>
                  <a:rPr lang="pt-BR" dirty="0"/>
                  <a:t>=0.971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Ganho de Informação obtida neste atributo</a:t>
                </a:r>
                <a:r>
                  <a:rPr lang="pt-BR" dirty="0" smtClean="0"/>
                  <a:t>:</a:t>
                </a:r>
                <a:endParaRPr lang="pt-BR" b="1" dirty="0" smtClean="0"/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𝐼𝑛𝑓𝑜𝑟𝑚𝑎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𝑡𝑒𝑚𝑝𝑜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∗0.971+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∗0+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∗0.971=0.693</m:t>
                    </m:r>
                  </m:oMath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Ganho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𝑇𝑒𝑚𝑝𝑜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/>
                      <m:t>Entropia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joga</m:t>
                    </m:r>
                    <m:r>
                      <m:rPr>
                        <m:nor/>
                      </m:rPr>
                      <a:rPr lang="pt-BR" dirty="0"/>
                      <m:t>) − </m:t>
                    </m:r>
                    <m:r>
                      <m:rPr>
                        <m:nor/>
                      </m:rPr>
                      <a:rPr lang="pt-BR" b="0" i="0" dirty="0" smtClean="0"/>
                      <m:t>Informa</m:t>
                    </m:r>
                    <m:r>
                      <m:rPr>
                        <m:nor/>
                      </m:rPr>
                      <a:rPr lang="pt-BR" b="0" i="0" dirty="0" smtClean="0"/>
                      <m:t>çã</m:t>
                    </m:r>
                    <m:r>
                      <m:rPr>
                        <m:nor/>
                      </m:rPr>
                      <a:rPr lang="pt-BR" b="0" i="0" dirty="0" smtClean="0"/>
                      <m:t>o</m:t>
                    </m:r>
                    <m:r>
                      <m:rPr>
                        <m:nor/>
                      </m:rPr>
                      <a:rPr lang="pt-BR" b="0" i="0" dirty="0" smtClean="0"/>
                      <m:t> (</m:t>
                    </m:r>
                    <m:r>
                      <m:rPr>
                        <m:nor/>
                      </m:rPr>
                      <a:rPr lang="pt-BR" b="0" i="0" dirty="0" smtClean="0"/>
                      <m:t>tempo</m:t>
                    </m:r>
                    <m:r>
                      <m:rPr>
                        <m:nor/>
                      </m:rPr>
                      <a:rPr lang="pt-BR" b="0" i="0" dirty="0" smtClean="0"/>
                      <m:t>)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r>
                  <a:rPr lang="pt-BR" dirty="0"/>
                  <a:t>Ganho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𝑇𝑒𝑚𝑝𝑜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0.940− 0.693 = 0.247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de Ganho de Informação para todos os </a:t>
                </a:r>
                <a:r>
                  <a:rPr lang="pt-BR" dirty="0" smtClean="0"/>
                  <a:t>outros atributos </a:t>
                </a:r>
                <a:r>
                  <a:rPr lang="pt-BR" dirty="0"/>
                  <a:t>temos:</a:t>
                </a:r>
                <a:endParaRPr lang="pt-BR" b="1" dirty="0" smtClean="0"/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/>
                      <m:t>Ganho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𝑈𝑚𝑖𝑑𝑎𝑑𝑒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0,057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Ganho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𝑉𝑒𝑛𝑡𝑜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0,0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Ganho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𝑇𝑒𝑚𝑝𝑒𝑟𝑎𝑡𝑢𝑟𝑎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0,057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>
                        <a:solidFill>
                          <a:srgbClr val="FF0000"/>
                        </a:solidFill>
                      </a:rPr>
                      <m:t>Ganho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𝑇𝑒𝑚𝑝𝑜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247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Implicações do Cálculo </a:t>
            </a:r>
            <a:r>
              <a:rPr lang="pt-BR" dirty="0" smtClean="0"/>
              <a:t>de Ganho </a:t>
            </a:r>
            <a:r>
              <a:rPr lang="pt-BR" dirty="0"/>
              <a:t>de Informação</a:t>
            </a:r>
          </a:p>
          <a:p>
            <a:r>
              <a:rPr lang="pt-BR" dirty="0"/>
              <a:t>O critério de ganho seleciona como </a:t>
            </a:r>
            <a:r>
              <a:rPr lang="pt-BR" dirty="0" smtClean="0"/>
              <a:t>atributo-teste aquele que maximiza </a:t>
            </a:r>
            <a:r>
              <a:rPr lang="pt-BR" dirty="0"/>
              <a:t>o ganho de informação;</a:t>
            </a:r>
          </a:p>
          <a:p>
            <a:r>
              <a:rPr lang="pt-BR" dirty="0"/>
              <a:t>O grande problema ao se utilizar o ganho </a:t>
            </a:r>
            <a:r>
              <a:rPr lang="pt-BR" dirty="0" smtClean="0"/>
              <a:t>de informação </a:t>
            </a:r>
            <a:r>
              <a:rPr lang="pt-BR" dirty="0"/>
              <a:t>é que ele dá preferência a atributos </a:t>
            </a:r>
            <a:r>
              <a:rPr lang="pt-BR" dirty="0" smtClean="0"/>
              <a:t>com muitos </a:t>
            </a:r>
            <a:r>
              <a:rPr lang="pt-BR" dirty="0"/>
              <a:t>valores possíveis</a:t>
            </a:r>
            <a:r>
              <a:rPr lang="pt-BR" dirty="0" smtClean="0"/>
              <a:t>;</a:t>
            </a:r>
          </a:p>
          <a:p>
            <a:r>
              <a:rPr lang="pt-BR" dirty="0"/>
              <a:t>Um exemplo claro desse problema ocorreria </a:t>
            </a:r>
            <a:r>
              <a:rPr lang="pt-BR" dirty="0" smtClean="0"/>
              <a:t>ao utilizar </a:t>
            </a:r>
            <a:r>
              <a:rPr lang="pt-BR" dirty="0"/>
              <a:t>um atributo totalmente irrelevante;</a:t>
            </a:r>
          </a:p>
          <a:p>
            <a:r>
              <a:rPr lang="pt-BR" dirty="0"/>
              <a:t>Nesse caso, seria criado um nó para cada </a:t>
            </a:r>
            <a:r>
              <a:rPr lang="pt-BR" dirty="0" smtClean="0"/>
              <a:t>valor possível</a:t>
            </a:r>
            <a:r>
              <a:rPr lang="pt-BR" dirty="0"/>
              <a:t>, e o número de nós seria igual ao número </a:t>
            </a:r>
            <a:r>
              <a:rPr lang="pt-BR" dirty="0" smtClean="0"/>
              <a:t>de identificadores</a:t>
            </a:r>
            <a:r>
              <a:rPr lang="pt-BR" dirty="0"/>
              <a:t>;</a:t>
            </a:r>
          </a:p>
          <a:p>
            <a:r>
              <a:rPr lang="pt-BR" dirty="0"/>
              <a:t>Essa divisão geraria um ganho máximo, embora </a:t>
            </a:r>
            <a:r>
              <a:rPr lang="pt-BR" dirty="0" smtClean="0"/>
              <a:t>seja totalmente </a:t>
            </a:r>
            <a:r>
              <a:rPr lang="pt-BR" dirty="0"/>
              <a:t>inútil;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Razão de Ganho</a:t>
            </a:r>
            <a:endParaRPr lang="pt-B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>
                <a:normAutofit/>
              </a:bodyPr>
              <a:lstStyle/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𝐺𝑎𝑛h𝑜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𝐺𝑎𝑛h𝑜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𝐸𝑛𝑡𝑟𝑜𝑝𝑖𝑎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ó)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A Razão de Ganho é o ganho de informação </a:t>
                </a:r>
                <a:r>
                  <a:rPr lang="pt-BR" dirty="0" smtClean="0"/>
                  <a:t>relativo(ponderado</a:t>
                </a:r>
                <a:r>
                  <a:rPr lang="pt-BR" dirty="0"/>
                  <a:t>) como critério de avaliação;</a:t>
                </a:r>
              </a:p>
              <a:p>
                <a:r>
                  <a:rPr lang="pt-BR" dirty="0"/>
                  <a:t>A razão não é definida quando o denominador é igual a zero, </a:t>
                </a:r>
                <a:r>
                  <a:rPr lang="pt-BR" dirty="0" smtClean="0"/>
                  <a:t>ou seja</a:t>
                </a:r>
                <a:r>
                  <a:rPr lang="pt-BR" dirty="0"/>
                  <a:t>, quando o valor da entropia do nó é zero;</a:t>
                </a:r>
              </a:p>
              <a:p>
                <a:r>
                  <a:rPr lang="pt-BR" dirty="0"/>
                  <a:t>Além disso, a razão de ganho favorece atributos cujo o valor </a:t>
                </a:r>
                <a:r>
                  <a:rPr lang="pt-BR" dirty="0" smtClean="0"/>
                  <a:t>da entropia </a:t>
                </a:r>
                <a:r>
                  <a:rPr lang="pt-BR" dirty="0"/>
                  <a:t>é </a:t>
                </a:r>
                <a:r>
                  <a:rPr lang="pt-BR" dirty="0" smtClean="0"/>
                  <a:t>pequeno.</a:t>
                </a:r>
                <a:endParaRPr lang="pt-BR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2"/>
                <a:stretch>
                  <a:fillRect l="-1043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3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Razão de Ganho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>
                <a:normAutofit/>
              </a:bodyPr>
              <a:lstStyle/>
              <a:p>
                <a:endParaRPr lang="pt-BR" dirty="0" smtClean="0"/>
              </a:p>
              <a:p>
                <a:r>
                  <a:rPr lang="pt-BR" b="1" dirty="0"/>
                  <a:t>Exemplo do Jogo de Tênis</a:t>
                </a:r>
                <a:r>
                  <a:rPr lang="pt-BR" b="1" dirty="0" smtClean="0"/>
                  <a:t>: </a:t>
                </a:r>
                <a:r>
                  <a:rPr lang="pt-BR" dirty="0"/>
                  <a:t>Calculando o valor da Razão de Ganho para o atributo do </a:t>
                </a:r>
                <a:r>
                  <a:rPr lang="pt-BR" dirty="0" smtClean="0"/>
                  <a:t>tempo temos:</a:t>
                </a:r>
              </a:p>
              <a:p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𝐺𝑎𝑛h𝑜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𝐺𝑎𝑛h𝑜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𝑇𝑒𝑚𝑝𝑜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𝐸𝑛𝑡𝑟𝑜𝑝𝑖𝑎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ó)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0,247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0,940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=0,263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1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Árvores de Decisão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Aprendizado de árvores de decisão é um exemplo </a:t>
            </a:r>
            <a:r>
              <a:rPr lang="pt-BR" dirty="0" smtClean="0"/>
              <a:t>de aprendizado </a:t>
            </a:r>
            <a:r>
              <a:rPr lang="pt-BR" dirty="0"/>
              <a:t>indutivo;</a:t>
            </a:r>
          </a:p>
          <a:p>
            <a:pPr algn="just"/>
            <a:r>
              <a:rPr lang="pt-BR" dirty="0"/>
              <a:t>Árvores de decisão também podem ser </a:t>
            </a:r>
            <a:r>
              <a:rPr lang="pt-BR" dirty="0" smtClean="0"/>
              <a:t>representadas como </a:t>
            </a:r>
            <a:r>
              <a:rPr lang="pt-BR" dirty="0"/>
              <a:t>um conjunto de regras SE- ENTÃO (</a:t>
            </a:r>
            <a:r>
              <a:rPr lang="pt-BR" i="1" dirty="0" err="1"/>
              <a:t>if-then</a:t>
            </a:r>
            <a:r>
              <a:rPr lang="pt-BR" i="1" dirty="0"/>
              <a:t>)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As árvores de decisão tomam como entrada </a:t>
            </a:r>
            <a:r>
              <a:rPr lang="pt-BR" dirty="0" smtClean="0"/>
              <a:t>uma situação </a:t>
            </a:r>
            <a:r>
              <a:rPr lang="pt-BR" dirty="0"/>
              <a:t>descrita por um conjunto de atributos e </a:t>
            </a:r>
            <a:r>
              <a:rPr lang="pt-BR" dirty="0" smtClean="0"/>
              <a:t>retorna uma </a:t>
            </a:r>
            <a:r>
              <a:rPr lang="pt-BR" dirty="0"/>
              <a:t>decisão.</a:t>
            </a:r>
          </a:p>
        </p:txBody>
      </p:sp>
    </p:spTree>
    <p:extLst>
      <p:ext uri="{BB962C8B-B14F-4D97-AF65-F5344CB8AC3E}">
        <p14:creationId xmlns:p14="http://schemas.microsoft.com/office/powerpoint/2010/main" val="3563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b="1" dirty="0"/>
                  <a:t>Exemplo do Jogo de </a:t>
                </a:r>
                <a:r>
                  <a:rPr lang="pt-BR" b="1" dirty="0" smtClean="0"/>
                  <a:t>Tênis: </a:t>
                </a:r>
                <a:r>
                  <a:rPr lang="pt-BR" dirty="0"/>
                  <a:t>Calculando o valor de Ganho de Informação para todos os </a:t>
                </a:r>
                <a:r>
                  <a:rPr lang="pt-BR" dirty="0" smtClean="0"/>
                  <a:t>outros atributos </a:t>
                </a:r>
                <a:r>
                  <a:rPr lang="pt-BR" dirty="0"/>
                  <a:t>temos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az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Ganho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0,263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Raz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Ganho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Umidade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060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Raz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Ganho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Vento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051</m:t>
                    </m:r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Raz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Ganho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Temperatura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31</a:t>
                </a:r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087"/>
                <a:ext cx="10515600" cy="5413375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Qual é o melhor atributo para ser </a:t>
            </a:r>
            <a:r>
              <a:rPr lang="pt-BR" dirty="0" smtClean="0"/>
              <a:t>selecionado como </a:t>
            </a:r>
            <a:r>
              <a:rPr lang="pt-BR" dirty="0"/>
              <a:t>a raiz da árvore</a:t>
            </a:r>
            <a:r>
              <a:rPr lang="pt-BR" dirty="0" smtClean="0"/>
              <a:t>?</a:t>
            </a:r>
          </a:p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8579"/>
              </p:ext>
            </p:extLst>
          </p:nvPr>
        </p:nvGraphicFramePr>
        <p:xfrm>
          <a:off x="986590" y="2476276"/>
          <a:ext cx="9860786" cy="2895600"/>
        </p:xfrm>
        <a:graphic>
          <a:graphicData uri="http://schemas.openxmlformats.org/drawingml/2006/table">
            <a:tbl>
              <a:tblPr firstRow="1" bandRow="1"/>
              <a:tblGrid>
                <a:gridCol w="2600236"/>
                <a:gridCol w="4305212"/>
                <a:gridCol w="2955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Atributo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Ganho</a:t>
                      </a:r>
                      <a:r>
                        <a:rPr lang="pt-BR" sz="3200" baseline="0" dirty="0" smtClean="0"/>
                        <a:t> de Informação 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Razão de Ganho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Tempo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0,247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0,263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Temperatura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0,029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0,031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Umidade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0,057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0,060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Vento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0,048</a:t>
                      </a: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0,051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0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/>
          <a:lstStyle/>
          <a:p>
            <a:endParaRPr lang="pt-BR" dirty="0" smtClean="0"/>
          </a:p>
          <a:p>
            <a:r>
              <a:rPr lang="pt-BR" b="1" dirty="0"/>
              <a:t>Exemplo do Jogo de </a:t>
            </a:r>
            <a:r>
              <a:rPr lang="pt-BR" b="1" dirty="0" smtClean="0"/>
              <a:t>Tênis: </a:t>
            </a:r>
            <a:r>
              <a:rPr lang="pt-BR" dirty="0"/>
              <a:t>Qual é o melhor atributo para ser </a:t>
            </a:r>
            <a:r>
              <a:rPr lang="pt-BR" dirty="0" smtClean="0"/>
              <a:t>selecionado como </a:t>
            </a:r>
            <a:r>
              <a:rPr lang="pt-BR" dirty="0"/>
              <a:t>a raiz da árvore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pPr lvl="1"/>
            <a:r>
              <a:rPr lang="pt-BR" dirty="0" smtClean="0"/>
              <a:t>S = [9+,5-]</a:t>
            </a:r>
          </a:p>
          <a:p>
            <a:pPr lvl="1"/>
            <a:r>
              <a:rPr lang="pt-BR" dirty="0" smtClean="0"/>
              <a:t>E = 0,940</a:t>
            </a:r>
          </a:p>
          <a:p>
            <a:pPr lvl="1"/>
            <a:r>
              <a:rPr lang="pt-BR" dirty="0" smtClean="0"/>
              <a:t>Ganho (S, Tempo)= 0,247</a:t>
            </a:r>
          </a:p>
          <a:p>
            <a:pPr lvl="1"/>
            <a:r>
              <a:rPr lang="pt-BR" dirty="0" smtClean="0"/>
              <a:t>Razão Ganho =0,263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22" y="2552700"/>
            <a:ext cx="6115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Ganho de Informação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/>
              <a:t>Árvore gerada para o </a:t>
            </a:r>
            <a:r>
              <a:rPr lang="pt-BR" dirty="0" smtClean="0"/>
              <a:t>exemplo do </a:t>
            </a:r>
            <a:r>
              <a:rPr lang="pt-BR" dirty="0"/>
              <a:t>jogo de Tênis</a:t>
            </a:r>
            <a:r>
              <a:rPr lang="pt-BR" dirty="0" smtClean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6" y="1893130"/>
            <a:ext cx="8197014" cy="45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Critério de Parada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Quando todos os exemplos pertencem a mesma classe;</a:t>
            </a:r>
          </a:p>
          <a:p>
            <a:r>
              <a:rPr lang="pt-BR" dirty="0"/>
              <a:t>Quando todos os exemplos têm os mesmos valores </a:t>
            </a:r>
            <a:r>
              <a:rPr lang="pt-BR" dirty="0" smtClean="0"/>
              <a:t>dos atributos </a:t>
            </a:r>
            <a:r>
              <a:rPr lang="pt-BR" dirty="0"/>
              <a:t>(mas diferentes classes);</a:t>
            </a:r>
          </a:p>
          <a:p>
            <a:r>
              <a:rPr lang="pt-BR" dirty="0"/>
              <a:t>Quando o número de exemplos é inferior a certo limite;</a:t>
            </a:r>
          </a:p>
          <a:p>
            <a:r>
              <a:rPr lang="pt-BR" dirty="0"/>
              <a:t>Quando o mérito de todos os possíveis testes de</a:t>
            </a:r>
          </a:p>
          <a:p>
            <a:r>
              <a:rPr lang="pt-BR" dirty="0"/>
              <a:t>partição dos exemplos é muito baixo.</a:t>
            </a:r>
          </a:p>
        </p:txBody>
      </p:sp>
    </p:spTree>
    <p:extLst>
      <p:ext uri="{BB962C8B-B14F-4D97-AF65-F5344CB8AC3E}">
        <p14:creationId xmlns:p14="http://schemas.microsoft.com/office/powerpoint/2010/main" val="33310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 err="1" smtClean="0"/>
              <a:t>Sobre-Ajustamento</a:t>
            </a:r>
            <a:r>
              <a:rPr lang="pt-BR" sz="3600" dirty="0" smtClean="0"/>
              <a:t> (</a:t>
            </a:r>
            <a:r>
              <a:rPr lang="pt-BR" sz="3600" i="1" dirty="0" err="1"/>
              <a:t>Overfitting</a:t>
            </a:r>
            <a:r>
              <a:rPr lang="pt-BR" sz="3600" dirty="0"/>
              <a:t>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Arestas ou </a:t>
            </a:r>
            <a:r>
              <a:rPr lang="pt-BR" dirty="0" err="1"/>
              <a:t>sub-árvores</a:t>
            </a:r>
            <a:r>
              <a:rPr lang="pt-BR" dirty="0"/>
              <a:t> podem refletir ruídos </a:t>
            </a:r>
            <a:r>
              <a:rPr lang="pt-BR" dirty="0" smtClean="0"/>
              <a:t>ou erros</a:t>
            </a:r>
            <a:r>
              <a:rPr lang="pt-BR" dirty="0"/>
              <a:t>;</a:t>
            </a:r>
          </a:p>
          <a:p>
            <a:r>
              <a:rPr lang="pt-BR" dirty="0"/>
              <a:t>Isso acarreta em um problema conhecido como </a:t>
            </a:r>
            <a:r>
              <a:rPr lang="pt-BR" dirty="0" smtClean="0"/>
              <a:t>sobre ajuste</a:t>
            </a:r>
            <a:endParaRPr lang="pt-BR" dirty="0"/>
          </a:p>
          <a:p>
            <a:pPr lvl="1"/>
            <a:r>
              <a:rPr lang="pt-BR" dirty="0"/>
              <a:t>significa um aprendizado muito específico do conjunto de treinamento</a:t>
            </a:r>
            <a:r>
              <a:rPr lang="pt-BR" dirty="0" smtClean="0"/>
              <a:t>, não </a:t>
            </a:r>
            <a:r>
              <a:rPr lang="pt-BR" dirty="0"/>
              <a:t>permitindo ao modelo generalizar.</a:t>
            </a:r>
          </a:p>
        </p:txBody>
      </p:sp>
    </p:spTree>
    <p:extLst>
      <p:ext uri="{BB962C8B-B14F-4D97-AF65-F5344CB8AC3E}">
        <p14:creationId xmlns:p14="http://schemas.microsoft.com/office/powerpoint/2010/main" val="30004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Como Evitar o Sobre – Ajuste?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Para detectar e excluir essas arestas e </a:t>
            </a:r>
            <a:r>
              <a:rPr lang="pt-BR" dirty="0" err="1"/>
              <a:t>sub-árvores</a:t>
            </a:r>
            <a:r>
              <a:rPr lang="pt-BR" dirty="0" smtClean="0"/>
              <a:t>, são </a:t>
            </a:r>
            <a:r>
              <a:rPr lang="pt-BR" dirty="0"/>
              <a:t>utilizados métodos de poda (</a:t>
            </a:r>
            <a:r>
              <a:rPr lang="pt-BR" i="1" dirty="0" err="1"/>
              <a:t>pruning</a:t>
            </a:r>
            <a:r>
              <a:rPr lang="pt-BR" dirty="0"/>
              <a:t>) para a árvore;</a:t>
            </a:r>
          </a:p>
          <a:p>
            <a:r>
              <a:rPr lang="pt-BR" dirty="0"/>
              <a:t>O objetivo é melhorar a taxa de acerto do </a:t>
            </a:r>
            <a:r>
              <a:rPr lang="pt-BR" dirty="0" smtClean="0"/>
              <a:t>modelo para </a:t>
            </a:r>
            <a:r>
              <a:rPr lang="pt-BR" dirty="0"/>
              <a:t>novos exemplos, os quais não foram utilizados </a:t>
            </a:r>
            <a:r>
              <a:rPr lang="pt-BR" dirty="0" smtClean="0"/>
              <a:t>no treinamento</a:t>
            </a:r>
            <a:r>
              <a:rPr lang="pt-BR" dirty="0"/>
              <a:t>;</a:t>
            </a:r>
          </a:p>
          <a:p>
            <a:r>
              <a:rPr lang="pt-BR" dirty="0"/>
              <a:t>A árvore podada é mais fácil de ser interpretada </a:t>
            </a:r>
            <a:r>
              <a:rPr lang="pt-BR" dirty="0" smtClean="0"/>
              <a:t>e também </a:t>
            </a:r>
            <a:r>
              <a:rPr lang="pt-BR" dirty="0"/>
              <a:t>é mais simples.</a:t>
            </a:r>
          </a:p>
        </p:txBody>
      </p:sp>
    </p:spTree>
    <p:extLst>
      <p:ext uri="{BB962C8B-B14F-4D97-AF65-F5344CB8AC3E}">
        <p14:creationId xmlns:p14="http://schemas.microsoft.com/office/powerpoint/2010/main" val="2381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Como Evitar o Sobre – Ajuste?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Existem dois métodos de poda em uma árvore:</a:t>
            </a:r>
          </a:p>
          <a:p>
            <a:r>
              <a:rPr lang="pt-BR" b="1" dirty="0" err="1"/>
              <a:t>Pré</a:t>
            </a:r>
            <a:r>
              <a:rPr lang="pt-BR" b="1" dirty="0"/>
              <a:t> – </a:t>
            </a:r>
            <a:r>
              <a:rPr lang="pt-BR" b="1" i="1" dirty="0" err="1"/>
              <a:t>Pruning</a:t>
            </a:r>
            <a:r>
              <a:rPr lang="pt-BR" b="1" dirty="0"/>
              <a:t>: </a:t>
            </a:r>
            <a:r>
              <a:rPr lang="pt-BR" dirty="0"/>
              <a:t>Para o crescimento quando a </a:t>
            </a:r>
            <a:r>
              <a:rPr lang="pt-BR" dirty="0" smtClean="0"/>
              <a:t>partição de </a:t>
            </a:r>
            <a:r>
              <a:rPr lang="pt-BR" dirty="0"/>
              <a:t>dados não for estatisticamente significante </a:t>
            </a:r>
            <a:r>
              <a:rPr lang="pt-BR" dirty="0" smtClean="0"/>
              <a:t>e transformar </a:t>
            </a:r>
            <a:r>
              <a:rPr lang="pt-BR" dirty="0"/>
              <a:t>o nó corrente em um nó folha;</a:t>
            </a:r>
          </a:p>
          <a:p>
            <a:r>
              <a:rPr lang="pt-BR" b="1" dirty="0"/>
              <a:t>Pós – </a:t>
            </a:r>
            <a:r>
              <a:rPr lang="pt-BR" b="1" i="1" dirty="0" err="1"/>
              <a:t>Pruning</a:t>
            </a:r>
            <a:r>
              <a:rPr lang="pt-BR" b="1" dirty="0"/>
              <a:t>: </a:t>
            </a:r>
            <a:r>
              <a:rPr lang="pt-BR" dirty="0"/>
              <a:t>Desenvolve uma árvore completa </a:t>
            </a:r>
            <a:r>
              <a:rPr lang="pt-BR" dirty="0" smtClean="0"/>
              <a:t>e então </a:t>
            </a:r>
            <a:r>
              <a:rPr lang="pt-BR" dirty="0"/>
              <a:t>executa o método de poda, onde tudo que </a:t>
            </a:r>
            <a:r>
              <a:rPr lang="pt-BR" dirty="0" smtClean="0"/>
              <a:t>está abaixo </a:t>
            </a:r>
            <a:r>
              <a:rPr lang="pt-BR" dirty="0"/>
              <a:t>de um nó interno é excluído e esse nó </a:t>
            </a:r>
            <a:r>
              <a:rPr lang="pt-BR" dirty="0" smtClean="0"/>
              <a:t>é transformado </a:t>
            </a:r>
            <a:r>
              <a:rPr lang="pt-BR" dirty="0"/>
              <a:t>em folha.</a:t>
            </a:r>
          </a:p>
        </p:txBody>
      </p:sp>
    </p:spTree>
    <p:extLst>
      <p:ext uri="{BB962C8B-B14F-4D97-AF65-F5344CB8AC3E}">
        <p14:creationId xmlns:p14="http://schemas.microsoft.com/office/powerpoint/2010/main" val="4272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Aula 4– </a:t>
            </a:r>
            <a:r>
              <a:rPr lang="pt-BR" sz="3600" b="1" dirty="0" smtClean="0"/>
              <a:t>Principais algoritmos de indução de árvores de decisão</a:t>
            </a:r>
            <a:endParaRPr 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ID3</a:t>
            </a:r>
          </a:p>
          <a:p>
            <a:r>
              <a:rPr lang="pt-BR" dirty="0"/>
              <a:t>C4.5</a:t>
            </a:r>
          </a:p>
          <a:p>
            <a:r>
              <a:rPr lang="pt-BR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49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b="1" dirty="0" smtClean="0"/>
              <a:t>ID3</a:t>
            </a:r>
            <a:endParaRPr 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r>
              <a:rPr lang="pt-BR" dirty="0" smtClean="0"/>
              <a:t>Mais </a:t>
            </a:r>
            <a:r>
              <a:rPr lang="pt-BR" dirty="0"/>
              <a:t>simples de entender e de implementar;</a:t>
            </a:r>
          </a:p>
          <a:p>
            <a:r>
              <a:rPr lang="pt-BR" dirty="0"/>
              <a:t>É um algoritmo recursivo;</a:t>
            </a:r>
          </a:p>
          <a:p>
            <a:r>
              <a:rPr lang="pt-BR" dirty="0"/>
              <a:t>É baseado em busca exaustiva;</a:t>
            </a:r>
          </a:p>
          <a:p>
            <a:r>
              <a:rPr lang="pt-BR" dirty="0"/>
              <a:t>Utiliza o Ganho de Informação para selecionar a </a:t>
            </a:r>
            <a:r>
              <a:rPr lang="pt-BR" dirty="0" smtClean="0"/>
              <a:t>melhor divisão</a:t>
            </a:r>
            <a:r>
              <a:rPr lang="pt-BR" dirty="0"/>
              <a:t>;</a:t>
            </a:r>
          </a:p>
          <a:p>
            <a:r>
              <a:rPr lang="pt-BR" dirty="0"/>
              <a:t>A principal limitação do ID3 é que ele só lida </a:t>
            </a:r>
            <a:r>
              <a:rPr lang="pt-BR" dirty="0" smtClean="0"/>
              <a:t>com atributos categóricos </a:t>
            </a:r>
            <a:r>
              <a:rPr lang="pt-BR" dirty="0"/>
              <a:t>não-ordinais;</a:t>
            </a:r>
          </a:p>
          <a:p>
            <a:r>
              <a:rPr lang="pt-BR" dirty="0"/>
              <a:t>Não apresenta nenhuma forma para tratar </a:t>
            </a:r>
            <a:r>
              <a:rPr lang="pt-BR" dirty="0" smtClean="0"/>
              <a:t>valores desconhecidos</a:t>
            </a:r>
            <a:r>
              <a:rPr lang="pt-BR" dirty="0"/>
              <a:t>;</a:t>
            </a:r>
          </a:p>
          <a:p>
            <a:r>
              <a:rPr lang="pt-BR" dirty="0"/>
              <a:t>Não apresenta nenhum método de pós-poda.</a:t>
            </a:r>
          </a:p>
        </p:txBody>
      </p:sp>
    </p:spTree>
    <p:extLst>
      <p:ext uri="{BB962C8B-B14F-4D97-AF65-F5344CB8AC3E}">
        <p14:creationId xmlns:p14="http://schemas.microsoft.com/office/powerpoint/2010/main" val="7795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Aula 4– </a:t>
            </a:r>
            <a:r>
              <a:rPr lang="pt-BR" sz="3600" dirty="0"/>
              <a:t>Características b</a:t>
            </a:r>
            <a:r>
              <a:rPr lang="pt-BR" sz="3600" dirty="0" smtClean="0"/>
              <a:t>ásicas </a:t>
            </a:r>
            <a:r>
              <a:rPr lang="pt-BR" sz="3600" dirty="0"/>
              <a:t>para u</a:t>
            </a:r>
            <a:r>
              <a:rPr lang="pt-BR" sz="3600" dirty="0" smtClean="0"/>
              <a:t>so de </a:t>
            </a:r>
            <a:r>
              <a:rPr lang="pt-BR" sz="3600" dirty="0"/>
              <a:t>á</a:t>
            </a:r>
            <a:r>
              <a:rPr lang="pt-BR" sz="3600" dirty="0" smtClean="0"/>
              <a:t>rvores </a:t>
            </a:r>
            <a:r>
              <a:rPr lang="pt-BR" sz="3600" dirty="0"/>
              <a:t>de </a:t>
            </a:r>
            <a:r>
              <a:rPr lang="pt-BR" sz="3600" dirty="0" smtClean="0"/>
              <a:t>decisão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As instâncias (exemplos) são representadas </a:t>
            </a:r>
            <a:r>
              <a:rPr lang="pt-BR" dirty="0" smtClean="0"/>
              <a:t>por pares </a:t>
            </a:r>
            <a:r>
              <a:rPr lang="pt-BR" dirty="0"/>
              <a:t>atributo-valor;</a:t>
            </a:r>
          </a:p>
          <a:p>
            <a:pPr algn="just"/>
            <a:r>
              <a:rPr lang="pt-BR" dirty="0"/>
              <a:t>A função objetivo assume apenas </a:t>
            </a:r>
            <a:r>
              <a:rPr lang="pt-BR" dirty="0" smtClean="0"/>
              <a:t>valores discretos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 conjunto de dados do treinamento </a:t>
            </a:r>
            <a:r>
              <a:rPr lang="pt-BR" dirty="0" smtClean="0"/>
              <a:t>pode conter </a:t>
            </a:r>
            <a:r>
              <a:rPr lang="pt-BR" dirty="0"/>
              <a:t>erros ou valores de atributos faltando.</a:t>
            </a:r>
          </a:p>
        </p:txBody>
      </p:sp>
    </p:spTree>
    <p:extLst>
      <p:ext uri="{BB962C8B-B14F-4D97-AF65-F5344CB8AC3E}">
        <p14:creationId xmlns:p14="http://schemas.microsoft.com/office/powerpoint/2010/main" val="25907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600" b="1" dirty="0" smtClean="0"/>
              <a:t>CART</a:t>
            </a:r>
            <a:endParaRPr 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859087"/>
            <a:ext cx="10515600" cy="5413375"/>
          </a:xfrm>
        </p:spPr>
        <p:txBody>
          <a:bodyPr>
            <a:normAutofit/>
          </a:bodyPr>
          <a:lstStyle/>
          <a:p>
            <a:r>
              <a:rPr lang="en-US" b="1" i="1" dirty="0"/>
              <a:t>Classification and Regression Trees </a:t>
            </a:r>
            <a:r>
              <a:rPr lang="en-US" b="1" dirty="0"/>
              <a:t>(CART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pt-BR" dirty="0"/>
              <a:t>Consiste de uma técnica não-paramétrica que induz </a:t>
            </a:r>
            <a:r>
              <a:rPr lang="pt-BR" dirty="0" smtClean="0"/>
              <a:t>tanto árvores </a:t>
            </a:r>
            <a:r>
              <a:rPr lang="pt-BR" dirty="0"/>
              <a:t>de classificação quanto árvores de regressão</a:t>
            </a:r>
            <a:r>
              <a:rPr lang="pt-BR" dirty="0" smtClean="0"/>
              <a:t>, dependendo </a:t>
            </a:r>
            <a:r>
              <a:rPr lang="pt-BR" dirty="0"/>
              <a:t>se o atributo é nominal (classificação) ou </a:t>
            </a:r>
            <a:r>
              <a:rPr lang="pt-BR" dirty="0" smtClean="0"/>
              <a:t>contínuo (</a:t>
            </a:r>
            <a:r>
              <a:rPr lang="pt-BR" dirty="0"/>
              <a:t>regressão);</a:t>
            </a:r>
          </a:p>
          <a:p>
            <a:r>
              <a:rPr lang="pt-BR" dirty="0"/>
              <a:t>Utiliza a técnica de pesquisa exaustiva para definir </a:t>
            </a:r>
            <a:r>
              <a:rPr lang="pt-BR" dirty="0" smtClean="0"/>
              <a:t>os limiares </a:t>
            </a:r>
            <a:r>
              <a:rPr lang="pt-BR" dirty="0"/>
              <a:t>a serem utilizados nos nós para dividir os </a:t>
            </a:r>
            <a:r>
              <a:rPr lang="pt-BR" dirty="0" smtClean="0"/>
              <a:t>atributos contínuos</a:t>
            </a:r>
            <a:r>
              <a:rPr lang="pt-BR" dirty="0"/>
              <a:t>;</a:t>
            </a:r>
          </a:p>
          <a:p>
            <a:r>
              <a:rPr lang="pt-BR" dirty="0"/>
              <a:t>As árvores geradas pelo algoritmo são sempre binárias, </a:t>
            </a:r>
            <a:r>
              <a:rPr lang="pt-BR" dirty="0" smtClean="0"/>
              <a:t>de grande </a:t>
            </a:r>
            <a:r>
              <a:rPr lang="pt-BR" dirty="0"/>
              <a:t>simplicidade e legibilidade;</a:t>
            </a:r>
          </a:p>
          <a:p>
            <a:r>
              <a:rPr lang="pt-BR" dirty="0"/>
              <a:t>Realiza o método de pós-poda por meio da redução do </a:t>
            </a:r>
            <a:r>
              <a:rPr lang="pt-BR" dirty="0" smtClean="0"/>
              <a:t>fator custo-complexidade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9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>
            <a:normAutofit/>
          </a:bodyPr>
          <a:lstStyle/>
          <a:p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FF0000"/>
                </a:solidFill>
              </a:rPr>
              <a:t>OBRIGADO!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380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/>
              <a:t>Exemplo do Jogo de Tênis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Árvore criada para auxiliar na decisão de jogar ou </a:t>
            </a:r>
            <a:r>
              <a:rPr lang="pt-BR" dirty="0" smtClean="0"/>
              <a:t>não jogar </a:t>
            </a:r>
            <a:r>
              <a:rPr lang="pt-BR" dirty="0"/>
              <a:t>tênis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Atributos </a:t>
            </a:r>
          </a:p>
          <a:p>
            <a:pPr lvl="2"/>
            <a:r>
              <a:rPr lang="pt-BR" dirty="0" smtClean="0"/>
              <a:t>Tempo</a:t>
            </a:r>
          </a:p>
          <a:p>
            <a:pPr lvl="2"/>
            <a:r>
              <a:rPr lang="pt-BR" dirty="0" smtClean="0"/>
              <a:t>Temperatura</a:t>
            </a:r>
          </a:p>
          <a:p>
            <a:pPr lvl="2"/>
            <a:r>
              <a:rPr lang="pt-BR" dirty="0" smtClean="0"/>
              <a:t>Umidade</a:t>
            </a:r>
          </a:p>
          <a:p>
            <a:pPr lvl="2"/>
            <a:r>
              <a:rPr lang="pt-BR" dirty="0" smtClean="0"/>
              <a:t>Vento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/>
              <a:t>Exemplo do Jogo de Tênis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247359"/>
          </a:xfrm>
        </p:spPr>
        <p:txBody>
          <a:bodyPr anchor="ctr">
            <a:normAutofit/>
          </a:bodyPr>
          <a:lstStyle/>
          <a:p>
            <a:r>
              <a:rPr lang="pt-BR" dirty="0"/>
              <a:t>Base de </a:t>
            </a:r>
            <a:r>
              <a:rPr lang="pt-BR" dirty="0" smtClean="0"/>
              <a:t>Treinamento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44" y="1501481"/>
            <a:ext cx="7662111" cy="4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 smtClean="0"/>
              <a:t>Representação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Cada nó de decisão </a:t>
            </a:r>
            <a:r>
              <a:rPr lang="pt-BR" dirty="0" smtClean="0"/>
              <a:t>contém </a:t>
            </a:r>
            <a:r>
              <a:rPr lang="pt-BR" dirty="0"/>
              <a:t>um teste num atributo;</a:t>
            </a:r>
          </a:p>
          <a:p>
            <a:r>
              <a:rPr lang="pt-BR" dirty="0"/>
              <a:t>Cada ramo descendente corresponde a um </a:t>
            </a:r>
            <a:r>
              <a:rPr lang="pt-BR" dirty="0" smtClean="0"/>
              <a:t>possível valor </a:t>
            </a:r>
            <a:r>
              <a:rPr lang="pt-BR" dirty="0"/>
              <a:t>deste </a:t>
            </a:r>
            <a:r>
              <a:rPr lang="pt-BR" dirty="0" smtClean="0"/>
              <a:t>tributo</a:t>
            </a:r>
            <a:r>
              <a:rPr lang="pt-BR" dirty="0"/>
              <a:t>;</a:t>
            </a:r>
            <a:endParaRPr lang="pt-BR" dirty="0"/>
          </a:p>
          <a:p>
            <a:r>
              <a:rPr lang="pt-BR" dirty="0"/>
              <a:t>Cada nó folha está associado a uma classe;</a:t>
            </a:r>
          </a:p>
          <a:p>
            <a:r>
              <a:rPr lang="pt-BR" dirty="0"/>
              <a:t>Cada percurso na árvore (do nó raiz a um nó folha</a:t>
            </a:r>
            <a:r>
              <a:rPr lang="pt-BR" dirty="0" smtClean="0"/>
              <a:t>) corresponde </a:t>
            </a:r>
            <a:r>
              <a:rPr lang="pt-BR" dirty="0"/>
              <a:t>a uma regra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2250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 smtClean="0"/>
              <a:t>Representação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247359"/>
          </a:xfrm>
        </p:spPr>
        <p:txBody>
          <a:bodyPr anchor="ctr"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6" y="1009816"/>
            <a:ext cx="7195385" cy="51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199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Aula 4– </a:t>
            </a:r>
            <a:r>
              <a:rPr lang="pt-BR" sz="3200" dirty="0" smtClean="0"/>
              <a:t>Aplicação</a:t>
            </a:r>
            <a:endParaRPr lang="pt-BR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/>
              <a:t>Diagnóstico Médico;</a:t>
            </a:r>
          </a:p>
          <a:p>
            <a:r>
              <a:rPr lang="pt-BR" dirty="0"/>
              <a:t>Diagnóstico de Equipamentos;</a:t>
            </a:r>
          </a:p>
          <a:p>
            <a:r>
              <a:rPr lang="pt-BR" dirty="0"/>
              <a:t>Análise de Crédito;</a:t>
            </a:r>
          </a:p>
          <a:p>
            <a:r>
              <a:rPr lang="pt-BR" dirty="0"/>
              <a:t>Análise de Compra e Venda.</a:t>
            </a:r>
          </a:p>
        </p:txBody>
      </p:sp>
    </p:spTree>
    <p:extLst>
      <p:ext uri="{BB962C8B-B14F-4D97-AF65-F5344CB8AC3E}">
        <p14:creationId xmlns:p14="http://schemas.microsoft.com/office/powerpoint/2010/main" val="14476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17956</TotalTime>
  <Words>1451</Words>
  <Application>Microsoft Office PowerPoint</Application>
  <PresentationFormat>Widescreen</PresentationFormat>
  <Paragraphs>261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Tema do Office</vt:lpstr>
      <vt:lpstr>Aula 7</vt:lpstr>
      <vt:lpstr>Aula 4– Árvores de Decisão</vt:lpstr>
      <vt:lpstr>Aula 4– Árvores de Decisão</vt:lpstr>
      <vt:lpstr>Aula 4– Características básicas para uso de árvores de decisão</vt:lpstr>
      <vt:lpstr>Aula 4– Exemplo do Jogo de Tênis</vt:lpstr>
      <vt:lpstr>Aula 4– Exemplo do Jogo de Tênis</vt:lpstr>
      <vt:lpstr>Aula 4– Representação</vt:lpstr>
      <vt:lpstr>Aula 4– Representação</vt:lpstr>
      <vt:lpstr>Aula 4– Aplicação</vt:lpstr>
      <vt:lpstr>Aula 4– Entropia</vt:lpstr>
      <vt:lpstr>Aula 4– Entropia</vt:lpstr>
      <vt:lpstr>Aula 4– Entropia</vt:lpstr>
      <vt:lpstr>Aula 4– Exemplo do Jogo do Tênis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Ganho de Informação</vt:lpstr>
      <vt:lpstr>Aula 4– Razão de Ganho</vt:lpstr>
      <vt:lpstr>Aula 4– Razão de Ganho</vt:lpstr>
      <vt:lpstr>Aula 4– Ganho de Informação</vt:lpstr>
      <vt:lpstr>Aula 4– Ganho de Informação</vt:lpstr>
      <vt:lpstr>Aula 4– Ganho de Informação</vt:lpstr>
      <vt:lpstr>Aula 4– Ganho de Informação</vt:lpstr>
      <vt:lpstr>Aula 4– Critério de Parada</vt:lpstr>
      <vt:lpstr>Aula 4– Sobre-Ajustamento (Overfitting)</vt:lpstr>
      <vt:lpstr>Aula 4– Como Evitar o Sobre – Ajuste?</vt:lpstr>
      <vt:lpstr>Aula 4– Como Evitar o Sobre – Ajuste?</vt:lpstr>
      <vt:lpstr>Aula 4– Principais algoritmos de indução de árvores de decisão</vt:lpstr>
      <vt:lpstr>Aula 4– ID3</vt:lpstr>
      <vt:lpstr>Aula 4– CART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319</cp:revision>
  <dcterms:created xsi:type="dcterms:W3CDTF">2017-07-24T18:42:29Z</dcterms:created>
  <dcterms:modified xsi:type="dcterms:W3CDTF">2018-06-09T05:56:16Z</dcterms:modified>
</cp:coreProperties>
</file>