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38" r:id="rId1"/>
  </p:sldMasterIdLst>
  <p:notesMasterIdLst>
    <p:notesMasterId r:id="rId38"/>
  </p:notesMasterIdLst>
  <p:handoutMasterIdLst>
    <p:handoutMasterId r:id="rId39"/>
  </p:handoutMasterIdLst>
  <p:sldIdLst>
    <p:sldId id="256" r:id="rId2"/>
    <p:sldId id="300" r:id="rId3"/>
    <p:sldId id="302" r:id="rId4"/>
    <p:sldId id="305" r:id="rId5"/>
    <p:sldId id="385" r:id="rId6"/>
    <p:sldId id="388" r:id="rId7"/>
    <p:sldId id="307" r:id="rId8"/>
    <p:sldId id="389" r:id="rId9"/>
    <p:sldId id="390" r:id="rId10"/>
    <p:sldId id="392" r:id="rId11"/>
    <p:sldId id="394" r:id="rId12"/>
    <p:sldId id="393" r:id="rId13"/>
    <p:sldId id="453" r:id="rId14"/>
    <p:sldId id="395" r:id="rId15"/>
    <p:sldId id="396" r:id="rId16"/>
    <p:sldId id="397" r:id="rId17"/>
    <p:sldId id="454" r:id="rId18"/>
    <p:sldId id="391" r:id="rId19"/>
    <p:sldId id="455" r:id="rId20"/>
    <p:sldId id="456" r:id="rId21"/>
    <p:sldId id="398" r:id="rId22"/>
    <p:sldId id="400" r:id="rId23"/>
    <p:sldId id="457" r:id="rId24"/>
    <p:sldId id="405" r:id="rId25"/>
    <p:sldId id="438" r:id="rId26"/>
    <p:sldId id="443" r:id="rId27"/>
    <p:sldId id="440" r:id="rId28"/>
    <p:sldId id="439" r:id="rId29"/>
    <p:sldId id="441" r:id="rId30"/>
    <p:sldId id="442" r:id="rId31"/>
    <p:sldId id="444" r:id="rId32"/>
    <p:sldId id="445" r:id="rId33"/>
    <p:sldId id="446" r:id="rId34"/>
    <p:sldId id="447" r:id="rId35"/>
    <p:sldId id="448" r:id="rId36"/>
    <p:sldId id="449" r:id="rId37"/>
  </p:sldIdLst>
  <p:sldSz cx="9144000" cy="6858000" type="screen4x3"/>
  <p:notesSz cx="6794500" cy="99822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4" userDrawn="1">
          <p15:clr>
            <a:srgbClr val="A4A3A4"/>
          </p15:clr>
        </p15:guide>
        <p15:guide id="2" pos="214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98235" autoAdjust="0"/>
  </p:normalViewPr>
  <p:slideViewPr>
    <p:cSldViewPr>
      <p:cViewPr varScale="1">
        <p:scale>
          <a:sx n="112" d="100"/>
          <a:sy n="112" d="100"/>
        </p:scale>
        <p:origin x="54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4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890" y="-84"/>
      </p:cViewPr>
      <p:guideLst>
        <p:guide orient="horz" pos="3144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4486" cy="498568"/>
          </a:xfrm>
          <a:prstGeom prst="rect">
            <a:avLst/>
          </a:prstGeom>
        </p:spPr>
        <p:txBody>
          <a:bodyPr vert="horz" lIns="88496" tIns="44248" rIns="88496" bIns="44248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48496" y="1"/>
            <a:ext cx="2944486" cy="498568"/>
          </a:xfrm>
          <a:prstGeom prst="rect">
            <a:avLst/>
          </a:prstGeom>
        </p:spPr>
        <p:txBody>
          <a:bodyPr vert="horz" lIns="88496" tIns="44248" rIns="88496" bIns="44248" rtlCol="0"/>
          <a:lstStyle>
            <a:lvl1pPr algn="r">
              <a:defRPr sz="1200"/>
            </a:lvl1pPr>
          </a:lstStyle>
          <a:p>
            <a:fld id="{FD86D3FC-0D33-43E6-BFDF-656A75308117}" type="datetimeFigureOut">
              <a:rPr lang="pt-BR" smtClean="0"/>
              <a:pPr/>
              <a:t>13/12/2018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82084"/>
            <a:ext cx="2944486" cy="498568"/>
          </a:xfrm>
          <a:prstGeom prst="rect">
            <a:avLst/>
          </a:prstGeom>
        </p:spPr>
        <p:txBody>
          <a:bodyPr vert="horz" lIns="88496" tIns="44248" rIns="88496" bIns="44248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48496" y="9482084"/>
            <a:ext cx="2944486" cy="498568"/>
          </a:xfrm>
          <a:prstGeom prst="rect">
            <a:avLst/>
          </a:prstGeom>
        </p:spPr>
        <p:txBody>
          <a:bodyPr vert="horz" lIns="88496" tIns="44248" rIns="88496" bIns="44248" rtlCol="0" anchor="b"/>
          <a:lstStyle>
            <a:lvl1pPr algn="r">
              <a:defRPr sz="1200"/>
            </a:lvl1pPr>
          </a:lstStyle>
          <a:p>
            <a:fld id="{C4E414E5-B9F5-485C-8C83-5BD91159C5F1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7148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4486" cy="498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59" tIns="47929" rIns="95859" bIns="47929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496" y="1"/>
            <a:ext cx="2944486" cy="498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59" tIns="47929" rIns="95859" bIns="47929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3288" y="749300"/>
            <a:ext cx="4987925" cy="37417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47" y="4741042"/>
            <a:ext cx="5436208" cy="4491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59" tIns="47929" rIns="95859" bIns="479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82084"/>
            <a:ext cx="2944486" cy="498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59" tIns="47929" rIns="95859" bIns="47929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496" y="9482084"/>
            <a:ext cx="2944486" cy="498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59" tIns="47929" rIns="95859" bIns="47929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91A1895B-9791-4960-A061-4482AAFE7AE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46541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smtClean="0"/>
              <a:t>3</a:t>
            </a:r>
            <a:endParaRPr lang="pt-B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C22998-5937-4DFD-A7F7-C94EB1DB5353}" type="slidenum">
              <a:rPr lang="pt-BR" altLang="en-US" smtClean="0"/>
              <a:pPr>
                <a:defRPr/>
              </a:pPr>
              <a:t>‹nº›</a:t>
            </a:fld>
            <a:endParaRPr lang="pt-BR" altLang="en-US" dirty="0"/>
          </a:p>
        </p:txBody>
      </p:sp>
    </p:spTree>
    <p:extLst>
      <p:ext uri="{BB962C8B-B14F-4D97-AF65-F5344CB8AC3E}">
        <p14:creationId xmlns:p14="http://schemas.microsoft.com/office/powerpoint/2010/main" val="345095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smtClean="0"/>
              <a:t>3</a:t>
            </a:r>
            <a:endParaRPr lang="pt-B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C77E42-82C3-4105-BE66-5BC58EA05C0B}" type="slidenum">
              <a:rPr lang="pt-BR" altLang="en-US" smtClean="0"/>
              <a:pPr>
                <a:defRPr/>
              </a:pPr>
              <a:t>‹nº›</a:t>
            </a:fld>
            <a:endParaRPr lang="pt-BR" altLang="en-US" dirty="0"/>
          </a:p>
        </p:txBody>
      </p:sp>
    </p:spTree>
    <p:extLst>
      <p:ext uri="{BB962C8B-B14F-4D97-AF65-F5344CB8AC3E}">
        <p14:creationId xmlns:p14="http://schemas.microsoft.com/office/powerpoint/2010/main" val="168198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smtClean="0"/>
              <a:t>3</a:t>
            </a:r>
            <a:endParaRPr lang="pt-B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027F3F-C3F7-4BE9-B9DB-7E0C97469B7C}" type="slidenum">
              <a:rPr lang="pt-BR" altLang="en-US" smtClean="0"/>
              <a:pPr>
                <a:defRPr/>
              </a:pPr>
              <a:t>‹nº›</a:t>
            </a:fld>
            <a:endParaRPr lang="pt-BR" altLang="en-US" dirty="0"/>
          </a:p>
        </p:txBody>
      </p:sp>
    </p:spTree>
    <p:extLst>
      <p:ext uri="{BB962C8B-B14F-4D97-AF65-F5344CB8AC3E}">
        <p14:creationId xmlns:p14="http://schemas.microsoft.com/office/powerpoint/2010/main" val="4106917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7" name="Espaço Reservado para Imagem 6"/>
          <p:cNvSpPr>
            <a:spLocks noGrp="1"/>
          </p:cNvSpPr>
          <p:nvPr>
            <p:ph type="pic" sz="quarter" idx="10"/>
          </p:nvPr>
        </p:nvSpPr>
        <p:spPr>
          <a:xfrm>
            <a:off x="457200" y="1268413"/>
            <a:ext cx="8229600" cy="2016125"/>
          </a:xfr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1"/>
          </p:nvPr>
        </p:nvSpPr>
        <p:spPr>
          <a:xfrm>
            <a:off x="457200" y="3429000"/>
            <a:ext cx="8229600" cy="28082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959784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Imagem 5"/>
          <p:cNvSpPr>
            <a:spLocks noGrp="1"/>
          </p:cNvSpPr>
          <p:nvPr>
            <p:ph type="pic" sz="quarter" idx="13"/>
          </p:nvPr>
        </p:nvSpPr>
        <p:spPr>
          <a:xfrm>
            <a:off x="179388" y="1052513"/>
            <a:ext cx="8856662" cy="5184775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smtClean="0"/>
              <a:t>3</a:t>
            </a:r>
            <a:endParaRPr lang="pt-B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8B8E9-9D9B-4DE0-9A54-BDDECB68A8CD}" type="slidenum">
              <a:rPr lang="pt-BR" altLang="en-US" smtClean="0"/>
              <a:pPr>
                <a:defRPr/>
              </a:pPr>
              <a:t>‹nº›</a:t>
            </a:fld>
            <a:endParaRPr lang="pt-BR" altLang="en-US" dirty="0"/>
          </a:p>
        </p:txBody>
      </p:sp>
    </p:spTree>
    <p:extLst>
      <p:ext uri="{BB962C8B-B14F-4D97-AF65-F5344CB8AC3E}">
        <p14:creationId xmlns:p14="http://schemas.microsoft.com/office/powerpoint/2010/main" val="399790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smtClean="0"/>
              <a:t>3</a:t>
            </a:r>
            <a:endParaRPr lang="pt-B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CA1616-9C2D-44F2-9231-D4D97BD68178}" type="slidenum">
              <a:rPr lang="pt-BR" altLang="en-US" smtClean="0"/>
              <a:pPr>
                <a:defRPr/>
              </a:pPr>
              <a:t>‹nº›</a:t>
            </a:fld>
            <a:endParaRPr lang="pt-BR" altLang="en-US" dirty="0"/>
          </a:p>
        </p:txBody>
      </p:sp>
    </p:spTree>
    <p:extLst>
      <p:ext uri="{BB962C8B-B14F-4D97-AF65-F5344CB8AC3E}">
        <p14:creationId xmlns:p14="http://schemas.microsoft.com/office/powerpoint/2010/main" val="1629278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smtClean="0"/>
              <a:t>3</a:t>
            </a:r>
            <a:endParaRPr lang="pt-B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8277BA-A8B7-449B-98E5-7077884A3E32}" type="slidenum">
              <a:rPr lang="pt-BR" altLang="en-US" smtClean="0"/>
              <a:pPr>
                <a:defRPr/>
              </a:pPr>
              <a:t>‹nº›</a:t>
            </a:fld>
            <a:endParaRPr lang="pt-BR" altLang="en-US" dirty="0"/>
          </a:p>
        </p:txBody>
      </p:sp>
    </p:spTree>
    <p:extLst>
      <p:ext uri="{BB962C8B-B14F-4D97-AF65-F5344CB8AC3E}">
        <p14:creationId xmlns:p14="http://schemas.microsoft.com/office/powerpoint/2010/main" val="90114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smtClean="0"/>
              <a:t>3</a:t>
            </a:r>
            <a:endParaRPr lang="pt-B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2867F7-B62A-4B62-81A7-2185212A4989}" type="slidenum">
              <a:rPr lang="pt-BR" altLang="en-US" smtClean="0"/>
              <a:pPr>
                <a:defRPr/>
              </a:pPr>
              <a:t>‹nº›</a:t>
            </a:fld>
            <a:endParaRPr lang="pt-BR" alt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677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smtClean="0"/>
              <a:t>3</a:t>
            </a:r>
            <a:endParaRPr lang="pt-B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23A213-2078-468F-8516-D45C65ECD1F2}" type="slidenum">
              <a:rPr lang="pt-BR" altLang="en-US" smtClean="0"/>
              <a:pPr>
                <a:defRPr/>
              </a:pPr>
              <a:t>‹nº›</a:t>
            </a:fld>
            <a:endParaRPr lang="pt-BR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79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smtClean="0"/>
              <a:t>3</a:t>
            </a:r>
            <a:endParaRPr lang="pt-B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0D809-6051-4973-BE4F-0273B1317D82}" type="slidenum">
              <a:rPr lang="pt-BR" altLang="en-US" smtClean="0"/>
              <a:pPr>
                <a:defRPr/>
              </a:pPr>
              <a:t>‹nº›</a:t>
            </a:fld>
            <a:endParaRPr lang="pt-BR" altLang="en-US" dirty="0"/>
          </a:p>
        </p:txBody>
      </p:sp>
    </p:spTree>
    <p:extLst>
      <p:ext uri="{BB962C8B-B14F-4D97-AF65-F5344CB8AC3E}">
        <p14:creationId xmlns:p14="http://schemas.microsoft.com/office/powerpoint/2010/main" val="3843609118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smtClean="0"/>
              <a:t>3</a:t>
            </a:r>
            <a:endParaRPr lang="pt-B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1FE3F-CDCC-4E10-B50B-6A6A56E650D0}" type="slidenum">
              <a:rPr lang="pt-BR" altLang="en-US" smtClean="0"/>
              <a:pPr>
                <a:defRPr/>
              </a:pPr>
              <a:t>‹nº›</a:t>
            </a:fld>
            <a:endParaRPr lang="pt-BR" altLang="en-US" dirty="0"/>
          </a:p>
        </p:txBody>
      </p:sp>
    </p:spTree>
    <p:extLst>
      <p:ext uri="{BB962C8B-B14F-4D97-AF65-F5344CB8AC3E}">
        <p14:creationId xmlns:p14="http://schemas.microsoft.com/office/powerpoint/2010/main" val="3464201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smtClean="0"/>
              <a:t>3</a:t>
            </a:r>
            <a:endParaRPr lang="pt-B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719C67-CC0C-459E-8CC4-9A7AB272D20E}" type="slidenum">
              <a:rPr lang="pt-BR" altLang="en-US" smtClean="0"/>
              <a:pPr>
                <a:defRPr/>
              </a:pPr>
              <a:t>‹nº›</a:t>
            </a:fld>
            <a:endParaRPr lang="pt-BR" altLang="en-US" dirty="0"/>
          </a:p>
        </p:txBody>
      </p:sp>
    </p:spTree>
    <p:extLst>
      <p:ext uri="{BB962C8B-B14F-4D97-AF65-F5344CB8AC3E}">
        <p14:creationId xmlns:p14="http://schemas.microsoft.com/office/powerpoint/2010/main" val="232195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pt-B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r>
              <a:rPr lang="pt-BR" altLang="en-US" smtClean="0"/>
              <a:t>3</a:t>
            </a:r>
            <a:endParaRPr lang="pt-B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9C0D809-6051-4973-BE4F-0273B1317D82}" type="slidenum">
              <a:rPr lang="pt-BR" altLang="en-US" smtClean="0"/>
              <a:pPr>
                <a:defRPr/>
              </a:pPr>
              <a:t>‹nº›</a:t>
            </a:fld>
            <a:endParaRPr lang="pt-BR" altLang="en-US" dirty="0"/>
          </a:p>
        </p:txBody>
      </p:sp>
    </p:spTree>
    <p:extLst>
      <p:ext uri="{BB962C8B-B14F-4D97-AF65-F5344CB8AC3E}">
        <p14:creationId xmlns:p14="http://schemas.microsoft.com/office/powerpoint/2010/main" val="382593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9" r:id="rId1"/>
    <p:sldLayoutId id="2147484140" r:id="rId2"/>
    <p:sldLayoutId id="2147484141" r:id="rId3"/>
    <p:sldLayoutId id="2147484142" r:id="rId4"/>
    <p:sldLayoutId id="2147484143" r:id="rId5"/>
    <p:sldLayoutId id="2147484144" r:id="rId6"/>
    <p:sldLayoutId id="2147484145" r:id="rId7"/>
    <p:sldLayoutId id="2147484146" r:id="rId8"/>
    <p:sldLayoutId id="2147484147" r:id="rId9"/>
    <p:sldLayoutId id="2147484148" r:id="rId10"/>
    <p:sldLayoutId id="2147484149" r:id="rId11"/>
    <p:sldLayoutId id="2147484137" r:id="rId12"/>
    <p:sldLayoutId id="2147484128" r:id="rId13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pt.wikipedia.org/wiki/Parti%C3%A7%C3%A3o_de_um_conjunto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archive.ics.uci.edu/ml/datasets/seeds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33845" y="365760"/>
            <a:ext cx="7886700" cy="470952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pt-BR" sz="5400" dirty="0" smtClean="0"/>
              <a:t/>
            </a:r>
            <a:br>
              <a:rPr lang="pt-BR" sz="5400" dirty="0" smtClean="0"/>
            </a:br>
            <a:r>
              <a:rPr lang="pt-BR" sz="4900" dirty="0" smtClean="0"/>
              <a:t>Análise de Cluster</a:t>
            </a:r>
            <a:endParaRPr lang="pt-BR" sz="4900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 anchor="b"/>
          <a:lstStyle/>
          <a:p>
            <a:pPr algn="r" eaLnBrk="1" hangingPunct="1">
              <a:lnSpc>
                <a:spcPct val="90000"/>
              </a:lnSpc>
            </a:pPr>
            <a:endParaRPr lang="pt-BR" sz="1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0"/>
            <a:ext cx="7368902" cy="404664"/>
          </a:xfrm>
        </p:spPr>
        <p:txBody>
          <a:bodyPr anchor="ctr">
            <a:normAutofit fontScale="90000"/>
          </a:bodyPr>
          <a:lstStyle/>
          <a:p>
            <a:pPr eaLnBrk="1" hangingPunct="1"/>
            <a:r>
              <a:rPr lang="pt-BR" altLang="pt-BR" dirty="0" smtClean="0"/>
              <a:t>Distâncias</a:t>
            </a:r>
            <a:endParaRPr lang="pt-BR" alt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764704"/>
                <a:ext cx="8291264" cy="5366221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pt-BR" sz="2400" dirty="0" smtClean="0"/>
                  <a:t>A </a:t>
                </a:r>
                <a:r>
                  <a:rPr lang="pt-BR" sz="2400" dirty="0" smtClean="0"/>
                  <a:t>Distância Euclidiana entre os pontos A = (p</a:t>
                </a:r>
                <a:r>
                  <a:rPr lang="pt-BR" sz="2400" baseline="-25000" dirty="0" smtClean="0"/>
                  <a:t>1a,</a:t>
                </a:r>
                <a:r>
                  <a:rPr lang="pt-BR" sz="2400" dirty="0" smtClean="0"/>
                  <a:t> </a:t>
                </a:r>
                <a:r>
                  <a:rPr lang="pt-BR" sz="2400" dirty="0" smtClean="0"/>
                  <a:t>..., </a:t>
                </a:r>
                <a:r>
                  <a:rPr lang="pt-BR" sz="2400" dirty="0" err="1" smtClean="0"/>
                  <a:t>p</a:t>
                </a:r>
                <a:r>
                  <a:rPr lang="pt-BR" sz="2400" baseline="-25000" dirty="0" err="1" smtClean="0"/>
                  <a:t>na</a:t>
                </a:r>
                <a:r>
                  <a:rPr lang="pt-BR" sz="2400" dirty="0" smtClean="0"/>
                  <a:t>) e </a:t>
                </a:r>
                <a:r>
                  <a:rPr lang="pt-BR" sz="2400" dirty="0" smtClean="0"/>
                  <a:t>      </a:t>
                </a:r>
                <a:r>
                  <a:rPr lang="pt-BR" sz="2400" dirty="0" smtClean="0"/>
                  <a:t>B </a:t>
                </a:r>
                <a:r>
                  <a:rPr lang="pt-BR" sz="2400" dirty="0"/>
                  <a:t>= (</a:t>
                </a:r>
                <a:r>
                  <a:rPr lang="pt-BR" sz="2400" dirty="0" smtClean="0"/>
                  <a:t>p</a:t>
                </a:r>
                <a:r>
                  <a:rPr lang="pt-BR" sz="2400" baseline="-25000" dirty="0" smtClean="0"/>
                  <a:t>1b</a:t>
                </a:r>
                <a:r>
                  <a:rPr lang="pt-BR" sz="2400" baseline="-25000" dirty="0" smtClean="0"/>
                  <a:t>,</a:t>
                </a:r>
                <a:r>
                  <a:rPr lang="pt-BR" sz="2400" dirty="0" smtClean="0"/>
                  <a:t>..., </a:t>
                </a:r>
                <a:r>
                  <a:rPr lang="pt-BR" sz="2400" dirty="0" err="1" smtClean="0"/>
                  <a:t>p</a:t>
                </a:r>
                <a:r>
                  <a:rPr lang="pt-BR" sz="2400" baseline="-25000" dirty="0" err="1" smtClean="0"/>
                  <a:t>nb</a:t>
                </a:r>
                <a:r>
                  <a:rPr lang="pt-BR" sz="2400" dirty="0" smtClean="0"/>
                  <a:t>) é definida por:</a:t>
                </a:r>
              </a:p>
              <a:p>
                <a:pPr marL="0" indent="0" algn="just">
                  <a:buNone/>
                </a:pPr>
                <a:endParaRPr lang="pt-BR" sz="2000" dirty="0" smtClean="0"/>
              </a:p>
              <a:p>
                <a:pPr marL="0" indent="0" algn="just">
                  <a:buNone/>
                </a:pPr>
                <a:endParaRPr lang="pt-BR" sz="2400" dirty="0" smtClean="0"/>
              </a:p>
              <a:p>
                <a:pPr marL="3444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g>
                        <m:e>
                          <m:sSup>
                            <m:sSup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+⋯+</m:t>
                          </m:r>
                          <m:sSup>
                            <m:sSup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2000" dirty="0" smtClean="0"/>
              </a:p>
              <a:p>
                <a:pPr marL="344487" lvl="1" indent="0">
                  <a:buNone/>
                </a:pPr>
                <a:endParaRPr lang="pt-BR" sz="2400" dirty="0" smtClean="0"/>
              </a:p>
              <a:p>
                <a:pPr marL="344487" lvl="1" indent="0">
                  <a:buNone/>
                </a:pPr>
                <a:endParaRPr lang="pt-BR" sz="2400" dirty="0"/>
              </a:p>
              <a:p>
                <a:pPr marL="0" indent="0">
                  <a:buNone/>
                </a:pPr>
                <a:r>
                  <a:rPr lang="pt-BR" sz="2400" dirty="0" smtClean="0"/>
                  <a:t>A distância entre C</a:t>
                </a:r>
                <a:r>
                  <a:rPr lang="pt-BR" sz="2400" dirty="0" smtClean="0"/>
                  <a:t>=(63,167) e F=(60,165) </a:t>
                </a:r>
                <a:endParaRPr lang="pt-BR" sz="2400" dirty="0" smtClean="0"/>
              </a:p>
              <a:p>
                <a:pPr marL="0" indent="0">
                  <a:buNone/>
                </a:pPr>
                <a:endParaRPr lang="pt-BR" sz="2400" dirty="0"/>
              </a:p>
              <a:p>
                <a:pPr marL="344487" lvl="1" indent="0" algn="ctr">
                  <a:buNone/>
                </a:pPr>
                <a14:m>
                  <m:oMath xmlns:m="http://schemas.openxmlformats.org/officeDocument/2006/math">
                    <m:r>
                      <a:rPr lang="pt-BR" sz="240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pt-BR" sz="24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pt-BR" sz="2400" i="1">
                            <a:latin typeface="Cambria Math" panose="02040503050406030204" pitchFamily="18" charset="0"/>
                          </a:rPr>
                          <m:t>2</m:t>
                        </m:r>
                      </m:deg>
                      <m:e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63</m:t>
                                </m:r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60</m:t>
                                </m:r>
                              </m:e>
                            </m:d>
                          </m:e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167</m:t>
                                </m:r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165</m:t>
                                </m:r>
                              </m:e>
                            </m:d>
                          </m:e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pt-BR" sz="2400" b="0" i="0" smtClean="0">
                        <a:latin typeface="Cambria Math" panose="02040503050406030204" pitchFamily="18" charset="0"/>
                      </a:rPr>
                      <m:t>=3,60</m:t>
                    </m:r>
                  </m:oMath>
                </a14:m>
                <a:r>
                  <a:rPr lang="pt-BR" sz="2400" dirty="0" smtClean="0"/>
                  <a:t>.</a:t>
                </a:r>
                <a:endParaRPr lang="pt-BR" sz="2400" dirty="0"/>
              </a:p>
              <a:p>
                <a:pPr marL="344487" lvl="1" indent="0">
                  <a:buNone/>
                </a:pPr>
                <a:endParaRPr lang="pt-BR" sz="2400" dirty="0"/>
              </a:p>
              <a:p>
                <a:pPr marL="989013" lvl="3" indent="0">
                  <a:buNone/>
                </a:pPr>
                <a:r>
                  <a:rPr lang="pt-BR" sz="1800" dirty="0"/>
                  <a:t> </a:t>
                </a:r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764704"/>
                <a:ext cx="8291264" cy="5366221"/>
              </a:xfrm>
              <a:blipFill rotWithShape="0">
                <a:blip r:embed="rId2"/>
                <a:stretch>
                  <a:fillRect l="-1176" t="-1589" r="-11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70307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0134" y="188640"/>
            <a:ext cx="7454652" cy="360040"/>
          </a:xfrm>
        </p:spPr>
        <p:txBody>
          <a:bodyPr anchor="ctr">
            <a:normAutofit fontScale="90000"/>
          </a:bodyPr>
          <a:lstStyle/>
          <a:p>
            <a:pPr eaLnBrk="1" hangingPunct="1"/>
            <a:r>
              <a:rPr lang="pt-BR" altLang="pt-BR" dirty="0" smtClean="0"/>
              <a:t>Distâncias</a:t>
            </a:r>
            <a:endParaRPr lang="pt-BR" alt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124744"/>
            <a:ext cx="8208912" cy="5006181"/>
          </a:xfrm>
        </p:spPr>
        <p:txBody>
          <a:bodyPr/>
          <a:lstStyle/>
          <a:p>
            <a:pPr algn="just"/>
            <a:r>
              <a:rPr lang="pt-BR" sz="2400" dirty="0" smtClean="0"/>
              <a:t>A </a:t>
            </a:r>
            <a:r>
              <a:rPr lang="pt-BR" sz="2400" dirty="0"/>
              <a:t>distância euclidiana é a medida de dissimilaridade mais usada quando todas as características </a:t>
            </a:r>
            <a:r>
              <a:rPr lang="pt-BR" sz="2400" dirty="0" smtClean="0"/>
              <a:t>dos </a:t>
            </a:r>
            <a:r>
              <a:rPr lang="pt-BR" sz="2400" dirty="0"/>
              <a:t>indivíduos </a:t>
            </a:r>
            <a:r>
              <a:rPr lang="pt-BR" sz="2400" dirty="0" smtClean="0"/>
              <a:t>são </a:t>
            </a:r>
            <a:r>
              <a:rPr lang="pt-BR" sz="2400" dirty="0"/>
              <a:t>variáveis quantitativas.</a:t>
            </a:r>
          </a:p>
          <a:p>
            <a:pPr marL="0" indent="0" algn="just">
              <a:buNone/>
            </a:pPr>
            <a:endParaRPr lang="pt-BR" sz="2400" dirty="0"/>
          </a:p>
          <a:p>
            <a:pPr algn="just"/>
            <a:r>
              <a:rPr lang="pt-BR" sz="2400" dirty="0" smtClean="0"/>
              <a:t>É usual manter todas as distância entre os n indivíduos de um conjunto em uma matriz de distância, que é denotada por </a:t>
            </a:r>
            <a:r>
              <a:rPr lang="pt-BR" sz="2400" dirty="0" err="1" smtClean="0"/>
              <a:t>D</a:t>
            </a:r>
            <a:r>
              <a:rPr lang="pt-BR" sz="2400" baseline="-25000" dirty="0" err="1" smtClean="0"/>
              <a:t>nxn</a:t>
            </a:r>
            <a:r>
              <a:rPr lang="pt-BR" sz="2400" dirty="0" smtClean="0"/>
              <a:t>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 smtClean="0"/>
              <a:t>Como d(X,Y) = d(Y,Z) é comum  não expressar os elementos acima da diagonal principal </a:t>
            </a:r>
            <a:r>
              <a:rPr lang="pt-BR" sz="2400" dirty="0"/>
              <a:t>de </a:t>
            </a:r>
            <a:r>
              <a:rPr lang="pt-BR" sz="2400" dirty="0" err="1" smtClean="0"/>
              <a:t>D</a:t>
            </a:r>
            <a:r>
              <a:rPr lang="pt-BR" sz="2400" baseline="-25000" dirty="0" err="1" smtClean="0"/>
              <a:t>nxn</a:t>
            </a:r>
            <a:r>
              <a:rPr lang="pt-BR" sz="2400" dirty="0" smtClean="0"/>
              <a:t>.</a:t>
            </a:r>
          </a:p>
          <a:p>
            <a:pPr marL="989013" lvl="3" indent="0">
              <a:buNone/>
            </a:pPr>
            <a:r>
              <a:rPr lang="pt-BR" sz="1800" dirty="0" smtClean="0"/>
              <a:t> 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6275694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65433"/>
            <a:ext cx="7886700" cy="398944"/>
          </a:xfrm>
        </p:spPr>
        <p:txBody>
          <a:bodyPr anchor="ctr">
            <a:normAutofit fontScale="90000"/>
          </a:bodyPr>
          <a:lstStyle/>
          <a:p>
            <a:pPr eaLnBrk="1" hangingPunct="1"/>
            <a:r>
              <a:rPr lang="pt-BR" altLang="pt-BR" dirty="0" smtClean="0"/>
              <a:t>Distância</a:t>
            </a:r>
            <a:endParaRPr lang="pt-BR" alt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341438"/>
            <a:ext cx="8254285" cy="5040312"/>
          </a:xfrm>
        </p:spPr>
        <p:txBody>
          <a:bodyPr/>
          <a:lstStyle/>
          <a:p>
            <a:r>
              <a:rPr lang="pt-BR" sz="2000" dirty="0" smtClean="0"/>
              <a:t>Idade (anos)  renda (R$)   </a:t>
            </a:r>
            <a:r>
              <a:rPr lang="pt-BR" sz="2000" dirty="0"/>
              <a:t>de seis </a:t>
            </a:r>
            <a:r>
              <a:rPr lang="pt-BR" sz="2000" dirty="0" smtClean="0"/>
              <a:t>indivíduos.</a:t>
            </a:r>
          </a:p>
          <a:p>
            <a:endParaRPr lang="pt-BR" sz="2000" dirty="0"/>
          </a:p>
          <a:p>
            <a:endParaRPr lang="pt-BR" sz="2000" dirty="0" smtClean="0"/>
          </a:p>
          <a:p>
            <a:endParaRPr lang="pt-BR" sz="2000" dirty="0"/>
          </a:p>
          <a:p>
            <a:endParaRPr lang="pt-BR" sz="2000" dirty="0" smtClean="0"/>
          </a:p>
          <a:p>
            <a:endParaRPr lang="pt-BR" sz="2000" dirty="0"/>
          </a:p>
          <a:p>
            <a:endParaRPr lang="pt-BR" sz="2000" dirty="0" smtClean="0"/>
          </a:p>
          <a:p>
            <a:endParaRPr lang="pt-BR" sz="2000" dirty="0"/>
          </a:p>
          <a:p>
            <a:endParaRPr lang="pt-BR" sz="2000" dirty="0" smtClean="0"/>
          </a:p>
          <a:p>
            <a:pPr marL="344487" lvl="1" indent="0">
              <a:buNone/>
            </a:pPr>
            <a:endParaRPr lang="pt-BR" sz="2000" dirty="0"/>
          </a:p>
          <a:p>
            <a:pPr marL="989013" lvl="3" indent="0">
              <a:buNone/>
            </a:pPr>
            <a:r>
              <a:rPr lang="pt-BR" sz="1800" dirty="0" smtClean="0"/>
              <a:t> </a:t>
            </a:r>
            <a:endParaRPr lang="pt-BR" sz="1800" dirty="0"/>
          </a:p>
        </p:txBody>
      </p:sp>
      <p:graphicFrame>
        <p:nvGraphicFramePr>
          <p:cNvPr id="7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2600592"/>
              </p:ext>
            </p:extLst>
          </p:nvPr>
        </p:nvGraphicFramePr>
        <p:xfrm>
          <a:off x="644770" y="1772816"/>
          <a:ext cx="7560839" cy="3201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2832"/>
                <a:gridCol w="2522999"/>
                <a:gridCol w="2655008"/>
              </a:tblGrid>
              <a:tr h="457289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Indivíduo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Idade</a:t>
                      </a:r>
                      <a:r>
                        <a:rPr lang="pt-BR" sz="2400" baseline="0" dirty="0" smtClean="0"/>
                        <a:t> (anos)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aseline="0" dirty="0" smtClean="0"/>
                        <a:t>Renda (R$)</a:t>
                      </a:r>
                      <a:endParaRPr lang="pt-BR" sz="2400" dirty="0"/>
                    </a:p>
                  </a:txBody>
                  <a:tcPr/>
                </a:tc>
              </a:tr>
              <a:tr h="457289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A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28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9,60</a:t>
                      </a:r>
                      <a:endParaRPr lang="pt-BR" sz="2400" dirty="0"/>
                    </a:p>
                  </a:txBody>
                  <a:tcPr/>
                </a:tc>
              </a:tr>
              <a:tr h="457289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B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8,40</a:t>
                      </a:r>
                      <a:endParaRPr lang="pt-BR" sz="2400" dirty="0"/>
                    </a:p>
                  </a:txBody>
                  <a:tcPr/>
                </a:tc>
              </a:tr>
              <a:tr h="457289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C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42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2,40</a:t>
                      </a:r>
                      <a:endParaRPr lang="pt-BR" sz="2400" dirty="0"/>
                    </a:p>
                  </a:txBody>
                  <a:tcPr/>
                </a:tc>
              </a:tr>
              <a:tr h="457289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D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38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18,20</a:t>
                      </a:r>
                      <a:endParaRPr lang="pt-BR" sz="2400" dirty="0"/>
                    </a:p>
                  </a:txBody>
                  <a:tcPr/>
                </a:tc>
              </a:tr>
              <a:tr h="457289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E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25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3,90</a:t>
                      </a:r>
                      <a:endParaRPr lang="pt-BR" sz="2400" dirty="0"/>
                    </a:p>
                  </a:txBody>
                  <a:tcPr/>
                </a:tc>
              </a:tr>
              <a:tr h="457289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F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41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6,40</a:t>
                      </a:r>
                      <a:endParaRPr lang="pt-BR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12260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205930"/>
            <a:ext cx="7886700" cy="404664"/>
          </a:xfrm>
        </p:spPr>
        <p:txBody>
          <a:bodyPr anchor="ctr">
            <a:normAutofit fontScale="90000"/>
          </a:bodyPr>
          <a:lstStyle/>
          <a:p>
            <a:pPr eaLnBrk="1" hangingPunct="1"/>
            <a:r>
              <a:rPr lang="pt-BR" altLang="pt-BR" dirty="0" smtClean="0"/>
              <a:t>Matriz de distância</a:t>
            </a:r>
            <a:endParaRPr lang="pt-BR" alt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821376"/>
            <a:ext cx="8229600" cy="3560373"/>
          </a:xfrm>
        </p:spPr>
        <p:txBody>
          <a:bodyPr/>
          <a:lstStyle/>
          <a:p>
            <a:pPr marL="0" indent="0">
              <a:buNone/>
            </a:pPr>
            <a:endParaRPr lang="pt-BR" sz="2000" dirty="0" smtClean="0"/>
          </a:p>
          <a:p>
            <a:pPr marL="0" indent="0">
              <a:buNone/>
            </a:pPr>
            <a:endParaRPr lang="pt-BR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dirty="0" smtClean="0"/>
              <a:t>  </a:t>
            </a:r>
            <a:endParaRPr lang="pt-BR" dirty="0"/>
          </a:p>
          <a:p>
            <a:pPr marL="344487" lvl="1" indent="0">
              <a:buNone/>
            </a:pPr>
            <a:endParaRPr lang="pt-BR" dirty="0" smtClean="0"/>
          </a:p>
          <a:p>
            <a:pPr marL="344487" lvl="1" indent="0" algn="just">
              <a:buNone/>
            </a:pPr>
            <a:endParaRPr lang="pt-BR" sz="1800" dirty="0"/>
          </a:p>
          <a:p>
            <a:pPr marL="344487" lvl="1" indent="0" algn="just">
              <a:buNone/>
            </a:pPr>
            <a:endParaRPr lang="pt-BR" sz="1800" dirty="0"/>
          </a:p>
          <a:p>
            <a:pPr marL="989013" lvl="3" indent="0">
              <a:buNone/>
            </a:pPr>
            <a:r>
              <a:rPr lang="pt-BR" sz="1800" dirty="0"/>
              <a:t> </a:t>
            </a:r>
          </a:p>
        </p:txBody>
      </p:sp>
      <p:graphicFrame>
        <p:nvGraphicFramePr>
          <p:cNvPr id="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2757978"/>
              </p:ext>
            </p:extLst>
          </p:nvPr>
        </p:nvGraphicFramePr>
        <p:xfrm>
          <a:off x="485217" y="1628800"/>
          <a:ext cx="8229599" cy="3734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541579"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A</a:t>
                      </a:r>
                      <a:endParaRPr lang="pt-BR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B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C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D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E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F</a:t>
                      </a:r>
                      <a:endParaRPr lang="pt-BR" sz="2400" dirty="0"/>
                    </a:p>
                  </a:txBody>
                  <a:tcPr/>
                </a:tc>
              </a:tr>
              <a:tr h="54157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pt-BR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</a:t>
                      </a:r>
                      <a:endParaRPr lang="pt-BR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4157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pt-BR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3,23</a:t>
                      </a:r>
                      <a:endParaRPr lang="pt-BR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</a:t>
                      </a:r>
                      <a:endParaRPr lang="pt-BR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4157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pt-BR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15,74</a:t>
                      </a:r>
                      <a:endParaRPr lang="pt-BR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12,53</a:t>
                      </a:r>
                      <a:endParaRPr lang="pt-BR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</a:t>
                      </a:r>
                      <a:endParaRPr lang="pt-BR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4157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pt-BR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13,19</a:t>
                      </a:r>
                      <a:endParaRPr lang="pt-BR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12,04</a:t>
                      </a:r>
                      <a:endParaRPr lang="pt-BR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16,29</a:t>
                      </a:r>
                      <a:endParaRPr lang="pt-BR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</a:t>
                      </a:r>
                      <a:endParaRPr lang="pt-BR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4157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pt-BR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6,44</a:t>
                      </a:r>
                      <a:endParaRPr lang="pt-BR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7,50</a:t>
                      </a:r>
                      <a:endParaRPr lang="pt-BR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17,06</a:t>
                      </a:r>
                      <a:endParaRPr lang="pt-BR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19,33</a:t>
                      </a:r>
                      <a:endParaRPr lang="pt-BR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</a:t>
                      </a:r>
                      <a:endParaRPr lang="pt-BR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8526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pt-BR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13,39</a:t>
                      </a:r>
                      <a:endParaRPr lang="pt-BR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10,19</a:t>
                      </a:r>
                      <a:endParaRPr lang="pt-BR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4,12</a:t>
                      </a:r>
                      <a:endParaRPr lang="pt-BR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12,18</a:t>
                      </a:r>
                      <a:endParaRPr lang="pt-BR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16,19</a:t>
                      </a:r>
                      <a:endParaRPr lang="pt-BR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</a:t>
                      </a:r>
                      <a:endParaRPr lang="pt-BR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44335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25642" y="188640"/>
            <a:ext cx="7886700" cy="404664"/>
          </a:xfrm>
        </p:spPr>
        <p:txBody>
          <a:bodyPr anchor="ctr">
            <a:normAutofit fontScale="90000"/>
          </a:bodyPr>
          <a:lstStyle/>
          <a:p>
            <a:pPr eaLnBrk="1" hangingPunct="1"/>
            <a:r>
              <a:rPr lang="pt-BR" altLang="pt-BR" dirty="0" smtClean="0"/>
              <a:t>Métodos de Seleção de Cluster</a:t>
            </a:r>
            <a:endParaRPr lang="pt-BR" alt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764704"/>
            <a:ext cx="7605464" cy="4411662"/>
          </a:xfrm>
        </p:spPr>
        <p:txBody>
          <a:bodyPr>
            <a:normAutofit fontScale="92500"/>
          </a:bodyPr>
          <a:lstStyle/>
          <a:p>
            <a:endParaRPr lang="pt-BR" dirty="0"/>
          </a:p>
          <a:p>
            <a:pPr algn="just"/>
            <a:r>
              <a:rPr lang="pt-BR" sz="2400" dirty="0" smtClean="0"/>
              <a:t>Os métodos </a:t>
            </a:r>
            <a:r>
              <a:rPr lang="pt-BR" sz="2400" dirty="0" smtClean="0"/>
              <a:t>de formação </a:t>
            </a:r>
            <a:r>
              <a:rPr lang="pt-BR" sz="2400" dirty="0" smtClean="0"/>
              <a:t>de cluster são divididos em dois grupos:</a:t>
            </a:r>
          </a:p>
          <a:p>
            <a:pPr algn="just"/>
            <a:endParaRPr lang="pt-BR" sz="2400" dirty="0"/>
          </a:p>
          <a:p>
            <a:pPr lvl="1" algn="just"/>
            <a:r>
              <a:rPr lang="pt-BR" sz="2400" b="1" dirty="0" smtClean="0">
                <a:solidFill>
                  <a:srgbClr val="FF0000"/>
                </a:solidFill>
              </a:rPr>
              <a:t>Métodos hierárquicos</a:t>
            </a:r>
            <a:r>
              <a:rPr lang="pt-BR" sz="2400" dirty="0" smtClean="0"/>
              <a:t> são aqueles em que quando um elemento que é selecionado para um cluster não pode ser classificado em outro</a:t>
            </a:r>
          </a:p>
          <a:p>
            <a:pPr marL="344487" lvl="1" indent="0" algn="just">
              <a:buNone/>
            </a:pPr>
            <a:endParaRPr lang="pt-BR" sz="2400" dirty="0" smtClean="0"/>
          </a:p>
          <a:p>
            <a:pPr lvl="1" algn="just"/>
            <a:r>
              <a:rPr lang="pt-BR" sz="2400" b="1" dirty="0" smtClean="0">
                <a:solidFill>
                  <a:srgbClr val="FF0000"/>
                </a:solidFill>
              </a:rPr>
              <a:t>Métodos não hierárquicos </a:t>
            </a:r>
            <a:r>
              <a:rPr lang="pt-BR" sz="2400" dirty="0" smtClean="0"/>
              <a:t>são aqueles em que um elemento pode mudar de cluster no decorre do  processo.</a:t>
            </a:r>
            <a:endParaRPr lang="pt-BR" sz="2400" dirty="0"/>
          </a:p>
          <a:p>
            <a:pPr marL="344487" lvl="1" indent="0">
              <a:buNone/>
            </a:pPr>
            <a:r>
              <a:rPr lang="pt-BR" sz="2400" dirty="0"/>
              <a:t>	</a:t>
            </a:r>
          </a:p>
          <a:p>
            <a:pPr lvl="1"/>
            <a:endParaRPr lang="pt-BR" sz="1800" dirty="0"/>
          </a:p>
          <a:p>
            <a:pPr marL="989013" lvl="3" indent="0">
              <a:buNone/>
            </a:pPr>
            <a:r>
              <a:rPr lang="pt-BR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6233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188640"/>
            <a:ext cx="7886700" cy="404664"/>
          </a:xfrm>
        </p:spPr>
        <p:txBody>
          <a:bodyPr anchor="ctr">
            <a:normAutofit fontScale="90000"/>
          </a:bodyPr>
          <a:lstStyle/>
          <a:p>
            <a:pPr eaLnBrk="1" hangingPunct="1"/>
            <a:r>
              <a:rPr lang="pt-BR" altLang="pt-BR" dirty="0" smtClean="0"/>
              <a:t>Métodos de Seleção de Cluster</a:t>
            </a:r>
            <a:endParaRPr lang="pt-BR" alt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719263"/>
            <a:ext cx="7605464" cy="4411662"/>
          </a:xfrm>
        </p:spPr>
        <p:txBody>
          <a:bodyPr>
            <a:normAutofit/>
          </a:bodyPr>
          <a:lstStyle/>
          <a:p>
            <a:pPr algn="just"/>
            <a:r>
              <a:rPr lang="pt-BR" sz="2400" dirty="0" smtClean="0"/>
              <a:t>Métodos Hierárquicos </a:t>
            </a:r>
            <a:endParaRPr lang="pt-BR" sz="2400" dirty="0" smtClean="0"/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 smtClean="0"/>
              <a:t>São </a:t>
            </a:r>
            <a:r>
              <a:rPr lang="pt-BR" sz="2400" dirty="0" smtClean="0"/>
              <a:t>utilizadas em analises exploratórias com o objetivo de identificar grupos e  um número provável de grupos g. </a:t>
            </a:r>
            <a:endParaRPr lang="pt-BR" sz="2400" dirty="0" smtClean="0"/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 smtClean="0"/>
              <a:t>Dividem-se </a:t>
            </a:r>
            <a:r>
              <a:rPr lang="pt-BR" sz="2400" dirty="0" smtClean="0"/>
              <a:t>em </a:t>
            </a:r>
            <a:r>
              <a:rPr lang="pt-BR" sz="2400" dirty="0" smtClean="0"/>
              <a:t>dois </a:t>
            </a:r>
            <a:r>
              <a:rPr lang="pt-BR" sz="2400" dirty="0" smtClean="0"/>
              <a:t>subgrupos: </a:t>
            </a:r>
            <a:endParaRPr lang="pt-BR" sz="2400" dirty="0" smtClean="0"/>
          </a:p>
          <a:p>
            <a:pPr lvl="1" algn="just"/>
            <a:r>
              <a:rPr lang="pt-BR" sz="2400" dirty="0" err="1"/>
              <a:t>A</a:t>
            </a:r>
            <a:r>
              <a:rPr lang="pt-BR" sz="2400" dirty="0" err="1" smtClean="0"/>
              <a:t>glomerativos</a:t>
            </a:r>
            <a:r>
              <a:rPr lang="pt-BR" sz="2400" dirty="0" smtClean="0"/>
              <a:t>  </a:t>
            </a:r>
          </a:p>
          <a:p>
            <a:pPr lvl="1" algn="just"/>
            <a:r>
              <a:rPr lang="pt-BR" sz="2400" dirty="0" err="1"/>
              <a:t>D</a:t>
            </a:r>
            <a:r>
              <a:rPr lang="pt-BR" sz="2400" dirty="0" err="1" smtClean="0"/>
              <a:t>ivisivos</a:t>
            </a:r>
            <a:r>
              <a:rPr lang="pt-BR" dirty="0" smtClean="0"/>
              <a:t>.</a:t>
            </a:r>
          </a:p>
          <a:p>
            <a:pPr lvl="1" algn="just"/>
            <a:endParaRPr lang="pt-BR" sz="2400" dirty="0"/>
          </a:p>
          <a:p>
            <a:pPr lvl="1"/>
            <a:endParaRPr lang="pt-BR" sz="1800" dirty="0"/>
          </a:p>
          <a:p>
            <a:pPr marL="989013" lvl="3" indent="0">
              <a:buNone/>
            </a:pPr>
            <a:r>
              <a:rPr lang="pt-BR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98174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26758" y="0"/>
            <a:ext cx="7886700" cy="398944"/>
          </a:xfrm>
        </p:spPr>
        <p:txBody>
          <a:bodyPr anchor="ctr">
            <a:normAutofit fontScale="90000"/>
          </a:bodyPr>
          <a:lstStyle/>
          <a:p>
            <a:pPr eaLnBrk="1" hangingPunct="1"/>
            <a:r>
              <a:rPr lang="pt-BR" altLang="pt-BR" dirty="0" smtClean="0"/>
              <a:t>Métodos de Seleção de Cluster</a:t>
            </a:r>
            <a:endParaRPr lang="pt-BR" alt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719263"/>
            <a:ext cx="7605464" cy="4411662"/>
          </a:xfrm>
        </p:spPr>
        <p:txBody>
          <a:bodyPr/>
          <a:lstStyle/>
          <a:p>
            <a:pPr algn="just"/>
            <a:r>
              <a:rPr lang="pt-BR" sz="1600" dirty="0" smtClean="0"/>
              <a:t>Esquema dos métodos </a:t>
            </a:r>
            <a:r>
              <a:rPr lang="pt-BR" sz="1600" dirty="0" err="1" smtClean="0"/>
              <a:t>aglomerativos</a:t>
            </a:r>
            <a:r>
              <a:rPr lang="pt-BR" sz="1600" dirty="0" smtClean="0"/>
              <a:t> e </a:t>
            </a:r>
            <a:r>
              <a:rPr lang="pt-BR" sz="1600" dirty="0" err="1" smtClean="0"/>
              <a:t>divisivos</a:t>
            </a:r>
            <a:r>
              <a:rPr lang="pt-BR" sz="1600" dirty="0" smtClean="0"/>
              <a:t> (</a:t>
            </a:r>
            <a:r>
              <a:rPr lang="pt-BR" sz="1600" dirty="0" err="1" smtClean="0"/>
              <a:t>Mingot</a:t>
            </a:r>
            <a:r>
              <a:rPr lang="pt-BR" sz="1600" dirty="0" smtClean="0"/>
              <a:t>, 2007 </a:t>
            </a:r>
            <a:r>
              <a:rPr lang="pt-BR" sz="1600" dirty="0" err="1" smtClean="0"/>
              <a:t>pág</a:t>
            </a:r>
            <a:r>
              <a:rPr lang="pt-BR" sz="1600" dirty="0" smtClean="0"/>
              <a:t> 164)</a:t>
            </a:r>
          </a:p>
          <a:p>
            <a:pPr lvl="1"/>
            <a:endParaRPr lang="pt-BR" sz="1800" dirty="0"/>
          </a:p>
          <a:p>
            <a:pPr marL="989013" lvl="3" indent="0">
              <a:buNone/>
            </a:pPr>
            <a:r>
              <a:rPr lang="pt-BR" sz="1800" dirty="0"/>
              <a:t> 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0000">
            <a:off x="313698" y="2709503"/>
            <a:ext cx="8346193" cy="315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0827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188640"/>
            <a:ext cx="7886700" cy="404664"/>
          </a:xfrm>
        </p:spPr>
        <p:txBody>
          <a:bodyPr anchor="ctr">
            <a:normAutofit fontScale="90000"/>
          </a:bodyPr>
          <a:lstStyle/>
          <a:p>
            <a:pPr eaLnBrk="1" hangingPunct="1"/>
            <a:r>
              <a:rPr lang="pt-BR" altLang="pt-BR" dirty="0" smtClean="0"/>
              <a:t>Métodos de Seleção de Cluster</a:t>
            </a:r>
            <a:endParaRPr lang="pt-BR" alt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268760"/>
            <a:ext cx="7605464" cy="486216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sz="2400" dirty="0" smtClean="0"/>
              <a:t>Métodos Hierárquicos </a:t>
            </a:r>
          </a:p>
          <a:p>
            <a:pPr lvl="1" algn="just"/>
            <a:endParaRPr lang="pt-BR" sz="2400" dirty="0" smtClean="0"/>
          </a:p>
          <a:p>
            <a:pPr marL="342900" lvl="1" indent="0" algn="just">
              <a:buNone/>
            </a:pPr>
            <a:endParaRPr lang="pt-BR" sz="2400" dirty="0"/>
          </a:p>
          <a:p>
            <a:pPr lvl="1" algn="just"/>
            <a:r>
              <a:rPr lang="pt-BR" sz="2600" dirty="0" smtClean="0"/>
              <a:t>Os métodos </a:t>
            </a:r>
            <a:r>
              <a:rPr lang="pt-BR" sz="2600" b="1" dirty="0" err="1" smtClean="0">
                <a:solidFill>
                  <a:srgbClr val="FF0000"/>
                </a:solidFill>
              </a:rPr>
              <a:t>aglomerativos</a:t>
            </a:r>
            <a:r>
              <a:rPr lang="pt-BR" sz="2600" dirty="0" smtClean="0"/>
              <a:t>,  no início do processo, consideram que cada elemento analisado formam um cluster isolado. A partir dai, os elementos amostrais vão sendo unidos em  novos clusters, até o limite de unir todos os elementos em um único cluster.</a:t>
            </a:r>
          </a:p>
          <a:p>
            <a:pPr lvl="1" algn="just"/>
            <a:endParaRPr lang="pt-BR" sz="2600" dirty="0" smtClean="0"/>
          </a:p>
          <a:p>
            <a:pPr lvl="1" algn="just"/>
            <a:r>
              <a:rPr lang="pt-BR" sz="2600" dirty="0" smtClean="0"/>
              <a:t>Os métodos </a:t>
            </a:r>
            <a:r>
              <a:rPr lang="pt-BR" sz="2600" b="1" dirty="0" err="1" smtClean="0">
                <a:solidFill>
                  <a:srgbClr val="FF0000"/>
                </a:solidFill>
              </a:rPr>
              <a:t>divisivos</a:t>
            </a:r>
            <a:r>
              <a:rPr lang="pt-BR" sz="2600" dirty="0" smtClean="0"/>
              <a:t> , no inicio do processo, considera que todos os elementos formam um cluster apenas, e em cada passo do processo o elementos vão formandos clusters menores, </a:t>
            </a:r>
            <a:r>
              <a:rPr lang="pt-BR" sz="2600" dirty="0" err="1" smtClean="0"/>
              <a:t>áte</a:t>
            </a:r>
            <a:r>
              <a:rPr lang="pt-BR" sz="2600" dirty="0" smtClean="0"/>
              <a:t> que cada elemento forme um cluster isolado.</a:t>
            </a:r>
          </a:p>
          <a:p>
            <a:pPr lvl="1"/>
            <a:endParaRPr lang="pt-BR" sz="1800" dirty="0"/>
          </a:p>
          <a:p>
            <a:pPr marL="989013" lvl="3" indent="0">
              <a:buNone/>
            </a:pPr>
            <a:r>
              <a:rPr lang="pt-BR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97810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7624" y="188640"/>
            <a:ext cx="7886700" cy="504056"/>
          </a:xfrm>
        </p:spPr>
        <p:txBody>
          <a:bodyPr>
            <a:normAutofit fontScale="90000"/>
          </a:bodyPr>
          <a:lstStyle/>
          <a:p>
            <a:r>
              <a:rPr lang="pt-BR" dirty="0"/>
              <a:t>Métodos Hierárquicos </a:t>
            </a:r>
            <a:r>
              <a:rPr lang="pt-BR" dirty="0" err="1"/>
              <a:t>Aglomerativos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5987" y="1052736"/>
            <a:ext cx="7886700" cy="5112568"/>
          </a:xfrm>
        </p:spPr>
        <p:txBody>
          <a:bodyPr>
            <a:normAutofit/>
          </a:bodyPr>
          <a:lstStyle/>
          <a:p>
            <a:r>
              <a:rPr lang="pt-BR" sz="2400" dirty="0" smtClean="0"/>
              <a:t>Os métodos hierárquicos </a:t>
            </a:r>
            <a:r>
              <a:rPr lang="pt-BR" sz="2400" dirty="0" err="1" smtClean="0"/>
              <a:t>divisivos</a:t>
            </a:r>
            <a:r>
              <a:rPr lang="pt-BR" sz="2400" dirty="0"/>
              <a:t> </a:t>
            </a:r>
            <a:r>
              <a:rPr lang="pt-BR" sz="2400" dirty="0" smtClean="0"/>
              <a:t>não são implementados na maioria dos pacotes estatísticos, ao </a:t>
            </a:r>
            <a:r>
              <a:rPr lang="pt-BR" sz="2400" dirty="0" smtClean="0"/>
              <a:t>contrário, </a:t>
            </a:r>
            <a:r>
              <a:rPr lang="pt-BR" sz="2400" dirty="0" smtClean="0"/>
              <a:t>os </a:t>
            </a:r>
            <a:r>
              <a:rPr lang="pt-BR" sz="2400" dirty="0" err="1" smtClean="0"/>
              <a:t>aglomerativos</a:t>
            </a:r>
            <a:r>
              <a:rPr lang="pt-BR" sz="2400" dirty="0" smtClean="0"/>
              <a:t> estão na maioria deles.</a:t>
            </a:r>
          </a:p>
          <a:p>
            <a:pPr marL="0" indent="0">
              <a:buNone/>
            </a:pPr>
            <a:endParaRPr lang="pt-BR" sz="2400" dirty="0" smtClean="0"/>
          </a:p>
          <a:p>
            <a:r>
              <a:rPr lang="pt-BR" sz="2400" dirty="0" smtClean="0"/>
              <a:t>Os principais métodos </a:t>
            </a:r>
            <a:r>
              <a:rPr lang="pt-BR" sz="2400" dirty="0" err="1" smtClean="0"/>
              <a:t>aglomerativos</a:t>
            </a:r>
            <a:r>
              <a:rPr lang="pt-BR" sz="2400" dirty="0" smtClean="0"/>
              <a:t>:</a:t>
            </a:r>
          </a:p>
          <a:p>
            <a:pPr lvl="1"/>
            <a:r>
              <a:rPr lang="pt-BR" sz="2400" dirty="0" smtClean="0"/>
              <a:t>Ligação Simples (Single </a:t>
            </a:r>
            <a:r>
              <a:rPr lang="pt-BR" sz="2400" dirty="0" err="1" smtClean="0"/>
              <a:t>Linkage</a:t>
            </a:r>
            <a:r>
              <a:rPr lang="pt-BR" sz="2400" dirty="0" smtClean="0"/>
              <a:t>)</a:t>
            </a:r>
          </a:p>
          <a:p>
            <a:pPr lvl="1"/>
            <a:r>
              <a:rPr lang="pt-BR" sz="2400" dirty="0" smtClean="0"/>
              <a:t>Ligação Completa (Complete </a:t>
            </a:r>
            <a:r>
              <a:rPr lang="pt-BR" sz="2400" dirty="0" err="1" smtClean="0"/>
              <a:t>Linkage</a:t>
            </a:r>
            <a:r>
              <a:rPr lang="pt-BR" sz="2400" dirty="0" smtClean="0"/>
              <a:t>)</a:t>
            </a:r>
          </a:p>
          <a:p>
            <a:pPr lvl="1"/>
            <a:r>
              <a:rPr lang="pt-BR" sz="2400" dirty="0" smtClean="0"/>
              <a:t>Ligação Média (</a:t>
            </a:r>
            <a:r>
              <a:rPr lang="pt-BR" sz="2400" dirty="0" err="1" smtClean="0"/>
              <a:t>Average</a:t>
            </a:r>
            <a:r>
              <a:rPr lang="pt-BR" sz="2400" dirty="0" smtClean="0"/>
              <a:t> </a:t>
            </a:r>
            <a:r>
              <a:rPr lang="pt-BR" sz="2400" dirty="0" err="1" smtClean="0"/>
              <a:t>Linkage</a:t>
            </a:r>
            <a:r>
              <a:rPr lang="pt-BR" sz="2400" dirty="0" smtClean="0"/>
              <a:t>)</a:t>
            </a:r>
          </a:p>
          <a:p>
            <a:pPr lvl="1"/>
            <a:r>
              <a:rPr lang="pt-BR" sz="2400" dirty="0" smtClean="0"/>
              <a:t>Método do Centroide</a:t>
            </a:r>
          </a:p>
          <a:p>
            <a:pPr lvl="1"/>
            <a:r>
              <a:rPr lang="pt-BR" sz="2400" dirty="0" smtClean="0"/>
              <a:t>Método de </a:t>
            </a:r>
            <a:r>
              <a:rPr lang="pt-BR" sz="2400" dirty="0" smtClean="0"/>
              <a:t>Ward</a:t>
            </a:r>
            <a:endParaRPr lang="pt-BR" sz="2400" dirty="0"/>
          </a:p>
          <a:p>
            <a:pPr marL="0" indent="0">
              <a:buNone/>
            </a:pPr>
            <a:endParaRPr lang="pt-BR" sz="2700" dirty="0" smtClean="0"/>
          </a:p>
          <a:p>
            <a:pPr marL="0" indent="0">
              <a:buNone/>
            </a:pPr>
            <a:r>
              <a:rPr lang="pt-BR" sz="2400" b="1" dirty="0" smtClean="0">
                <a:solidFill>
                  <a:srgbClr val="FF0000"/>
                </a:solidFill>
              </a:rPr>
              <a:t>A principal diferença entre esses métodos é o critério de semelhança entre os Clusters</a:t>
            </a:r>
            <a:endParaRPr lang="pt-BR" sz="2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46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886700" cy="504056"/>
          </a:xfrm>
        </p:spPr>
        <p:txBody>
          <a:bodyPr>
            <a:normAutofit fontScale="90000"/>
          </a:bodyPr>
          <a:lstStyle/>
          <a:p>
            <a:r>
              <a:rPr lang="pt-BR" dirty="0"/>
              <a:t>Métodos Hierárquicos </a:t>
            </a:r>
            <a:r>
              <a:rPr lang="pt-BR" dirty="0" err="1"/>
              <a:t>Aglomerativos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655987" y="1052736"/>
                <a:ext cx="7886700" cy="511256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t-BR" sz="2400" dirty="0" smtClean="0"/>
                  <a:t>Ligação </a:t>
                </a:r>
                <a:r>
                  <a:rPr lang="pt-BR" sz="2400" dirty="0" smtClean="0"/>
                  <a:t>Simples (Single </a:t>
                </a:r>
                <a:r>
                  <a:rPr lang="pt-BR" sz="2400" dirty="0" err="1" smtClean="0"/>
                  <a:t>Linkage</a:t>
                </a:r>
                <a:r>
                  <a:rPr lang="pt-BR" sz="2400" dirty="0" smtClean="0"/>
                  <a:t>)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pt-BR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pt-BR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pt-BR" sz="2000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pt-BR" sz="2000" i="1"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pt-BR" sz="2000" i="1">
                        <a:latin typeface="Cambria Math" panose="02040503050406030204" pitchFamily="18" charset="0"/>
                      </a:rPr>
                      <m:t>{ </m:t>
                    </m:r>
                    <m:r>
                      <a:rPr lang="pt-BR" sz="200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pt-BR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sz="20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2000" i="1">
                        <a:latin typeface="Cambria Math" panose="02040503050406030204" pitchFamily="18" charset="0"/>
                      </a:rPr>
                      <m:t>⋲</m:t>
                    </m:r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000" i="1">
                        <a:latin typeface="Cambria Math" panose="02040503050406030204" pitchFamily="18" charset="0"/>
                      </a:rPr>
                      <m:t>𝑒</m:t>
                    </m:r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pt-BR" sz="2000" i="1">
                        <a:latin typeface="Cambria Math" panose="02040503050406030204" pitchFamily="18" charset="0"/>
                      </a:rPr>
                      <m:t>⋲</m:t>
                    </m:r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pt-BR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pt-BR" sz="2000" dirty="0"/>
              </a:p>
              <a:p>
                <a:pPr>
                  <a:lnSpc>
                    <a:spcPct val="150000"/>
                  </a:lnSpc>
                </a:pPr>
                <a:r>
                  <a:rPr lang="pt-BR" sz="2400" dirty="0" smtClean="0"/>
                  <a:t>Ligação </a:t>
                </a:r>
                <a:r>
                  <a:rPr lang="pt-BR" sz="2400" dirty="0" smtClean="0"/>
                  <a:t>Completa (Complete </a:t>
                </a:r>
                <a:r>
                  <a:rPr lang="pt-BR" sz="2400" dirty="0" err="1" smtClean="0"/>
                  <a:t>Linkage</a:t>
                </a:r>
                <a:r>
                  <a:rPr lang="pt-BR" sz="2400" dirty="0" smtClean="0"/>
                  <a:t>)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{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⋲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⋲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pt-BR" dirty="0" smtClean="0"/>
              </a:p>
              <a:p>
                <a:pPr>
                  <a:lnSpc>
                    <a:spcPct val="150000"/>
                  </a:lnSpc>
                </a:pPr>
                <a:r>
                  <a:rPr lang="pt-BR" sz="2400" dirty="0" smtClean="0"/>
                  <a:t>Ligação Média (</a:t>
                </a:r>
                <a:r>
                  <a:rPr lang="pt-BR" sz="2400" dirty="0" err="1" smtClean="0"/>
                  <a:t>Average</a:t>
                </a:r>
                <a:r>
                  <a:rPr lang="pt-BR" sz="2400" dirty="0" smtClean="0"/>
                  <a:t> </a:t>
                </a:r>
                <a:r>
                  <a:rPr lang="pt-BR" sz="2400" dirty="0" err="1" smtClean="0"/>
                  <a:t>Linkage</a:t>
                </a:r>
                <a:r>
                  <a:rPr lang="pt-BR" sz="2400" dirty="0" smtClean="0"/>
                  <a:t>)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limLoc m:val="undOvr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sup>
                          <m:e>
                            <m:f>
                              <m:f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nary>
                      </m:e>
                    </m:nary>
                    <m:r>
                      <a:rPr lang="pt-BR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 smtClean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987" y="1052736"/>
                <a:ext cx="7886700" cy="5112568"/>
              </a:xfrm>
              <a:blipFill rotWithShape="0"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872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6000" dirty="0"/>
              <a:t>Bibliografia</a:t>
            </a:r>
            <a:endParaRPr lang="pt-BR" sz="6000" i="1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MINGOTI, Sueli Aparecida: Análise de dados através de métodos de estatística multivariada: uma abordagem aplicada; Belo Horizonte: UFMG, 2007.</a:t>
            </a:r>
          </a:p>
          <a:p>
            <a:pPr algn="just"/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BUSSAB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, W; MIAZAKI, E.; ANDRADE, D. Introdução à análise de agrupamentos. 9° Simpósio Brasileiro de Probabilidade e Estatística. São Paulo: IME – USP, 1990.</a:t>
            </a:r>
            <a:endParaRPr lang="pt-BR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dirty="0" smtClean="0"/>
              <a:t>JOHNSON</a:t>
            </a:r>
            <a:r>
              <a:rPr lang="en-US" sz="1600" dirty="0"/>
              <a:t>, R.A.; WICHERN, D.W. 1992. Applied multivariate statistical analysis. </a:t>
            </a:r>
            <a:r>
              <a:rPr lang="en-US" sz="1600" dirty="0" smtClean="0"/>
              <a:t>5</a:t>
            </a:r>
            <a:r>
              <a:rPr lang="en-US" sz="1600" dirty="0"/>
              <a:t>ª</a:t>
            </a:r>
            <a:r>
              <a:rPr lang="en-US" sz="1600" dirty="0" smtClean="0"/>
              <a:t>. Ed. </a:t>
            </a:r>
            <a:r>
              <a:rPr lang="en-US" sz="1600" dirty="0"/>
              <a:t>New </a:t>
            </a:r>
            <a:r>
              <a:rPr lang="en-US" sz="1600" dirty="0" smtClean="0"/>
              <a:t>Jersey: </a:t>
            </a:r>
            <a:r>
              <a:rPr lang="en-US" sz="1600" dirty="0"/>
              <a:t>Prentice </a:t>
            </a:r>
            <a:r>
              <a:rPr lang="en-US" sz="1600" dirty="0" smtClean="0"/>
              <a:t>Hall, 1992.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235" y="4103461"/>
            <a:ext cx="1313824" cy="195321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407" y="4118409"/>
            <a:ext cx="1361186" cy="192332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224" y="4052169"/>
            <a:ext cx="1494431" cy="19380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1523" y="116632"/>
            <a:ext cx="7736321" cy="512748"/>
          </a:xfrm>
        </p:spPr>
        <p:txBody>
          <a:bodyPr>
            <a:normAutofit fontScale="90000"/>
          </a:bodyPr>
          <a:lstStyle/>
          <a:p>
            <a:r>
              <a:rPr lang="pt-BR" dirty="0"/>
              <a:t>Métodos Hierárquicos </a:t>
            </a:r>
            <a:r>
              <a:rPr lang="pt-BR" dirty="0" err="1"/>
              <a:t>Aglomerativos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655987" y="1052736"/>
                <a:ext cx="7886700" cy="511256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t-BR" sz="2400" dirty="0" smtClean="0"/>
                  <a:t>Método </a:t>
                </a:r>
                <a:r>
                  <a:rPr lang="pt-BR" sz="2400" dirty="0" smtClean="0"/>
                  <a:t>do </a:t>
                </a:r>
                <a:r>
                  <a:rPr lang="pt-BR" sz="2400" dirty="0" smtClean="0"/>
                  <a:t>Centroide</a:t>
                </a:r>
              </a:p>
              <a:p>
                <a:pPr lvl="1"/>
                <a:r>
                  <a:rPr lang="pt-BR" sz="1700" dirty="0" smtClean="0"/>
                  <a:t>A </a:t>
                </a:r>
                <a:r>
                  <a:rPr lang="pt-BR" sz="1700" dirty="0"/>
                  <a:t>similaridade </a:t>
                </a:r>
                <a:r>
                  <a:rPr lang="pt-BR" sz="1700" dirty="0"/>
                  <a:t>entre dois clusters é a distância </a:t>
                </a:r>
                <a:r>
                  <a:rPr lang="pt-BR" sz="1700" dirty="0"/>
                  <a:t>ao quadrado  </a:t>
                </a:r>
                <a:r>
                  <a:rPr lang="pt-BR" sz="1700" dirty="0"/>
                  <a:t>os centroides</a:t>
                </a:r>
                <a:r>
                  <a:rPr lang="pt-BR" sz="1700" dirty="0" smtClean="0"/>
                  <a:t>.</a:t>
                </a:r>
              </a:p>
              <a:p>
                <a:pPr marL="342900" lvl="1" indent="0">
                  <a:buNone/>
                </a:pPr>
                <a:endParaRPr lang="pt-BR" sz="17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pt-B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pt-BR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1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pt-BR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1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1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  <m:r>
                        <a:rPr lang="pt-BR" sz="1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pt-BR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pt-BR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pt-BR" sz="18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pt-BR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8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pt-BR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pt-BR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pt-BR" sz="18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pt-BR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800" i="1">
                          <a:latin typeface="Cambria Math" panose="02040503050406030204" pitchFamily="18" charset="0"/>
                        </a:rPr>
                        <m:t>+⋯+</m:t>
                      </m:r>
                      <m:sSup>
                        <m:sSupPr>
                          <m:ctrlPr>
                            <a:rPr lang="pt-BR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sz="1800" i="1">
                                      <a:latin typeface="Cambria Math" panose="02040503050406030204" pitchFamily="18" charset="0"/>
                                    </a:rPr>
                                    <m:t>𝑘𝑗</m:t>
                                  </m:r>
                                </m:sub>
                              </m:sSub>
                              <m:r>
                                <a:rPr lang="pt-BR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sz="1800" i="1">
                                      <a:latin typeface="Cambria Math" panose="02040503050406030204" pitchFamily="18" charset="0"/>
                                    </a:rPr>
                                    <m:t>𝑘𝑙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pt-BR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1800" dirty="0" smtClean="0"/>
              </a:p>
              <a:p>
                <a:pPr marL="0" indent="0">
                  <a:buNone/>
                </a:pPr>
                <a:r>
                  <a:rPr lang="pt-BR" sz="1800" dirty="0" smtClean="0"/>
                  <a:t>	</a:t>
                </a:r>
              </a:p>
              <a:p>
                <a:pPr marL="0" indent="0">
                  <a:buNone/>
                </a:pPr>
                <a:r>
                  <a:rPr lang="pt-BR" sz="1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pt-BR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sz="18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pt-BR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sz="1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pt-BR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sz="18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pt-BR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80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pt-BR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pt-BR" sz="18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pt-BR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pt-BR" sz="1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pt-BR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pt-BR" sz="18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pt-BR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  <m:r>
                      <a:rPr lang="pt-BR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1800" dirty="0" smtClean="0"/>
              </a:p>
              <a:p>
                <a:pPr marL="0" indent="0">
                  <a:buNone/>
                </a:pPr>
                <a:r>
                  <a:rPr lang="pt-BR" sz="1800" dirty="0" smtClean="0"/>
                  <a:t>      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pt-BR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𝑚𝑛</m:t>
                        </m:r>
                      </m:sub>
                    </m:sSub>
                  </m:oMath>
                </a14:m>
                <a:r>
                  <a:rPr lang="pt-BR" sz="1800" dirty="0"/>
                  <a:t> é á media da variável m no cluster n.</a:t>
                </a:r>
              </a:p>
              <a:p>
                <a:pPr>
                  <a:lnSpc>
                    <a:spcPct val="150000"/>
                  </a:lnSpc>
                </a:pPr>
                <a:r>
                  <a:rPr lang="pt-BR" sz="2400" dirty="0" smtClean="0"/>
                  <a:t>Método </a:t>
                </a:r>
                <a:r>
                  <a:rPr lang="pt-BR" sz="2400" dirty="0" smtClean="0"/>
                  <a:t>de </a:t>
                </a:r>
                <a:r>
                  <a:rPr lang="pt-BR" sz="2400" dirty="0" smtClean="0"/>
                  <a:t>Ward</a:t>
                </a:r>
              </a:p>
              <a:p>
                <a:pPr lvl="1"/>
                <a:r>
                  <a:rPr lang="pt-BR" dirty="0">
                    <a:solidFill>
                      <a:prstClr val="black"/>
                    </a:solidFill>
                  </a:rPr>
                  <a:t>Os elementos serão agrupados de modo que a soma dos quadrados dentro dos grupos seja </a:t>
                </a:r>
                <a:r>
                  <a:rPr lang="pt-BR" dirty="0" smtClean="0">
                    <a:solidFill>
                      <a:prstClr val="black"/>
                    </a:solidFill>
                  </a:rPr>
                  <a:t>minimizada</a:t>
                </a:r>
              </a:p>
              <a:p>
                <a:pPr lvl="1"/>
                <a:r>
                  <a:rPr lang="pt-BR" dirty="0" smtClean="0">
                    <a:solidFill>
                      <a:prstClr val="black"/>
                    </a:solidFill>
                  </a:rPr>
                  <a:t>A cada </a:t>
                </a:r>
                <a:r>
                  <a:rPr lang="pt-BR" dirty="0">
                    <a:solidFill>
                      <a:prstClr val="black"/>
                    </a:solidFill>
                  </a:rPr>
                  <a:t>passo calcula-se a soma dos quadrados dentro de cada cluster </a:t>
                </a:r>
                <a:r>
                  <a:rPr lang="pt-BR" dirty="0" err="1">
                    <a:solidFill>
                      <a:prstClr val="black"/>
                    </a:solidFill>
                  </a:rPr>
                  <a:t>C</a:t>
                </a:r>
                <a:r>
                  <a:rPr lang="pt-BR" baseline="-25000" dirty="0" err="1">
                    <a:solidFill>
                      <a:prstClr val="black"/>
                    </a:solidFill>
                  </a:rPr>
                  <a:t>i</a:t>
                </a:r>
                <a:r>
                  <a:rPr lang="pt-BR" dirty="0">
                    <a:solidFill>
                      <a:prstClr val="black"/>
                    </a:solidFill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:endParaRPr lang="pt-BR" sz="2400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987" y="1052736"/>
                <a:ext cx="7886700" cy="5112568"/>
              </a:xfrm>
              <a:blipFill rotWithShape="0"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tângulo 4"/>
              <p:cNvSpPr/>
              <p:nvPr/>
            </p:nvSpPr>
            <p:spPr>
              <a:xfrm>
                <a:off x="655987" y="5455405"/>
                <a:ext cx="8352928" cy="8011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71512" lvl="2" defTabSz="685800" fontAlgn="auto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𝑆𝑆</m:t>
                          </m:r>
                        </m:e>
                        <m:sub>
                          <m:r>
                            <a:rPr lang="pt-B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pt-B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pt-B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pt-BR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nary>
                      <m:d>
                        <m:dPr>
                          <m:ctrlPr>
                            <a:rPr lang="pt-B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pt-B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pt-B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" name="Retâ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87" y="5455405"/>
                <a:ext cx="8352928" cy="80111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936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7624" y="188640"/>
            <a:ext cx="7886700" cy="470952"/>
          </a:xfrm>
        </p:spPr>
        <p:txBody>
          <a:bodyPr>
            <a:normAutofit fontScale="90000"/>
          </a:bodyPr>
          <a:lstStyle/>
          <a:p>
            <a:r>
              <a:rPr lang="pt-BR" dirty="0"/>
              <a:t>Método Ligação </a:t>
            </a:r>
            <a:r>
              <a:rPr lang="pt-BR" dirty="0" smtClean="0"/>
              <a:t>Simples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7462" indent="0">
                  <a:buNone/>
                </a:pPr>
                <a:endParaRPr lang="pt-BR" sz="2000" dirty="0" smtClean="0"/>
              </a:p>
              <a:p>
                <a:r>
                  <a:rPr lang="pt-BR" sz="2000" dirty="0" smtClean="0"/>
                  <a:t>Neste método a similaridade entre dois clusters é definida pelos elementos próximos. </a:t>
                </a:r>
              </a:p>
              <a:p>
                <a:pPr marL="0" indent="0">
                  <a:buNone/>
                </a:pPr>
                <a:endParaRPr lang="pt-BR" sz="2000" dirty="0" smtClean="0"/>
              </a:p>
              <a:p>
                <a:r>
                  <a:rPr lang="pt-BR" sz="2000" dirty="0" smtClean="0"/>
                  <a:t>Sendo os grupos </a:t>
                </a:r>
                <a:r>
                  <a:rPr lang="pt-BR" sz="2000" dirty="0" err="1" smtClean="0"/>
                  <a:t>C</a:t>
                </a:r>
                <a:r>
                  <a:rPr lang="pt-BR" sz="2000" baseline="-25000" dirty="0" err="1" smtClean="0"/>
                  <a:t>i</a:t>
                </a:r>
                <a:r>
                  <a:rPr lang="pt-BR" sz="2000" dirty="0" smtClean="0"/>
                  <a:t> e C</a:t>
                </a:r>
                <a:r>
                  <a:rPr lang="pt-BR" sz="2000" baseline="-25000" dirty="0" smtClean="0"/>
                  <a:t>l</a:t>
                </a:r>
                <a:r>
                  <a:rPr lang="pt-BR" sz="2000" dirty="0"/>
                  <a:t> </a:t>
                </a:r>
                <a:r>
                  <a:rPr lang="pt-BR" sz="2000" dirty="0" smtClean="0"/>
                  <a:t>e definida como</a:t>
                </a:r>
              </a:p>
              <a:p>
                <a:pPr lvl="1"/>
                <a:endParaRPr lang="pt-BR" sz="1600" dirty="0" smtClean="0"/>
              </a:p>
              <a:p>
                <a:pPr marL="0" indent="-7938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0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pt-BR" sz="2000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{ 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  <m:r>
                        <a:rPr lang="pt-BR" sz="2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⋲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𝑒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pt-BR" sz="2000" i="1">
                          <a:latin typeface="Cambria Math" panose="02040503050406030204" pitchFamily="18" charset="0"/>
                        </a:rPr>
                        <m:t>⋲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pt-BR" sz="20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639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32779" y="165387"/>
            <a:ext cx="7886700" cy="476672"/>
          </a:xfrm>
        </p:spPr>
        <p:txBody>
          <a:bodyPr anchor="ctr">
            <a:normAutofit fontScale="90000"/>
          </a:bodyPr>
          <a:lstStyle/>
          <a:p>
            <a:pPr eaLnBrk="1" hangingPunct="1"/>
            <a:r>
              <a:rPr lang="pt-BR" dirty="0"/>
              <a:t>Método Ligação </a:t>
            </a:r>
            <a:r>
              <a:rPr lang="pt-BR" dirty="0" smtClean="0"/>
              <a:t>Simples</a:t>
            </a:r>
            <a:endParaRPr lang="pt-BR" alt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2570003" cy="3313191"/>
          </a:xfrm>
        </p:spPr>
        <p:txBody>
          <a:bodyPr/>
          <a:lstStyle/>
          <a:p>
            <a:r>
              <a:rPr lang="pt-BR" sz="2000" dirty="0" smtClean="0"/>
              <a:t>Dados </a:t>
            </a:r>
            <a:endParaRPr lang="pt-BR" sz="2000" dirty="0"/>
          </a:p>
          <a:p>
            <a:pPr marL="344487" lvl="1" indent="0">
              <a:buNone/>
            </a:pPr>
            <a:endParaRPr lang="pt-BR" sz="2000" dirty="0"/>
          </a:p>
          <a:p>
            <a:pPr marL="989013" lvl="3" indent="0">
              <a:buNone/>
            </a:pPr>
            <a:r>
              <a:rPr lang="pt-BR" sz="1800" dirty="0" smtClean="0"/>
              <a:t> </a:t>
            </a:r>
            <a:endParaRPr lang="pt-BR" sz="18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graphicFrame>
        <p:nvGraphicFramePr>
          <p:cNvPr id="7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960213"/>
              </p:ext>
            </p:extLst>
          </p:nvPr>
        </p:nvGraphicFramePr>
        <p:xfrm>
          <a:off x="666794" y="2276872"/>
          <a:ext cx="234516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93"/>
                <a:gridCol w="900633"/>
                <a:gridCol w="844136"/>
              </a:tblGrid>
              <a:tr h="286742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Ind.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Idade</a:t>
                      </a:r>
                      <a:r>
                        <a:rPr lang="pt-BR" sz="1800" baseline="0" dirty="0" smtClean="0"/>
                        <a:t> (anos)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aseline="0" dirty="0" smtClean="0"/>
                        <a:t>Renda (R$)</a:t>
                      </a:r>
                      <a:endParaRPr lang="pt-B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A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28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9,60</a:t>
                      </a:r>
                      <a:endParaRPr lang="pt-B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B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31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8,40</a:t>
                      </a:r>
                      <a:endParaRPr lang="pt-B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C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42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2,40</a:t>
                      </a:r>
                      <a:endParaRPr lang="pt-B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D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38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18,20</a:t>
                      </a:r>
                      <a:endParaRPr lang="pt-B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E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25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3,90</a:t>
                      </a:r>
                      <a:endParaRPr lang="pt-B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F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41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6,40</a:t>
                      </a:r>
                      <a:endParaRPr lang="pt-BR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Espaço Reservado para Conteúdo 2"/>
          <p:cNvSpPr txBox="1">
            <a:spLocks/>
          </p:cNvSpPr>
          <p:nvPr/>
        </p:nvSpPr>
        <p:spPr bwMode="auto">
          <a:xfrm>
            <a:off x="3724607" y="2564904"/>
            <a:ext cx="4815651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18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344487" lvl="1" indent="0">
              <a:buFont typeface="Wingdings" pitchFamily="2" charset="2"/>
              <a:buNone/>
            </a:pPr>
            <a:endParaRPr lang="pt-BR" sz="2000" kern="0" dirty="0" smtClean="0"/>
          </a:p>
          <a:p>
            <a:pPr marL="989013" lvl="3" indent="0">
              <a:buFont typeface="Wingdings" pitchFamily="2" charset="2"/>
              <a:buNone/>
            </a:pPr>
            <a:r>
              <a:rPr lang="pt-BR" kern="0" dirty="0" smtClean="0"/>
              <a:t> </a:t>
            </a:r>
            <a:endParaRPr lang="pt-BR" kern="0" dirty="0"/>
          </a:p>
        </p:txBody>
      </p:sp>
      <p:graphicFrame>
        <p:nvGraphicFramePr>
          <p:cNvPr id="10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6167858"/>
              </p:ext>
            </p:extLst>
          </p:nvPr>
        </p:nvGraphicFramePr>
        <p:xfrm>
          <a:off x="3580591" y="2276872"/>
          <a:ext cx="4863150" cy="3734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230"/>
                <a:gridCol w="755968"/>
                <a:gridCol w="755968"/>
                <a:gridCol w="755968"/>
                <a:gridCol w="755968"/>
                <a:gridCol w="755968"/>
                <a:gridCol w="640080"/>
              </a:tblGrid>
              <a:tr h="541579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A</a:t>
                      </a:r>
                      <a:endParaRPr lang="pt-BR" sz="18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B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C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D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E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F</a:t>
                      </a:r>
                      <a:endParaRPr lang="pt-BR" sz="1800" dirty="0"/>
                    </a:p>
                  </a:txBody>
                  <a:tcPr/>
                </a:tc>
              </a:tr>
              <a:tr h="54157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0</a:t>
                      </a:r>
                      <a:endParaRPr lang="pt-BR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4157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3,23</a:t>
                      </a:r>
                      <a:endParaRPr lang="pt-BR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0</a:t>
                      </a:r>
                      <a:endParaRPr lang="pt-BR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4157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15,74</a:t>
                      </a:r>
                      <a:endParaRPr lang="pt-BR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12,53</a:t>
                      </a:r>
                      <a:endParaRPr lang="pt-BR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0</a:t>
                      </a:r>
                      <a:endParaRPr lang="pt-BR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4157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13,19</a:t>
                      </a:r>
                      <a:endParaRPr lang="pt-BR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12,04</a:t>
                      </a:r>
                      <a:endParaRPr lang="pt-BR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16,29</a:t>
                      </a:r>
                      <a:endParaRPr lang="pt-BR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0</a:t>
                      </a:r>
                      <a:endParaRPr lang="pt-BR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4157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6,44</a:t>
                      </a:r>
                      <a:endParaRPr lang="pt-BR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7,50</a:t>
                      </a:r>
                      <a:endParaRPr lang="pt-BR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17,06</a:t>
                      </a:r>
                      <a:endParaRPr lang="pt-BR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19,33</a:t>
                      </a:r>
                      <a:endParaRPr lang="pt-BR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0</a:t>
                      </a:r>
                      <a:endParaRPr lang="pt-BR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8526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13,39</a:t>
                      </a:r>
                      <a:endParaRPr lang="pt-BR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10,19</a:t>
                      </a:r>
                      <a:endParaRPr lang="pt-BR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4,12</a:t>
                      </a:r>
                      <a:endParaRPr lang="pt-BR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12,18</a:t>
                      </a:r>
                      <a:endParaRPr lang="pt-BR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16,19</a:t>
                      </a:r>
                      <a:endParaRPr lang="pt-BR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0</a:t>
                      </a:r>
                      <a:endParaRPr lang="pt-BR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4052169" y="1763524"/>
            <a:ext cx="391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Matriz de distâncias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54398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28167" y="188640"/>
            <a:ext cx="7886700" cy="466377"/>
          </a:xfrm>
        </p:spPr>
        <p:txBody>
          <a:bodyPr anchor="ctr">
            <a:normAutofit fontScale="90000"/>
          </a:bodyPr>
          <a:lstStyle/>
          <a:p>
            <a:pPr eaLnBrk="1" hangingPunct="1"/>
            <a:r>
              <a:rPr lang="pt-BR" dirty="0"/>
              <a:t>Método Ligação </a:t>
            </a:r>
            <a:r>
              <a:rPr lang="pt-BR" dirty="0" smtClean="0"/>
              <a:t>Simples</a:t>
            </a:r>
            <a:endParaRPr lang="pt-BR" alt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7881505" cy="3976463"/>
          </a:xfrm>
        </p:spPr>
        <p:txBody>
          <a:bodyPr/>
          <a:lstStyle/>
          <a:p>
            <a:pPr algn="ctr"/>
            <a:r>
              <a:rPr lang="pt-BR" sz="2000" dirty="0" smtClean="0"/>
              <a:t>Resumo do Processo </a:t>
            </a:r>
            <a:endParaRPr lang="pt-BR" sz="2000" dirty="0"/>
          </a:p>
          <a:p>
            <a:pPr marL="344487" lvl="1" indent="0" algn="ctr">
              <a:buNone/>
            </a:pPr>
            <a:endParaRPr lang="pt-BR" sz="2000" dirty="0"/>
          </a:p>
          <a:p>
            <a:pPr marL="989013" lvl="3" indent="0" algn="ctr">
              <a:buNone/>
            </a:pPr>
            <a:r>
              <a:rPr lang="pt-BR" sz="1800" dirty="0" smtClean="0"/>
              <a:t> </a:t>
            </a:r>
            <a:endParaRPr lang="pt-BR" sz="1800" dirty="0"/>
          </a:p>
        </p:txBody>
      </p:sp>
      <p:graphicFrame>
        <p:nvGraphicFramePr>
          <p:cNvPr id="7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35671"/>
              </p:ext>
            </p:extLst>
          </p:nvPr>
        </p:nvGraphicFramePr>
        <p:xfrm>
          <a:off x="666794" y="2276872"/>
          <a:ext cx="7546017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217"/>
                <a:gridCol w="2347936"/>
                <a:gridCol w="2265085"/>
                <a:gridCol w="1406779"/>
              </a:tblGrid>
              <a:tr h="286742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Passo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N. Grupos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Fusão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Distância</a:t>
                      </a:r>
                      <a:endParaRPr lang="pt-B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5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{A} e {B}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3,2</a:t>
                      </a:r>
                      <a:endParaRPr lang="pt-B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4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{C} e {F}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4,12</a:t>
                      </a:r>
                      <a:endParaRPr lang="pt-B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{A,B} e {E}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6,44</a:t>
                      </a:r>
                      <a:endParaRPr lang="pt-B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4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{A,B,E} e {C,F}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10,19</a:t>
                      </a:r>
                      <a:endParaRPr lang="pt-B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5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{A,B,E,C,F} e {d}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12,19</a:t>
                      </a:r>
                      <a:endParaRPr lang="pt-BR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63480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050" y="188640"/>
            <a:ext cx="7886700" cy="398944"/>
          </a:xfrm>
        </p:spPr>
        <p:txBody>
          <a:bodyPr anchor="ctr">
            <a:normAutofit fontScale="90000"/>
          </a:bodyPr>
          <a:lstStyle/>
          <a:p>
            <a:pPr eaLnBrk="1" hangingPunct="1"/>
            <a:r>
              <a:rPr lang="pt-BR" dirty="0"/>
              <a:t>Método Ligação </a:t>
            </a:r>
            <a:r>
              <a:rPr lang="pt-BR" dirty="0" smtClean="0"/>
              <a:t>Simples</a:t>
            </a:r>
            <a:endParaRPr lang="pt-BR" alt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sz="2000" dirty="0"/>
          </a:p>
          <a:p>
            <a:pPr marL="989013" lvl="3" indent="0">
              <a:buNone/>
            </a:pPr>
            <a:r>
              <a:rPr lang="pt-BR" sz="1800" dirty="0" smtClean="0"/>
              <a:t> </a:t>
            </a:r>
            <a:endParaRPr lang="pt-BR" sz="18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sz="half" idx="4294967295"/>
          </p:nvPr>
        </p:nvSpPr>
        <p:spPr>
          <a:xfrm>
            <a:off x="5105400" y="1341438"/>
            <a:ext cx="4038600" cy="5040312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4" name="Imagem 3"/>
          <p:cNvPicPr>
            <a:picLocks/>
          </p:cNvPicPr>
          <p:nvPr/>
        </p:nvPicPr>
        <p:blipFill rotWithShape="1">
          <a:blip r:embed="rId2"/>
          <a:srcRect t="9858"/>
          <a:stretch/>
        </p:blipFill>
        <p:spPr>
          <a:xfrm>
            <a:off x="433262" y="1687194"/>
            <a:ext cx="8280000" cy="434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703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5616" y="44624"/>
            <a:ext cx="7886700" cy="398944"/>
          </a:xfrm>
        </p:spPr>
        <p:txBody>
          <a:bodyPr>
            <a:normAutofit fontScale="90000"/>
          </a:bodyPr>
          <a:lstStyle/>
          <a:p>
            <a:r>
              <a:rPr lang="pt-BR" dirty="0"/>
              <a:t>Método </a:t>
            </a:r>
            <a:r>
              <a:rPr lang="pt-BR" dirty="0" smtClean="0"/>
              <a:t>K-</a:t>
            </a:r>
            <a:r>
              <a:rPr lang="pt-BR" dirty="0" err="1" smtClean="0"/>
              <a:t>means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sz="2000" dirty="0" smtClean="0"/>
              <a:t>O método </a:t>
            </a:r>
            <a:r>
              <a:rPr lang="pt-BR" sz="2000" dirty="0"/>
              <a:t> </a:t>
            </a:r>
            <a:r>
              <a:rPr lang="pt-BR" sz="2000" dirty="0" smtClean="0"/>
              <a:t>objetiva </a:t>
            </a:r>
            <a:r>
              <a:rPr lang="pt-BR" sz="2000" dirty="0"/>
              <a:t> </a:t>
            </a:r>
            <a:r>
              <a:rPr lang="pt-BR" sz="2000" dirty="0">
                <a:hlinkClick r:id="rId2" tooltip="Partição de um conjunto"/>
              </a:rPr>
              <a:t>particionar</a:t>
            </a:r>
            <a:r>
              <a:rPr lang="pt-BR" sz="2000" dirty="0"/>
              <a:t> </a:t>
            </a:r>
            <a:r>
              <a:rPr lang="pt-BR" sz="2000" i="1" dirty="0"/>
              <a:t>n</a:t>
            </a:r>
            <a:r>
              <a:rPr lang="pt-BR" sz="2000" dirty="0"/>
              <a:t> observações dentre </a:t>
            </a:r>
            <a:r>
              <a:rPr lang="pt-BR" sz="2000" i="1" dirty="0"/>
              <a:t>k</a:t>
            </a:r>
            <a:r>
              <a:rPr lang="pt-BR" sz="2000" dirty="0"/>
              <a:t> </a:t>
            </a:r>
            <a:r>
              <a:rPr lang="pt-BR" sz="2000" dirty="0" smtClean="0"/>
              <a:t>grupos. Cada </a:t>
            </a:r>
            <a:r>
              <a:rPr lang="pt-BR" sz="2000" dirty="0"/>
              <a:t>observação pertence ao </a:t>
            </a:r>
            <a:r>
              <a:rPr lang="pt-BR" sz="2000" dirty="0" smtClean="0"/>
              <a:t>grupo, cujo o centroide é o  </a:t>
            </a:r>
            <a:r>
              <a:rPr lang="pt-BR" sz="2000" dirty="0"/>
              <a:t>mais </a:t>
            </a:r>
            <a:r>
              <a:rPr lang="pt-BR" sz="2000" dirty="0" smtClean="0"/>
              <a:t>próximo.</a:t>
            </a:r>
          </a:p>
          <a:p>
            <a:pPr marL="0" indent="0" algn="just">
              <a:buNone/>
            </a:pPr>
            <a:endParaRPr lang="pt-BR" sz="2000" dirty="0"/>
          </a:p>
          <a:p>
            <a:pPr algn="just"/>
            <a:r>
              <a:rPr lang="pt-BR" sz="2000" dirty="0" smtClean="0"/>
              <a:t>O número k de grupos é conhecido antes de iniciar o processo.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Procedimento:</a:t>
            </a:r>
          </a:p>
          <a:p>
            <a:pPr marL="661987" lvl="1" indent="-342900" algn="just">
              <a:lnSpc>
                <a:spcPct val="200000"/>
              </a:lnSpc>
              <a:buClrTx/>
              <a:buSzPct val="100000"/>
              <a:buFont typeface="+mj-lt"/>
              <a:buAutoNum type="arabicPeriod"/>
            </a:pPr>
            <a:r>
              <a:rPr lang="pt-BR" sz="1800" dirty="0" smtClean="0"/>
              <a:t>Selecione K pontos como centroides iniciais.</a:t>
            </a:r>
          </a:p>
          <a:p>
            <a:pPr marL="661987" lvl="1" indent="-342900" algn="just">
              <a:lnSpc>
                <a:spcPct val="200000"/>
              </a:lnSpc>
              <a:buClrTx/>
              <a:buSzPct val="100000"/>
              <a:buFont typeface="+mj-lt"/>
              <a:buAutoNum type="arabicPeriod"/>
            </a:pPr>
            <a:r>
              <a:rPr lang="pt-BR" sz="1800" dirty="0" smtClean="0"/>
              <a:t>Forme k grupos, associando as observações ao centroide mais próximo.</a:t>
            </a:r>
          </a:p>
          <a:p>
            <a:pPr marL="661987" lvl="1" indent="-342900" algn="just">
              <a:lnSpc>
                <a:spcPct val="200000"/>
              </a:lnSpc>
              <a:buClrTx/>
              <a:buSzPct val="100000"/>
              <a:buFont typeface="+mj-lt"/>
              <a:buAutoNum type="arabicPeriod"/>
            </a:pPr>
            <a:r>
              <a:rPr lang="pt-BR" sz="1800" dirty="0" smtClean="0"/>
              <a:t>Recalcule os centroides.</a:t>
            </a:r>
          </a:p>
          <a:p>
            <a:pPr marL="661987" lvl="1" indent="-342900" algn="just">
              <a:lnSpc>
                <a:spcPct val="200000"/>
              </a:lnSpc>
              <a:buClrTx/>
              <a:buSzPct val="100000"/>
              <a:buFont typeface="+mj-lt"/>
              <a:buAutoNum type="arabicPeriod"/>
            </a:pPr>
            <a:r>
              <a:rPr lang="pt-BR" sz="1800" dirty="0"/>
              <a:t>S</a:t>
            </a:r>
            <a:r>
              <a:rPr lang="pt-BR" sz="1800" dirty="0" smtClean="0"/>
              <a:t>e há alterações significativas nos centroides, retorne ao item 2. </a:t>
            </a:r>
          </a:p>
          <a:p>
            <a:pPr algn="just"/>
            <a:endParaRPr lang="pt-BR" sz="2000" dirty="0"/>
          </a:p>
          <a:p>
            <a:pPr marL="0" indent="0" algn="just">
              <a:buNone/>
            </a:pPr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83339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7300" y="254200"/>
            <a:ext cx="7886700" cy="398944"/>
          </a:xfrm>
        </p:spPr>
        <p:txBody>
          <a:bodyPr>
            <a:normAutofit fontScale="90000"/>
          </a:bodyPr>
          <a:lstStyle/>
          <a:p>
            <a:r>
              <a:rPr lang="pt-BR" dirty="0"/>
              <a:t>Método </a:t>
            </a:r>
            <a:r>
              <a:rPr lang="pt-BR" dirty="0" smtClean="0"/>
              <a:t>K-</a:t>
            </a:r>
            <a:r>
              <a:rPr lang="pt-BR" dirty="0" err="1" smtClean="0"/>
              <a:t>means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33845" y="692697"/>
            <a:ext cx="7886700" cy="5487442"/>
          </a:xfrm>
        </p:spPr>
        <p:txBody>
          <a:bodyPr/>
          <a:lstStyle/>
          <a:p>
            <a:pPr marL="277812" indent="-285750" algn="just"/>
            <a:r>
              <a:rPr lang="pt-BR" sz="2000" dirty="0" smtClean="0"/>
              <a:t>Exemplo 1:  Dados hipotéticos:</a:t>
            </a:r>
          </a:p>
          <a:p>
            <a:pPr marL="319087" lvl="1" indent="0" algn="just">
              <a:lnSpc>
                <a:spcPct val="150000"/>
              </a:lnSpc>
              <a:buClrTx/>
              <a:buSzPct val="100000"/>
              <a:buNone/>
            </a:pPr>
            <a:endParaRPr lang="pt-BR" sz="1600" dirty="0" smtClean="0"/>
          </a:p>
          <a:p>
            <a:pPr marL="319087" lvl="1" indent="0" algn="just">
              <a:lnSpc>
                <a:spcPct val="150000"/>
              </a:lnSpc>
              <a:buClrTx/>
              <a:buSzPct val="100000"/>
              <a:buNone/>
            </a:pPr>
            <a:endParaRPr lang="pt-BR" sz="1600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221878"/>
              </p:ext>
            </p:extLst>
          </p:nvPr>
        </p:nvGraphicFramePr>
        <p:xfrm>
          <a:off x="3029023" y="1052737"/>
          <a:ext cx="3096344" cy="5475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0105"/>
                <a:gridCol w="802103"/>
                <a:gridCol w="1224136"/>
              </a:tblGrid>
              <a:tr h="25024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Observação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07198"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7,3</a:t>
                      </a:r>
                    </a:p>
                  </a:txBody>
                  <a:tcPr marL="9525" marR="9525" marT="9525" marB="0" anchor="b"/>
                </a:tc>
              </a:tr>
              <a:tr h="307198"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7,5</a:t>
                      </a:r>
                    </a:p>
                  </a:txBody>
                  <a:tcPr marL="9525" marR="9525" marT="9525" marB="0" anchor="b"/>
                </a:tc>
              </a:tr>
              <a:tr h="307198"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6,8</a:t>
                      </a:r>
                    </a:p>
                  </a:txBody>
                  <a:tcPr marL="9525" marR="9525" marT="9525" marB="0" anchor="b"/>
                </a:tc>
              </a:tr>
              <a:tr h="307198"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6,5</a:t>
                      </a:r>
                    </a:p>
                  </a:txBody>
                  <a:tcPr marL="9525" marR="9525" marT="9525" marB="0" anchor="b"/>
                </a:tc>
              </a:tr>
              <a:tr h="307198"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6,4</a:t>
                      </a:r>
                    </a:p>
                  </a:txBody>
                  <a:tcPr marL="9525" marR="9525" marT="9525" marB="0" anchor="b"/>
                </a:tc>
              </a:tr>
              <a:tr h="307198"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5,8</a:t>
                      </a:r>
                    </a:p>
                  </a:txBody>
                  <a:tcPr marL="9525" marR="9525" marT="9525" marB="0" anchor="b"/>
                </a:tc>
              </a:tr>
              <a:tr h="307198"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5,2</a:t>
                      </a:r>
                    </a:p>
                  </a:txBody>
                  <a:tcPr marL="9525" marR="9525" marT="9525" marB="0" anchor="b"/>
                </a:tc>
              </a:tr>
              <a:tr h="307198"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07198"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3,2</a:t>
                      </a:r>
                    </a:p>
                  </a:txBody>
                  <a:tcPr marL="9525" marR="9525" marT="9525" marB="0" anchor="b"/>
                </a:tc>
              </a:tr>
              <a:tr h="307198"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2,4</a:t>
                      </a:r>
                    </a:p>
                  </a:txBody>
                  <a:tcPr marL="9525" marR="9525" marT="9525" marB="0" anchor="b"/>
                </a:tc>
              </a:tr>
              <a:tr h="307198"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</a:t>
                      </a:r>
                    </a:p>
                  </a:txBody>
                  <a:tcPr marL="9525" marR="9525" marT="9525" marB="0" anchor="b"/>
                </a:tc>
              </a:tr>
              <a:tr h="307198"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07198"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2,7</a:t>
                      </a:r>
                    </a:p>
                  </a:txBody>
                  <a:tcPr marL="9525" marR="9525" marT="9525" marB="0" anchor="b"/>
                </a:tc>
              </a:tr>
              <a:tr h="307198"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2,4</a:t>
                      </a:r>
                    </a:p>
                  </a:txBody>
                  <a:tcPr marL="9525" marR="9525" marT="9525" marB="0" anchor="b"/>
                </a:tc>
              </a:tr>
              <a:tr h="307198"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07198"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</a:t>
                      </a:r>
                    </a:p>
                  </a:txBody>
                  <a:tcPr marL="9525" marR="9525" marT="9525" marB="0" anchor="b"/>
                </a:tc>
              </a:tr>
              <a:tr h="307198"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343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38946" y="116632"/>
            <a:ext cx="7886700" cy="398944"/>
          </a:xfrm>
        </p:spPr>
        <p:txBody>
          <a:bodyPr>
            <a:normAutofit fontScale="90000"/>
          </a:bodyPr>
          <a:lstStyle/>
          <a:p>
            <a:r>
              <a:rPr lang="pt-BR" dirty="0"/>
              <a:t>Método </a:t>
            </a:r>
            <a:r>
              <a:rPr lang="pt-BR" dirty="0" smtClean="0"/>
              <a:t>K-</a:t>
            </a:r>
            <a:r>
              <a:rPr lang="pt-BR" dirty="0" err="1" smtClean="0"/>
              <a:t>means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360" y="1828800"/>
            <a:ext cx="5030805" cy="4351338"/>
          </a:xfrm>
        </p:spPr>
      </p:pic>
    </p:spTree>
    <p:extLst>
      <p:ext uri="{BB962C8B-B14F-4D97-AF65-F5344CB8AC3E}">
        <p14:creationId xmlns:p14="http://schemas.microsoft.com/office/powerpoint/2010/main" val="366188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28992" y="188640"/>
            <a:ext cx="7886700" cy="398944"/>
          </a:xfrm>
        </p:spPr>
        <p:txBody>
          <a:bodyPr>
            <a:normAutofit fontScale="90000"/>
          </a:bodyPr>
          <a:lstStyle/>
          <a:p>
            <a:r>
              <a:rPr lang="pt-BR" dirty="0"/>
              <a:t>Método </a:t>
            </a:r>
            <a:r>
              <a:rPr lang="pt-BR" dirty="0" smtClean="0"/>
              <a:t>K-</a:t>
            </a:r>
            <a:r>
              <a:rPr lang="pt-BR" dirty="0" err="1" smtClean="0"/>
              <a:t>means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7812" indent="-285750" algn="just"/>
            <a:r>
              <a:rPr lang="pt-BR" sz="2000" dirty="0" smtClean="0"/>
              <a:t>Exemplo 1:  Foram examinados as sementes de três espécies de trigo. Foram medidos por meio de raio-X as seguintes características:</a:t>
            </a:r>
          </a:p>
          <a:p>
            <a:pPr marL="661987" lvl="1" indent="-342900" algn="just">
              <a:lnSpc>
                <a:spcPct val="150000"/>
              </a:lnSpc>
              <a:buClrTx/>
              <a:buSzPct val="100000"/>
              <a:buFont typeface="+mj-lt"/>
              <a:buAutoNum type="arabicPeriod"/>
            </a:pPr>
            <a:r>
              <a:rPr lang="pt-BR" sz="1600" dirty="0" smtClean="0"/>
              <a:t>Área</a:t>
            </a:r>
          </a:p>
          <a:p>
            <a:pPr marL="661987" lvl="1" indent="-342900" algn="just">
              <a:lnSpc>
                <a:spcPct val="150000"/>
              </a:lnSpc>
              <a:buClrTx/>
              <a:buSzPct val="100000"/>
              <a:buFont typeface="+mj-lt"/>
              <a:buAutoNum type="arabicPeriod"/>
            </a:pPr>
            <a:r>
              <a:rPr lang="pt-BR" sz="1600" dirty="0" smtClean="0"/>
              <a:t>Perímetro</a:t>
            </a:r>
          </a:p>
          <a:p>
            <a:pPr marL="661987" lvl="1" indent="-342900" algn="just">
              <a:lnSpc>
                <a:spcPct val="150000"/>
              </a:lnSpc>
              <a:buClrTx/>
              <a:buSzPct val="100000"/>
              <a:buFont typeface="+mj-lt"/>
              <a:buAutoNum type="arabicPeriod"/>
            </a:pPr>
            <a:r>
              <a:rPr lang="pt-BR" sz="1600" dirty="0" smtClean="0"/>
              <a:t>Compacidade</a:t>
            </a:r>
          </a:p>
          <a:p>
            <a:pPr marL="661987" lvl="1" indent="-342900" algn="just">
              <a:lnSpc>
                <a:spcPct val="150000"/>
              </a:lnSpc>
              <a:buClrTx/>
              <a:buSzPct val="100000"/>
              <a:buFont typeface="+mj-lt"/>
              <a:buAutoNum type="arabicPeriod"/>
            </a:pPr>
            <a:r>
              <a:rPr lang="pt-BR" sz="1600" dirty="0" smtClean="0"/>
              <a:t>Comprimento</a:t>
            </a:r>
          </a:p>
          <a:p>
            <a:pPr marL="661987" lvl="1" indent="-342900" algn="just">
              <a:lnSpc>
                <a:spcPct val="150000"/>
              </a:lnSpc>
              <a:buClrTx/>
              <a:buSzPct val="100000"/>
              <a:buFont typeface="+mj-lt"/>
              <a:buAutoNum type="arabicPeriod"/>
            </a:pPr>
            <a:r>
              <a:rPr lang="pt-BR" sz="1600" dirty="0" smtClean="0"/>
              <a:t>Largura</a:t>
            </a:r>
          </a:p>
          <a:p>
            <a:pPr marL="661987" lvl="1" indent="-342900" algn="just">
              <a:lnSpc>
                <a:spcPct val="150000"/>
              </a:lnSpc>
              <a:buClrTx/>
              <a:buSzPct val="100000"/>
              <a:buFont typeface="+mj-lt"/>
              <a:buAutoNum type="arabicPeriod"/>
            </a:pPr>
            <a:r>
              <a:rPr lang="pt-BR" sz="1600" dirty="0" smtClean="0"/>
              <a:t>Coeficiente de assimetria</a:t>
            </a:r>
          </a:p>
          <a:p>
            <a:pPr marL="661987" lvl="1" indent="-342900" algn="just">
              <a:lnSpc>
                <a:spcPct val="150000"/>
              </a:lnSpc>
              <a:buClrTx/>
              <a:buSzPct val="100000"/>
              <a:buFont typeface="+mj-lt"/>
              <a:buAutoNum type="arabicPeriod"/>
            </a:pPr>
            <a:r>
              <a:rPr lang="pt-BR" sz="1600" dirty="0" smtClean="0"/>
              <a:t>Comprimento da ranhura</a:t>
            </a:r>
          </a:p>
          <a:p>
            <a:pPr marL="661987" lvl="1" indent="-342900" algn="just">
              <a:lnSpc>
                <a:spcPct val="150000"/>
              </a:lnSpc>
              <a:buClrTx/>
              <a:buSzPct val="100000"/>
              <a:buFont typeface="+mj-lt"/>
              <a:buAutoNum type="arabicPeriod"/>
            </a:pPr>
            <a:r>
              <a:rPr lang="pt-BR" sz="1600" dirty="0" smtClean="0"/>
              <a:t>Espécie do milho</a:t>
            </a:r>
          </a:p>
          <a:p>
            <a:pPr marL="319087" lvl="1" indent="0" algn="just">
              <a:lnSpc>
                <a:spcPct val="150000"/>
              </a:lnSpc>
              <a:buClrTx/>
              <a:buSzPct val="100000"/>
              <a:buNone/>
            </a:pPr>
            <a:endParaRPr lang="pt-BR" sz="1600" dirty="0"/>
          </a:p>
          <a:p>
            <a:pPr marL="319087" lvl="1" indent="0" algn="just">
              <a:lnSpc>
                <a:spcPct val="150000"/>
              </a:lnSpc>
              <a:buClrTx/>
              <a:buSzPct val="100000"/>
              <a:buNone/>
            </a:pPr>
            <a:r>
              <a:rPr lang="pt-BR" sz="1600" dirty="0"/>
              <a:t>Fonte: </a:t>
            </a:r>
            <a:r>
              <a:rPr lang="pt-BR" sz="1600" dirty="0">
                <a:hlinkClick r:id="rId2"/>
              </a:rPr>
              <a:t>http://</a:t>
            </a:r>
            <a:r>
              <a:rPr lang="pt-BR" sz="1600" dirty="0" smtClean="0">
                <a:hlinkClick r:id="rId2"/>
              </a:rPr>
              <a:t>archive.ics.uci.edu/ml/datasets/seeds</a:t>
            </a:r>
            <a:r>
              <a:rPr lang="pt-BR" sz="1600" dirty="0" smtClean="0"/>
              <a:t> em 15/04/2016</a:t>
            </a:r>
          </a:p>
        </p:txBody>
      </p:sp>
    </p:spTree>
    <p:extLst>
      <p:ext uri="{BB962C8B-B14F-4D97-AF65-F5344CB8AC3E}">
        <p14:creationId xmlns:p14="http://schemas.microsoft.com/office/powerpoint/2010/main" val="4195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7624" y="188640"/>
            <a:ext cx="7886700" cy="326936"/>
          </a:xfrm>
        </p:spPr>
        <p:txBody>
          <a:bodyPr>
            <a:normAutofit fontScale="90000"/>
          </a:bodyPr>
          <a:lstStyle/>
          <a:p>
            <a:r>
              <a:rPr lang="pt-BR" dirty="0"/>
              <a:t>Método </a:t>
            </a:r>
            <a:r>
              <a:rPr lang="pt-BR" dirty="0" smtClean="0"/>
              <a:t>K-</a:t>
            </a:r>
            <a:r>
              <a:rPr lang="pt-BR" dirty="0" err="1" smtClean="0"/>
              <a:t>means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7812" indent="-285750" algn="just"/>
            <a:r>
              <a:rPr lang="pt-BR" sz="2000" dirty="0" smtClean="0"/>
              <a:t>Exemplo 2: Dados hipotéticos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72816"/>
            <a:ext cx="8229599" cy="460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06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050" y="116632"/>
            <a:ext cx="7886700" cy="435558"/>
          </a:xfrm>
        </p:spPr>
        <p:txBody>
          <a:bodyPr anchor="ctr">
            <a:normAutofit fontScale="90000"/>
          </a:bodyPr>
          <a:lstStyle/>
          <a:p>
            <a:pPr eaLnBrk="1" hangingPunct="1"/>
            <a:r>
              <a:rPr lang="pt-BR" dirty="0"/>
              <a:t>Intuição </a:t>
            </a:r>
            <a:r>
              <a:rPr lang="pt-BR" dirty="0" smtClean="0"/>
              <a:t>I</a:t>
            </a:r>
            <a:endParaRPr lang="pt-BR" alt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 smtClean="0"/>
              <a:t>A tabela apresenta o  peso </a:t>
            </a:r>
            <a:r>
              <a:rPr lang="pt-BR" sz="2000" dirty="0" smtClean="0"/>
              <a:t>(kg) e </a:t>
            </a:r>
            <a:r>
              <a:rPr lang="pt-BR" sz="2000" dirty="0" smtClean="0"/>
              <a:t>a </a:t>
            </a:r>
            <a:r>
              <a:rPr lang="pt-BR" sz="2000" dirty="0" smtClean="0"/>
              <a:t>altura (cm)  </a:t>
            </a:r>
            <a:r>
              <a:rPr lang="pt-BR" sz="2000" dirty="0"/>
              <a:t>de seis </a:t>
            </a:r>
            <a:r>
              <a:rPr lang="pt-BR" sz="2000" dirty="0" smtClean="0"/>
              <a:t>indivíduos.</a:t>
            </a:r>
            <a:endParaRPr lang="pt-BR" sz="2000" dirty="0"/>
          </a:p>
          <a:p>
            <a:pPr marL="344487" lvl="1" indent="0">
              <a:buNone/>
            </a:pPr>
            <a:endParaRPr lang="pt-BR" sz="2000" dirty="0"/>
          </a:p>
          <a:p>
            <a:pPr marL="989013" lvl="3" indent="0">
              <a:buNone/>
            </a:pPr>
            <a:r>
              <a:rPr lang="pt-BR" sz="1800" dirty="0" smtClean="0"/>
              <a:t> </a:t>
            </a:r>
            <a:endParaRPr lang="pt-BR" sz="18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sz="half" idx="4294967295"/>
          </p:nvPr>
        </p:nvSpPr>
        <p:spPr>
          <a:xfrm>
            <a:off x="5105400" y="1341438"/>
            <a:ext cx="4038600" cy="5040312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graphicFrame>
        <p:nvGraphicFramePr>
          <p:cNvPr id="7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817262"/>
              </p:ext>
            </p:extLst>
          </p:nvPr>
        </p:nvGraphicFramePr>
        <p:xfrm>
          <a:off x="2051720" y="2566194"/>
          <a:ext cx="5181600" cy="2522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/>
                <a:gridCol w="1727200"/>
                <a:gridCol w="1727200"/>
              </a:tblGrid>
              <a:tr h="286742">
                <a:tc>
                  <a:txBody>
                    <a:bodyPr/>
                    <a:lstStyle/>
                    <a:p>
                      <a:r>
                        <a:rPr lang="pt-BR" dirty="0" smtClean="0"/>
                        <a:t>Indivíduo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Peso (kg)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Altura</a:t>
                      </a:r>
                      <a:r>
                        <a:rPr lang="pt-BR" baseline="0" dirty="0" smtClean="0"/>
                        <a:t> (cm)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180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175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167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180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165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58093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7624" y="0"/>
            <a:ext cx="7886700" cy="476672"/>
          </a:xfrm>
        </p:spPr>
        <p:txBody>
          <a:bodyPr>
            <a:normAutofit fontScale="90000"/>
          </a:bodyPr>
          <a:lstStyle/>
          <a:p>
            <a:r>
              <a:rPr lang="pt-BR" dirty="0"/>
              <a:t>Método </a:t>
            </a:r>
            <a:r>
              <a:rPr lang="pt-BR" dirty="0" smtClean="0"/>
              <a:t>K-</a:t>
            </a:r>
            <a:r>
              <a:rPr lang="pt-BR" dirty="0" err="1" smtClean="0"/>
              <a:t>means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7812" indent="-285750" algn="just"/>
            <a:r>
              <a:rPr lang="pt-BR" sz="2000" dirty="0" smtClean="0"/>
              <a:t>Exemplo 2: Dados hipotéticos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73238"/>
            <a:ext cx="8229600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62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886700" cy="476672"/>
          </a:xfrm>
        </p:spPr>
        <p:txBody>
          <a:bodyPr>
            <a:normAutofit fontScale="90000"/>
          </a:bodyPr>
          <a:lstStyle/>
          <a:p>
            <a:r>
              <a:rPr lang="pt-BR" dirty="0"/>
              <a:t>Método </a:t>
            </a:r>
            <a:r>
              <a:rPr lang="pt-BR" dirty="0" smtClean="0"/>
              <a:t>K-</a:t>
            </a:r>
            <a:r>
              <a:rPr lang="pt-BR" dirty="0" err="1" smtClean="0"/>
              <a:t>means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7812" indent="-285750" algn="just"/>
            <a:r>
              <a:rPr lang="pt-BR" sz="2000" dirty="0" smtClean="0"/>
              <a:t>Exemplo 3:  Porcentagem de alimentos em carnes e peixes em ralação a quantidade diária recomendável, exceto para gordura. (A = assado, C = cozido, D = defumado, E = enlatado, F = frito, FE = fervido, G = grelhado).</a:t>
            </a:r>
          </a:p>
          <a:p>
            <a:pPr marL="0" indent="0" algn="just">
              <a:buNone/>
            </a:pPr>
            <a:endParaRPr lang="pt-BR" sz="2000" dirty="0" smtClean="0"/>
          </a:p>
          <a:p>
            <a:pPr marL="661987" lvl="1" indent="-342900" algn="just">
              <a:lnSpc>
                <a:spcPct val="150000"/>
              </a:lnSpc>
              <a:buClrTx/>
              <a:buSzPct val="100000"/>
              <a:buFont typeface="+mj-lt"/>
              <a:buAutoNum type="arabicPeriod"/>
            </a:pPr>
            <a:r>
              <a:rPr lang="pt-BR" sz="2000" dirty="0" smtClean="0"/>
              <a:t>Energia</a:t>
            </a:r>
          </a:p>
          <a:p>
            <a:pPr marL="661987" lvl="1" indent="-342900" algn="just">
              <a:lnSpc>
                <a:spcPct val="150000"/>
              </a:lnSpc>
              <a:buClrTx/>
              <a:buSzPct val="100000"/>
              <a:buFont typeface="+mj-lt"/>
              <a:buAutoNum type="arabicPeriod"/>
            </a:pPr>
            <a:r>
              <a:rPr lang="pt-BR" sz="2000" dirty="0" smtClean="0"/>
              <a:t>Proteína</a:t>
            </a:r>
          </a:p>
          <a:p>
            <a:pPr marL="661987" lvl="1" indent="-342900" algn="just">
              <a:lnSpc>
                <a:spcPct val="150000"/>
              </a:lnSpc>
              <a:buClrTx/>
              <a:buSzPct val="100000"/>
              <a:buFont typeface="+mj-lt"/>
              <a:buAutoNum type="arabicPeriod"/>
            </a:pPr>
            <a:r>
              <a:rPr lang="pt-BR" sz="2000" dirty="0" smtClean="0"/>
              <a:t>Gordura</a:t>
            </a:r>
          </a:p>
          <a:p>
            <a:pPr marL="661987" lvl="1" indent="-342900" algn="just">
              <a:lnSpc>
                <a:spcPct val="150000"/>
              </a:lnSpc>
              <a:buClrTx/>
              <a:buSzPct val="100000"/>
              <a:buFont typeface="+mj-lt"/>
              <a:buAutoNum type="arabicPeriod"/>
            </a:pPr>
            <a:r>
              <a:rPr lang="pt-BR" sz="2000" dirty="0" smtClean="0"/>
              <a:t>Cálcio </a:t>
            </a:r>
          </a:p>
          <a:p>
            <a:pPr marL="661987" lvl="1" indent="-342900" algn="just">
              <a:lnSpc>
                <a:spcPct val="150000"/>
              </a:lnSpc>
              <a:buClrTx/>
              <a:buSzPct val="100000"/>
              <a:buFont typeface="+mj-lt"/>
              <a:buAutoNum type="arabicPeriod"/>
            </a:pPr>
            <a:r>
              <a:rPr lang="pt-BR" sz="2000" dirty="0" smtClean="0"/>
              <a:t>Ferro</a:t>
            </a:r>
          </a:p>
        </p:txBody>
      </p:sp>
    </p:spTree>
    <p:extLst>
      <p:ext uri="{BB962C8B-B14F-4D97-AF65-F5344CB8AC3E}">
        <p14:creationId xmlns:p14="http://schemas.microsoft.com/office/powerpoint/2010/main" val="36107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5616" y="260648"/>
            <a:ext cx="7886700" cy="326936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Método K-</a:t>
            </a:r>
            <a:r>
              <a:rPr lang="pt-BR" dirty="0" err="1" smtClean="0"/>
              <a:t>means</a:t>
            </a:r>
            <a:endParaRPr lang="pt-BR" dirty="0"/>
          </a:p>
        </p:txBody>
      </p:sp>
      <p:graphicFrame>
        <p:nvGraphicFramePr>
          <p:cNvPr id="3" name="Espaço Reservado para Conteúd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4331186"/>
              </p:ext>
            </p:extLst>
          </p:nvPr>
        </p:nvGraphicFramePr>
        <p:xfrm>
          <a:off x="467544" y="1340769"/>
          <a:ext cx="4073103" cy="338385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00450"/>
                <a:gridCol w="605582"/>
                <a:gridCol w="682735"/>
                <a:gridCol w="631617"/>
                <a:gridCol w="474899"/>
                <a:gridCol w="477820"/>
              </a:tblGrid>
              <a:tr h="288031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pt-BR" sz="140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alimento</a:t>
                      </a:r>
                      <a:endParaRPr lang="pt-BR" sz="14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pt-BR" sz="140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energia</a:t>
                      </a:r>
                      <a:endParaRPr lang="pt-BR" sz="14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pt-BR" sz="1400" u="none" strike="noStrike" kern="1200" dirty="0" err="1">
                          <a:solidFill>
                            <a:schemeClr val="bg1"/>
                          </a:solidFill>
                          <a:effectLst/>
                        </a:rPr>
                        <a:t>proteina</a:t>
                      </a:r>
                      <a:endParaRPr lang="pt-BR" sz="14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pt-BR" sz="140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gordura</a:t>
                      </a:r>
                      <a:endParaRPr lang="pt-BR" sz="14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pt-BR" sz="1400" u="none" strike="noStrike" kern="1200" dirty="0" err="1">
                          <a:solidFill>
                            <a:schemeClr val="bg1"/>
                          </a:solidFill>
                          <a:effectLst/>
                        </a:rPr>
                        <a:t>calcio</a:t>
                      </a:r>
                      <a:endParaRPr lang="pt-BR" sz="14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pt-BR" sz="140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ferro</a:t>
                      </a:r>
                      <a:endParaRPr lang="pt-BR" sz="14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>
                    <a:solidFill>
                      <a:schemeClr val="accent1"/>
                    </a:solidFill>
                  </a:tcPr>
                </a:tc>
              </a:tr>
              <a:tr h="155405"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bife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11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29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28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1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26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</a:tr>
              <a:tr h="155405"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 err="1">
                          <a:effectLst/>
                        </a:rPr>
                        <a:t>hamburgue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8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30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17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1</a:t>
                      </a:r>
                      <a:endParaRPr lang="pt-BR" sz="14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27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</a:tr>
              <a:tr h="155405"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carne/a</a:t>
                      </a:r>
                      <a:endParaRPr lang="pt-BR" sz="14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13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21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39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1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20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</a:tr>
              <a:tr h="155405"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churrasco/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12</a:t>
                      </a:r>
                      <a:endParaRPr lang="pt-BR" sz="14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27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32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1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26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</a:tr>
              <a:tr h="155405"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carne/e</a:t>
                      </a:r>
                      <a:endParaRPr lang="pt-BR" sz="14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6</a:t>
                      </a:r>
                      <a:endParaRPr lang="pt-BR" sz="14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31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10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2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37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</a:tr>
              <a:tr h="155405"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galinha/g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4</a:t>
                      </a:r>
                      <a:endParaRPr lang="pt-BR" sz="14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29</a:t>
                      </a:r>
                      <a:endParaRPr lang="pt-BR" sz="14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3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1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14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</a:tr>
              <a:tr h="155405"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galinha/e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5</a:t>
                      </a:r>
                      <a:endParaRPr lang="pt-BR" sz="14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36</a:t>
                      </a:r>
                      <a:endParaRPr lang="pt-BR" sz="14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7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2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15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</a:tr>
              <a:tr h="155405"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coracao</a:t>
                      </a:r>
                      <a:endParaRPr lang="pt-BR" sz="14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5</a:t>
                      </a:r>
                      <a:endParaRPr lang="pt-BR" sz="14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37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5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2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59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</a:tr>
              <a:tr h="155405"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 err="1">
                          <a:effectLst/>
                        </a:rPr>
                        <a:t>perna_ovelha</a:t>
                      </a:r>
                      <a:r>
                        <a:rPr lang="pt-BR" sz="1400" u="none" strike="noStrike" kern="1200" dirty="0">
                          <a:effectLst/>
                        </a:rPr>
                        <a:t>/a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8</a:t>
                      </a:r>
                      <a:endParaRPr lang="pt-BR" sz="14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29</a:t>
                      </a:r>
                      <a:endParaRPr lang="pt-BR" sz="14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20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1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26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</a:tr>
              <a:tr h="155405"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diant_ovelha/a</a:t>
                      </a:r>
                      <a:endParaRPr lang="pt-BR" sz="14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9</a:t>
                      </a:r>
                      <a:endParaRPr lang="pt-BR" sz="14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26</a:t>
                      </a:r>
                      <a:endParaRPr lang="pt-BR" sz="14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25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1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23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</a:tr>
              <a:tr h="155405"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presunto/d</a:t>
                      </a:r>
                      <a:endParaRPr lang="pt-BR" sz="14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11</a:t>
                      </a:r>
                      <a:endParaRPr lang="pt-BR" sz="14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29</a:t>
                      </a:r>
                      <a:endParaRPr lang="pt-BR" sz="14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28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1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25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</a:tr>
              <a:tr h="155405"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porco/a</a:t>
                      </a:r>
                      <a:endParaRPr lang="pt-BR" sz="14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11</a:t>
                      </a:r>
                      <a:endParaRPr lang="pt-BR" sz="14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27</a:t>
                      </a:r>
                      <a:endParaRPr lang="pt-BR" sz="14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29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1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25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</a:tr>
              <a:tr h="155405"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porco/fe</a:t>
                      </a:r>
                      <a:endParaRPr lang="pt-BR" sz="14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11</a:t>
                      </a:r>
                      <a:endParaRPr lang="pt-BR" sz="14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27</a:t>
                      </a:r>
                      <a:endParaRPr lang="pt-BR" sz="14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30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1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24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</a:tr>
              <a:tr h="155405"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 err="1">
                          <a:effectLst/>
                        </a:rPr>
                        <a:t>lingua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6</a:t>
                      </a:r>
                      <a:endParaRPr lang="pt-BR" sz="14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26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14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1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25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</a:tr>
            </a:tbl>
          </a:graphicData>
        </a:graphic>
      </p:graphicFrame>
      <p:graphicFrame>
        <p:nvGraphicFramePr>
          <p:cNvPr id="6" name="Espaço Reservado para Conteúd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7916040"/>
              </p:ext>
            </p:extLst>
          </p:nvPr>
        </p:nvGraphicFramePr>
        <p:xfrm>
          <a:off x="4932040" y="1340769"/>
          <a:ext cx="3966053" cy="316272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54550"/>
                <a:gridCol w="605582"/>
                <a:gridCol w="682735"/>
                <a:gridCol w="631617"/>
                <a:gridCol w="474899"/>
                <a:gridCol w="416670"/>
              </a:tblGrid>
              <a:tr h="288031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pt-BR" sz="140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alimento</a:t>
                      </a:r>
                      <a:endParaRPr lang="pt-BR" sz="14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pt-BR" sz="140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energia</a:t>
                      </a:r>
                      <a:endParaRPr lang="pt-BR" sz="14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pt-BR" sz="1400" u="none" strike="noStrike" kern="1200" dirty="0" err="1">
                          <a:solidFill>
                            <a:schemeClr val="bg1"/>
                          </a:solidFill>
                          <a:effectLst/>
                        </a:rPr>
                        <a:t>proteina</a:t>
                      </a:r>
                      <a:endParaRPr lang="pt-BR" sz="14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pt-BR" sz="140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gordura</a:t>
                      </a:r>
                      <a:endParaRPr lang="pt-BR" sz="14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pt-BR" sz="1400" u="none" strike="noStrike" kern="1200" dirty="0" err="1">
                          <a:solidFill>
                            <a:schemeClr val="bg1"/>
                          </a:solidFill>
                          <a:effectLst/>
                        </a:rPr>
                        <a:t>calcio</a:t>
                      </a:r>
                      <a:endParaRPr lang="pt-BR" sz="14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pt-BR" sz="140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ferro</a:t>
                      </a:r>
                      <a:endParaRPr lang="pt-BR" sz="14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>
                    <a:solidFill>
                      <a:schemeClr val="accent1"/>
                    </a:solidFill>
                  </a:tcPr>
                </a:tc>
              </a:tr>
              <a:tr h="155405"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 err="1">
                          <a:effectLst/>
                        </a:rPr>
                        <a:t>costela_vitela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6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33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9</a:t>
                      </a:r>
                      <a:endParaRPr lang="pt-BR" sz="14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1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27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</a:tr>
              <a:tr h="155405"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 err="1">
                          <a:effectLst/>
                        </a:rPr>
                        <a:t>bluefish</a:t>
                      </a:r>
                      <a:r>
                        <a:rPr lang="pt-BR" sz="1400" u="none" strike="noStrike" kern="1200" dirty="0">
                          <a:effectLst/>
                        </a:rPr>
                        <a:t>/c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4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31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4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3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6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</a:tr>
              <a:tr h="155405"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marisco/cru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2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16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1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10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60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</a:tr>
              <a:tr h="155405"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 smtClean="0">
                          <a:effectLst/>
                        </a:rPr>
                        <a:t>marisco/e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1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10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1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9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54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</a:tr>
              <a:tr h="155405"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siri/e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3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20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2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5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8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</a:tr>
              <a:tr h="155405"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haddock/f</a:t>
                      </a:r>
                      <a:endParaRPr lang="pt-BR" sz="14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4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23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5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2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5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</a:tr>
              <a:tr h="155405"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cavala/g</a:t>
                      </a:r>
                      <a:endParaRPr lang="pt-BR" sz="14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6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27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13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1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10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</a:tr>
              <a:tr h="155405"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cavala/e</a:t>
                      </a:r>
                      <a:endParaRPr lang="pt-BR" sz="14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5</a:t>
                      </a:r>
                      <a:endParaRPr lang="pt-BR" sz="14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23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9</a:t>
                      </a:r>
                      <a:endParaRPr lang="pt-BR" sz="14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20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18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</a:tr>
              <a:tr h="155405"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perca/f</a:t>
                      </a:r>
                      <a:endParaRPr lang="pt-BR" sz="14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6</a:t>
                      </a:r>
                      <a:endParaRPr lang="pt-BR" sz="14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23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1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2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13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</a:tr>
              <a:tr h="155405"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salamao/e</a:t>
                      </a:r>
                      <a:endParaRPr lang="pt-BR" sz="14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4</a:t>
                      </a:r>
                      <a:endParaRPr lang="pt-BR" sz="14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24</a:t>
                      </a:r>
                      <a:endParaRPr lang="pt-BR" sz="14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5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20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7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</a:tr>
              <a:tr h="155405"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sardinha/e</a:t>
                      </a:r>
                      <a:endParaRPr lang="pt-BR" sz="14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6</a:t>
                      </a:r>
                      <a:endParaRPr lang="pt-BR" sz="14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31</a:t>
                      </a:r>
                      <a:endParaRPr lang="pt-BR" sz="14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9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46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25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</a:tr>
              <a:tr h="155405"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atum/e</a:t>
                      </a:r>
                      <a:endParaRPr lang="pt-BR" sz="14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5</a:t>
                      </a:r>
                      <a:endParaRPr lang="pt-BR" sz="14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36</a:t>
                      </a:r>
                      <a:endParaRPr lang="pt-BR" sz="14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7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1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12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</a:tr>
              <a:tr h="155405"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camarao/e</a:t>
                      </a:r>
                      <a:endParaRPr lang="pt-BR" sz="14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3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>
                          <a:effectLst/>
                        </a:rPr>
                        <a:t>33</a:t>
                      </a:r>
                      <a:endParaRPr lang="pt-BR" sz="14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1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12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pt-BR" sz="1400" u="none" strike="noStrike" kern="1200" dirty="0">
                          <a:effectLst/>
                        </a:rPr>
                        <a:t>26</a:t>
                      </a:r>
                      <a:endParaRPr lang="pt-B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770" marR="7770" marT="777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166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260648"/>
            <a:ext cx="7886700" cy="326936"/>
          </a:xfrm>
        </p:spPr>
        <p:txBody>
          <a:bodyPr>
            <a:normAutofit fontScale="90000"/>
          </a:bodyPr>
          <a:lstStyle/>
          <a:p>
            <a:r>
              <a:rPr lang="pt-BR" dirty="0"/>
              <a:t>Método </a:t>
            </a:r>
            <a:r>
              <a:rPr lang="pt-BR" dirty="0" smtClean="0"/>
              <a:t>K-</a:t>
            </a:r>
            <a:r>
              <a:rPr lang="pt-BR" dirty="0" err="1" smtClean="0"/>
              <a:t>means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7812" indent="-285750" algn="just"/>
            <a:r>
              <a:rPr lang="pt-BR" sz="2000" dirty="0" smtClean="0"/>
              <a:t>Exemplo 3: </a:t>
            </a:r>
            <a:r>
              <a:rPr lang="pt-BR" sz="2000" dirty="0" err="1" smtClean="0"/>
              <a:t>Dendrograma</a:t>
            </a:r>
            <a:endParaRPr lang="pt-BR" sz="2000" dirty="0" smtClean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00808"/>
            <a:ext cx="8136904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00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7624" y="188640"/>
            <a:ext cx="7886700" cy="360040"/>
          </a:xfrm>
        </p:spPr>
        <p:txBody>
          <a:bodyPr>
            <a:normAutofit fontScale="90000"/>
          </a:bodyPr>
          <a:lstStyle/>
          <a:p>
            <a:r>
              <a:rPr lang="pt-BR" dirty="0"/>
              <a:t>Método </a:t>
            </a:r>
            <a:r>
              <a:rPr lang="pt-BR" dirty="0" smtClean="0"/>
              <a:t>K-</a:t>
            </a:r>
            <a:r>
              <a:rPr lang="pt-BR" dirty="0" err="1" smtClean="0"/>
              <a:t>means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7812" indent="-285750" algn="just"/>
            <a:r>
              <a:rPr lang="pt-BR" sz="2000" dirty="0" smtClean="0"/>
              <a:t>Exemplo 3: Número de grupos.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783092"/>
            <a:ext cx="8064896" cy="452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5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7624" y="188640"/>
            <a:ext cx="7886700" cy="470952"/>
          </a:xfrm>
        </p:spPr>
        <p:txBody>
          <a:bodyPr>
            <a:normAutofit fontScale="90000"/>
          </a:bodyPr>
          <a:lstStyle/>
          <a:p>
            <a:r>
              <a:rPr lang="pt-BR" dirty="0"/>
              <a:t>Método </a:t>
            </a:r>
            <a:r>
              <a:rPr lang="pt-BR" dirty="0" smtClean="0"/>
              <a:t>K-</a:t>
            </a:r>
            <a:r>
              <a:rPr lang="pt-BR" dirty="0" err="1" smtClean="0"/>
              <a:t>means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329014"/>
          </a:xfrm>
        </p:spPr>
        <p:txBody>
          <a:bodyPr/>
          <a:lstStyle/>
          <a:p>
            <a:pPr marL="277812" indent="-285750" algn="just"/>
            <a:r>
              <a:rPr lang="pt-BR" sz="2000" dirty="0" smtClean="0"/>
              <a:t>Exemplo 3: Grupos </a:t>
            </a:r>
            <a:endParaRPr lang="pt-BR" sz="1600" dirty="0" smtClean="0"/>
          </a:p>
          <a:p>
            <a:pPr marL="661987" lvl="1" indent="-342900" algn="just">
              <a:lnSpc>
                <a:spcPct val="200000"/>
              </a:lnSpc>
              <a:buClrTx/>
              <a:buSzPct val="100000"/>
              <a:buFont typeface="+mj-lt"/>
              <a:buAutoNum type="arabicPeriod"/>
            </a:pPr>
            <a:r>
              <a:rPr lang="pt-BR" sz="2000" b="1" dirty="0" smtClean="0"/>
              <a:t>Sardinha </a:t>
            </a:r>
            <a:r>
              <a:rPr lang="pt-BR" sz="2000" b="1" dirty="0" smtClean="0"/>
              <a:t>(e)</a:t>
            </a:r>
          </a:p>
          <a:p>
            <a:pPr marL="661987" lvl="1" indent="-342900" algn="just">
              <a:lnSpc>
                <a:spcPct val="200000"/>
              </a:lnSpc>
              <a:buClrTx/>
              <a:buSzPct val="100000"/>
              <a:buFont typeface="+mj-lt"/>
              <a:buAutoNum type="arabicPeriod"/>
            </a:pPr>
            <a:r>
              <a:rPr lang="pt-BR" sz="2000" b="1" dirty="0" smtClean="0"/>
              <a:t>Coração, marisco (cru) e marisco (e)</a:t>
            </a:r>
          </a:p>
          <a:p>
            <a:pPr marL="661987" lvl="1" indent="-342900" algn="just">
              <a:lnSpc>
                <a:spcPct val="200000"/>
              </a:lnSpc>
              <a:buClrTx/>
              <a:buSzPct val="100000"/>
              <a:buFont typeface="+mj-lt"/>
              <a:buAutoNum type="arabicPeriod"/>
            </a:pPr>
            <a:r>
              <a:rPr lang="pt-BR" sz="2000" b="1" dirty="0" smtClean="0"/>
              <a:t>Carne (e), carne de vitela, linguiça, perna de vitela (a)</a:t>
            </a:r>
          </a:p>
          <a:p>
            <a:pPr marL="661987" lvl="1" indent="-342900" algn="just">
              <a:lnSpc>
                <a:spcPct val="200000"/>
              </a:lnSpc>
              <a:buClrTx/>
              <a:buSzPct val="100000"/>
              <a:buFont typeface="+mj-lt"/>
              <a:buAutoNum type="arabicPeriod"/>
            </a:pPr>
            <a:r>
              <a:rPr lang="pt-BR" sz="2000" b="1" dirty="0" smtClean="0"/>
              <a:t>Carne (a), dianteiro de ovelha (a), churrasco, bife, presunto (d), porco (a), porco (</a:t>
            </a:r>
            <a:r>
              <a:rPr lang="pt-BR" sz="2000" b="1" dirty="0" err="1" smtClean="0"/>
              <a:t>fe</a:t>
            </a:r>
            <a:r>
              <a:rPr lang="pt-BR" sz="2000" b="1" dirty="0" smtClean="0"/>
              <a:t>)</a:t>
            </a:r>
          </a:p>
          <a:p>
            <a:pPr marL="661987" lvl="1" indent="-342900" algn="just">
              <a:lnSpc>
                <a:spcPct val="200000"/>
              </a:lnSpc>
              <a:buClrTx/>
              <a:buSzPct val="100000"/>
              <a:buFont typeface="+mj-lt"/>
              <a:buAutoNum type="arabicPeriod"/>
            </a:pPr>
            <a:r>
              <a:rPr lang="pt-BR" sz="2000" b="1" dirty="0" smtClean="0"/>
              <a:t>Siri (e), </a:t>
            </a:r>
            <a:r>
              <a:rPr lang="pt-BR" sz="2000" b="1" dirty="0" err="1" smtClean="0"/>
              <a:t>haddock</a:t>
            </a:r>
            <a:r>
              <a:rPr lang="pt-BR" sz="2000" b="1" dirty="0" smtClean="0"/>
              <a:t> (f), galinha (g), perca (f), cavala (g), </a:t>
            </a:r>
            <a:r>
              <a:rPr lang="pt-BR" sz="2000" b="1" dirty="0" err="1" smtClean="0"/>
              <a:t>bluefish</a:t>
            </a:r>
            <a:r>
              <a:rPr lang="pt-BR" sz="2000" b="1" dirty="0" smtClean="0"/>
              <a:t>  (c), galinha (e), atum (e), camarão (e), cavala (e), salmão (e)</a:t>
            </a:r>
          </a:p>
        </p:txBody>
      </p:sp>
    </p:spTree>
    <p:extLst>
      <p:ext uri="{BB962C8B-B14F-4D97-AF65-F5344CB8AC3E}">
        <p14:creationId xmlns:p14="http://schemas.microsoft.com/office/powerpoint/2010/main" val="143358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7624" y="116632"/>
            <a:ext cx="7886700" cy="476672"/>
          </a:xfrm>
        </p:spPr>
        <p:txBody>
          <a:bodyPr>
            <a:normAutofit fontScale="90000"/>
          </a:bodyPr>
          <a:lstStyle/>
          <a:p>
            <a:r>
              <a:rPr lang="pt-BR" dirty="0"/>
              <a:t>Método </a:t>
            </a:r>
            <a:r>
              <a:rPr lang="pt-BR" dirty="0" smtClean="0"/>
              <a:t>K-</a:t>
            </a:r>
            <a:r>
              <a:rPr lang="pt-BR" dirty="0" err="1" smtClean="0"/>
              <a:t>means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5329014"/>
          </a:xfrm>
        </p:spPr>
        <p:txBody>
          <a:bodyPr/>
          <a:lstStyle/>
          <a:p>
            <a:pPr marL="277812" indent="-285750" algn="just"/>
            <a:r>
              <a:rPr lang="pt-BR" sz="2000" dirty="0" smtClean="0"/>
              <a:t>Exemplo 3: Grupos  formados pelo k-</a:t>
            </a:r>
            <a:r>
              <a:rPr lang="pt-BR" sz="2000" dirty="0" err="1" smtClean="0"/>
              <a:t>means</a:t>
            </a:r>
            <a:r>
              <a:rPr lang="pt-BR" sz="2000" dirty="0" smtClean="0"/>
              <a:t>.</a:t>
            </a:r>
          </a:p>
          <a:p>
            <a:pPr marL="661987" lvl="1" indent="-342900" algn="just">
              <a:lnSpc>
                <a:spcPct val="200000"/>
              </a:lnSpc>
              <a:buClrTx/>
              <a:buSzPct val="100000"/>
              <a:buFont typeface="+mj-lt"/>
              <a:buAutoNum type="arabicPeriod"/>
            </a:pPr>
            <a:r>
              <a:rPr lang="pt-BR" sz="1800" b="1" dirty="0" smtClean="0"/>
              <a:t>Galinha (g), galinha (e), cavala (e)</a:t>
            </a:r>
          </a:p>
          <a:p>
            <a:pPr marL="661987" lvl="1" indent="-342900" algn="just">
              <a:lnSpc>
                <a:spcPct val="200000"/>
              </a:lnSpc>
              <a:buClrTx/>
              <a:buSzPct val="100000"/>
              <a:buFont typeface="+mj-lt"/>
              <a:buAutoNum type="arabicPeriod"/>
            </a:pPr>
            <a:r>
              <a:rPr lang="pt-BR" sz="1800" b="1" dirty="0" smtClean="0"/>
              <a:t>Coração, marisco (cru) , marisco (e)</a:t>
            </a:r>
          </a:p>
          <a:p>
            <a:pPr marL="661987" lvl="1" indent="-342900" algn="just">
              <a:lnSpc>
                <a:spcPct val="200000"/>
              </a:lnSpc>
              <a:buClrTx/>
              <a:buSzPct val="100000"/>
              <a:buFont typeface="+mj-lt"/>
              <a:buAutoNum type="arabicPeriod"/>
            </a:pPr>
            <a:r>
              <a:rPr lang="pt-BR" sz="1800" b="1" dirty="0" smtClean="0"/>
              <a:t>Marisco (c), marisco (e), bife </a:t>
            </a:r>
            <a:r>
              <a:rPr lang="pt-BR" sz="1800" b="1" smtClean="0"/>
              <a:t>, hambúrguer, </a:t>
            </a:r>
            <a:r>
              <a:rPr lang="pt-BR" sz="1800" b="1" dirty="0" smtClean="0"/>
              <a:t>carne (a), churrasco, carne (e) , perna de ovelha (a) ,dianteira de ovelha (a ), presunto (a), porco (a), porco (</a:t>
            </a:r>
            <a:r>
              <a:rPr lang="pt-BR" sz="1800" b="1" dirty="0" err="1" smtClean="0"/>
              <a:t>fe</a:t>
            </a:r>
            <a:r>
              <a:rPr lang="pt-BR" sz="1800" b="1" dirty="0" smtClean="0"/>
              <a:t>), linguiça, costela de vitela, sardinha (e), camarão (e)</a:t>
            </a:r>
          </a:p>
          <a:p>
            <a:pPr marL="661987" lvl="1" indent="-342900" algn="just">
              <a:lnSpc>
                <a:spcPct val="200000"/>
              </a:lnSpc>
              <a:buClrTx/>
              <a:buSzPct val="100000"/>
              <a:buFont typeface="+mj-lt"/>
              <a:buAutoNum type="arabicPeriod"/>
            </a:pPr>
            <a:r>
              <a:rPr lang="pt-BR" sz="1800" b="1" dirty="0" smtClean="0"/>
              <a:t>Blue </a:t>
            </a:r>
            <a:r>
              <a:rPr lang="pt-BR" sz="1800" b="1" dirty="0" err="1" smtClean="0"/>
              <a:t>fish</a:t>
            </a:r>
            <a:r>
              <a:rPr lang="pt-BR" sz="1800" b="1" dirty="0" smtClean="0"/>
              <a:t> (c), siri (e), </a:t>
            </a:r>
            <a:r>
              <a:rPr lang="pt-BR" sz="1800" b="1" dirty="0" err="1" smtClean="0"/>
              <a:t>haddock</a:t>
            </a:r>
            <a:r>
              <a:rPr lang="pt-BR" sz="1800" b="1" dirty="0" smtClean="0"/>
              <a:t> (f), salmão (e)</a:t>
            </a:r>
          </a:p>
          <a:p>
            <a:pPr marL="661987" lvl="1" indent="-342900" algn="just">
              <a:lnSpc>
                <a:spcPct val="200000"/>
              </a:lnSpc>
              <a:buClrTx/>
              <a:buSzPct val="100000"/>
              <a:buFont typeface="+mj-lt"/>
              <a:buAutoNum type="arabicPeriod"/>
            </a:pPr>
            <a:r>
              <a:rPr lang="pt-BR" sz="1800" b="1" dirty="0" smtClean="0"/>
              <a:t>Cavala (g), perca (f) , atum (e)</a:t>
            </a:r>
          </a:p>
        </p:txBody>
      </p:sp>
    </p:spTree>
    <p:extLst>
      <p:ext uri="{BB962C8B-B14F-4D97-AF65-F5344CB8AC3E}">
        <p14:creationId xmlns:p14="http://schemas.microsoft.com/office/powerpoint/2010/main" val="47178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26904" y="149959"/>
            <a:ext cx="7886700" cy="398721"/>
          </a:xfrm>
        </p:spPr>
        <p:txBody>
          <a:bodyPr anchor="ctr">
            <a:normAutofit fontScale="90000"/>
          </a:bodyPr>
          <a:lstStyle/>
          <a:p>
            <a:pPr eaLnBrk="1" hangingPunct="1"/>
            <a:r>
              <a:rPr lang="pt-BR" altLang="pt-BR" dirty="0" smtClean="0"/>
              <a:t>Intuição </a:t>
            </a:r>
            <a:r>
              <a:rPr lang="pt-BR" altLang="pt-BR" dirty="0" smtClean="0"/>
              <a:t>I</a:t>
            </a:r>
            <a:endParaRPr lang="pt-BR" alt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70077" y="620688"/>
            <a:ext cx="8216721" cy="360040"/>
          </a:xfrm>
        </p:spPr>
        <p:txBody>
          <a:bodyPr>
            <a:normAutofit/>
          </a:bodyPr>
          <a:lstStyle/>
          <a:p>
            <a:r>
              <a:rPr lang="pt-BR" sz="1800" dirty="0" smtClean="0"/>
              <a:t>Gráfico </a:t>
            </a:r>
            <a:r>
              <a:rPr lang="pt-BR" sz="1800" dirty="0" smtClean="0"/>
              <a:t>de dispersão  </a:t>
            </a:r>
            <a:r>
              <a:rPr lang="pt-BR" sz="1800" dirty="0"/>
              <a:t>altura </a:t>
            </a:r>
            <a:r>
              <a:rPr lang="pt-BR" sz="1800" dirty="0" smtClean="0"/>
              <a:t>versus </a:t>
            </a:r>
            <a:r>
              <a:rPr lang="pt-BR" sz="1800" dirty="0" smtClean="0"/>
              <a:t>peso.</a:t>
            </a:r>
            <a:endParaRPr lang="pt-BR" sz="1800" dirty="0"/>
          </a:p>
        </p:txBody>
      </p:sp>
      <p:pic>
        <p:nvPicPr>
          <p:cNvPr id="7" name="Espaço Reservado para Conteúdo 4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55" r="5264"/>
          <a:stretch/>
        </p:blipFill>
        <p:spPr>
          <a:xfrm>
            <a:off x="470077" y="1772816"/>
            <a:ext cx="8003232" cy="4104456"/>
          </a:xfrm>
        </p:spPr>
      </p:pic>
    </p:spTree>
    <p:extLst>
      <p:ext uri="{BB962C8B-B14F-4D97-AF65-F5344CB8AC3E}">
        <p14:creationId xmlns:p14="http://schemas.microsoft.com/office/powerpoint/2010/main" val="2104953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186613"/>
            <a:ext cx="7499175" cy="332656"/>
          </a:xfrm>
        </p:spPr>
        <p:txBody>
          <a:bodyPr anchor="ctr">
            <a:normAutofit fontScale="90000"/>
          </a:bodyPr>
          <a:lstStyle/>
          <a:p>
            <a:pPr eaLnBrk="1" hangingPunct="1"/>
            <a:r>
              <a:rPr lang="pt-BR" altLang="pt-BR" dirty="0" smtClean="0">
                <a:latin typeface="+mn-lt"/>
              </a:rPr>
              <a:t>Intuição </a:t>
            </a:r>
            <a:r>
              <a:rPr lang="pt-BR" altLang="pt-BR" dirty="0" smtClean="0">
                <a:latin typeface="+mn-lt"/>
              </a:rPr>
              <a:t>I</a:t>
            </a:r>
            <a:endParaRPr lang="pt-BR" altLang="pt-BR" dirty="0">
              <a:latin typeface="+mn-lt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821376"/>
            <a:ext cx="8229600" cy="3560373"/>
          </a:xfrm>
        </p:spPr>
        <p:txBody>
          <a:bodyPr/>
          <a:lstStyle/>
          <a:p>
            <a:pPr marL="0" indent="0">
              <a:buNone/>
            </a:pPr>
            <a:endParaRPr lang="pt-BR" sz="2000" dirty="0" smtClean="0"/>
          </a:p>
          <a:p>
            <a:pPr marL="0" indent="0">
              <a:buNone/>
            </a:pPr>
            <a:endParaRPr lang="pt-BR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dirty="0" smtClean="0"/>
              <a:t>  </a:t>
            </a:r>
            <a:endParaRPr lang="pt-BR" dirty="0"/>
          </a:p>
          <a:p>
            <a:pPr marL="344487" lvl="1" indent="0">
              <a:buNone/>
            </a:pPr>
            <a:endParaRPr lang="pt-BR" dirty="0" smtClean="0"/>
          </a:p>
          <a:p>
            <a:pPr marL="344487" lvl="1" indent="0" algn="just">
              <a:buNone/>
            </a:pPr>
            <a:endParaRPr lang="pt-BR" sz="1800" dirty="0"/>
          </a:p>
          <a:p>
            <a:pPr marL="344487" lvl="1" indent="0" algn="just">
              <a:buNone/>
            </a:pPr>
            <a:endParaRPr lang="pt-BR" sz="1800" dirty="0"/>
          </a:p>
          <a:p>
            <a:pPr marL="989013" lvl="3" indent="0">
              <a:buNone/>
            </a:pPr>
            <a:r>
              <a:rPr lang="pt-BR" sz="1800" dirty="0"/>
              <a:t> </a:t>
            </a:r>
          </a:p>
        </p:txBody>
      </p:sp>
      <p:sp>
        <p:nvSpPr>
          <p:cNvPr id="7" name="Retângulo 6"/>
          <p:cNvSpPr/>
          <p:nvPr/>
        </p:nvSpPr>
        <p:spPr>
          <a:xfrm>
            <a:off x="457199" y="630725"/>
            <a:ext cx="8229600" cy="2062103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pt-BR" sz="2400" dirty="0" smtClean="0"/>
              <a:t>Pela menor </a:t>
            </a:r>
            <a:r>
              <a:rPr lang="pt-BR" sz="2400" dirty="0" smtClean="0"/>
              <a:t>distância: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D </a:t>
            </a:r>
            <a:r>
              <a:rPr lang="pt-BR" sz="2000" dirty="0"/>
              <a:t>une-se a </a:t>
            </a:r>
            <a:r>
              <a:rPr lang="pt-BR" sz="2000" dirty="0" smtClean="0"/>
              <a:t>F,   C1</a:t>
            </a:r>
            <a:r>
              <a:rPr lang="pt-BR" sz="2000" dirty="0"/>
              <a:t>={D,F</a:t>
            </a:r>
            <a:r>
              <a:rPr lang="pt-BR" sz="2000" dirty="0" smtClean="0"/>
              <a:t>}      </a:t>
            </a: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B une-se a </a:t>
            </a:r>
            <a:r>
              <a:rPr lang="pt-BR" sz="2000" dirty="0" err="1" smtClean="0"/>
              <a:t>A</a:t>
            </a:r>
            <a:r>
              <a:rPr lang="pt-BR" sz="2000" dirty="0" smtClean="0"/>
              <a:t>,   C2</a:t>
            </a:r>
            <a:r>
              <a:rPr lang="pt-BR" sz="2000" dirty="0"/>
              <a:t>={A,B</a:t>
            </a:r>
            <a:r>
              <a:rPr lang="pt-BR" sz="2000" dirty="0" smtClean="0"/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C2</a:t>
            </a:r>
            <a:r>
              <a:rPr lang="pt-BR" sz="2000" dirty="0" smtClean="0"/>
              <a:t> </a:t>
            </a:r>
            <a:r>
              <a:rPr lang="pt-BR" sz="2000" dirty="0"/>
              <a:t>une-se a </a:t>
            </a:r>
            <a:r>
              <a:rPr lang="pt-BR" sz="2000" dirty="0" smtClean="0"/>
              <a:t>E, C3={</a:t>
            </a:r>
            <a:r>
              <a:rPr lang="pt-BR" sz="2000" dirty="0"/>
              <a:t>A,B,E}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C3 </a:t>
            </a:r>
            <a:r>
              <a:rPr lang="pt-BR" sz="2000" dirty="0"/>
              <a:t>une-se a </a:t>
            </a:r>
            <a:r>
              <a:rPr lang="pt-BR" sz="2000" dirty="0" smtClean="0"/>
              <a:t>C, C4={</a:t>
            </a:r>
            <a:r>
              <a:rPr lang="pt-BR" sz="2000" dirty="0" smtClean="0"/>
              <a:t>A,B,E,C</a:t>
            </a:r>
            <a:r>
              <a:rPr lang="pt-BR" sz="2000" dirty="0" smtClean="0"/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graphicFrame>
        <p:nvGraphicFramePr>
          <p:cNvPr id="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3140530"/>
              </p:ext>
            </p:extLst>
          </p:nvPr>
        </p:nvGraphicFramePr>
        <p:xfrm>
          <a:off x="457200" y="2492895"/>
          <a:ext cx="8229599" cy="3734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541579"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A</a:t>
                      </a:r>
                      <a:endParaRPr lang="pt-BR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B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C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D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E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F</a:t>
                      </a:r>
                      <a:endParaRPr lang="pt-BR" sz="2400" dirty="0"/>
                    </a:p>
                  </a:txBody>
                  <a:tcPr/>
                </a:tc>
              </a:tr>
              <a:tr h="54157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pt-BR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</a:t>
                      </a:r>
                      <a:endParaRPr lang="pt-BR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4157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pt-BR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6,04</a:t>
                      </a:r>
                      <a:endParaRPr lang="pt-BR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</a:t>
                      </a:r>
                      <a:endParaRPr lang="pt-BR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4157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pt-BR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13,45</a:t>
                      </a:r>
                      <a:endParaRPr lang="pt-BR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7,07</a:t>
                      </a:r>
                      <a:endParaRPr lang="pt-BR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</a:t>
                      </a:r>
                      <a:endParaRPr lang="pt-BR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4157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pt-BR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20,61</a:t>
                      </a:r>
                      <a:endParaRPr lang="pt-BR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14,42</a:t>
                      </a:r>
                      <a:endParaRPr lang="pt-BR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7,61</a:t>
                      </a:r>
                      <a:endParaRPr lang="pt-BR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</a:t>
                      </a:r>
                      <a:endParaRPr lang="pt-BR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4157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pt-BR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8,00</a:t>
                      </a:r>
                      <a:endParaRPr lang="pt-BR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6,40</a:t>
                      </a:r>
                      <a:endParaRPr lang="pt-BR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10,04</a:t>
                      </a:r>
                      <a:endParaRPr lang="pt-BR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15,26</a:t>
                      </a:r>
                      <a:endParaRPr lang="pt-BR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</a:t>
                      </a:r>
                      <a:endParaRPr lang="pt-BR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8526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pt-BR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24,20</a:t>
                      </a:r>
                      <a:endParaRPr lang="pt-BR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18,02</a:t>
                      </a:r>
                      <a:endParaRPr lang="pt-BR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11,18</a:t>
                      </a:r>
                      <a:endParaRPr lang="pt-BR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3,60</a:t>
                      </a:r>
                      <a:endParaRPr lang="pt-BR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18,60</a:t>
                      </a:r>
                      <a:endParaRPr lang="pt-BR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</a:t>
                      </a:r>
                      <a:endParaRPr lang="pt-BR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09756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96148"/>
            <a:ext cx="7399734" cy="446992"/>
          </a:xfrm>
        </p:spPr>
        <p:txBody>
          <a:bodyPr anchor="ctr">
            <a:normAutofit fontScale="90000"/>
          </a:bodyPr>
          <a:lstStyle/>
          <a:p>
            <a:pPr eaLnBrk="1" hangingPunct="1"/>
            <a:r>
              <a:rPr lang="pt-BR" altLang="pt-BR" dirty="0" smtClean="0"/>
              <a:t>Definição</a:t>
            </a:r>
            <a:endParaRPr lang="pt-BR" alt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pt-BR" sz="2000" dirty="0" smtClean="0"/>
          </a:p>
          <a:p>
            <a:pPr marL="0" indent="0">
              <a:buNone/>
            </a:pPr>
            <a:r>
              <a:rPr lang="pt-BR" dirty="0" smtClean="0"/>
              <a:t>  </a:t>
            </a:r>
            <a:endParaRPr lang="pt-BR" dirty="0"/>
          </a:p>
          <a:p>
            <a:pPr marL="344487" lvl="1" indent="0">
              <a:buNone/>
            </a:pPr>
            <a:endParaRPr lang="pt-BR" dirty="0"/>
          </a:p>
          <a:p>
            <a:pPr marL="344487" lvl="1" indent="0" algn="just">
              <a:buNone/>
            </a:pPr>
            <a:endParaRPr lang="pt-BR" sz="1800" dirty="0"/>
          </a:p>
          <a:p>
            <a:pPr marL="344487" lvl="1" indent="0" algn="just">
              <a:buNone/>
            </a:pPr>
            <a:endParaRPr lang="pt-BR" sz="1800" dirty="0"/>
          </a:p>
          <a:p>
            <a:pPr marL="989013" lvl="3" indent="0">
              <a:buNone/>
            </a:pPr>
            <a:r>
              <a:rPr lang="pt-BR" sz="1800" dirty="0"/>
              <a:t> 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sz="half" idx="2"/>
          </p:nvPr>
        </p:nvSpPr>
        <p:spPr>
          <a:xfrm>
            <a:off x="457200" y="1052736"/>
            <a:ext cx="8229600" cy="1385693"/>
          </a:xfrm>
        </p:spPr>
        <p:txBody>
          <a:bodyPr/>
          <a:lstStyle/>
          <a:p>
            <a:pPr marL="0" indent="0" algn="just">
              <a:buNone/>
            </a:pPr>
            <a:r>
              <a:rPr lang="pt-BR" sz="2000" dirty="0" smtClean="0"/>
              <a:t>No caso dos seis indivíduos, a distância entres eles é uma medida de dissimilaridade, pois quanto menor é, maior a similaridade.</a:t>
            </a:r>
            <a:endParaRPr lang="pt-BR" sz="2000" dirty="0"/>
          </a:p>
        </p:txBody>
      </p:sp>
      <p:pic>
        <p:nvPicPr>
          <p:cNvPr id="7" name="Espaço Reservado para Conteúdo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55" r="5264"/>
          <a:stretch/>
        </p:blipFill>
        <p:spPr bwMode="auto">
          <a:xfrm>
            <a:off x="483032" y="2561690"/>
            <a:ext cx="8229600" cy="36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lipse 4"/>
          <p:cNvSpPr/>
          <p:nvPr/>
        </p:nvSpPr>
        <p:spPr>
          <a:xfrm rot="2722756">
            <a:off x="3257747" y="4594746"/>
            <a:ext cx="903895" cy="95869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 rot="19919227">
            <a:off x="4279136" y="3069762"/>
            <a:ext cx="3106008" cy="16741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16887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88640"/>
            <a:ext cx="7454652" cy="470952"/>
          </a:xfrm>
        </p:spPr>
        <p:txBody>
          <a:bodyPr anchor="ctr">
            <a:normAutofit fontScale="90000"/>
          </a:bodyPr>
          <a:lstStyle/>
          <a:p>
            <a:pPr eaLnBrk="1" hangingPunct="1"/>
            <a:r>
              <a:rPr lang="pt-BR" altLang="pt-BR" dirty="0" smtClean="0"/>
              <a:t>Definição</a:t>
            </a:r>
            <a:endParaRPr lang="pt-BR" alt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908720"/>
            <a:ext cx="7605464" cy="5222205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60000"/>
              </a:lnSpc>
            </a:pPr>
            <a:r>
              <a:rPr lang="pt-BR" sz="2600" dirty="0" smtClean="0"/>
              <a:t>A </a:t>
            </a:r>
            <a:r>
              <a:rPr lang="pt-BR" sz="2600" dirty="0"/>
              <a:t>análise de grupamentos, também conhecida como análise de conglomerados, classificação ou cluster, tem como objetivo dividir os elementos da amostra, ou população em grupos de forma que os </a:t>
            </a:r>
            <a:r>
              <a:rPr lang="pt-BR" sz="2600" dirty="0">
                <a:solidFill>
                  <a:srgbClr val="FF0000"/>
                </a:solidFill>
              </a:rPr>
              <a:t>elementos pertencentes a um mesmo grupo sejam similares entre si </a:t>
            </a:r>
            <a:r>
              <a:rPr lang="pt-BR" sz="2600" dirty="0"/>
              <a:t>com respeito ás variáveis (características) que neles foram medidas, e os elementos em grupos diferentes sejam heterogêneos em relação a estas mesmas características. (MINGOTI,2007 pág. 155</a:t>
            </a:r>
            <a:r>
              <a:rPr lang="pt-BR" sz="2600" dirty="0" smtClean="0"/>
              <a:t>)</a:t>
            </a:r>
            <a:endParaRPr lang="pt-BR" sz="2400" dirty="0"/>
          </a:p>
          <a:p>
            <a:pPr lvl="1"/>
            <a:endParaRPr lang="pt-BR" sz="1800" dirty="0"/>
          </a:p>
          <a:p>
            <a:pPr marL="989013" lvl="3" indent="0">
              <a:buNone/>
            </a:pPr>
            <a:r>
              <a:rPr lang="pt-BR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90233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0"/>
            <a:ext cx="7368902" cy="476672"/>
          </a:xfrm>
        </p:spPr>
        <p:txBody>
          <a:bodyPr anchor="ctr">
            <a:normAutofit fontScale="90000"/>
          </a:bodyPr>
          <a:lstStyle/>
          <a:p>
            <a:pPr eaLnBrk="1" hangingPunct="1"/>
            <a:r>
              <a:rPr lang="pt-BR" altLang="pt-BR" dirty="0" smtClean="0"/>
              <a:t>Definição</a:t>
            </a:r>
            <a:endParaRPr lang="pt-BR" alt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836712"/>
            <a:ext cx="8291264" cy="5078412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60000"/>
              </a:lnSpc>
            </a:pPr>
            <a:r>
              <a:rPr lang="pt-BR" sz="2400" dirty="0" smtClean="0"/>
              <a:t>A </a:t>
            </a:r>
            <a:r>
              <a:rPr lang="pt-BR" sz="2400" dirty="0" smtClean="0"/>
              <a:t>semelhança entre os indivíduos é aferida por</a:t>
            </a:r>
            <a:r>
              <a:rPr lang="pt-BR" sz="2400" dirty="0"/>
              <a:t> </a:t>
            </a:r>
            <a:r>
              <a:rPr lang="pt-BR" sz="2400" dirty="0" smtClean="0"/>
              <a:t>dois tipos de medidas:</a:t>
            </a:r>
          </a:p>
          <a:p>
            <a:pPr lvl="1" algn="just">
              <a:lnSpc>
                <a:spcPct val="160000"/>
              </a:lnSpc>
            </a:pPr>
            <a:r>
              <a:rPr lang="pt-BR" sz="2200" b="1" dirty="0" smtClean="0">
                <a:solidFill>
                  <a:srgbClr val="FF0000"/>
                </a:solidFill>
              </a:rPr>
              <a:t>Medidas </a:t>
            </a:r>
            <a:r>
              <a:rPr lang="pt-BR" sz="2200" b="1" dirty="0" smtClean="0">
                <a:solidFill>
                  <a:srgbClr val="FF0000"/>
                </a:solidFill>
              </a:rPr>
              <a:t>de similaridade</a:t>
            </a:r>
            <a:r>
              <a:rPr lang="pt-BR" sz="2200" dirty="0" smtClean="0"/>
              <a:t> são aquelas que apresentam maiores valores para indicam </a:t>
            </a:r>
            <a:r>
              <a:rPr lang="pt-BR" sz="2200" b="1" dirty="0" smtClean="0"/>
              <a:t>maior</a:t>
            </a:r>
            <a:r>
              <a:rPr lang="pt-BR" sz="2200" dirty="0" smtClean="0"/>
              <a:t> semelhança entre os indivíduos comparados. Exemplo: Índice de Concordância.</a:t>
            </a:r>
          </a:p>
          <a:p>
            <a:pPr lvl="1" algn="just">
              <a:lnSpc>
                <a:spcPct val="160000"/>
              </a:lnSpc>
            </a:pPr>
            <a:r>
              <a:rPr lang="pt-BR" sz="2400" b="1" dirty="0" smtClean="0">
                <a:solidFill>
                  <a:srgbClr val="FF0000"/>
                </a:solidFill>
              </a:rPr>
              <a:t>Medidas </a:t>
            </a:r>
            <a:r>
              <a:rPr lang="pt-BR" sz="2400" b="1" dirty="0" smtClean="0">
                <a:solidFill>
                  <a:srgbClr val="FF0000"/>
                </a:solidFill>
              </a:rPr>
              <a:t>de dissimilaridade</a:t>
            </a:r>
            <a:r>
              <a:rPr lang="pt-BR" sz="2400" dirty="0" smtClean="0"/>
              <a:t> </a:t>
            </a:r>
            <a:r>
              <a:rPr lang="pt-BR" sz="2400" dirty="0"/>
              <a:t>são aquelas que apresentam </a:t>
            </a:r>
            <a:r>
              <a:rPr lang="pt-BR" sz="2400" dirty="0" smtClean="0"/>
              <a:t> </a:t>
            </a:r>
            <a:r>
              <a:rPr lang="pt-BR" sz="2400" dirty="0"/>
              <a:t>maiores valores para indicam </a:t>
            </a:r>
            <a:r>
              <a:rPr lang="pt-BR" sz="2400" b="1" dirty="0" smtClean="0"/>
              <a:t>menor</a:t>
            </a:r>
            <a:r>
              <a:rPr lang="pt-BR" sz="2400" dirty="0" smtClean="0"/>
              <a:t> </a:t>
            </a:r>
            <a:r>
              <a:rPr lang="pt-BR" sz="2400" dirty="0"/>
              <a:t>semelhança entre os indivíduos comparados. Exemplo: </a:t>
            </a:r>
            <a:r>
              <a:rPr lang="pt-BR" sz="2400" dirty="0" smtClean="0"/>
              <a:t>Distância Euclidiana</a:t>
            </a:r>
            <a:r>
              <a:rPr lang="pt-BR" sz="2400" dirty="0" smtClean="0"/>
              <a:t>.</a:t>
            </a:r>
            <a:endParaRPr lang="pt-BR" sz="2400" dirty="0"/>
          </a:p>
          <a:p>
            <a:pPr lvl="1"/>
            <a:endParaRPr lang="pt-BR" sz="1800" dirty="0"/>
          </a:p>
          <a:p>
            <a:pPr marL="989013" lvl="3" indent="0">
              <a:buNone/>
            </a:pPr>
            <a:r>
              <a:rPr lang="pt-BR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00885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260648"/>
            <a:ext cx="7327726" cy="332656"/>
          </a:xfrm>
        </p:spPr>
        <p:txBody>
          <a:bodyPr anchor="ctr">
            <a:normAutofit fontScale="90000"/>
          </a:bodyPr>
          <a:lstStyle/>
          <a:p>
            <a:pPr eaLnBrk="1" hangingPunct="1"/>
            <a:r>
              <a:rPr lang="pt-BR" altLang="pt-BR" dirty="0" smtClean="0"/>
              <a:t>Distâncias</a:t>
            </a:r>
            <a:endParaRPr lang="pt-BR" alt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07841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dirty="0" smtClean="0"/>
              <a:t>A Distância </a:t>
            </a:r>
            <a:r>
              <a:rPr lang="pt-BR" sz="2400" dirty="0" smtClean="0"/>
              <a:t>é uma função que associa aos elementos A e B do conjunto S a um número real d(A,B) que obedece aos seguintes axiomas:</a:t>
            </a:r>
          </a:p>
          <a:p>
            <a:pPr marL="0" indent="0" algn="just">
              <a:buNone/>
            </a:pPr>
            <a:endParaRPr lang="pt-BR" sz="2400" dirty="0" smtClean="0"/>
          </a:p>
          <a:p>
            <a:pPr lvl="1" algn="just"/>
            <a:r>
              <a:rPr lang="pt-BR" sz="2400" dirty="0" smtClean="0"/>
              <a:t>d(A,B) ≥ 0 para todo A,B</a:t>
            </a:r>
          </a:p>
          <a:p>
            <a:pPr lvl="1" algn="just"/>
            <a:r>
              <a:rPr lang="pt-BR" sz="2400" dirty="0"/>
              <a:t>d(A,B) </a:t>
            </a:r>
            <a:r>
              <a:rPr lang="pt-BR" sz="2400" dirty="0" smtClean="0"/>
              <a:t>= d(B,A)</a:t>
            </a:r>
          </a:p>
          <a:p>
            <a:pPr lvl="1" algn="just"/>
            <a:r>
              <a:rPr lang="pt-BR" sz="2400" dirty="0" smtClean="0"/>
              <a:t>d(A,A) = 0 </a:t>
            </a:r>
          </a:p>
          <a:p>
            <a:pPr lvl="1" algn="just"/>
            <a:r>
              <a:rPr lang="pt-BR" sz="2400" dirty="0" smtClean="0"/>
              <a:t>Para A, B e C, d(A,B) ≤ d(A,C)+ d(B,C)</a:t>
            </a:r>
          </a:p>
          <a:p>
            <a:pPr marL="344487" lvl="1" indent="0">
              <a:buNone/>
            </a:pPr>
            <a:r>
              <a:rPr lang="pt-BR" sz="2400" dirty="0"/>
              <a:t>	</a:t>
            </a:r>
          </a:p>
          <a:p>
            <a:pPr lvl="1"/>
            <a:endParaRPr lang="pt-BR" sz="1800" dirty="0"/>
          </a:p>
          <a:p>
            <a:pPr marL="989013" lvl="3" indent="0">
              <a:buNone/>
            </a:pPr>
            <a:r>
              <a:rPr lang="pt-BR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40685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</p:bldLst>
  </p:timing>
</p:sld>
</file>

<file path=ppt/theme/theme1.xml><?xml version="1.0" encoding="utf-8"?>
<a:theme xmlns:a="http://schemas.openxmlformats.org/drawingml/2006/main" name="HDOfficeLightV0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TM02900722[[fn=Íon - Sala da Diretoria]]</Template>
  <TotalTime>12273</TotalTime>
  <Words>1708</Words>
  <Application>Microsoft Office PowerPoint</Application>
  <PresentationFormat>Apresentação na tela (4:3)</PresentationFormat>
  <Paragraphs>652</Paragraphs>
  <Slides>36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Wingdings</vt:lpstr>
      <vt:lpstr>Wingdings 2</vt:lpstr>
      <vt:lpstr>HDOfficeLightV0</vt:lpstr>
      <vt:lpstr> Análise de Cluster</vt:lpstr>
      <vt:lpstr>Bibliografia</vt:lpstr>
      <vt:lpstr>Intuição I</vt:lpstr>
      <vt:lpstr>Intuição I</vt:lpstr>
      <vt:lpstr>Intuição I</vt:lpstr>
      <vt:lpstr>Definição</vt:lpstr>
      <vt:lpstr>Definição</vt:lpstr>
      <vt:lpstr>Definição</vt:lpstr>
      <vt:lpstr>Distâncias</vt:lpstr>
      <vt:lpstr>Distâncias</vt:lpstr>
      <vt:lpstr>Distâncias</vt:lpstr>
      <vt:lpstr>Distância</vt:lpstr>
      <vt:lpstr>Matriz de distância</vt:lpstr>
      <vt:lpstr>Métodos de Seleção de Cluster</vt:lpstr>
      <vt:lpstr>Métodos de Seleção de Cluster</vt:lpstr>
      <vt:lpstr>Métodos de Seleção de Cluster</vt:lpstr>
      <vt:lpstr>Métodos de Seleção de Cluster</vt:lpstr>
      <vt:lpstr>Métodos Hierárquicos Aglomerativos</vt:lpstr>
      <vt:lpstr>Métodos Hierárquicos Aglomerativos</vt:lpstr>
      <vt:lpstr>Métodos Hierárquicos Aglomerativos</vt:lpstr>
      <vt:lpstr>Método Ligação Simples</vt:lpstr>
      <vt:lpstr>Método Ligação Simples</vt:lpstr>
      <vt:lpstr>Método Ligação Simples</vt:lpstr>
      <vt:lpstr>Método Ligação Simples</vt:lpstr>
      <vt:lpstr>Método K-means</vt:lpstr>
      <vt:lpstr>Método K-means</vt:lpstr>
      <vt:lpstr>Método K-means</vt:lpstr>
      <vt:lpstr>Método K-means</vt:lpstr>
      <vt:lpstr>Método K-means</vt:lpstr>
      <vt:lpstr>Método K-means</vt:lpstr>
      <vt:lpstr>Método K-means</vt:lpstr>
      <vt:lpstr>Método K-means</vt:lpstr>
      <vt:lpstr>Método K-means</vt:lpstr>
      <vt:lpstr>Método K-means</vt:lpstr>
      <vt:lpstr>Método K-means</vt:lpstr>
      <vt:lpstr>Método K-means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Inferir Estatística</dc:creator>
  <cp:lastModifiedBy>Raucélio Coelho Cardoah Valdes</cp:lastModifiedBy>
  <cp:revision>1025</cp:revision>
  <cp:lastPrinted>2016-03-18T19:30:27Z</cp:lastPrinted>
  <dcterms:created xsi:type="dcterms:W3CDTF">2009-09-27T13:47:58Z</dcterms:created>
  <dcterms:modified xsi:type="dcterms:W3CDTF">2018-12-13T16:24:13Z</dcterms:modified>
</cp:coreProperties>
</file>