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1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  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Tópicos do método de classificação  KNN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 </a:t>
            </a:r>
            <a:r>
              <a:rPr lang="pt-BR" sz="3600" dirty="0"/>
              <a:t>- K-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688053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Como escolher o valor de K?</a:t>
                </a:r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smtClean="0"/>
                  <a:t>Se </a:t>
                </a:r>
                <a:r>
                  <a:rPr lang="pt-BR" dirty="0"/>
                  <a:t>K for muito pequeno, a classificação </a:t>
                </a:r>
                <a:r>
                  <a:rPr lang="pt-BR" dirty="0" smtClean="0"/>
                  <a:t>fica sensível </a:t>
                </a:r>
                <a:r>
                  <a:rPr lang="pt-BR" dirty="0"/>
                  <a:t>a pontos de ruído</a:t>
                </a:r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Se k é muito grande, a vizinhança pode </a:t>
                </a:r>
                <a:r>
                  <a:rPr lang="pt-BR" dirty="0" smtClean="0"/>
                  <a:t>incluir elementos </a:t>
                </a:r>
                <a:r>
                  <a:rPr lang="pt-BR" dirty="0"/>
                  <a:t>de outras classes.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Além </a:t>
                </a:r>
                <a:r>
                  <a:rPr lang="pt-BR" dirty="0"/>
                  <a:t>disso, é necessário sempre escolher </a:t>
                </a:r>
                <a:r>
                  <a:rPr lang="pt-BR" dirty="0" smtClean="0"/>
                  <a:t>um valor </a:t>
                </a:r>
                <a:r>
                  <a:rPr lang="pt-BR" dirty="0"/>
                  <a:t>ímpar para K, assim se evita </a:t>
                </a:r>
                <a:r>
                  <a:rPr lang="pt-BR" dirty="0" smtClean="0"/>
                  <a:t>empates na </a:t>
                </a:r>
                <a:r>
                  <a:rPr lang="pt-BR" dirty="0"/>
                  <a:t>votação</a:t>
                </a:r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Uma dica é utilizar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dirty="0" smtClean="0"/>
                  <a:t>, onde ‘n’ é o tamanho da base de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688053" cy="5167147"/>
              </a:xfrm>
              <a:blipFill rotWithShape="0">
                <a:blip r:embed="rId2"/>
                <a:stretch>
                  <a:fillRect l="-1027" r="-154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688053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Como escolher o valor de K?</a:t>
                </a:r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smtClean="0"/>
                  <a:t>Se </a:t>
                </a:r>
                <a:r>
                  <a:rPr lang="pt-BR" dirty="0"/>
                  <a:t>K for muito pequeno, a classificação </a:t>
                </a:r>
                <a:r>
                  <a:rPr lang="pt-BR" dirty="0" smtClean="0"/>
                  <a:t>fica sensível </a:t>
                </a:r>
                <a:r>
                  <a:rPr lang="pt-BR" dirty="0"/>
                  <a:t>a pontos de ruído</a:t>
                </a:r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Se k é muito grande, a vizinhança pode </a:t>
                </a:r>
                <a:r>
                  <a:rPr lang="pt-BR" dirty="0" smtClean="0"/>
                  <a:t>incluir elementos </a:t>
                </a:r>
                <a:r>
                  <a:rPr lang="pt-BR" dirty="0"/>
                  <a:t>de outras classes.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Além </a:t>
                </a:r>
                <a:r>
                  <a:rPr lang="pt-BR" dirty="0"/>
                  <a:t>disso, é necessário sempre escolher </a:t>
                </a:r>
                <a:r>
                  <a:rPr lang="pt-BR" dirty="0" smtClean="0"/>
                  <a:t>um valor </a:t>
                </a:r>
                <a:r>
                  <a:rPr lang="pt-BR" dirty="0"/>
                  <a:t>ímpar para K, assim se evita </a:t>
                </a:r>
                <a:r>
                  <a:rPr lang="pt-BR" dirty="0" smtClean="0"/>
                  <a:t>empates na </a:t>
                </a:r>
                <a:r>
                  <a:rPr lang="pt-BR" dirty="0"/>
                  <a:t>votação</a:t>
                </a:r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Uma dica é utilizar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dirty="0" smtClean="0"/>
                  <a:t>, onde ‘n’ é o tamanho da base de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688053" cy="5167147"/>
              </a:xfrm>
              <a:blipFill rotWithShape="0">
                <a:blip r:embed="rId2"/>
                <a:stretch>
                  <a:fillRect l="-1027" r="-154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688053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A precisão da classificação utilizando o algoritmo KNN depende fortemente do modelo de dados.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maioria das vezes os atributos precisam ser normalizados para evitar que as medidas de distância sejam dominado por um único atributo. Exemplos: 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Altura </a:t>
            </a:r>
            <a:r>
              <a:rPr lang="pt-BR" dirty="0"/>
              <a:t>de uma pessoa pode variar de 1,20 a 2,10. </a:t>
            </a:r>
            <a:endParaRPr lang="pt-BR" dirty="0" smtClean="0"/>
          </a:p>
          <a:p>
            <a:pPr lvl="1"/>
            <a:r>
              <a:rPr lang="pt-BR" dirty="0" smtClean="0"/>
              <a:t>Peso </a:t>
            </a:r>
            <a:r>
              <a:rPr lang="pt-BR" dirty="0"/>
              <a:t>de uma pessoa pode variar de 40 kg a 150 kg.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salário de uma pessoa podem variar de R$ 800 a R$ 20.000.</a:t>
            </a:r>
          </a:p>
        </p:txBody>
      </p:sp>
    </p:spTree>
    <p:extLst>
      <p:ext uri="{BB962C8B-B14F-4D97-AF65-F5344CB8AC3E}">
        <p14:creationId xmlns:p14="http://schemas.microsoft.com/office/powerpoint/2010/main" val="11334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688053" cy="5167147"/>
          </a:xfrm>
        </p:spPr>
        <p:txBody>
          <a:bodyPr anchor="ctr">
            <a:normAutofit lnSpcReduction="10000"/>
          </a:bodyPr>
          <a:lstStyle/>
          <a:p>
            <a:r>
              <a:rPr lang="pt-BR" dirty="0"/>
              <a:t>Vantagens: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Técnica </a:t>
            </a:r>
            <a:r>
              <a:rPr lang="pt-BR" dirty="0"/>
              <a:t>simples e facilmente implementada.</a:t>
            </a:r>
          </a:p>
          <a:p>
            <a:pPr lvl="1"/>
            <a:r>
              <a:rPr lang="pt-BR" dirty="0"/>
              <a:t>Bastante flexível.</a:t>
            </a:r>
          </a:p>
          <a:p>
            <a:pPr lvl="1"/>
            <a:r>
              <a:rPr lang="pt-BR" dirty="0"/>
              <a:t>Em alguns casos apresenta ótimos resultados.</a:t>
            </a:r>
          </a:p>
          <a:p>
            <a:r>
              <a:rPr lang="pt-BR" dirty="0"/>
              <a:t>Desvantagens: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Classificar </a:t>
            </a:r>
            <a:r>
              <a:rPr lang="pt-BR" dirty="0"/>
              <a:t>um exemplo desconhecido pode ser um </a:t>
            </a:r>
            <a:r>
              <a:rPr lang="pt-BR" dirty="0" smtClean="0"/>
              <a:t>processo computacionalmente </a:t>
            </a:r>
            <a:r>
              <a:rPr lang="pt-BR" dirty="0"/>
              <a:t>complexo. Requer um calculo de </a:t>
            </a:r>
            <a:r>
              <a:rPr lang="pt-BR" dirty="0" smtClean="0"/>
              <a:t>distancia para </a:t>
            </a:r>
            <a:r>
              <a:rPr lang="pt-BR" dirty="0"/>
              <a:t>cada exemplo de treinamento.</a:t>
            </a:r>
          </a:p>
          <a:p>
            <a:pPr lvl="2"/>
            <a:r>
              <a:rPr lang="pt-BR" dirty="0"/>
              <a:t>Pode consumir muito tempo quando o conjunto de treinamento é muito grande</a:t>
            </a:r>
            <a:r>
              <a:rPr lang="pt-BR" dirty="0" smtClean="0"/>
              <a:t>.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dirty="0"/>
              <a:t>A precisão da classificação pode ser severamente </a:t>
            </a:r>
            <a:r>
              <a:rPr lang="pt-BR" dirty="0" smtClean="0"/>
              <a:t>degradada pela </a:t>
            </a:r>
            <a:r>
              <a:rPr lang="pt-BR" dirty="0"/>
              <a:t>presença de ruído ou características irrelevantes.</a:t>
            </a:r>
          </a:p>
        </p:txBody>
      </p:sp>
    </p:spTree>
    <p:extLst>
      <p:ext uri="{BB962C8B-B14F-4D97-AF65-F5344CB8AC3E}">
        <p14:creationId xmlns:p14="http://schemas.microsoft.com/office/powerpoint/2010/main" val="31779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 smtClean="0"/>
              <a:t>Formas de aprendizado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Aprendizado </a:t>
            </a:r>
            <a:r>
              <a:rPr lang="pt-BR" dirty="0"/>
              <a:t>Supervisionado</a:t>
            </a:r>
          </a:p>
          <a:p>
            <a:pPr lvl="1"/>
            <a:r>
              <a:rPr lang="pt-BR" dirty="0"/>
              <a:t>Árvores de decisão.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</a:t>
            </a:r>
            <a:r>
              <a:rPr lang="pt-BR" dirty="0"/>
              <a:t> (KNN).</a:t>
            </a:r>
          </a:p>
          <a:p>
            <a:pPr lvl="1"/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Machines</a:t>
            </a:r>
            <a:r>
              <a:rPr lang="pt-BR" dirty="0"/>
              <a:t> (SVM).</a:t>
            </a:r>
          </a:p>
          <a:p>
            <a:pPr lvl="1"/>
            <a:r>
              <a:rPr lang="pt-BR" dirty="0"/>
              <a:t>Redes Neurais.</a:t>
            </a:r>
          </a:p>
          <a:p>
            <a:endParaRPr lang="pt-BR" dirty="0" smtClean="0"/>
          </a:p>
          <a:p>
            <a:r>
              <a:rPr lang="pt-BR" dirty="0" smtClean="0"/>
              <a:t>Aprendizado </a:t>
            </a:r>
            <a:r>
              <a:rPr lang="pt-BR" dirty="0"/>
              <a:t>Não Supervisionado</a:t>
            </a:r>
          </a:p>
          <a:p>
            <a:endParaRPr lang="pt-BR" dirty="0" smtClean="0"/>
          </a:p>
          <a:p>
            <a:r>
              <a:rPr lang="pt-BR" dirty="0" smtClean="0"/>
              <a:t>Aprendizado </a:t>
            </a:r>
            <a:r>
              <a:rPr lang="pt-BR" dirty="0"/>
              <a:t>Por Reforço</a:t>
            </a:r>
          </a:p>
        </p:txBody>
      </p:sp>
    </p:spTree>
    <p:extLst>
      <p:ext uri="{BB962C8B-B14F-4D97-AF65-F5344CB8AC3E}">
        <p14:creationId xmlns:p14="http://schemas.microsoft.com/office/powerpoint/2010/main" val="38233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Aprendizado Supervisionado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Observa-se alguns pares de exemplos de entrada e saída, de forma a aprender uma função que mapeia a entrada para a saída.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Damos </a:t>
            </a:r>
            <a:r>
              <a:rPr lang="pt-BR" dirty="0"/>
              <a:t>ao sistema a resposta correta durante o processo de treinamento.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eficiente pois o sistema pode trabalhar diretamente com informações corretas.</a:t>
            </a:r>
          </a:p>
        </p:txBody>
      </p:sp>
    </p:spTree>
    <p:extLst>
      <p:ext uri="{BB962C8B-B14F-4D97-AF65-F5344CB8AC3E}">
        <p14:creationId xmlns:p14="http://schemas.microsoft.com/office/powerpoint/2010/main" val="20128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  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5827295" cy="5167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</a:t>
            </a:r>
            <a:r>
              <a:rPr lang="pt-BR" dirty="0"/>
              <a:t> 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 dos algoritmos de classificação mais simples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Usado para classificar objetos com base </a:t>
            </a:r>
            <a:r>
              <a:rPr lang="pt-BR" dirty="0" smtClean="0"/>
              <a:t>em exemplos </a:t>
            </a:r>
            <a:r>
              <a:rPr lang="pt-BR" dirty="0"/>
              <a:t>de treinamento que estão mais </a:t>
            </a:r>
            <a:r>
              <a:rPr lang="pt-BR" dirty="0" smtClean="0"/>
              <a:t>próximos no </a:t>
            </a:r>
            <a:r>
              <a:rPr lang="pt-BR" dirty="0"/>
              <a:t>espaço de características. </a:t>
            </a:r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66" y="1663535"/>
            <a:ext cx="4468134" cy="3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5827295" cy="51671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utilizar o KNN é necessário: 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1) Um conjunto de exemplos de treinamento. 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2) Definir uma métrica para calcular a distância entre os exemplos de treinamento. 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3) Definir o valor de K (o número de vizinhos mais próximos que serão considerados pelo algoritmo).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66" y="1663535"/>
            <a:ext cx="4468134" cy="3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5827295" cy="51671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Classificar um exemplo desconhecido</a:t>
            </a:r>
          </a:p>
          <a:p>
            <a:pPr marL="0" indent="0">
              <a:buNone/>
            </a:pPr>
            <a:r>
              <a:rPr lang="pt-BR" dirty="0"/>
              <a:t>com o algoritmo KNN consiste em:</a:t>
            </a:r>
          </a:p>
          <a:p>
            <a:pPr marL="0" indent="0">
              <a:buNone/>
            </a:pPr>
            <a:r>
              <a:rPr lang="pt-BR" dirty="0"/>
              <a:t>(1) Calcular a distância entre o exemplo</a:t>
            </a:r>
          </a:p>
          <a:p>
            <a:pPr marL="0" indent="0">
              <a:buNone/>
            </a:pPr>
            <a:r>
              <a:rPr lang="pt-BR" dirty="0"/>
              <a:t>desconhecido e o outros exemplos do</a:t>
            </a:r>
          </a:p>
          <a:p>
            <a:pPr marL="0" indent="0">
              <a:buNone/>
            </a:pPr>
            <a:r>
              <a:rPr lang="pt-BR" dirty="0"/>
              <a:t>conjunto de treinamento.</a:t>
            </a:r>
          </a:p>
          <a:p>
            <a:pPr marL="0" indent="0">
              <a:buNone/>
            </a:pPr>
            <a:r>
              <a:rPr lang="pt-BR" dirty="0"/>
              <a:t>(2) Identificar os K vizinhos mais próximos.</a:t>
            </a:r>
          </a:p>
          <a:p>
            <a:pPr marL="0" indent="0">
              <a:buNone/>
            </a:pPr>
            <a:r>
              <a:rPr lang="pt-BR" dirty="0"/>
              <a:t>(3) Utilizar o rotulo da classe dos vizinhos</a:t>
            </a:r>
          </a:p>
          <a:p>
            <a:pPr marL="0" indent="0">
              <a:buNone/>
            </a:pPr>
            <a:r>
              <a:rPr lang="pt-BR" dirty="0"/>
              <a:t>mais próximos para determinar o rótulo de</a:t>
            </a:r>
          </a:p>
          <a:p>
            <a:pPr marL="0" indent="0">
              <a:buNone/>
            </a:pPr>
            <a:r>
              <a:rPr lang="pt-BR" dirty="0"/>
              <a:t>classe do exemplo desconhecido (votação</a:t>
            </a:r>
          </a:p>
          <a:p>
            <a:pPr marL="0" indent="0">
              <a:buNone/>
            </a:pPr>
            <a:r>
              <a:rPr lang="pt-BR" dirty="0"/>
              <a:t>majoritária).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66" y="1663535"/>
            <a:ext cx="4468134" cy="3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688053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Calculando a distancia entre dois pontos:</a:t>
            </a:r>
          </a:p>
          <a:p>
            <a:pPr lvl="1"/>
            <a:r>
              <a:rPr lang="pt-BR" dirty="0"/>
              <a:t>Existem varias formas diferentes de calcular </a:t>
            </a:r>
            <a:r>
              <a:rPr lang="pt-BR" dirty="0" smtClean="0"/>
              <a:t>essa distancia</a:t>
            </a:r>
            <a:r>
              <a:rPr lang="pt-BR" dirty="0"/>
              <a:t>. A mais simples é a distancia euclidiana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É </a:t>
            </a:r>
            <a:r>
              <a:rPr lang="pt-BR" dirty="0"/>
              <a:t>importante normalizar os dados.</a:t>
            </a:r>
          </a:p>
          <a:p>
            <a:r>
              <a:rPr lang="pt-BR" dirty="0" smtClean="0"/>
              <a:t>Outras formas de mediar a distancia: Distância de </a:t>
            </a:r>
            <a:r>
              <a:rPr lang="pt-BR" dirty="0" err="1" smtClean="0"/>
              <a:t>Mahalanobis</a:t>
            </a:r>
            <a:r>
              <a:rPr lang="pt-BR" dirty="0" smtClean="0"/>
              <a:t>, Distância </a:t>
            </a:r>
            <a:r>
              <a:rPr lang="pt-BR" dirty="0"/>
              <a:t>de </a:t>
            </a:r>
            <a:r>
              <a:rPr lang="pt-BR" dirty="0" err="1" smtClean="0"/>
              <a:t>Minkowsky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Distâncias são medidas de dissimilaridade, pois quanto maior o seu valor menor as semelhanças entre os indivíduos.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550696"/>
            <a:ext cx="3703361" cy="10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 </a:t>
            </a:r>
            <a:r>
              <a:rPr lang="pt-BR" sz="3600" dirty="0"/>
              <a:t>- K-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688053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Determinando a classe do exemplo desconhecido a partir da de lista de vizinhos mais próximos: 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Considera-se </a:t>
            </a:r>
            <a:r>
              <a:rPr lang="pt-BR" dirty="0"/>
              <a:t>o voto majoritário entre os rótulos de classe dos K vizinhos mais próximos. 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Como </a:t>
            </a:r>
            <a:r>
              <a:rPr lang="pt-BR" dirty="0"/>
              <a:t>escolher o valor de K?</a:t>
            </a:r>
          </a:p>
        </p:txBody>
      </p:sp>
    </p:spTree>
    <p:extLst>
      <p:ext uri="{BB962C8B-B14F-4D97-AF65-F5344CB8AC3E}">
        <p14:creationId xmlns:p14="http://schemas.microsoft.com/office/powerpoint/2010/main" val="1558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76528" y="1"/>
            <a:ext cx="10077272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KNN </a:t>
            </a:r>
            <a:r>
              <a:rPr lang="pt-BR" sz="3600" dirty="0"/>
              <a:t>- K-</a:t>
            </a:r>
            <a:r>
              <a:rPr lang="pt-BR" sz="3600" dirty="0" err="1"/>
              <a:t>Nearest</a:t>
            </a:r>
            <a:r>
              <a:rPr lang="pt-BR" sz="3600" dirty="0"/>
              <a:t> </a:t>
            </a:r>
            <a:r>
              <a:rPr lang="pt-BR" sz="3600" dirty="0" err="1"/>
              <a:t>Neighbor</a:t>
            </a:r>
            <a:r>
              <a:rPr lang="pt-BR" sz="3600" dirty="0"/>
              <a:t>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5827295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K = 1</a:t>
            </a:r>
          </a:p>
          <a:p>
            <a:pPr lvl="1"/>
            <a:r>
              <a:rPr lang="pt-BR" dirty="0" smtClean="0"/>
              <a:t>Pertence </a:t>
            </a:r>
            <a:r>
              <a:rPr lang="pt-BR" dirty="0"/>
              <a:t>a classe de quadrados.</a:t>
            </a:r>
          </a:p>
          <a:p>
            <a:r>
              <a:rPr lang="pt-BR" dirty="0"/>
              <a:t>K = 3</a:t>
            </a:r>
          </a:p>
          <a:p>
            <a:pPr lvl="1"/>
            <a:r>
              <a:rPr lang="pt-BR" dirty="0"/>
              <a:t>Pertence a classe de triângulos.</a:t>
            </a:r>
          </a:p>
          <a:p>
            <a:r>
              <a:rPr lang="pt-BR" dirty="0"/>
              <a:t>K = 7</a:t>
            </a:r>
          </a:p>
          <a:p>
            <a:pPr lvl="1"/>
            <a:r>
              <a:rPr lang="pt-BR" dirty="0"/>
              <a:t>Pertence a classe de quadrados.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5" y="1409266"/>
            <a:ext cx="4575600" cy="43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18148</TotalTime>
  <Words>669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  KNN</vt:lpstr>
      <vt:lpstr>KNN</vt:lpstr>
      <vt:lpstr>KNN</vt:lpstr>
      <vt:lpstr>  KNN</vt:lpstr>
      <vt:lpstr>KNN</vt:lpstr>
      <vt:lpstr>KNN</vt:lpstr>
      <vt:lpstr>KNN</vt:lpstr>
      <vt:lpstr>KNN - K-Nearest Neighbor </vt:lpstr>
      <vt:lpstr>KNN - K-Nearest Neighbor </vt:lpstr>
      <vt:lpstr>KNN - K-Nearest Neighbor </vt:lpstr>
      <vt:lpstr>KNN</vt:lpstr>
      <vt:lpstr>KNN</vt:lpstr>
      <vt:lpstr>KNN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314</cp:revision>
  <dcterms:created xsi:type="dcterms:W3CDTF">2017-07-24T18:42:29Z</dcterms:created>
  <dcterms:modified xsi:type="dcterms:W3CDTF">2018-12-14T13:16:25Z</dcterms:modified>
</cp:coreProperties>
</file>