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313" r:id="rId5"/>
    <p:sldId id="314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8" r:id="rId35"/>
    <p:sldId id="299" r:id="rId36"/>
    <p:sldId id="300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2" r:id="rId47"/>
    <p:sldId id="311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Necessidade de estudo entre </a:t>
            </a:r>
            <a:r>
              <a:rPr lang="pt-BR" dirty="0" smtClean="0"/>
              <a:t>características </a:t>
            </a:r>
            <a:r>
              <a:rPr lang="pt-BR" dirty="0"/>
              <a:t>dos elementos </a:t>
            </a:r>
            <a:r>
              <a:rPr lang="pt-BR" dirty="0" smtClean="0"/>
              <a:t>da população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Percentual de gordura a partir das dobras </a:t>
            </a:r>
            <a:r>
              <a:rPr lang="pt-BR" dirty="0" smtClean="0"/>
              <a:t>cutâneas</a:t>
            </a:r>
            <a:endParaRPr lang="pt-BR" dirty="0"/>
          </a:p>
          <a:p>
            <a:pPr lvl="1"/>
            <a:r>
              <a:rPr lang="pt-BR" dirty="0" smtClean="0"/>
              <a:t>Renda </a:t>
            </a:r>
            <a:r>
              <a:rPr lang="pt-BR" dirty="0"/>
              <a:t>media de uma pessoa a partir de </a:t>
            </a:r>
            <a:r>
              <a:rPr lang="pt-BR" dirty="0" smtClean="0"/>
              <a:t>informações </a:t>
            </a:r>
            <a:r>
              <a:rPr lang="pt-BR" dirty="0"/>
              <a:t>de consumo</a:t>
            </a:r>
          </a:p>
          <a:p>
            <a:pPr lvl="1"/>
            <a:r>
              <a:rPr lang="pt-BR" dirty="0"/>
              <a:t>Produtividade de uma colheita a partir dos insumos utilizados</a:t>
            </a:r>
          </a:p>
          <a:p>
            <a:pPr lvl="1"/>
            <a:r>
              <a:rPr lang="pt-BR" dirty="0"/>
              <a:t>Nota </a:t>
            </a:r>
            <a:r>
              <a:rPr lang="pt-BR" dirty="0" smtClean="0"/>
              <a:t>final </a:t>
            </a:r>
            <a:r>
              <a:rPr lang="pt-BR" dirty="0"/>
              <a:t>do estudante a partir da quantidade de horas estudadas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6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E se modelarmos </a:t>
                </a:r>
                <a:r>
                  <a:rPr lang="pt-BR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pt-BR" dirty="0" smtClean="0"/>
                  <a:t> em lugar de Y ?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217" t="-11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78" y="2244637"/>
            <a:ext cx="5018444" cy="4093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727649" y="1635609"/>
                <a:ext cx="3524555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800" dirty="0" smtClean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49" y="1635609"/>
                <a:ext cx="3524555" cy="557910"/>
              </a:xfrm>
              <a:prstGeom prst="rect">
                <a:avLst/>
              </a:prstGeom>
              <a:blipFill rotWithShape="0">
                <a:blip r:embed="rId5"/>
                <a:stretch>
                  <a:fillRect l="-3633" t="-9783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0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Função Linear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 fontScale="85000" lnSpcReduction="20000"/>
              </a:bodyPr>
              <a:lstStyle/>
              <a:p>
                <a:endParaRPr lang="pt-BR" dirty="0" smtClean="0"/>
              </a:p>
              <a:p>
                <a:pPr marL="0" indent="0">
                  <a:buNone/>
                </a:pPr>
                <a:r>
                  <a:rPr lang="pt-BR" sz="3300" dirty="0" smtClean="0"/>
                  <a:t>Melhorou, mas ainda há problemas com o modelo</a:t>
                </a:r>
              </a:p>
              <a:p>
                <a:pPr marL="0" indent="0">
                  <a:buNone/>
                </a:pPr>
                <a:endParaRPr lang="pt-BR" sz="3300" dirty="0"/>
              </a:p>
              <a:p>
                <a:pPr marL="0" indent="0" algn="ctr">
                  <a:buNone/>
                </a:pPr>
                <a:r>
                  <a:rPr lang="pt-BR" sz="3300" dirty="0" smtClean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3300" dirty="0" smtClean="0"/>
              </a:p>
              <a:p>
                <a:endParaRPr lang="pt-BR" sz="3300" dirty="0" smtClean="0"/>
              </a:p>
              <a:p>
                <a:r>
                  <a:rPr lang="pt-BR" sz="3300" dirty="0" smtClean="0"/>
                  <a:t>Os valores extremos não ficam bem ajustados, pois a distribuição não é linear. Quanto mais próximo de 0 ou de 1, menor a influencia das horas de estudo.</a:t>
                </a:r>
              </a:p>
              <a:p>
                <a:r>
                  <a:rPr lang="pt-BR" sz="3300" dirty="0" smtClean="0"/>
                  <a:t>Valores preditos maiores que 1 ou menores que 0.</a:t>
                </a:r>
              </a:p>
              <a:p>
                <a:pPr marL="0" indent="0">
                  <a:buNone/>
                </a:pPr>
                <a:endParaRPr lang="pt-BR" sz="26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pt-BR" sz="2600" b="1" dirty="0" smtClean="0">
                    <a:solidFill>
                      <a:srgbClr val="FF0000"/>
                    </a:solidFill>
                  </a:rPr>
                  <a:t>O modelo ideal</a:t>
                </a:r>
              </a:p>
              <a:p>
                <a:pPr lvl="1"/>
                <a:r>
                  <a:rPr lang="pt-BR" sz="2600" b="1" dirty="0" smtClean="0">
                    <a:solidFill>
                      <a:srgbClr val="FF0000"/>
                    </a:solidFill>
                  </a:rPr>
                  <a:t>Sempre dê valores entre 0 e 1.</a:t>
                </a:r>
              </a:p>
              <a:p>
                <a:pPr lvl="1"/>
                <a:r>
                  <a:rPr lang="pt-BR" sz="2600" b="1" dirty="0" smtClean="0">
                    <a:solidFill>
                      <a:srgbClr val="FF0000"/>
                    </a:solidFill>
                  </a:rPr>
                  <a:t>Se adeque melhor à distribuição observada, cujo formato se assemelha à um S.</a:t>
                </a:r>
                <a:endParaRPr lang="pt-BR" sz="2600" b="1" dirty="0">
                  <a:solidFill>
                    <a:srgbClr val="FF0000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217" t="-118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6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Função Logística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endParaRPr lang="pt-BR" dirty="0" smtClean="0"/>
              </a:p>
              <a:p>
                <a:r>
                  <a:rPr lang="pt-BR" dirty="0" smtClean="0"/>
                  <a:t>A variável resposta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pode assumir apenas dois valores, 1 (sucesso) ou 0 (fracasso).</a:t>
                </a:r>
              </a:p>
              <a:p>
                <a:r>
                  <a:rPr lang="pt-BR" dirty="0" smtClean="0"/>
                  <a:t>A distribuição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pode ser descrita da seguinte forma: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 smtClean="0"/>
                  <a:t>  - probabilidade de sucesso</a:t>
                </a:r>
              </a:p>
              <a:p>
                <a:pPr lvl="1"/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1−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 - probabilidade de </a:t>
                </a:r>
                <a:r>
                  <a:rPr lang="pt-BR" dirty="0" smtClean="0"/>
                  <a:t>fracasso</a:t>
                </a:r>
              </a:p>
              <a:p>
                <a:r>
                  <a:rPr lang="pt-BR" dirty="0" smtClean="0"/>
                  <a:t>O modelo de regressão logística binária procura descrever a seguinte função: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 r="-1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8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Função Logística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Para obter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a partir dos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é necessário que a função de transformação seja: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 smtClean="0"/>
                  <a:t>Monótona (estritamente crescente ou decrescente)</a:t>
                </a:r>
              </a:p>
              <a:p>
                <a:r>
                  <a:rPr lang="pt-BR" dirty="0" smtClean="0"/>
                  <a:t>Assuma valores estritamente entre 0 e 1</a:t>
                </a:r>
              </a:p>
              <a:p>
                <a:r>
                  <a:rPr lang="pt-BR" dirty="0" smtClean="0"/>
                  <a:t>Formato sigmoide (forma de S)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A função mais utilizada nesse caso é a função logística: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2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Função Logística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480" y="2193562"/>
            <a:ext cx="4883040" cy="39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Função Logística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 smtClean="0"/>
                  <a:t>Utilizando a função logística para modelar a probabilidade de sucesso da variável respostas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a partir dos dados observados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a seguinte expressão é obtida :</a:t>
                </a:r>
              </a:p>
              <a:p>
                <a:endParaRPr lang="pt-B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 t="-1063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1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Função Logística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endParaRPr lang="pt-BR" dirty="0" smtClean="0"/>
              </a:p>
              <a:p>
                <a:r>
                  <a:rPr lang="pt-BR" dirty="0" smtClean="0"/>
                  <a:t>Para linearizar a função logística, é possível utilizar a sua função inversa, a função </a:t>
                </a:r>
                <a:r>
                  <a:rPr lang="pt-BR" dirty="0" err="1" smtClean="0"/>
                  <a:t>logit</a:t>
                </a:r>
                <a:r>
                  <a:rPr lang="pt-BR" dirty="0" smtClean="0"/>
                  <a:t>: </a:t>
                </a:r>
              </a:p>
              <a:p>
                <a:endParaRPr lang="pt-B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ogi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 smtClean="0">
                  <a:solidFill>
                    <a:srgbClr val="FF0000"/>
                  </a:solidFill>
                </a:endParaRPr>
              </a:p>
              <a:p>
                <a:endParaRPr lang="pt-BR" dirty="0" smtClean="0"/>
              </a:p>
              <a:p>
                <a:r>
                  <a:rPr lang="pt-BR" dirty="0" smtClean="0"/>
                  <a:t>A expressão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 é chamada de </a:t>
                </a:r>
                <a:r>
                  <a:rPr lang="pt-BR" dirty="0" err="1" smtClean="0"/>
                  <a:t>odds</a:t>
                </a:r>
                <a:r>
                  <a:rPr lang="pt-BR" dirty="0" smtClean="0"/>
                  <a:t> ou chance de sucesso.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 err="1" smtClean="0"/>
                  <a:t>odds</a:t>
                </a:r>
                <a:r>
                  <a:rPr lang="pt-BR" dirty="0" smtClean="0"/>
                  <a:t> nos diz quantas vezes o sucesso é mais provável que o fracasso.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Estimação dos parâmetros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 smtClean="0"/>
                  <a:t>A estimação dos parâmetros utiliza o método da máxima verossimilhança.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 smtClean="0"/>
                  <a:t>A variável resposta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tem distribuição Bernoulli com: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 smtClean="0"/>
                  <a:t>A função de probabilidade pode ser escrita como: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dirty="0"/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pt-BR" b="0" dirty="0" smtClean="0"/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 smtClean="0"/>
                  <a:t>A função de verossimilhança para n amostras independentes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</m:e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4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Estimação dos parâmetros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algn="just"/>
                <a:r>
                  <a:rPr lang="pt-BR" dirty="0" smtClean="0"/>
                  <a:t>Aplicando-se o logaritmo na função de máxima verossimilhança,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algn="just"/>
                <a:r>
                  <a:rPr lang="pt-BR" dirty="0" smtClean="0"/>
                  <a:t>Os estimadores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que estão presentes na expressão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são obtidos ao maximizar a função acima através de interações numéricas.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 smtClean="0"/>
                  <a:t>Quando o incremento da função torna-se pequeno ao variar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considera-se que a função convergiu para o máximo.</a:t>
                </a:r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928" r="-986" b="-17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3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Estimação dos parâmetros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Existem alguns fatores que podem atrapalhar na </a:t>
            </a:r>
            <a:r>
              <a:rPr lang="pt-BR" dirty="0" smtClean="0"/>
              <a:t>convergência </a:t>
            </a:r>
            <a:r>
              <a:rPr lang="pt-BR" dirty="0"/>
              <a:t>da </a:t>
            </a:r>
            <a:r>
              <a:rPr lang="pt-BR" dirty="0" smtClean="0"/>
              <a:t>função:</a:t>
            </a:r>
          </a:p>
          <a:p>
            <a:pPr lvl="1"/>
            <a:r>
              <a:rPr lang="pt-BR" dirty="0" smtClean="0"/>
              <a:t> </a:t>
            </a:r>
            <a:r>
              <a:rPr lang="pt-BR" dirty="0" err="1"/>
              <a:t>Multicolinearidade</a:t>
            </a:r>
            <a:r>
              <a:rPr lang="pt-BR" dirty="0"/>
              <a:t> (</a:t>
            </a:r>
            <a:r>
              <a:rPr lang="pt-BR" dirty="0" smtClean="0"/>
              <a:t>correlação  </a:t>
            </a:r>
            <a:r>
              <a:rPr lang="pt-BR" dirty="0"/>
              <a:t>alta entre </a:t>
            </a:r>
            <a:r>
              <a:rPr lang="pt-BR" dirty="0" smtClean="0"/>
              <a:t>variáveis </a:t>
            </a:r>
            <a:r>
              <a:rPr lang="pt-BR" dirty="0"/>
              <a:t>explicativas) deve ser evitada para minimizar o erro do </a:t>
            </a:r>
            <a:r>
              <a:rPr lang="pt-BR" dirty="0" smtClean="0"/>
              <a:t>modelo. </a:t>
            </a:r>
          </a:p>
          <a:p>
            <a:pPr lvl="2"/>
            <a:r>
              <a:rPr lang="pt-BR" dirty="0" smtClean="0"/>
              <a:t>Para </a:t>
            </a:r>
            <a:r>
              <a:rPr lang="pt-BR" dirty="0"/>
              <a:t>evitar esse problema, é</a:t>
            </a:r>
            <a:r>
              <a:rPr lang="pt-BR" dirty="0" smtClean="0"/>
              <a:t> </a:t>
            </a:r>
            <a:r>
              <a:rPr lang="pt-BR" dirty="0"/>
              <a:t>comum realizar uma </a:t>
            </a:r>
            <a:r>
              <a:rPr lang="pt-BR" dirty="0" smtClean="0"/>
              <a:t>regressão </a:t>
            </a:r>
            <a:r>
              <a:rPr lang="pt-BR" dirty="0"/>
              <a:t>linear com todas as </a:t>
            </a:r>
            <a:r>
              <a:rPr lang="pt-BR" dirty="0" smtClean="0"/>
              <a:t>variáveis </a:t>
            </a:r>
            <a:r>
              <a:rPr lang="pt-BR" dirty="0"/>
              <a:t>explicativas para que sejam detectadas aquelas com </a:t>
            </a:r>
            <a:r>
              <a:rPr lang="pt-BR" dirty="0" smtClean="0"/>
              <a:t>correlação </a:t>
            </a:r>
            <a:r>
              <a:rPr lang="pt-BR" dirty="0"/>
              <a:t>acima do </a:t>
            </a:r>
            <a:r>
              <a:rPr lang="pt-BR" dirty="0" smtClean="0"/>
              <a:t>aceitável.</a:t>
            </a:r>
          </a:p>
          <a:p>
            <a:pPr lvl="2"/>
            <a:r>
              <a:rPr lang="pt-BR" dirty="0" smtClean="0"/>
              <a:t>O </a:t>
            </a:r>
            <a:r>
              <a:rPr lang="pt-BR" dirty="0"/>
              <a:t>tratamento se </a:t>
            </a:r>
            <a:r>
              <a:rPr lang="pt-BR" dirty="0" smtClean="0"/>
              <a:t>d</a:t>
            </a:r>
            <a:r>
              <a:rPr lang="pt-BR" dirty="0"/>
              <a:t>á</a:t>
            </a:r>
            <a:r>
              <a:rPr lang="pt-BR" dirty="0" smtClean="0"/>
              <a:t> </a:t>
            </a:r>
            <a:r>
              <a:rPr lang="pt-BR" dirty="0"/>
              <a:t>ao selecionar apenas uma das </a:t>
            </a:r>
            <a:r>
              <a:rPr lang="pt-BR" dirty="0" smtClean="0"/>
              <a:t>variáveis </a:t>
            </a:r>
            <a:r>
              <a:rPr lang="pt-BR" dirty="0"/>
              <a:t>altamente </a:t>
            </a:r>
            <a:r>
              <a:rPr lang="pt-BR" dirty="0" smtClean="0"/>
              <a:t>correlacionadas.</a:t>
            </a:r>
          </a:p>
          <a:p>
            <a:r>
              <a:rPr lang="pt-BR" dirty="0" smtClean="0"/>
              <a:t>Exist</a:t>
            </a:r>
            <a:r>
              <a:rPr lang="pt-BR" dirty="0"/>
              <a:t>ê</a:t>
            </a:r>
            <a:r>
              <a:rPr lang="pt-BR" dirty="0" smtClean="0"/>
              <a:t>ncia </a:t>
            </a:r>
            <a:r>
              <a:rPr lang="pt-BR" dirty="0"/>
              <a:t>de muitos valores </a:t>
            </a:r>
            <a:r>
              <a:rPr lang="pt-BR" dirty="0" err="1"/>
              <a:t>missing</a:t>
            </a:r>
            <a:r>
              <a:rPr lang="pt-BR" dirty="0"/>
              <a:t> ou </a:t>
            </a:r>
            <a:r>
              <a:rPr lang="pt-BR" dirty="0" smtClean="0"/>
              <a:t>zerados. </a:t>
            </a:r>
          </a:p>
          <a:p>
            <a:r>
              <a:rPr lang="pt-BR" dirty="0" smtClean="0"/>
              <a:t>Uma variável </a:t>
            </a:r>
            <a:r>
              <a:rPr lang="pt-BR" dirty="0"/>
              <a:t>apenas separa completamente os sucessos dos fracassos. Nesse caso </a:t>
            </a:r>
            <a:r>
              <a:rPr lang="pt-BR" dirty="0" smtClean="0"/>
              <a:t>voc</a:t>
            </a:r>
            <a:r>
              <a:rPr lang="pt-BR" dirty="0"/>
              <a:t>ê</a:t>
            </a:r>
            <a:r>
              <a:rPr lang="pt-BR" dirty="0" smtClean="0"/>
              <a:t> n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precisa de um modelo ou sua </a:t>
            </a:r>
            <a:r>
              <a:rPr lang="pt-BR" dirty="0" smtClean="0"/>
              <a:t>variável </a:t>
            </a:r>
            <a:r>
              <a:rPr lang="pt-BR" dirty="0"/>
              <a:t>explicativa possui algum erro (mais </a:t>
            </a:r>
            <a:r>
              <a:rPr lang="pt-BR" dirty="0" smtClean="0"/>
              <a:t>provável</a:t>
            </a:r>
            <a:r>
              <a:rPr lang="pt-BR" dirty="0"/>
              <a:t>) 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8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5422641" cy="5167147"/>
          </a:xfrm>
        </p:spPr>
        <p:txBody>
          <a:bodyPr anchor="ctr">
            <a:normAutofit/>
          </a:bodyPr>
          <a:lstStyle/>
          <a:p>
            <a:pPr algn="just"/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Estimar </a:t>
            </a:r>
            <a:r>
              <a:rPr lang="pt-BR" dirty="0"/>
              <a:t>a </a:t>
            </a:r>
            <a:r>
              <a:rPr lang="pt-BR" dirty="0" smtClean="0"/>
              <a:t>relação </a:t>
            </a:r>
            <a:r>
              <a:rPr lang="pt-BR" dirty="0"/>
              <a:t>entre um resultado (</a:t>
            </a:r>
            <a:r>
              <a:rPr lang="pt-BR" dirty="0" smtClean="0"/>
              <a:t>variável dependente) </a:t>
            </a:r>
            <a:r>
              <a:rPr lang="pt-BR" dirty="0"/>
              <a:t>e um conjunto de </a:t>
            </a:r>
            <a:r>
              <a:rPr lang="pt-BR" dirty="0" smtClean="0"/>
              <a:t>informações </a:t>
            </a:r>
            <a:r>
              <a:rPr lang="pt-BR" dirty="0"/>
              <a:t>(</a:t>
            </a:r>
            <a:r>
              <a:rPr lang="pt-BR" dirty="0" smtClean="0"/>
              <a:t>variáveis independentes).</a:t>
            </a:r>
          </a:p>
          <a:p>
            <a:pPr algn="just"/>
            <a:endParaRPr lang="pt-BR" dirty="0" smtClean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43" y="838200"/>
            <a:ext cx="5174787" cy="5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Interpretação dos parâmetros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 smtClean="0"/>
                  <a:t>Ao final da iteração numérica</a:t>
                </a:r>
                <a:r>
                  <a:rPr lang="pt-BR" dirty="0"/>
                  <a:t>, obteremos a </a:t>
                </a:r>
                <a:r>
                  <a:rPr lang="pt-BR" dirty="0" smtClean="0"/>
                  <a:t>regress</a:t>
                </a:r>
                <a:r>
                  <a:rPr lang="pt-BR" dirty="0"/>
                  <a:t>ã</a:t>
                </a:r>
                <a:r>
                  <a:rPr lang="pt-BR" dirty="0" smtClean="0"/>
                  <a:t>o </a:t>
                </a:r>
                <a:r>
                  <a:rPr lang="pt-BR" dirty="0"/>
                  <a:t>e </a:t>
                </a:r>
                <a:r>
                  <a:rPr lang="pt-BR" dirty="0" smtClean="0"/>
                  <a:t>ser</a:t>
                </a:r>
                <a:r>
                  <a:rPr lang="pt-BR" dirty="0"/>
                  <a:t>á</a:t>
                </a:r>
                <a:r>
                  <a:rPr lang="pt-BR" dirty="0" smtClean="0"/>
                  <a:t> possível </a:t>
                </a:r>
                <a:r>
                  <a:rPr lang="pt-BR" dirty="0"/>
                  <a:t>observar os estimadores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obtidos.</a:t>
                </a:r>
              </a:p>
              <a:p>
                <a:r>
                  <a:rPr lang="pt-BR" dirty="0" smtClean="0"/>
                  <a:t> </a:t>
                </a:r>
                <a:r>
                  <a:rPr lang="pt-BR" dirty="0"/>
                  <a:t>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</a:t>
                </a:r>
                <a:r>
                  <a:rPr lang="pt-BR" dirty="0" smtClean="0"/>
                  <a:t> </a:t>
                </a:r>
                <a:r>
                  <a:rPr lang="pt-BR" dirty="0"/>
                  <a:t>o intercepto da </a:t>
                </a:r>
                <a:r>
                  <a:rPr lang="pt-BR" dirty="0" smtClean="0"/>
                  <a:t>regressão, </a:t>
                </a:r>
                <a:r>
                  <a:rPr lang="pt-BR" dirty="0"/>
                  <a:t>o valor observado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</a:t>
                </a:r>
                <a:r>
                  <a:rPr lang="pt-BR" dirty="0" smtClean="0"/>
                  <a:t>par</a:t>
                </a:r>
                <a:r>
                  <a:rPr lang="pt-BR" dirty="0"/>
                  <a:t>â</a:t>
                </a:r>
                <a:r>
                  <a:rPr lang="pt-BR" dirty="0" smtClean="0"/>
                  <a:t>metros 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s</a:t>
                </a:r>
                <a:r>
                  <a:rPr lang="pt-BR" dirty="0"/>
                  <a:t>ã</a:t>
                </a:r>
                <a:r>
                  <a:rPr lang="pt-BR" dirty="0" smtClean="0"/>
                  <a:t>o </a:t>
                </a:r>
                <a:r>
                  <a:rPr lang="pt-BR" dirty="0"/>
                  <a:t>os coeficientes de cada </a:t>
                </a:r>
                <a:r>
                  <a:rPr lang="pt-BR" dirty="0" smtClean="0"/>
                  <a:t>variável </a:t>
                </a:r>
                <a:r>
                  <a:rPr lang="pt-BR" dirty="0"/>
                  <a:t>explicativa do </a:t>
                </a:r>
                <a:r>
                  <a:rPr lang="pt-BR" dirty="0" smtClean="0"/>
                  <a:t>modelo.</a:t>
                </a:r>
              </a:p>
              <a:p>
                <a:r>
                  <a:rPr lang="pt-BR" dirty="0" smtClean="0"/>
                  <a:t> </a:t>
                </a:r>
                <a:r>
                  <a:rPr lang="pt-BR" dirty="0"/>
                  <a:t>A </a:t>
                </a:r>
                <a:r>
                  <a:rPr lang="pt-BR" dirty="0" smtClean="0"/>
                  <a:t>interpretação </a:t>
                </a:r>
                <a:r>
                  <a:rPr lang="pt-BR" dirty="0"/>
                  <a:t>dos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 não é </a:t>
                </a:r>
                <a:r>
                  <a:rPr lang="pt-BR" dirty="0"/>
                  <a:t>direta como na </a:t>
                </a:r>
                <a:r>
                  <a:rPr lang="pt-BR" dirty="0" smtClean="0"/>
                  <a:t>regressão </a:t>
                </a:r>
                <a:r>
                  <a:rPr lang="pt-BR" dirty="0"/>
                  <a:t>linear. 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5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Interpretação dos parâmetros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pt-BR" dirty="0" smtClean="0"/>
                  <a:t>O sinal do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indicará  </a:t>
                </a:r>
                <a:r>
                  <a:rPr lang="pt-BR" dirty="0"/>
                  <a:t>o sentido da </a:t>
                </a:r>
                <a:r>
                  <a:rPr lang="pt-BR" dirty="0" smtClean="0"/>
                  <a:t>relação </a:t>
                </a:r>
                <a:r>
                  <a:rPr lang="pt-BR" dirty="0"/>
                  <a:t>entre a </a:t>
                </a:r>
                <a:r>
                  <a:rPr lang="pt-BR" dirty="0" smtClean="0"/>
                  <a:t>variável </a:t>
                </a:r>
                <a:r>
                  <a:rPr lang="pt-BR" dirty="0"/>
                  <a:t>explicativa e resposta. Valores positivos indicam que a probabilidade de sucesso cresce com o aumento da </a:t>
                </a:r>
                <a:r>
                  <a:rPr lang="pt-BR" dirty="0" smtClean="0"/>
                  <a:t>variável . </a:t>
                </a:r>
              </a:p>
              <a:p>
                <a:pPr algn="just"/>
                <a:r>
                  <a:rPr lang="pt-BR" dirty="0" smtClean="0"/>
                  <a:t>O valor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| indica a taxa de variação na probabilidade. A variação na probabilidade é mais alta quanto maior é o valor do parâmetro. Se o valor for 0, indica que a variável não explica a variável resposta. </a:t>
                </a:r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5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Interpretação dos parâmetros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 smtClean="0"/>
                  <a:t>Devido à </a:t>
                </a:r>
                <a:r>
                  <a:rPr lang="pt-BR" dirty="0"/>
                  <a:t>natureza </a:t>
                </a:r>
                <a:r>
                  <a:rPr lang="pt-BR" dirty="0" smtClean="0"/>
                  <a:t>n</a:t>
                </a:r>
                <a:r>
                  <a:rPr lang="pt-BR" dirty="0"/>
                  <a:t>ã</a:t>
                </a:r>
                <a:r>
                  <a:rPr lang="pt-BR" dirty="0" smtClean="0"/>
                  <a:t>o </a:t>
                </a:r>
                <a:r>
                  <a:rPr lang="pt-BR" dirty="0"/>
                  <a:t>linear da </a:t>
                </a:r>
                <a:r>
                  <a:rPr lang="pt-BR" dirty="0" smtClean="0"/>
                  <a:t>regress</a:t>
                </a:r>
                <a:r>
                  <a:rPr lang="pt-BR" dirty="0"/>
                  <a:t>ã</a:t>
                </a:r>
                <a:r>
                  <a:rPr lang="pt-BR" dirty="0" smtClean="0"/>
                  <a:t>o logística</a:t>
                </a:r>
                <a:r>
                  <a:rPr lang="pt-BR" dirty="0"/>
                  <a:t>, a </a:t>
                </a:r>
                <a:r>
                  <a:rPr lang="pt-BR" dirty="0" smtClean="0"/>
                  <a:t>variação </a:t>
                </a:r>
                <a:r>
                  <a:rPr lang="pt-BR" dirty="0"/>
                  <a:t>na </a:t>
                </a:r>
                <a:r>
                  <a:rPr lang="pt-BR" dirty="0" smtClean="0"/>
                  <a:t>variável </a:t>
                </a:r>
                <a:r>
                  <a:rPr lang="pt-BR" dirty="0"/>
                  <a:t>resposta é</a:t>
                </a:r>
                <a:r>
                  <a:rPr lang="pt-BR" dirty="0" smtClean="0"/>
                  <a:t> </a:t>
                </a:r>
                <a:r>
                  <a:rPr lang="pt-BR" dirty="0"/>
                  <a:t>medida </a:t>
                </a:r>
                <a:r>
                  <a:rPr lang="pt-BR" dirty="0" smtClean="0"/>
                  <a:t>através </a:t>
                </a:r>
                <a:r>
                  <a:rPr lang="pt-BR" dirty="0"/>
                  <a:t>das “</a:t>
                </a:r>
                <a:r>
                  <a:rPr lang="pt-BR" dirty="0" err="1"/>
                  <a:t>odds</a:t>
                </a:r>
                <a:r>
                  <a:rPr lang="pt-BR" dirty="0"/>
                  <a:t> </a:t>
                </a:r>
                <a:r>
                  <a:rPr lang="pt-BR" dirty="0" err="1"/>
                  <a:t>ratio</a:t>
                </a:r>
                <a:r>
                  <a:rPr lang="pt-BR" dirty="0"/>
                  <a:t>” (OR) ou “</a:t>
                </a:r>
                <a:r>
                  <a:rPr lang="pt-BR" dirty="0" smtClean="0"/>
                  <a:t>raz</a:t>
                </a:r>
                <a:r>
                  <a:rPr lang="pt-BR" dirty="0"/>
                  <a:t>ã</a:t>
                </a:r>
                <a:r>
                  <a:rPr lang="pt-BR" dirty="0" smtClean="0"/>
                  <a:t>o </a:t>
                </a:r>
                <a:r>
                  <a:rPr lang="pt-BR" dirty="0"/>
                  <a:t>de chances” da seguinte forma</a:t>
                </a:r>
                <a:r>
                  <a:rPr lang="pt-BR" dirty="0" smtClean="0"/>
                  <a:t>: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𝑜𝑑𝑠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𝑜𝑑𝑠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 </a:t>
                </a:r>
              </a:p>
              <a:p>
                <a:r>
                  <a:rPr lang="pt-BR" dirty="0" smtClean="0"/>
                  <a:t>Esclarecendo</a:t>
                </a:r>
                <a:r>
                  <a:rPr lang="pt-BR" dirty="0"/>
                  <a:t>: mantidas todas as demais </a:t>
                </a:r>
                <a:r>
                  <a:rPr lang="pt-BR" dirty="0" smtClean="0"/>
                  <a:t>variáveis </a:t>
                </a:r>
                <a:r>
                  <a:rPr lang="pt-BR" dirty="0"/>
                  <a:t>constantes, a </a:t>
                </a:r>
                <a:r>
                  <a:rPr lang="pt-BR" dirty="0" smtClean="0"/>
                  <a:t>alteração de </a:t>
                </a:r>
                <a:r>
                  <a:rPr lang="pt-BR" dirty="0"/>
                  <a:t>1 unidade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causa </a:t>
                </a:r>
                <a:r>
                  <a:rPr lang="pt-BR" dirty="0"/>
                  <a:t>uma </a:t>
                </a:r>
                <a:r>
                  <a:rPr lang="pt-BR" dirty="0" smtClean="0"/>
                  <a:t>alteração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pt-BR" dirty="0" smtClean="0"/>
                  <a:t>na </a:t>
                </a:r>
                <a:r>
                  <a:rPr lang="pt-BR" dirty="0"/>
                  <a:t>chance de sucesso. 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 t="-708" r="-928" b="-2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1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Significância dos parâmetros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 smtClean="0"/>
                  <a:t>Agora sei o valor dos par</a:t>
                </a:r>
                <a:r>
                  <a:rPr lang="pt-BR" dirty="0"/>
                  <a:t>â</a:t>
                </a:r>
                <a:r>
                  <a:rPr lang="pt-BR" dirty="0" smtClean="0"/>
                  <a:t>metros </a:t>
                </a:r>
                <a:r>
                  <a:rPr lang="pt-BR" dirty="0"/>
                  <a:t>e sei </a:t>
                </a:r>
                <a:r>
                  <a:rPr lang="pt-BR" dirty="0" smtClean="0"/>
                  <a:t>interpret</a:t>
                </a:r>
                <a:r>
                  <a:rPr lang="pt-BR" dirty="0"/>
                  <a:t>á</a:t>
                </a:r>
                <a:r>
                  <a:rPr lang="pt-BR" dirty="0" smtClean="0"/>
                  <a:t>-los</a:t>
                </a:r>
                <a:r>
                  <a:rPr lang="pt-BR" dirty="0"/>
                  <a:t>, é</a:t>
                </a:r>
                <a:r>
                  <a:rPr lang="pt-BR" dirty="0" smtClean="0"/>
                  <a:t> necessário </a:t>
                </a:r>
                <a:r>
                  <a:rPr lang="pt-BR" dirty="0"/>
                  <a:t>saber dizer se </a:t>
                </a:r>
                <a:r>
                  <a:rPr lang="pt-BR" dirty="0" smtClean="0"/>
                  <a:t>s</a:t>
                </a:r>
                <a:r>
                  <a:rPr lang="pt-BR" dirty="0"/>
                  <a:t>ã</a:t>
                </a:r>
                <a:r>
                  <a:rPr lang="pt-BR" dirty="0" smtClean="0"/>
                  <a:t>o </a:t>
                </a:r>
                <a:r>
                  <a:rPr lang="pt-BR" dirty="0"/>
                  <a:t>significantes, ou seja, se </a:t>
                </a:r>
                <a:r>
                  <a:rPr lang="pt-BR" dirty="0" smtClean="0"/>
                  <a:t>s</a:t>
                </a:r>
                <a:r>
                  <a:rPr lang="pt-BR" dirty="0"/>
                  <a:t>ã</a:t>
                </a:r>
                <a:r>
                  <a:rPr lang="pt-BR" dirty="0" smtClean="0"/>
                  <a:t>o </a:t>
                </a:r>
                <a:r>
                  <a:rPr lang="pt-BR" dirty="0"/>
                  <a:t>estatisticamente diferentes de </a:t>
                </a:r>
                <a:r>
                  <a:rPr lang="pt-BR" dirty="0" smtClean="0"/>
                  <a:t>0.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Para um n grande, os estimadores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possuem uma </a:t>
                </a:r>
                <a:r>
                  <a:rPr lang="pt-BR" dirty="0" smtClean="0"/>
                  <a:t>distribuição </a:t>
                </a:r>
                <a:r>
                  <a:rPr lang="pt-BR" dirty="0"/>
                  <a:t>normal de </a:t>
                </a:r>
                <a:r>
                  <a:rPr lang="pt-BR" dirty="0" smtClean="0"/>
                  <a:t>média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desvio </a:t>
                </a:r>
                <a:r>
                  <a:rPr lang="pt-BR" dirty="0" smtClean="0"/>
                  <a:t>padrão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 smtClean="0"/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 smtClean="0"/>
                  <a:t>O intervalo de confiança dos estimadores pode ser dado por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3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Significância dos parâmetros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 smtClean="0"/>
                  <a:t>Além do </a:t>
                </a:r>
                <a:r>
                  <a:rPr lang="pt-BR" dirty="0"/>
                  <a:t>intervalo de </a:t>
                </a:r>
                <a:r>
                  <a:rPr lang="pt-BR" dirty="0" smtClean="0"/>
                  <a:t>confiança, </a:t>
                </a:r>
                <a:r>
                  <a:rPr lang="pt-BR" dirty="0"/>
                  <a:t>podemos realizar teste de </a:t>
                </a:r>
                <a:r>
                  <a:rPr lang="pt-BR" dirty="0" smtClean="0"/>
                  <a:t>hipóteses </a:t>
                </a:r>
                <a:r>
                  <a:rPr lang="pt-BR" dirty="0"/>
                  <a:t>para verificar a </a:t>
                </a:r>
                <a:r>
                  <a:rPr lang="pt-BR" dirty="0" smtClean="0"/>
                  <a:t>signific</a:t>
                </a:r>
                <a:r>
                  <a:rPr lang="pt-BR" dirty="0"/>
                  <a:t>â</a:t>
                </a:r>
                <a:r>
                  <a:rPr lang="pt-BR" dirty="0" smtClean="0"/>
                  <a:t>ncia </a:t>
                </a:r>
                <a:r>
                  <a:rPr lang="pt-BR" dirty="0"/>
                  <a:t>da </a:t>
                </a:r>
                <a:r>
                  <a:rPr lang="pt-BR" dirty="0" smtClean="0"/>
                  <a:t>variável </a:t>
                </a:r>
                <a:endParaRPr lang="pt-BR" dirty="0"/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 smtClean="0"/>
                  <a:t>As hipóteses são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pt-BR" dirty="0" smtClean="0"/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 smtClean="0"/>
                  <a:t>Para </a:t>
                </a:r>
                <a:r>
                  <a:rPr lang="pt-BR" dirty="0"/>
                  <a:t>verificar as </a:t>
                </a:r>
                <a:r>
                  <a:rPr lang="pt-BR" dirty="0" smtClean="0"/>
                  <a:t>hipóteses</a:t>
                </a:r>
                <a:r>
                  <a:rPr lang="pt-BR" dirty="0"/>
                  <a:t>, utiliza-se o teste de Wald ou o teste de </a:t>
                </a:r>
                <a:r>
                  <a:rPr lang="pt-BR" dirty="0" smtClean="0"/>
                  <a:t>raz</a:t>
                </a:r>
                <a:r>
                  <a:rPr lang="pt-BR" dirty="0"/>
                  <a:t>ã</a:t>
                </a:r>
                <a:r>
                  <a:rPr lang="pt-BR" dirty="0" smtClean="0"/>
                  <a:t>o </a:t>
                </a:r>
                <a:r>
                  <a:rPr lang="pt-BR" dirty="0"/>
                  <a:t>de </a:t>
                </a:r>
                <a:r>
                  <a:rPr lang="pt-BR" dirty="0" smtClean="0"/>
                  <a:t>verossimilhança.</a:t>
                </a:r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6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Significância dos parâmetros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pt-BR" dirty="0" smtClean="0"/>
                  <a:t>O teste de Wald, cuja estatística</a:t>
                </a:r>
                <a:r>
                  <a:rPr lang="pt-BR" dirty="0"/>
                  <a:t>, descrita abaixo, possui </a:t>
                </a:r>
                <a:r>
                  <a:rPr lang="pt-BR" dirty="0" smtClean="0"/>
                  <a:t>distribuição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com </a:t>
                </a:r>
                <a:r>
                  <a:rPr lang="pt-BR" dirty="0"/>
                  <a:t>1 grau de liberdade, funciona bem para grandes amostras</a:t>
                </a:r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𝐴𝑆𝐸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Significância dos parâmetros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algn="just"/>
                <a:endParaRPr lang="pt-BR" dirty="0" smtClean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 smtClean="0"/>
                  <a:t>O </a:t>
                </a:r>
                <a:r>
                  <a:rPr lang="pt-BR" dirty="0"/>
                  <a:t>teste de </a:t>
                </a:r>
                <a:r>
                  <a:rPr lang="pt-BR" dirty="0" smtClean="0"/>
                  <a:t>razão </a:t>
                </a:r>
                <a:r>
                  <a:rPr lang="pt-BR" dirty="0"/>
                  <a:t>de </a:t>
                </a:r>
                <a:r>
                  <a:rPr lang="pt-BR" dirty="0" smtClean="0"/>
                  <a:t>verossimilhança, </a:t>
                </a:r>
                <a:r>
                  <a:rPr lang="pt-BR" dirty="0"/>
                  <a:t>cuja </a:t>
                </a:r>
                <a:r>
                  <a:rPr lang="pt-BR" dirty="0" smtClean="0"/>
                  <a:t>estatística</a:t>
                </a:r>
                <a:r>
                  <a:rPr lang="pt-BR" dirty="0"/>
                  <a:t>, descrita abaixo, possui </a:t>
                </a:r>
                <a:r>
                  <a:rPr lang="pt-BR" dirty="0" smtClean="0"/>
                  <a:t>distribuição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com 1 grau de liberdade</a:t>
                </a:r>
                <a:r>
                  <a:rPr lang="pt-BR" dirty="0" smtClean="0"/>
                  <a:t>, é </a:t>
                </a:r>
                <a:r>
                  <a:rPr lang="pt-BR" dirty="0"/>
                  <a:t>mais </a:t>
                </a:r>
                <a:r>
                  <a:rPr lang="pt-BR" dirty="0" smtClean="0"/>
                  <a:t>confiável </a:t>
                </a:r>
                <a:r>
                  <a:rPr lang="pt-BR" dirty="0"/>
                  <a:t>e potente mesmo em amostras </a:t>
                </a:r>
                <a:r>
                  <a:rPr lang="pt-BR" dirty="0" smtClean="0"/>
                  <a:t>não t</a:t>
                </a:r>
                <a:r>
                  <a:rPr lang="pt-BR" dirty="0"/>
                  <a:t>ã</a:t>
                </a:r>
                <a:r>
                  <a:rPr lang="pt-BR" dirty="0" smtClean="0"/>
                  <a:t>o </a:t>
                </a:r>
                <a:r>
                  <a:rPr lang="pt-BR" dirty="0"/>
                  <a:t>grandes e é</a:t>
                </a:r>
                <a:r>
                  <a:rPr lang="pt-BR" dirty="0" smtClean="0"/>
                  <a:t> </a:t>
                </a:r>
                <a:r>
                  <a:rPr lang="pt-BR" dirty="0"/>
                  <a:t>o mais </a:t>
                </a:r>
                <a:r>
                  <a:rPr lang="pt-BR" dirty="0" smtClean="0"/>
                  <a:t>utilizado.</a:t>
                </a:r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</a:t>
                </a:r>
                <a:r>
                  <a:rPr lang="pt-BR" dirty="0" err="1"/>
                  <a:t>max</a:t>
                </a:r>
                <a:r>
                  <a:rPr lang="pt-BR" dirty="0"/>
                  <a:t> do log da </a:t>
                </a:r>
                <a:r>
                  <a:rPr lang="pt-BR" dirty="0" smtClean="0"/>
                  <a:t>função </a:t>
                </a:r>
                <a:r>
                  <a:rPr lang="pt-BR" dirty="0"/>
                  <a:t>de </a:t>
                </a:r>
                <a:r>
                  <a:rPr lang="pt-BR" dirty="0" smtClean="0"/>
                  <a:t>verossimilhança se </a:t>
                </a:r>
                <a:r>
                  <a:rPr lang="pt-BR" dirty="0"/>
                  <a:t>H0 é</a:t>
                </a:r>
                <a:r>
                  <a:rPr lang="pt-BR" dirty="0" smtClean="0"/>
                  <a:t> verdadeira.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</a:t>
                </a:r>
                <a:r>
                  <a:rPr lang="pt-BR" dirty="0" err="1"/>
                  <a:t>max</a:t>
                </a:r>
                <a:r>
                  <a:rPr lang="pt-BR" dirty="0"/>
                  <a:t> do log da </a:t>
                </a:r>
                <a:r>
                  <a:rPr lang="pt-BR" dirty="0" smtClean="0"/>
                  <a:t>função </a:t>
                </a:r>
                <a:r>
                  <a:rPr lang="pt-BR" dirty="0"/>
                  <a:t>de </a:t>
                </a:r>
                <a:r>
                  <a:rPr lang="pt-BR" dirty="0" smtClean="0"/>
                  <a:t>verossimilhança </a:t>
                </a:r>
                <a:r>
                  <a:rPr lang="pt-BR" dirty="0"/>
                  <a:t>se H1 é</a:t>
                </a:r>
                <a:r>
                  <a:rPr lang="pt-BR" dirty="0" smtClean="0"/>
                  <a:t> verdadeira.</a:t>
                </a:r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 t="-2479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Estimação das probabilidades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</p:spPr>
            <p:txBody>
              <a:bodyPr anchor="ctr">
                <a:normAutofit lnSpcReduction="10000"/>
              </a:bodyPr>
              <a:lstStyle/>
              <a:p>
                <a:pPr algn="just"/>
                <a:endParaRPr lang="pt-BR" dirty="0" smtClean="0"/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/>
                  <a:t>A probabilidade de sucesso estimada pelo modelo de </a:t>
                </a:r>
                <a:r>
                  <a:rPr lang="pt-BR" dirty="0" smtClean="0"/>
                  <a:t>regress</a:t>
                </a:r>
                <a:r>
                  <a:rPr lang="pt-BR" dirty="0"/>
                  <a:t>ã</a:t>
                </a:r>
                <a:r>
                  <a:rPr lang="pt-BR" dirty="0" smtClean="0"/>
                  <a:t>o logística</a:t>
                </a:r>
                <a:r>
                  <a:rPr lang="pt-BR" dirty="0"/>
                  <a:t>, denotada </a:t>
                </a:r>
                <a:r>
                  <a:rPr lang="pt-BR" dirty="0" smtClean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 smtClean="0"/>
                  <a:t> , é então </a:t>
                </a:r>
                <a:r>
                  <a:rPr lang="pt-BR" dirty="0"/>
                  <a:t>obtida pela seguinte </a:t>
                </a:r>
                <a:r>
                  <a:rPr lang="pt-BR" dirty="0" smtClean="0"/>
                  <a:t>expressão:</a:t>
                </a:r>
              </a:p>
              <a:p>
                <a:pPr algn="just"/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´e um estimador da </a:t>
                </a:r>
                <a:r>
                  <a:rPr lang="pt-BR" dirty="0" smtClean="0"/>
                  <a:t>função </a:t>
                </a:r>
                <a:r>
                  <a:rPr lang="pt-BR" dirty="0" err="1" smtClean="0"/>
                  <a:t>logit</a:t>
                </a:r>
                <a:r>
                  <a:rPr lang="pt-BR" dirty="0" smtClean="0"/>
                  <a:t>.  Essa função </a:t>
                </a:r>
                <a:r>
                  <a:rPr lang="pt-BR" dirty="0"/>
                  <a:t>tem desvio </a:t>
                </a:r>
                <a:r>
                  <a:rPr lang="pt-BR" dirty="0" smtClean="0"/>
                  <a:t>padrão:</a:t>
                </a:r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  <a:blipFill rotWithShape="0">
                <a:blip r:embed="rId2"/>
                <a:stretch>
                  <a:fillRect l="-1043" t="-3542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5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Estimação das probabilidades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algn="just"/>
                <a:endParaRPr lang="pt-BR" dirty="0" smtClean="0"/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/>
                  <a:t>A probabilidade de sucesso estimada pelo modelo de </a:t>
                </a:r>
                <a:r>
                  <a:rPr lang="pt-BR" dirty="0" smtClean="0"/>
                  <a:t>regress</a:t>
                </a:r>
                <a:r>
                  <a:rPr lang="pt-BR" dirty="0"/>
                  <a:t>ã</a:t>
                </a:r>
                <a:r>
                  <a:rPr lang="pt-BR" dirty="0" smtClean="0"/>
                  <a:t>o logística</a:t>
                </a:r>
                <a:r>
                  <a:rPr lang="pt-BR" dirty="0"/>
                  <a:t>, denotada </a:t>
                </a:r>
                <a:r>
                  <a:rPr lang="pt-BR" dirty="0" smtClean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 smtClean="0"/>
                  <a:t> , é então </a:t>
                </a:r>
                <a:r>
                  <a:rPr lang="pt-BR" dirty="0"/>
                  <a:t>obtida pela seguinte </a:t>
                </a:r>
                <a:r>
                  <a:rPr lang="pt-BR" dirty="0" smtClean="0"/>
                  <a:t>expressão:</a:t>
                </a:r>
              </a:p>
              <a:p>
                <a:pPr algn="just"/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um estimador da </a:t>
                </a:r>
                <a:r>
                  <a:rPr lang="pt-BR" dirty="0" smtClean="0"/>
                  <a:t>função </a:t>
                </a:r>
                <a:r>
                  <a:rPr lang="pt-BR" dirty="0" err="1" smtClean="0"/>
                  <a:t>logit</a:t>
                </a:r>
                <a:r>
                  <a:rPr lang="pt-BR" dirty="0" smtClean="0"/>
                  <a:t>.  Essa função </a:t>
                </a:r>
                <a:r>
                  <a:rPr lang="pt-BR" dirty="0"/>
                  <a:t>tem desvio </a:t>
                </a:r>
                <a:r>
                  <a:rPr lang="pt-BR" dirty="0" smtClean="0"/>
                  <a:t>padrão:</a:t>
                </a:r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 smtClean="0"/>
                  <a:t>O </a:t>
                </a:r>
                <a:r>
                  <a:rPr lang="pt-BR" dirty="0"/>
                  <a:t>intervalo de confiança </a:t>
                </a:r>
                <a:r>
                  <a:rPr lang="pt-BR" dirty="0" smtClean="0"/>
                  <a:t>para a função </a:t>
                </a:r>
                <a:r>
                  <a:rPr lang="pt-BR" dirty="0" err="1" smtClean="0"/>
                  <a:t>logit</a:t>
                </a:r>
                <a:r>
                  <a:rPr lang="pt-BR" dirty="0" smtClean="0"/>
                  <a:t> é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∝/2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  <a:blipFill rotWithShape="0">
                <a:blip r:embed="rId2"/>
                <a:stretch>
                  <a:fillRect l="-522" r="-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Medidas de qualidade do modelo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pt-BR" dirty="0" smtClean="0"/>
                  <a:t>Similar </a:t>
                </a:r>
                <a:r>
                  <a:rPr lang="pt-BR" dirty="0"/>
                  <a:t>ao processo realizado para cada </a:t>
                </a:r>
                <a:r>
                  <a:rPr lang="pt-BR" dirty="0" smtClean="0"/>
                  <a:t>variável, é necessário </a:t>
                </a:r>
                <a:r>
                  <a:rPr lang="pt-BR" dirty="0"/>
                  <a:t>realizar teste de </a:t>
                </a:r>
                <a:r>
                  <a:rPr lang="pt-BR" dirty="0" smtClean="0"/>
                  <a:t>hipóteses </a:t>
                </a:r>
                <a:r>
                  <a:rPr lang="pt-BR" dirty="0"/>
                  <a:t>para verificar a qualidade do </a:t>
                </a:r>
                <a:r>
                  <a:rPr lang="pt-BR" dirty="0" smtClean="0"/>
                  <a:t>modelo.</a:t>
                </a:r>
              </a:p>
              <a:p>
                <a:pPr marL="0" indent="0" algn="just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pt-BR" dirty="0"/>
                  <a:t>As hipóteses são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 smtClean="0"/>
                  <a:t>Para </a:t>
                </a:r>
                <a:r>
                  <a:rPr lang="pt-BR" dirty="0"/>
                  <a:t>verificar as </a:t>
                </a:r>
                <a:r>
                  <a:rPr lang="pt-BR" dirty="0" smtClean="0"/>
                  <a:t>hipóteses</a:t>
                </a:r>
                <a:r>
                  <a:rPr lang="pt-BR" dirty="0"/>
                  <a:t>, podemos usar indicadores como o 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Pearson, o </a:t>
                </a:r>
                <a:r>
                  <a:rPr lang="pt-BR" dirty="0" err="1"/>
                  <a:t>Deviance</a:t>
                </a:r>
                <a:r>
                  <a:rPr lang="pt-BR" dirty="0"/>
                  <a:t> e o teste de </a:t>
                </a:r>
                <a:r>
                  <a:rPr lang="pt-BR" dirty="0" err="1"/>
                  <a:t>Hosmer</a:t>
                </a:r>
                <a:r>
                  <a:rPr lang="pt-BR" dirty="0"/>
                  <a:t> e </a:t>
                </a:r>
                <a:r>
                  <a:rPr lang="pt-BR" dirty="0" err="1"/>
                  <a:t>Lemeshow</a:t>
                </a:r>
                <a:endParaRPr lang="pt-BR" dirty="0" smtClean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  <a:blipFill rotWithShape="0"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1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 smtClean="0"/>
                  <a:t>A variável </a:t>
                </a:r>
                <a:r>
                  <a:rPr lang="pt-BR" dirty="0"/>
                  <a:t>resposta pode assumir qualquer valor</a:t>
                </a:r>
              </a:p>
              <a:p>
                <a:r>
                  <a:rPr lang="pt-BR" dirty="0"/>
                  <a:t>A </a:t>
                </a:r>
                <a:r>
                  <a:rPr lang="pt-BR" dirty="0" smtClean="0"/>
                  <a:t>regressão </a:t>
                </a:r>
                <a:r>
                  <a:rPr lang="pt-BR" dirty="0"/>
                  <a:t>linear simples pode ser </a:t>
                </a:r>
                <a:r>
                  <a:rPr lang="pt-BR" dirty="0" smtClean="0"/>
                  <a:t>definida </a:t>
                </a:r>
                <a:r>
                  <a:rPr lang="pt-BR" dirty="0"/>
                  <a:t>da seguinte forma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:endParaRPr lang="pt-BR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1600" b="1" dirty="0" smtClean="0">
                    <a:latin typeface="Cambria Math" panose="02040503050406030204" pitchFamily="18" charset="0"/>
                  </a:rPr>
                  <a:t>Onde: Y  é a variável dependente e 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pt-BR" sz="1600" b="1" dirty="0" smtClean="0"/>
                  <a:t> são os coeficientes das variáveis independentes.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1600" b="1" dirty="0" smtClean="0"/>
                  <a:t> e  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pt-BR" sz="1600" b="1" dirty="0" smtClean="0"/>
                  <a:t>.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r>
                  <a:rPr lang="pt-BR" dirty="0"/>
                  <a:t>O modelo de </a:t>
                </a:r>
                <a:r>
                  <a:rPr lang="pt-BR" dirty="0" smtClean="0"/>
                  <a:t>regressão </a:t>
                </a:r>
                <a:r>
                  <a:rPr lang="pt-BR" dirty="0"/>
                  <a:t>linear procura descrever a seguinte </a:t>
                </a:r>
                <a:r>
                  <a:rPr lang="pt-BR" dirty="0" smtClean="0"/>
                  <a:t>função:</a:t>
                </a:r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3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Medidas de qualidade do modelo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pt-BR" sz="2600" dirty="0" smtClean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600" dirty="0" smtClean="0"/>
                  <a:t>de </a:t>
                </a:r>
                <a:r>
                  <a:rPr lang="pt-BR" sz="2600" dirty="0"/>
                  <a:t>Pearson é</a:t>
                </a:r>
                <a:r>
                  <a:rPr lang="pt-BR" sz="2600" dirty="0" smtClean="0"/>
                  <a:t> </a:t>
                </a:r>
                <a:r>
                  <a:rPr lang="pt-BR" sz="2600" dirty="0"/>
                  <a:t>calculado com o </a:t>
                </a:r>
                <a:r>
                  <a:rPr lang="pt-BR" sz="2600" dirty="0" smtClean="0"/>
                  <a:t>resíduo </a:t>
                </a:r>
                <a:r>
                  <a:rPr lang="pt-BR" sz="2600" dirty="0"/>
                  <a:t>de Pearson </a:t>
                </a:r>
                <a:r>
                  <a:rPr lang="pt-BR" sz="2600" dirty="0" smtClean="0"/>
                  <a:t>através </a:t>
                </a:r>
                <a:r>
                  <a:rPr lang="pt-BR" sz="2600" dirty="0"/>
                  <a:t>da </a:t>
                </a:r>
                <a:r>
                  <a:rPr lang="pt-BR" sz="2600" dirty="0" smtClean="0"/>
                  <a:t>express</a:t>
                </a:r>
                <a:r>
                  <a:rPr lang="pt-BR" sz="2600" dirty="0"/>
                  <a:t>ã</a:t>
                </a:r>
                <a:r>
                  <a:rPr lang="pt-BR" sz="2600" dirty="0" smtClean="0"/>
                  <a:t>o</a:t>
                </a:r>
                <a:r>
                  <a:rPr lang="pt-BR" sz="2600" dirty="0"/>
                  <a:t>: </a:t>
                </a:r>
                <a:endParaRPr lang="pt-BR" sz="2600" dirty="0" smtClean="0"/>
              </a:p>
              <a:p>
                <a:pPr marL="0" indent="0" algn="just">
                  <a:buNone/>
                </a:pPr>
                <a:r>
                  <a:rPr lang="pt-BR" dirty="0"/>
                  <a:t>	</a:t>
                </a:r>
                <a:endParaRPr lang="pt-BR" dirty="0" smtClean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sz="2400" dirty="0" smtClean="0"/>
                  <a:t>O </a:t>
                </a:r>
                <a:r>
                  <a:rPr lang="pt-BR" sz="2400" dirty="0"/>
                  <a:t>conceito é</a:t>
                </a:r>
                <a:r>
                  <a:rPr lang="pt-BR" sz="2400" dirty="0" smtClean="0"/>
                  <a:t> </a:t>
                </a:r>
                <a:r>
                  <a:rPr lang="pt-BR" sz="2400" dirty="0"/>
                  <a:t>o mesmo do </a:t>
                </a:r>
                <a:r>
                  <a:rPr lang="pt-BR" sz="2400" dirty="0" smtClean="0"/>
                  <a:t>resíduo </a:t>
                </a:r>
                <a:r>
                  <a:rPr lang="pt-BR" sz="2400" dirty="0"/>
                  <a:t>da </a:t>
                </a:r>
                <a:r>
                  <a:rPr lang="pt-BR" sz="2400" dirty="0" smtClean="0"/>
                  <a:t>regressão </a:t>
                </a:r>
                <a:r>
                  <a:rPr lang="pt-BR" sz="2400" dirty="0"/>
                  <a:t>linear, calcular o esperado menos o observado em </a:t>
                </a:r>
                <a:r>
                  <a:rPr lang="pt-BR" sz="2400" dirty="0" smtClean="0"/>
                  <a:t>relação ao </a:t>
                </a:r>
                <a:r>
                  <a:rPr lang="pt-BR" sz="2400" dirty="0"/>
                  <a:t>ao desvio dos </a:t>
                </a:r>
                <a:r>
                  <a:rPr lang="pt-BR" sz="2400" dirty="0" smtClean="0"/>
                  <a:t>resíduos</a:t>
                </a:r>
                <a:r>
                  <a:rPr lang="pt-BR" sz="2400" dirty="0"/>
                  <a:t>. Na </a:t>
                </a:r>
                <a:r>
                  <a:rPr lang="pt-BR" sz="2400" dirty="0" smtClean="0"/>
                  <a:t>regress</a:t>
                </a:r>
                <a:r>
                  <a:rPr lang="pt-BR" sz="2400" dirty="0"/>
                  <a:t>ã</a:t>
                </a:r>
                <a:r>
                  <a:rPr lang="pt-BR" sz="2400" dirty="0" smtClean="0"/>
                  <a:t>o logística </a:t>
                </a:r>
                <a:r>
                  <a:rPr lang="pt-BR" sz="2400" dirty="0"/>
                  <a:t>a </a:t>
                </a:r>
                <a:r>
                  <a:rPr lang="pt-BR" sz="2400" dirty="0" smtClean="0"/>
                  <a:t>diferença é </a:t>
                </a:r>
                <a:r>
                  <a:rPr lang="pt-BR" sz="2400" dirty="0"/>
                  <a:t>que isso é</a:t>
                </a:r>
                <a:r>
                  <a:rPr lang="pt-BR" sz="2400" dirty="0" smtClean="0"/>
                  <a:t> </a:t>
                </a:r>
                <a:r>
                  <a:rPr lang="pt-BR" sz="2400" dirty="0"/>
                  <a:t>realizado para cada </a:t>
                </a:r>
                <a:r>
                  <a:rPr lang="pt-BR" sz="2400" dirty="0" smtClean="0"/>
                  <a:t>combinação </a:t>
                </a:r>
                <a:r>
                  <a:rPr lang="pt-BR" sz="2400" dirty="0"/>
                  <a:t>m </a:t>
                </a:r>
                <a:r>
                  <a:rPr lang="pt-BR" sz="2400" dirty="0" smtClean="0"/>
                  <a:t>possível </a:t>
                </a:r>
                <a:r>
                  <a:rPr lang="pt-BR" sz="2400" dirty="0"/>
                  <a:t>de </a:t>
                </a:r>
                <a:r>
                  <a:rPr lang="pt-BR" sz="2400" dirty="0" smtClean="0"/>
                  <a:t>variáveis. </a:t>
                </a:r>
              </a:p>
              <a:p>
                <a:pPr marL="0" indent="0" algn="just">
                  <a:buNone/>
                </a:pPr>
                <a:endParaRPr lang="pt-BR" sz="2400" dirty="0" smtClean="0"/>
              </a:p>
              <a:p>
                <a:pPr algn="just"/>
                <a:r>
                  <a:rPr lang="pt-BR" sz="2400" dirty="0" smtClean="0"/>
                  <a:t>A </a:t>
                </a:r>
                <a:r>
                  <a:rPr lang="pt-BR" sz="2400" dirty="0"/>
                  <a:t>soma do </a:t>
                </a:r>
                <a:r>
                  <a:rPr lang="pt-BR" sz="2400" dirty="0" smtClean="0"/>
                  <a:t>resíduo </a:t>
                </a:r>
                <a:r>
                  <a:rPr lang="pt-BR" sz="2400" dirty="0"/>
                  <a:t>de todas as </a:t>
                </a:r>
                <a:r>
                  <a:rPr lang="pt-BR" sz="2400" dirty="0" smtClean="0"/>
                  <a:t>combinações </a:t>
                </a:r>
                <a:r>
                  <a:rPr lang="pt-BR" sz="2400" dirty="0"/>
                  <a:t>m resulta em uma </a:t>
                </a:r>
                <a:r>
                  <a:rPr lang="pt-BR" sz="2400" dirty="0" smtClean="0"/>
                  <a:t>distribuição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com m − (j + 1) graus de liberdade, onde j é</a:t>
                </a:r>
                <a:r>
                  <a:rPr lang="pt-BR" sz="2400" dirty="0" smtClean="0"/>
                  <a:t> </a:t>
                </a:r>
                <a:r>
                  <a:rPr lang="pt-BR" sz="2400" dirty="0"/>
                  <a:t>o </a:t>
                </a:r>
                <a:r>
                  <a:rPr lang="pt-BR" sz="2400" dirty="0" smtClean="0"/>
                  <a:t>número </a:t>
                </a:r>
                <a:r>
                  <a:rPr lang="pt-BR" sz="2400" dirty="0"/>
                  <a:t>de </a:t>
                </a:r>
                <a:r>
                  <a:rPr lang="pt-BR" sz="2400" dirty="0" smtClean="0"/>
                  <a:t>variáveis </a:t>
                </a:r>
                <a:r>
                  <a:rPr lang="pt-BR" sz="2400" dirty="0"/>
                  <a:t>explicativas do modelo. </a:t>
                </a:r>
                <a:endParaRPr lang="pt-BR" sz="2400" dirty="0" smtClean="0"/>
              </a:p>
              <a:p>
                <a:pPr marL="0" indent="0" algn="just">
                  <a:buNone/>
                </a:pPr>
                <a:r>
                  <a:rPr lang="pt-BR" sz="2400" dirty="0"/>
                  <a:t>	</a:t>
                </a:r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  <a:blipFill rotWithShape="0">
                <a:blip r:embed="rId2"/>
                <a:stretch>
                  <a:fillRect l="-928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81" y="1676399"/>
            <a:ext cx="4105275" cy="1009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385" y="5296617"/>
            <a:ext cx="3009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Medidas de qualidade do modelo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pt-BR" sz="2600" dirty="0" err="1"/>
                  <a:t>Deviance</a:t>
                </a:r>
                <a:r>
                  <a:rPr lang="pt-BR" sz="2600" dirty="0"/>
                  <a:t> é</a:t>
                </a:r>
                <a:r>
                  <a:rPr lang="pt-BR" sz="2600" dirty="0" smtClean="0"/>
                  <a:t> </a:t>
                </a:r>
                <a:r>
                  <a:rPr lang="pt-BR" sz="2600" dirty="0"/>
                  <a:t>calculado </a:t>
                </a:r>
                <a:r>
                  <a:rPr lang="pt-BR" sz="2600" dirty="0" smtClean="0"/>
                  <a:t>através </a:t>
                </a:r>
                <a:r>
                  <a:rPr lang="pt-BR" sz="2600" dirty="0"/>
                  <a:t>da </a:t>
                </a:r>
                <a:r>
                  <a:rPr lang="pt-BR" sz="2600" dirty="0" smtClean="0"/>
                  <a:t>expressão</a:t>
                </a:r>
                <a:r>
                  <a:rPr lang="pt-BR" sz="2600" dirty="0"/>
                  <a:t>: </a:t>
                </a:r>
                <a:endParaRPr lang="pt-BR" sz="2600" dirty="0" smtClean="0"/>
              </a:p>
              <a:p>
                <a:pPr marL="0" indent="0" algn="just">
                  <a:buNone/>
                </a:pPr>
                <a:endParaRPr lang="pt-BR" sz="2600" dirty="0" smtClean="0"/>
              </a:p>
              <a:p>
                <a:pPr algn="just"/>
                <a:endParaRPr lang="pt-BR" sz="2600" dirty="0" smtClean="0"/>
              </a:p>
              <a:p>
                <a:pPr algn="just"/>
                <a:r>
                  <a:rPr lang="pt-BR" sz="2600" dirty="0" smtClean="0"/>
                  <a:t>O </a:t>
                </a:r>
                <a:r>
                  <a:rPr lang="pt-BR" sz="2600" dirty="0"/>
                  <a:t>conceito é</a:t>
                </a:r>
                <a:r>
                  <a:rPr lang="pt-BR" sz="2600" dirty="0" smtClean="0"/>
                  <a:t> </a:t>
                </a:r>
                <a:r>
                  <a:rPr lang="pt-BR" sz="2600" dirty="0"/>
                  <a:t>o mesmo da soma dos quadrados dos </a:t>
                </a:r>
                <a:r>
                  <a:rPr lang="pt-BR" sz="2600" dirty="0" smtClean="0"/>
                  <a:t>resíduos </a:t>
                </a:r>
                <a:r>
                  <a:rPr lang="pt-BR" sz="2600" dirty="0"/>
                  <a:t>(SQE) da </a:t>
                </a:r>
                <a:r>
                  <a:rPr lang="pt-BR" sz="2600" dirty="0" smtClean="0"/>
                  <a:t>regress</a:t>
                </a:r>
                <a:r>
                  <a:rPr lang="pt-BR" sz="2600" dirty="0"/>
                  <a:t>ã</a:t>
                </a:r>
                <a:r>
                  <a:rPr lang="pt-BR" sz="2600" dirty="0" smtClean="0"/>
                  <a:t>o </a:t>
                </a:r>
                <a:r>
                  <a:rPr lang="pt-BR" sz="2600" dirty="0"/>
                  <a:t>linear, calcular o </a:t>
                </a:r>
                <a:r>
                  <a:rPr lang="pt-BR" sz="2600" dirty="0" smtClean="0"/>
                  <a:t>resíduo </a:t>
                </a:r>
                <a:r>
                  <a:rPr lang="pt-BR" sz="2600" dirty="0"/>
                  <a:t>em </a:t>
                </a:r>
                <a:r>
                  <a:rPr lang="pt-BR" sz="2600" dirty="0" smtClean="0"/>
                  <a:t>relação </a:t>
                </a:r>
                <a:r>
                  <a:rPr lang="pt-BR" sz="2600" dirty="0"/>
                  <a:t>ao resultado observado. Na </a:t>
                </a:r>
                <a:r>
                  <a:rPr lang="pt-BR" sz="2600" dirty="0" smtClean="0"/>
                  <a:t>regressão logística </a:t>
                </a:r>
                <a:r>
                  <a:rPr lang="pt-BR" sz="2600" dirty="0"/>
                  <a:t>a </a:t>
                </a:r>
                <a:r>
                  <a:rPr lang="pt-BR" sz="2600" dirty="0" smtClean="0"/>
                  <a:t>diferença é </a:t>
                </a:r>
                <a:r>
                  <a:rPr lang="pt-BR" sz="2600" dirty="0"/>
                  <a:t>que isso é</a:t>
                </a:r>
                <a:r>
                  <a:rPr lang="pt-BR" sz="2600" dirty="0" smtClean="0"/>
                  <a:t> </a:t>
                </a:r>
                <a:r>
                  <a:rPr lang="pt-BR" sz="2600" dirty="0"/>
                  <a:t>realizado para cada </a:t>
                </a:r>
                <a:r>
                  <a:rPr lang="pt-BR" sz="2600" dirty="0" smtClean="0"/>
                  <a:t>combinação m possível </a:t>
                </a:r>
                <a:r>
                  <a:rPr lang="pt-BR" sz="2600" dirty="0"/>
                  <a:t>de </a:t>
                </a:r>
                <a:r>
                  <a:rPr lang="pt-BR" sz="2600" dirty="0" smtClean="0"/>
                  <a:t>variáveis.</a:t>
                </a:r>
              </a:p>
              <a:p>
                <a:pPr algn="just"/>
                <a:r>
                  <a:rPr lang="pt-BR" sz="2600" dirty="0" smtClean="0"/>
                  <a:t> </a:t>
                </a:r>
                <a:r>
                  <a:rPr lang="pt-BR" sz="2600" dirty="0"/>
                  <a:t>A soma do </a:t>
                </a:r>
                <a:r>
                  <a:rPr lang="pt-BR" sz="2600" dirty="0" smtClean="0"/>
                  <a:t>resíduo </a:t>
                </a:r>
                <a:r>
                  <a:rPr lang="pt-BR" sz="2600" dirty="0"/>
                  <a:t>de todas as </a:t>
                </a:r>
                <a:r>
                  <a:rPr lang="pt-BR" sz="2600" dirty="0" smtClean="0"/>
                  <a:t>combinações </a:t>
                </a:r>
                <a:r>
                  <a:rPr lang="pt-BR" sz="2600" dirty="0"/>
                  <a:t>m resulta em uma </a:t>
                </a:r>
                <a:r>
                  <a:rPr lang="pt-BR" sz="2600" dirty="0" smtClean="0"/>
                  <a:t>distribuição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600" dirty="0"/>
                  <a:t> com m − (j + 1) graus de liberdade, onde j é</a:t>
                </a:r>
                <a:r>
                  <a:rPr lang="pt-BR" sz="2600" dirty="0" smtClean="0"/>
                  <a:t> </a:t>
                </a:r>
                <a:r>
                  <a:rPr lang="pt-BR" sz="2600" dirty="0"/>
                  <a:t>o </a:t>
                </a:r>
                <a:r>
                  <a:rPr lang="pt-BR" sz="2600" dirty="0" smtClean="0"/>
                  <a:t>número </a:t>
                </a:r>
                <a:r>
                  <a:rPr lang="pt-BR" sz="2600" dirty="0"/>
                  <a:t>de </a:t>
                </a:r>
                <a:r>
                  <a:rPr lang="pt-BR" sz="2600" dirty="0" smtClean="0"/>
                  <a:t>variáveis </a:t>
                </a:r>
                <a:r>
                  <a:rPr lang="pt-BR" sz="2600" dirty="0"/>
                  <a:t>explicativas do modelo. </a:t>
                </a:r>
                <a:endParaRPr lang="pt-BR" sz="2600" dirty="0" smtClean="0"/>
              </a:p>
              <a:p>
                <a:pPr marL="0" indent="0" algn="just">
                  <a:buNone/>
                </a:pPr>
                <a:r>
                  <a:rPr lang="pt-BR" sz="2600" dirty="0"/>
                  <a:t>	</a:t>
                </a:r>
                <a:r>
                  <a:rPr lang="pt-BR" sz="2600" dirty="0" smtClean="0"/>
                  <a:t>	</a:t>
                </a:r>
                <a:endParaRPr lang="pt-BR" sz="26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  <a:blipFill rotWithShape="0">
                <a:blip r:embed="rId2"/>
                <a:stretch>
                  <a:fillRect l="-928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79" y="1747580"/>
            <a:ext cx="7134225" cy="5619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366" y="5303751"/>
            <a:ext cx="3219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Medidas de qualidade do modelo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 smtClean="0"/>
                  <a:t>Através </a:t>
                </a:r>
                <a:r>
                  <a:rPr lang="pt-BR" dirty="0"/>
                  <a:t>da </a:t>
                </a:r>
                <a:r>
                  <a:rPr lang="pt-BR" dirty="0" smtClean="0"/>
                  <a:t>Análise </a:t>
                </a:r>
                <a:r>
                  <a:rPr lang="pt-BR" dirty="0"/>
                  <a:t>da </a:t>
                </a:r>
                <a:r>
                  <a:rPr lang="pt-BR" dirty="0" smtClean="0"/>
                  <a:t>vari</a:t>
                </a:r>
                <a:r>
                  <a:rPr lang="pt-BR" dirty="0"/>
                  <a:t>â</a:t>
                </a:r>
                <a:r>
                  <a:rPr lang="pt-BR" dirty="0" smtClean="0"/>
                  <a:t>ncia também é possível </a:t>
                </a:r>
                <a:r>
                  <a:rPr lang="pt-BR" dirty="0"/>
                  <a:t>avaliar dois pontos importantes: </a:t>
                </a:r>
                <a:endParaRPr lang="pt-BR" dirty="0" smtClean="0"/>
              </a:p>
              <a:p>
                <a:pPr algn="just"/>
                <a:r>
                  <a:rPr lang="pt-BR" dirty="0" smtClean="0"/>
                  <a:t>Efeito </a:t>
                </a:r>
                <a:r>
                  <a:rPr lang="pt-BR" dirty="0"/>
                  <a:t>de cada </a:t>
                </a:r>
                <a:r>
                  <a:rPr lang="pt-BR" dirty="0" smtClean="0"/>
                  <a:t>variável </a:t>
                </a:r>
                <a:r>
                  <a:rPr lang="pt-BR" dirty="0"/>
                  <a:t>no modelo, ao observar quanto da variabilidade do modelo foi explicada com a </a:t>
                </a:r>
                <a:r>
                  <a:rPr lang="pt-BR" dirty="0" smtClean="0"/>
                  <a:t>inclusão </a:t>
                </a:r>
                <a:r>
                  <a:rPr lang="pt-BR" dirty="0"/>
                  <a:t>da respectiva </a:t>
                </a:r>
                <a:r>
                  <a:rPr lang="pt-BR" dirty="0" smtClean="0"/>
                  <a:t>variável.</a:t>
                </a:r>
              </a:p>
              <a:p>
                <a:pPr algn="just"/>
                <a:r>
                  <a:rPr lang="pt-BR" dirty="0" smtClean="0"/>
                  <a:t> </a:t>
                </a:r>
                <a:r>
                  <a:rPr lang="pt-BR" dirty="0"/>
                  <a:t>Obter uma medida do ajuste do modelo, como o </a:t>
                </a:r>
                <a:r>
                  <a:rPr lang="pt-BR" dirty="0" err="1"/>
                  <a:t>pseudo</a:t>
                </a:r>
                <a:r>
                  <a:rPr lang="pt-BR" dirty="0"/>
                  <a:t> 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recebe esse nome por ser uma tentativa de avaliar a </a:t>
                </a:r>
                <a:r>
                  <a:rPr lang="pt-BR" dirty="0" smtClean="0"/>
                  <a:t>regress</a:t>
                </a:r>
                <a:r>
                  <a:rPr lang="pt-BR" dirty="0"/>
                  <a:t>ã</a:t>
                </a:r>
                <a:r>
                  <a:rPr lang="pt-BR" dirty="0" smtClean="0"/>
                  <a:t>o logística </a:t>
                </a:r>
                <a:r>
                  <a:rPr lang="pt-BR" dirty="0"/>
                  <a:t>da mesma forma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da regress</a:t>
                </a:r>
                <a:r>
                  <a:rPr lang="pt-BR" dirty="0"/>
                  <a:t>ã</a:t>
                </a:r>
                <a:r>
                  <a:rPr lang="pt-BR" dirty="0" smtClean="0"/>
                  <a:t>o linear. 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  <a:blipFill rotWithShape="0"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4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Medidas de qualidade do modelo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pt-BR" dirty="0"/>
                  <a:t>O teste de </a:t>
                </a:r>
                <a:r>
                  <a:rPr lang="pt-BR" dirty="0" err="1"/>
                  <a:t>Hosmer</a:t>
                </a:r>
                <a:r>
                  <a:rPr lang="pt-BR" dirty="0"/>
                  <a:t> e </a:t>
                </a:r>
                <a:r>
                  <a:rPr lang="pt-BR" dirty="0" err="1"/>
                  <a:t>Lemeshow</a:t>
                </a:r>
                <a:r>
                  <a:rPr lang="pt-BR" dirty="0"/>
                  <a:t> é</a:t>
                </a:r>
                <a:r>
                  <a:rPr lang="pt-BR" dirty="0" smtClean="0"/>
                  <a:t> </a:t>
                </a:r>
                <a:r>
                  <a:rPr lang="pt-BR" dirty="0"/>
                  <a:t>realizado </a:t>
                </a:r>
                <a:r>
                  <a:rPr lang="pt-BR" dirty="0" smtClean="0"/>
                  <a:t>através </a:t>
                </a:r>
                <a:r>
                  <a:rPr lang="pt-BR" dirty="0"/>
                  <a:t>da </a:t>
                </a:r>
                <a:r>
                  <a:rPr lang="pt-BR" dirty="0" smtClean="0"/>
                  <a:t>apuração </a:t>
                </a:r>
                <a:r>
                  <a:rPr lang="pt-BR" dirty="0"/>
                  <a:t>do valor esperado e do valor observado em um </a:t>
                </a:r>
                <a:r>
                  <a:rPr lang="pt-BR" dirty="0" smtClean="0"/>
                  <a:t>número </a:t>
                </a:r>
                <a:r>
                  <a:rPr lang="pt-BR" dirty="0"/>
                  <a:t>c de grupos </a:t>
                </a:r>
                <a:r>
                  <a:rPr lang="pt-BR" dirty="0" smtClean="0"/>
                  <a:t>pr</a:t>
                </a:r>
                <a:r>
                  <a:rPr lang="pt-BR" dirty="0"/>
                  <a:t>é</a:t>
                </a:r>
                <a:r>
                  <a:rPr lang="pt-BR" dirty="0" smtClean="0"/>
                  <a:t>-definidos</a:t>
                </a:r>
                <a:r>
                  <a:rPr lang="pt-BR" dirty="0"/>
                  <a:t>, desde que o </a:t>
                </a:r>
                <a:r>
                  <a:rPr lang="pt-BR" dirty="0" smtClean="0"/>
                  <a:t>número </a:t>
                </a:r>
                <a:r>
                  <a:rPr lang="pt-BR" dirty="0"/>
                  <a:t>do grupo seja maior que o </a:t>
                </a:r>
                <a:r>
                  <a:rPr lang="pt-BR" dirty="0" smtClean="0"/>
                  <a:t>número </a:t>
                </a:r>
                <a:r>
                  <a:rPr lang="pt-BR" dirty="0"/>
                  <a:t>j + 1 de </a:t>
                </a:r>
                <a:r>
                  <a:rPr lang="pt-BR" dirty="0" smtClean="0"/>
                  <a:t>variáveis </a:t>
                </a:r>
                <a:r>
                  <a:rPr lang="pt-BR" dirty="0"/>
                  <a:t>explicativas do </a:t>
                </a:r>
                <a:r>
                  <a:rPr lang="pt-BR" dirty="0" smtClean="0"/>
                  <a:t>modelo.</a:t>
                </a:r>
              </a:p>
              <a:p>
                <a:pPr algn="just"/>
                <a:r>
                  <a:rPr lang="pt-BR" dirty="0" smtClean="0"/>
                  <a:t>Sua estatística </a:t>
                </a:r>
                <a:r>
                  <a:rPr lang="pt-BR" dirty="0"/>
                  <a:t>pode ser obtida com a seguinte </a:t>
                </a:r>
                <a:r>
                  <a:rPr lang="pt-BR" dirty="0" smtClean="0"/>
                  <a:t>expressão: </a:t>
                </a:r>
              </a:p>
              <a:p>
                <a:pPr marL="0" indent="0" algn="just">
                  <a:buNone/>
                </a:pPr>
                <a:endParaRPr lang="pt-BR" dirty="0" smtClean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 smtClean="0"/>
                  <a:t>A estatística </a:t>
                </a:r>
                <a:r>
                  <a:rPr lang="pt-BR" dirty="0"/>
                  <a:t>possui </a:t>
                </a:r>
                <a:r>
                  <a:rPr lang="pt-BR" dirty="0" smtClean="0"/>
                  <a:t>distribuição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com </a:t>
                </a:r>
                <a:r>
                  <a:rPr lang="pt-BR" dirty="0"/>
                  <a:t>c−2 graus de liberdade, onde c é</a:t>
                </a:r>
                <a:r>
                  <a:rPr lang="pt-BR" dirty="0" smtClean="0"/>
                  <a:t> </a:t>
                </a:r>
                <a:r>
                  <a:rPr lang="pt-BR" dirty="0"/>
                  <a:t>o </a:t>
                </a:r>
                <a:r>
                  <a:rPr lang="pt-BR" dirty="0" smtClean="0"/>
                  <a:t>número </a:t>
                </a:r>
                <a:r>
                  <a:rPr lang="pt-BR" dirty="0"/>
                  <a:t>de grupos calculados</a:t>
                </a:r>
                <a:r>
                  <a:rPr lang="pt-BR" dirty="0" smtClean="0"/>
                  <a:t>.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8200"/>
                <a:ext cx="10515600" cy="5167147"/>
              </a:xfrm>
              <a:blipFill rotWithShape="0"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4" y="3421773"/>
            <a:ext cx="2800350" cy="6953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562" y="5272989"/>
            <a:ext cx="16668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Medidas de qualidade do modelo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Matriz de confusão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Acurácia = (TP+TN)/(OP+ON)</a:t>
            </a:r>
          </a:p>
          <a:p>
            <a:pPr algn="just"/>
            <a:r>
              <a:rPr lang="pt-BR" dirty="0" smtClean="0"/>
              <a:t>Sensibilidade </a:t>
            </a:r>
            <a:r>
              <a:rPr lang="pt-BR" dirty="0"/>
              <a:t>= </a:t>
            </a:r>
            <a:r>
              <a:rPr lang="pt-BR" dirty="0" smtClean="0"/>
              <a:t>TP/OP</a:t>
            </a:r>
          </a:p>
          <a:p>
            <a:pPr algn="just"/>
            <a:r>
              <a:rPr lang="pt-BR" dirty="0" smtClean="0"/>
              <a:t>Especificidade = TN/TN</a:t>
            </a:r>
          </a:p>
          <a:p>
            <a:pPr algn="just"/>
            <a:r>
              <a:rPr lang="pt-BR" dirty="0" smtClean="0"/>
              <a:t>ROC = Sensibilidade x (1-Especificidade)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108"/>
            <a:ext cx="10408877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Medidas </a:t>
            </a:r>
            <a:r>
              <a:rPr lang="pt-BR" sz="3600" dirty="0"/>
              <a:t>de qualidade do modelo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AUC – Área sob a curva ROC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35" y="1407439"/>
            <a:ext cx="6516129" cy="45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Seguem os dados de horas de estudo e o resultado 1 (aprovado) ou 0 (reprovado) de 74 alunos.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algn="just"/>
            <a:r>
              <a:rPr lang="pt-BR" dirty="0" smtClean="0"/>
              <a:t>Quanto mais estudo, maior a minha probabilidade de aprovação?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952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9844883" cy="43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38200"/>
            <a:ext cx="10389095" cy="32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50" y="838200"/>
            <a:ext cx="9370503" cy="50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Execute o seguinte código R.</a:t>
            </a:r>
          </a:p>
          <a:p>
            <a:pPr marL="0" indent="0">
              <a:buNone/>
            </a:pPr>
            <a:endParaRPr lang="es-E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(0,50,len=40)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&lt;- 17 + 2*x +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(40,0,8)</a:t>
            </a:r>
          </a:p>
          <a:p>
            <a:pPr marL="0" indent="0">
              <a:buNone/>
            </a:pP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=16, col="red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s-E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lm (y ~ x)</a:t>
            </a:r>
          </a:p>
          <a:p>
            <a:pPr marL="0" indent="0">
              <a:buNone/>
            </a:pP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fit$coefficients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70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1961"/>
            <a:ext cx="11035612" cy="6402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9343"/>
            <a:ext cx="10297424" cy="455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199"/>
            <a:ext cx="10181808" cy="6198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33" y="1583853"/>
            <a:ext cx="10305664" cy="31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9967402" cy="74565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16" y="1676399"/>
            <a:ext cx="9466167" cy="4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10132828" cy="334662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199" y="4743029"/>
            <a:ext cx="3154563" cy="2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199"/>
            <a:ext cx="9063484" cy="39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5430795" cy="51578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45" y="1533524"/>
            <a:ext cx="2407791" cy="2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Exercício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1671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838200" y="838199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uma pesquisa, foram entrevistadas 601 pessoas casadas para </a:t>
            </a:r>
            <a:r>
              <a:rPr lang="pt-BR" dirty="0" smtClean="0"/>
              <a:t>avaliar fatores </a:t>
            </a:r>
            <a:r>
              <a:rPr lang="pt-BR" dirty="0"/>
              <a:t>que determinavam a infidelidade conjugal. Foram coletadas </a:t>
            </a:r>
            <a:r>
              <a:rPr lang="pt-BR" dirty="0" smtClean="0"/>
              <a:t>8 variáveis </a:t>
            </a:r>
            <a:r>
              <a:rPr lang="pt-BR" dirty="0"/>
              <a:t>de cada participante da pesquisa.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Sexo: Masculino ou </a:t>
            </a:r>
            <a:r>
              <a:rPr lang="pt-BR" dirty="0" smtClean="0"/>
              <a:t>Feminino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Idade: em </a:t>
            </a:r>
            <a:r>
              <a:rPr lang="pt-BR" dirty="0" smtClean="0"/>
              <a:t>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Tempo de Casamento: em </a:t>
            </a:r>
            <a:r>
              <a:rPr lang="pt-BR" dirty="0" smtClean="0"/>
              <a:t>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Filhos: possui ou </a:t>
            </a:r>
            <a:r>
              <a:rPr lang="pt-BR" dirty="0" smtClean="0"/>
              <a:t>não possui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Religiosidade: escala de 1 (baixo) a 5 (alto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Educação: </a:t>
            </a:r>
            <a:r>
              <a:rPr lang="pt-BR" dirty="0"/>
              <a:t>anos de </a:t>
            </a:r>
            <a:r>
              <a:rPr lang="pt-BR" dirty="0" smtClean="0"/>
              <a:t>estudo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Felicidade no casamento: escala de 1 (infeliz) a 5 (muito feliz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Teve caso extraconjugal no ano passado: 1 (sim) , 0 (não)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Os dados estão no </a:t>
            </a:r>
            <a:r>
              <a:rPr lang="pt-BR" smtClean="0"/>
              <a:t>arquivo felicidade.csv.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Exemplo no 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z="7200" b="1" dirty="0" smtClean="0">
                <a:solidFill>
                  <a:srgbClr val="FF0000"/>
                </a:solidFill>
              </a:rPr>
              <a:t>OBRIGADO!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962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O data </a:t>
            </a:r>
            <a:r>
              <a:rPr lang="es-ES" sz="2400" dirty="0" err="1"/>
              <a:t>frame</a:t>
            </a:r>
            <a:r>
              <a:rPr lang="es-ES" sz="2400" dirty="0"/>
              <a:t> cars, </a:t>
            </a:r>
            <a:r>
              <a:rPr lang="es-ES" sz="2400" dirty="0" err="1" smtClean="0"/>
              <a:t>disponível</a:t>
            </a:r>
            <a:r>
              <a:rPr lang="es-ES" sz="2400" dirty="0" smtClean="0"/>
              <a:t> </a:t>
            </a:r>
            <a:r>
              <a:rPr lang="es-ES" sz="2400" dirty="0"/>
              <a:t>no R, </a:t>
            </a:r>
            <a:r>
              <a:rPr lang="pt-BR" sz="2400" dirty="0"/>
              <a:t>é composto por 50 observações </a:t>
            </a:r>
            <a:r>
              <a:rPr lang="pt-BR" sz="2400" dirty="0" smtClean="0"/>
              <a:t>de </a:t>
            </a:r>
            <a:r>
              <a:rPr lang="pt-BR" sz="2400" dirty="0"/>
              <a:t>velocidade (</a:t>
            </a:r>
            <a:r>
              <a:rPr lang="pt-BR" sz="2400" dirty="0" err="1"/>
              <a:t>speed</a:t>
            </a:r>
            <a:r>
              <a:rPr lang="pt-BR" sz="2400" dirty="0"/>
              <a:t>) e </a:t>
            </a:r>
            <a:r>
              <a:rPr lang="pt-BR" sz="2400" dirty="0" smtClean="0"/>
              <a:t>de </a:t>
            </a:r>
            <a:r>
              <a:rPr lang="pt-BR" sz="2400" dirty="0"/>
              <a:t>distância (</a:t>
            </a:r>
            <a:r>
              <a:rPr lang="pt-BR" sz="2400" dirty="0" err="1"/>
              <a:t>dist</a:t>
            </a:r>
            <a:r>
              <a:rPr lang="pt-BR" sz="2400" dirty="0"/>
              <a:t>) de diferentes carros, da década de 20,  obtidos em um experimento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pt-BR" sz="2400" dirty="0" smtClean="0"/>
              <a:t>Faça um box </a:t>
            </a:r>
            <a:r>
              <a:rPr lang="pt-BR" sz="2400" dirty="0" err="1" smtClean="0"/>
              <a:t>plot</a:t>
            </a:r>
            <a:r>
              <a:rPr lang="pt-BR" sz="2400" dirty="0" smtClean="0"/>
              <a:t> para cada variável</a:t>
            </a:r>
          </a:p>
          <a:p>
            <a:r>
              <a:rPr lang="pt-BR" sz="2400" dirty="0" smtClean="0"/>
              <a:t>Faça o gráfico de dispersão: distância versus velocidade.</a:t>
            </a:r>
          </a:p>
          <a:p>
            <a:r>
              <a:rPr lang="pt-BR" sz="2400" dirty="0" smtClean="0"/>
              <a:t>Calcule a correlação entre a distância e a velocidade.</a:t>
            </a:r>
          </a:p>
          <a:p>
            <a:r>
              <a:rPr lang="pt-BR" sz="2400" dirty="0" smtClean="0"/>
              <a:t>Ajuste o modelo de regressão linear onde a distância é a variável dependente e a velocidade é independente.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509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Como fazer em caso onde a variável resposta é binária?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36" y="1501151"/>
            <a:ext cx="5129527" cy="41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 smtClean="0"/>
                  <a:t>Como fazer em caso onde a variável resposta é binária?</a:t>
                </a:r>
              </a:p>
              <a:p>
                <a:pPr marL="0" indent="0">
                  <a:buNone/>
                </a:pPr>
                <a:endParaRPr lang="pt-BR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 t="-5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63" y="2208895"/>
            <a:ext cx="5390667" cy="43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Porque não </a:t>
            </a:r>
            <a:r>
              <a:rPr lang="pt-BR" dirty="0"/>
              <a:t>usar </a:t>
            </a:r>
            <a:r>
              <a:rPr lang="pt-BR" dirty="0" smtClean="0"/>
              <a:t>regressão </a:t>
            </a:r>
            <a:r>
              <a:rPr lang="pt-BR" dirty="0"/>
              <a:t>linear simples para este caso?</a:t>
            </a:r>
          </a:p>
          <a:p>
            <a:r>
              <a:rPr lang="pt-BR" dirty="0"/>
              <a:t>Erros </a:t>
            </a:r>
            <a:r>
              <a:rPr lang="pt-BR" dirty="0" smtClean="0"/>
              <a:t>não </a:t>
            </a:r>
            <a:r>
              <a:rPr lang="pt-BR" dirty="0"/>
              <a:t>possuem </a:t>
            </a:r>
            <a:r>
              <a:rPr lang="pt-BR" dirty="0" smtClean="0"/>
              <a:t>distribuição </a:t>
            </a:r>
            <a:r>
              <a:rPr lang="pt-BR" dirty="0"/>
              <a:t>normal, </a:t>
            </a:r>
            <a:r>
              <a:rPr lang="pt-BR" dirty="0" smtClean="0"/>
              <a:t>já que </a:t>
            </a:r>
            <a:r>
              <a:rPr lang="pt-BR" dirty="0"/>
              <a:t>valores da </a:t>
            </a:r>
            <a:r>
              <a:rPr lang="pt-BR" dirty="0" smtClean="0"/>
              <a:t>variável</a:t>
            </a:r>
            <a:r>
              <a:rPr lang="pt-BR" dirty="0"/>
              <a:t> </a:t>
            </a:r>
            <a:r>
              <a:rPr lang="pt-BR" dirty="0" smtClean="0"/>
              <a:t>resposta são binários </a:t>
            </a:r>
            <a:r>
              <a:rPr lang="pt-BR" dirty="0"/>
              <a:t>(0 ou 1)</a:t>
            </a:r>
          </a:p>
          <a:p>
            <a:r>
              <a:rPr lang="pt-BR" dirty="0"/>
              <a:t>A </a:t>
            </a:r>
            <a:r>
              <a:rPr lang="pt-BR" dirty="0" smtClean="0"/>
              <a:t>variância </a:t>
            </a:r>
            <a:r>
              <a:rPr lang="pt-BR" dirty="0"/>
              <a:t>dos erros </a:t>
            </a:r>
            <a:r>
              <a:rPr lang="pt-BR" dirty="0" smtClean="0"/>
              <a:t>não </a:t>
            </a:r>
            <a:r>
              <a:rPr lang="pt-BR" dirty="0"/>
              <a:t>e </a:t>
            </a:r>
            <a:r>
              <a:rPr lang="pt-BR" dirty="0" err="1" smtClean="0"/>
              <a:t>homocedástica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Os valores preditos podem ser menores que 0 ou maiores que 1.</a:t>
            </a:r>
          </a:p>
          <a:p>
            <a:r>
              <a:rPr lang="pt-BR" dirty="0"/>
              <a:t>Um estudante que se preparou por 20 horas passaria 2 vezes?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5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Regressão Linear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 se modelarmos P(Y=1) em lugar de Y ?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862"/>
            <a:ext cx="10307968" cy="45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17989</TotalTime>
  <Words>1194</Words>
  <Application>Microsoft Office PowerPoint</Application>
  <PresentationFormat>Widescreen</PresentationFormat>
  <Paragraphs>379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Tema do Office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Função Linear</vt:lpstr>
      <vt:lpstr>Função Logística</vt:lpstr>
      <vt:lpstr>Função Logística</vt:lpstr>
      <vt:lpstr>Função Logística</vt:lpstr>
      <vt:lpstr>Função Logística</vt:lpstr>
      <vt:lpstr>Função Logística</vt:lpstr>
      <vt:lpstr>Estimação dos parâmetros</vt:lpstr>
      <vt:lpstr>Estimação dos parâmetros</vt:lpstr>
      <vt:lpstr>Estimação dos parâmetros</vt:lpstr>
      <vt:lpstr>Interpretação dos parâmetros</vt:lpstr>
      <vt:lpstr>Interpretação dos parâmetros</vt:lpstr>
      <vt:lpstr>Interpretação dos parâmetros</vt:lpstr>
      <vt:lpstr>Significância dos parâmetros</vt:lpstr>
      <vt:lpstr>Significância dos parâmetros</vt:lpstr>
      <vt:lpstr>Significância dos parâmetros</vt:lpstr>
      <vt:lpstr>Significância dos parâmetros</vt:lpstr>
      <vt:lpstr>Estimação das probabilidades</vt:lpstr>
      <vt:lpstr>Estimação das probabilidades</vt:lpstr>
      <vt:lpstr>Medidas de qualidade do modelo</vt:lpstr>
      <vt:lpstr>Medidas de qualidade do modelo</vt:lpstr>
      <vt:lpstr>Medidas de qualidade do modelo</vt:lpstr>
      <vt:lpstr>Medidas de qualidade do modelo</vt:lpstr>
      <vt:lpstr>Medidas de qualidade do modelo</vt:lpstr>
      <vt:lpstr>Medidas de qualidade do modelo</vt:lpstr>
      <vt:lpstr>Medidas de qualidade do modelo</vt:lpstr>
      <vt:lpstr>Exemplo no R</vt:lpstr>
      <vt:lpstr>Exemplo no R</vt:lpstr>
      <vt:lpstr>Exemplo no R</vt:lpstr>
      <vt:lpstr>Exemplo no R</vt:lpstr>
      <vt:lpstr>Exemplo no R</vt:lpstr>
      <vt:lpstr>Exemplo no R</vt:lpstr>
      <vt:lpstr>Exemplo no R</vt:lpstr>
      <vt:lpstr>Exemplo no R</vt:lpstr>
      <vt:lpstr>Exemplo no R</vt:lpstr>
      <vt:lpstr>Exemplo no R</vt:lpstr>
      <vt:lpstr>Exercício</vt:lpstr>
      <vt:lpstr>Exemplo no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309</cp:revision>
  <dcterms:created xsi:type="dcterms:W3CDTF">2017-07-24T18:42:29Z</dcterms:created>
  <dcterms:modified xsi:type="dcterms:W3CDTF">2019-03-18T17:57:38Z</dcterms:modified>
</cp:coreProperties>
</file>