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60" r:id="rId4"/>
    <p:sldId id="261" r:id="rId5"/>
    <p:sldId id="262" r:id="rId6"/>
    <p:sldId id="264" r:id="rId7"/>
    <p:sldId id="265" r:id="rId8"/>
    <p:sldId id="266" r:id="rId9"/>
    <p:sldId id="267" r:id="rId10"/>
    <p:sldId id="258"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ontserrat" panose="020005050000000200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e643f4cd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e643f4cd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Infosiscgs</a:t>
            </a:r>
            <a:r>
              <a:rPr lang="es-MX" dirty="0" smtClean="0"/>
              <a:t> </a:t>
            </a:r>
            <a:r>
              <a:rPr lang="es-MX" dirty="0" err="1" smtClean="0"/>
              <a:t>pdf</a:t>
            </a:r>
            <a:r>
              <a:rPr lang="es-MX" dirty="0" smtClean="0"/>
              <a:t> pagina 3</a:t>
            </a:r>
            <a:endParaRPr lang="es-MX" dirty="0"/>
          </a:p>
        </p:txBody>
      </p:sp>
    </p:spTree>
    <p:extLst>
      <p:ext uri="{BB962C8B-B14F-4D97-AF65-F5344CB8AC3E}">
        <p14:creationId xmlns:p14="http://schemas.microsoft.com/office/powerpoint/2010/main" val="181628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888672" y="377450"/>
            <a:ext cx="6005945"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6000" dirty="0"/>
              <a:t>UNIDAD 1 INFORMÁTICA </a:t>
            </a:r>
            <a:r>
              <a:rPr lang="es-419" sz="6000" dirty="0" smtClean="0"/>
              <a:t>MÉDICA.</a:t>
            </a:r>
            <a:endParaRPr sz="6000" dirty="0"/>
          </a:p>
        </p:txBody>
      </p:sp>
      <p:sp>
        <p:nvSpPr>
          <p:cNvPr id="135" name="Google Shape;135;p13"/>
          <p:cNvSpPr txBox="1">
            <a:spLocks noGrp="1"/>
          </p:cNvSpPr>
          <p:nvPr>
            <p:ph type="subTitle" idx="1"/>
          </p:nvPr>
        </p:nvSpPr>
        <p:spPr>
          <a:xfrm>
            <a:off x="4135581" y="3904144"/>
            <a:ext cx="4528294" cy="8029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2000" dirty="0"/>
              <a:t>Ing. Carlos Eduardo López Valencia</a:t>
            </a:r>
            <a:r>
              <a:rPr lang="es-419" sz="2000" dirty="0" smtClean="0"/>
              <a:t>.</a:t>
            </a:r>
          </a:p>
          <a:p>
            <a:pPr marL="0" lvl="0" indent="0"/>
            <a:r>
              <a:rPr lang="es-MX" sz="2000" dirty="0" smtClean="0"/>
              <a:t>email</a:t>
            </a:r>
            <a:r>
              <a:rPr lang="es-MX" sz="2000" dirty="0"/>
              <a:t>: raude@protonmail.com</a:t>
            </a:r>
            <a:endParaRPr sz="20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27506"/>
            <a:ext cx="3366656" cy="1615994"/>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dirty="0"/>
              <a:t>1.2 Hardware y software para la atención</a:t>
            </a:r>
            <a:br>
              <a:rPr lang="es-ES" dirty="0"/>
            </a:br>
            <a:r>
              <a:rPr lang="es-ES" dirty="0"/>
              <a:t>sanitaria.</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355024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27336" y="175541"/>
            <a:ext cx="7038900" cy="914100"/>
          </a:xfrm>
          <a:prstGeom prst="rect">
            <a:avLst/>
          </a:prstGeom>
        </p:spPr>
        <p:txBody>
          <a:bodyPr spcFirstLastPara="1" wrap="square" lIns="91425" tIns="91425" rIns="91425" bIns="91425" anchor="t" anchorCtr="0">
            <a:noAutofit/>
          </a:bodyPr>
          <a:lstStyle/>
          <a:p>
            <a:pPr lvl="0"/>
            <a:r>
              <a:rPr lang="es-MX" sz="4800" dirty="0"/>
              <a:t>1.1 Introducción.</a:t>
            </a:r>
            <a:endParaRPr sz="4800" dirty="0"/>
          </a:p>
        </p:txBody>
      </p:sp>
      <p:sp>
        <p:nvSpPr>
          <p:cNvPr id="141" name="Google Shape;141;p14"/>
          <p:cNvSpPr txBox="1">
            <a:spLocks noGrp="1"/>
          </p:cNvSpPr>
          <p:nvPr>
            <p:ph type="body" idx="1"/>
          </p:nvPr>
        </p:nvSpPr>
        <p:spPr>
          <a:xfrm>
            <a:off x="1132609" y="966355"/>
            <a:ext cx="7616537" cy="3823854"/>
          </a:xfrm>
          <a:prstGeom prst="rect">
            <a:avLst/>
          </a:prstGeom>
        </p:spPr>
        <p:txBody>
          <a:bodyPr spcFirstLastPara="1" wrap="square" lIns="91425" tIns="91425" rIns="91425" bIns="91425" anchor="t" anchorCtr="0">
            <a:noAutofit/>
          </a:bodyPr>
          <a:lstStyle/>
          <a:p>
            <a:pPr marL="0" lvl="0" indent="0">
              <a:spcAft>
                <a:spcPts val="1600"/>
              </a:spcAft>
              <a:buNone/>
            </a:pPr>
            <a:r>
              <a:rPr lang="es-ES" sz="2000" dirty="0"/>
              <a:t>La informática médica hace relación a la lógica de la atención en salud, la </a:t>
            </a:r>
            <a:r>
              <a:rPr lang="es-ES" sz="2000" dirty="0" smtClean="0"/>
              <a:t>primera imagen </a:t>
            </a:r>
            <a:r>
              <a:rPr lang="es-ES" sz="2000" dirty="0"/>
              <a:t>que nos viene a la mente es la de un ordenador </a:t>
            </a:r>
            <a:r>
              <a:rPr lang="es-ES" sz="2000" dirty="0" smtClean="0"/>
              <a:t>con:</a:t>
            </a:r>
          </a:p>
          <a:p>
            <a:pPr marL="342900" indent="-342900">
              <a:spcAft>
                <a:spcPts val="1600"/>
              </a:spcAft>
            </a:pPr>
            <a:r>
              <a:rPr lang="es-MX" sz="2000" dirty="0"/>
              <a:t>P</a:t>
            </a:r>
            <a:r>
              <a:rPr lang="es-MX" sz="2000" dirty="0" smtClean="0"/>
              <a:t>rogramas </a:t>
            </a:r>
            <a:r>
              <a:rPr lang="es-MX" sz="2000" dirty="0"/>
              <a:t>de </a:t>
            </a:r>
            <a:r>
              <a:rPr lang="es-MX" sz="2000" dirty="0" smtClean="0"/>
              <a:t>agenda médica.</a:t>
            </a:r>
          </a:p>
          <a:p>
            <a:pPr marL="342900" indent="-342900">
              <a:spcAft>
                <a:spcPts val="1600"/>
              </a:spcAft>
            </a:pPr>
            <a:r>
              <a:rPr lang="es-MX" sz="2000" dirty="0"/>
              <a:t>H</a:t>
            </a:r>
            <a:r>
              <a:rPr lang="es-MX" sz="2000" dirty="0" smtClean="0"/>
              <a:t>istoria clínica.</a:t>
            </a:r>
          </a:p>
          <a:p>
            <a:pPr marL="342900" indent="-342900" algn="just">
              <a:spcAft>
                <a:spcPts val="1600"/>
              </a:spcAft>
            </a:pPr>
            <a:r>
              <a:rPr lang="es-MX" sz="2000" dirty="0"/>
              <a:t>C</a:t>
            </a:r>
            <a:r>
              <a:rPr lang="es-MX" sz="2000" dirty="0" smtClean="0"/>
              <a:t>onsulta </a:t>
            </a:r>
            <a:r>
              <a:rPr lang="es-MX" sz="2000" dirty="0"/>
              <a:t>de bibliografía mediante textos o de guías </a:t>
            </a:r>
            <a:r>
              <a:rPr lang="es-MX" sz="2000" dirty="0" smtClean="0"/>
              <a:t>de práctica clínica.</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153390" y="24986"/>
            <a:ext cx="7876310" cy="3970318"/>
          </a:xfrm>
          <a:prstGeom prst="rect">
            <a:avLst/>
          </a:prstGeom>
        </p:spPr>
        <p:txBody>
          <a:bodyPr wrap="square">
            <a:spAutoFit/>
          </a:bodyPr>
          <a:lstStyle/>
          <a:p>
            <a:pPr algn="just"/>
            <a:r>
              <a:rPr lang="es-ES" sz="3600" dirty="0" smtClean="0">
                <a:solidFill>
                  <a:schemeClr val="bg1"/>
                </a:solidFill>
              </a:rPr>
              <a:t>La informática </a:t>
            </a:r>
            <a:r>
              <a:rPr lang="es-ES" sz="3600" dirty="0">
                <a:solidFill>
                  <a:schemeClr val="bg1"/>
                </a:solidFill>
              </a:rPr>
              <a:t>médica se sustenta en el valor de la información y en la capacidad </a:t>
            </a:r>
            <a:r>
              <a:rPr lang="es-ES" sz="3600" dirty="0" smtClean="0">
                <a:solidFill>
                  <a:schemeClr val="bg1"/>
                </a:solidFill>
              </a:rPr>
              <a:t>para utilizarla</a:t>
            </a:r>
            <a:r>
              <a:rPr lang="es-ES" sz="3600" dirty="0">
                <a:solidFill>
                  <a:schemeClr val="bg1"/>
                </a:solidFill>
              </a:rPr>
              <a:t>. La informática ha acercado la información al médico y le ha </a:t>
            </a:r>
            <a:r>
              <a:rPr lang="es-ES" sz="3600" dirty="0" smtClean="0">
                <a:solidFill>
                  <a:schemeClr val="bg1"/>
                </a:solidFill>
              </a:rPr>
              <a:t>ofrecido herramientas </a:t>
            </a:r>
            <a:r>
              <a:rPr lang="es-ES" sz="3600" dirty="0">
                <a:solidFill>
                  <a:schemeClr val="bg1"/>
                </a:solidFill>
              </a:rPr>
              <a:t>para aprovecharla mejor.</a:t>
            </a:r>
            <a:endParaRPr lang="es-MX" sz="3600" dirty="0">
              <a:solidFill>
                <a:schemeClr val="bg1"/>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618" y="3204022"/>
            <a:ext cx="1830382" cy="1939478"/>
          </a:xfrm>
          <a:prstGeom prst="rect">
            <a:avLst/>
          </a:prstGeom>
        </p:spPr>
      </p:pic>
    </p:spTree>
    <p:extLst>
      <p:ext uri="{BB962C8B-B14F-4D97-AF65-F5344CB8AC3E}">
        <p14:creationId xmlns:p14="http://schemas.microsoft.com/office/powerpoint/2010/main" val="328054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5245" y="1235413"/>
            <a:ext cx="8395855" cy="3450887"/>
          </a:xfrm>
        </p:spPr>
        <p:txBody>
          <a:bodyPr/>
          <a:lstStyle/>
          <a:p>
            <a:r>
              <a:rPr lang="es-ES" sz="2000" dirty="0" smtClean="0"/>
              <a:t>Eliminar </a:t>
            </a:r>
            <a:r>
              <a:rPr lang="es-ES" sz="2000" dirty="0"/>
              <a:t>todos los </a:t>
            </a:r>
            <a:r>
              <a:rPr lang="es-ES" sz="2000" dirty="0" smtClean="0"/>
              <a:t>papeleos, convirtiendo </a:t>
            </a:r>
            <a:r>
              <a:rPr lang="es-ES" sz="2000" dirty="0"/>
              <a:t>toda información en una forma digital. </a:t>
            </a:r>
            <a:br>
              <a:rPr lang="es-ES" sz="2000" dirty="0"/>
            </a:br>
            <a:r>
              <a:rPr lang="es-ES" sz="2000" dirty="0" smtClean="0"/>
              <a:t/>
            </a:r>
            <a:br>
              <a:rPr lang="es-ES" sz="2000" dirty="0" smtClean="0"/>
            </a:br>
            <a:r>
              <a:rPr lang="es-ES" sz="2000" dirty="0" smtClean="0"/>
              <a:t>Implementar </a:t>
            </a:r>
            <a:r>
              <a:rPr lang="es-ES" sz="2000" dirty="0"/>
              <a:t>sistemas de registro de </a:t>
            </a:r>
            <a:r>
              <a:rPr lang="es-ES" sz="2000" dirty="0" smtClean="0"/>
              <a:t>pacientes, diseñados </a:t>
            </a:r>
            <a:r>
              <a:rPr lang="es-ES" sz="2000" dirty="0"/>
              <a:t>para eventualmente eliminar las tradicionales </a:t>
            </a:r>
            <a:r>
              <a:rPr lang="es-ES" sz="2000" dirty="0" smtClean="0"/>
              <a:t>carpetas atestadas </a:t>
            </a:r>
            <a:r>
              <a:rPr lang="es-ES" sz="2000" dirty="0"/>
              <a:t>de </a:t>
            </a:r>
            <a:r>
              <a:rPr lang="es-ES" sz="2000" dirty="0" smtClean="0"/>
              <a:t>papeles, muchas </a:t>
            </a:r>
            <a:r>
              <a:rPr lang="es-ES" sz="2000" dirty="0"/>
              <a:t>veces </a:t>
            </a:r>
            <a:r>
              <a:rPr lang="es-ES" sz="2000" dirty="0" smtClean="0"/>
              <a:t>ilegibles.</a:t>
            </a:r>
            <a:br>
              <a:rPr lang="es-ES" sz="2000" dirty="0" smtClean="0"/>
            </a:br>
            <a:r>
              <a:rPr lang="es-ES" sz="2000" dirty="0" smtClean="0"/>
              <a:t/>
            </a:r>
            <a:br>
              <a:rPr lang="es-ES" sz="2000" dirty="0" smtClean="0"/>
            </a:br>
            <a:r>
              <a:rPr lang="es-ES" sz="2000" dirty="0" smtClean="0"/>
              <a:t>Intercambio </a:t>
            </a:r>
            <a:r>
              <a:rPr lang="es-ES" sz="2000" dirty="0"/>
              <a:t>de </a:t>
            </a:r>
            <a:r>
              <a:rPr lang="es-ES" sz="2000" dirty="0" smtClean="0"/>
              <a:t>datos electrónicos</a:t>
            </a:r>
            <a:r>
              <a:rPr lang="es-ES" sz="2000" dirty="0"/>
              <a:t>, tanto </a:t>
            </a:r>
            <a:r>
              <a:rPr lang="es-ES" sz="2000" dirty="0" smtClean="0"/>
              <a:t>para </a:t>
            </a:r>
            <a:br>
              <a:rPr lang="es-ES" sz="2000" dirty="0" smtClean="0"/>
            </a:br>
            <a:r>
              <a:rPr lang="es-ES" sz="2000" dirty="0" smtClean="0"/>
              <a:t>transacciones </a:t>
            </a:r>
            <a:r>
              <a:rPr lang="es-ES" sz="2000" dirty="0"/>
              <a:t>financieras como en lo referente a </a:t>
            </a:r>
            <a:r>
              <a:rPr lang="es-ES" sz="2000" dirty="0" smtClean="0"/>
              <a:t>la legislación acerca </a:t>
            </a:r>
            <a:r>
              <a:rPr lang="es-ES" sz="2000" dirty="0"/>
              <a:t>de la historia clínica </a:t>
            </a:r>
            <a:r>
              <a:rPr lang="es-ES" sz="2000" dirty="0" smtClean="0"/>
              <a:t>computarizada.</a:t>
            </a:r>
            <a:br>
              <a:rPr lang="es-ES" sz="2000" dirty="0" smtClean="0"/>
            </a:br>
            <a:endParaRPr lang="es-MX" sz="2000" dirty="0"/>
          </a:p>
        </p:txBody>
      </p:sp>
      <p:sp>
        <p:nvSpPr>
          <p:cNvPr id="4" name="Rectángulo 3"/>
          <p:cNvSpPr/>
          <p:nvPr/>
        </p:nvSpPr>
        <p:spPr>
          <a:xfrm>
            <a:off x="1100073" y="186684"/>
            <a:ext cx="7836109"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s-ES" sz="2800" dirty="0">
                <a:solidFill>
                  <a:schemeClr val="bg1"/>
                </a:solidFill>
              </a:rPr>
              <a:t>Las tendencias frente a la implantación de modelos </a:t>
            </a:r>
            <a:r>
              <a:rPr lang="es-ES" sz="2800" dirty="0" smtClean="0">
                <a:solidFill>
                  <a:schemeClr val="bg1"/>
                </a:solidFill>
              </a:rPr>
              <a:t>informáticos. </a:t>
            </a:r>
            <a:endParaRPr lang="es-MX" sz="2800" dirty="0">
              <a:solidFill>
                <a:schemeClr val="bg1"/>
              </a:solidFill>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791" y="3161001"/>
            <a:ext cx="2438400" cy="2333625"/>
          </a:xfrm>
          <a:prstGeom prst="rect">
            <a:avLst/>
          </a:prstGeom>
        </p:spPr>
      </p:pic>
    </p:spTree>
    <p:extLst>
      <p:ext uri="{BB962C8B-B14F-4D97-AF65-F5344CB8AC3E}">
        <p14:creationId xmlns:p14="http://schemas.microsoft.com/office/powerpoint/2010/main" val="241108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a:t>
            </a:r>
            <a:endParaRPr lang="es-MX" dirty="0"/>
          </a:p>
        </p:txBody>
      </p:sp>
      <p:sp>
        <p:nvSpPr>
          <p:cNvPr id="3" name="CuadroTexto 2"/>
          <p:cNvSpPr txBox="1"/>
          <p:nvPr/>
        </p:nvSpPr>
        <p:spPr>
          <a:xfrm>
            <a:off x="145473" y="1307850"/>
            <a:ext cx="8863445" cy="3416320"/>
          </a:xfrm>
          <a:prstGeom prst="rect">
            <a:avLst/>
          </a:prstGeom>
          <a:noFill/>
        </p:spPr>
        <p:txBody>
          <a:bodyPr wrap="square" rtlCol="0">
            <a:spAutoFit/>
          </a:bodyPr>
          <a:lstStyle/>
          <a:p>
            <a:pPr algn="just"/>
            <a:r>
              <a:rPr lang="es-ES" sz="2400" dirty="0">
                <a:solidFill>
                  <a:schemeClr val="bg1"/>
                </a:solidFill>
              </a:rPr>
              <a:t>La </a:t>
            </a:r>
            <a:r>
              <a:rPr lang="es-ES" sz="2400" dirty="0" err="1">
                <a:solidFill>
                  <a:schemeClr val="bg1"/>
                </a:solidFill>
              </a:rPr>
              <a:t>National</a:t>
            </a:r>
            <a:r>
              <a:rPr lang="es-ES" sz="2400" dirty="0">
                <a:solidFill>
                  <a:schemeClr val="bg1"/>
                </a:solidFill>
              </a:rPr>
              <a:t> Library of Medicine (NLM), define a la Informática Médica como: “El </a:t>
            </a:r>
            <a:r>
              <a:rPr lang="es-ES" sz="2400" dirty="0" smtClean="0">
                <a:solidFill>
                  <a:schemeClr val="bg1"/>
                </a:solidFill>
              </a:rPr>
              <a:t>campo de </a:t>
            </a:r>
            <a:r>
              <a:rPr lang="es-ES" sz="2400" dirty="0">
                <a:solidFill>
                  <a:schemeClr val="bg1"/>
                </a:solidFill>
              </a:rPr>
              <a:t>las ciencias de la información que se ocupa del análisis y diseminación de los </a:t>
            </a:r>
            <a:r>
              <a:rPr lang="es-ES" sz="2400" dirty="0" smtClean="0">
                <a:solidFill>
                  <a:schemeClr val="bg1"/>
                </a:solidFill>
              </a:rPr>
              <a:t>datos médicos</a:t>
            </a:r>
            <a:r>
              <a:rPr lang="es-ES" sz="2400" dirty="0">
                <a:solidFill>
                  <a:schemeClr val="bg1"/>
                </a:solidFill>
              </a:rPr>
              <a:t>, a través de aplicar la computación a varios aspectos del cuidado de la salud y </a:t>
            </a:r>
            <a:r>
              <a:rPr lang="es-ES" sz="2400" dirty="0" smtClean="0">
                <a:solidFill>
                  <a:schemeClr val="bg1"/>
                </a:solidFill>
              </a:rPr>
              <a:t>la medicina</a:t>
            </a:r>
            <a:r>
              <a:rPr lang="es-ES" sz="2400" dirty="0">
                <a:solidFill>
                  <a:schemeClr val="bg1"/>
                </a:solidFill>
              </a:rPr>
              <a:t>”. La Informática Médica es una especialidad interdisciplinaria que se alimenta </a:t>
            </a:r>
            <a:r>
              <a:rPr lang="es-ES" sz="2400" dirty="0" smtClean="0">
                <a:solidFill>
                  <a:schemeClr val="bg1"/>
                </a:solidFill>
              </a:rPr>
              <a:t>y relaciona </a:t>
            </a:r>
            <a:r>
              <a:rPr lang="es-ES" sz="2400" dirty="0">
                <a:solidFill>
                  <a:schemeClr val="bg1"/>
                </a:solidFill>
              </a:rPr>
              <a:t>con diferentes áreas de la investigación, educación médica, de la práctica </a:t>
            </a:r>
            <a:r>
              <a:rPr lang="es-ES" sz="2400" dirty="0" smtClean="0">
                <a:solidFill>
                  <a:schemeClr val="bg1"/>
                </a:solidFill>
              </a:rPr>
              <a:t>clínica, de </a:t>
            </a:r>
            <a:r>
              <a:rPr lang="es-ES" sz="2400" dirty="0">
                <a:solidFill>
                  <a:schemeClr val="bg1"/>
                </a:solidFill>
              </a:rPr>
              <a:t>las ciencias de la información y la computación.</a:t>
            </a:r>
            <a:endParaRPr lang="es-MX" sz="2400" dirty="0">
              <a:solidFill>
                <a:schemeClr val="bg1"/>
              </a:solidFill>
            </a:endParaRPr>
          </a:p>
        </p:txBody>
      </p:sp>
    </p:spTree>
    <p:extLst>
      <p:ext uri="{BB962C8B-B14F-4D97-AF65-F5344CB8AC3E}">
        <p14:creationId xmlns:p14="http://schemas.microsoft.com/office/powerpoint/2010/main" val="158775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3040" y="154759"/>
            <a:ext cx="8060960" cy="770032"/>
          </a:xfrm>
        </p:spPr>
        <p:txBody>
          <a:bodyPr/>
          <a:lstStyle/>
          <a:p>
            <a:r>
              <a:rPr lang="es-ES" sz="3600" dirty="0"/>
              <a:t>La Informática Médica se basa </a:t>
            </a:r>
            <a:r>
              <a:rPr lang="es-ES" sz="3600" dirty="0" smtClean="0"/>
              <a:t>en:</a:t>
            </a:r>
            <a:endParaRPr lang="es-MX" sz="3600" dirty="0"/>
          </a:p>
        </p:txBody>
      </p:sp>
      <p:sp>
        <p:nvSpPr>
          <p:cNvPr id="3" name="Marcador de texto 2"/>
          <p:cNvSpPr>
            <a:spLocks noGrp="1"/>
          </p:cNvSpPr>
          <p:nvPr>
            <p:ph type="body" idx="1"/>
          </p:nvPr>
        </p:nvSpPr>
        <p:spPr>
          <a:xfrm>
            <a:off x="1083040" y="1048004"/>
            <a:ext cx="7925878" cy="3939631"/>
          </a:xfrm>
        </p:spPr>
        <p:txBody>
          <a:bodyPr/>
          <a:lstStyle/>
          <a:p>
            <a:pPr algn="just"/>
            <a:r>
              <a:rPr lang="es-ES" sz="2400" dirty="0" smtClean="0"/>
              <a:t>Producir </a:t>
            </a:r>
            <a:r>
              <a:rPr lang="es-ES" sz="2400" dirty="0"/>
              <a:t>estructuras para representar datos y conocimiento.</a:t>
            </a:r>
          </a:p>
          <a:p>
            <a:pPr algn="just"/>
            <a:r>
              <a:rPr lang="es-ES" sz="2400" dirty="0" smtClean="0"/>
              <a:t> </a:t>
            </a:r>
            <a:r>
              <a:rPr lang="es-ES" sz="2400" dirty="0"/>
              <a:t>Desarrollar métodos para una correcta y ordenada adquisición y representación </a:t>
            </a:r>
            <a:r>
              <a:rPr lang="es-ES" sz="2400" dirty="0" smtClean="0"/>
              <a:t>de los </a:t>
            </a:r>
            <a:r>
              <a:rPr lang="es-ES" sz="2400" dirty="0"/>
              <a:t>datos.</a:t>
            </a:r>
          </a:p>
          <a:p>
            <a:pPr algn="just"/>
            <a:r>
              <a:rPr lang="es-ES" sz="2400" dirty="0" smtClean="0"/>
              <a:t>Manejar </a:t>
            </a:r>
            <a:r>
              <a:rPr lang="es-ES" sz="2400" dirty="0"/>
              <a:t>el cambio entre los procesos y las personas involucradas para optimizar </a:t>
            </a:r>
            <a:r>
              <a:rPr lang="es-ES" sz="2400" dirty="0" smtClean="0"/>
              <a:t>el uso </a:t>
            </a:r>
            <a:r>
              <a:rPr lang="es-ES" sz="2400" dirty="0"/>
              <a:t>de la información.</a:t>
            </a:r>
          </a:p>
          <a:p>
            <a:pPr algn="just"/>
            <a:r>
              <a:rPr lang="es-ES" sz="2400" dirty="0" smtClean="0"/>
              <a:t> </a:t>
            </a:r>
            <a:r>
              <a:rPr lang="es-ES" sz="2400" dirty="0"/>
              <a:t>Integrar la información de diferentes fuentes.</a:t>
            </a:r>
            <a:endParaRPr lang="es-MX" sz="2400" dirty="0"/>
          </a:p>
        </p:txBody>
      </p:sp>
    </p:spTree>
    <p:extLst>
      <p:ext uri="{BB962C8B-B14F-4D97-AF65-F5344CB8AC3E}">
        <p14:creationId xmlns:p14="http://schemas.microsoft.com/office/powerpoint/2010/main" val="302788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602673" y="143996"/>
            <a:ext cx="8385463" cy="4770904"/>
          </a:xfrm>
        </p:spPr>
        <p:txBody>
          <a:bodyPr/>
          <a:lstStyle/>
          <a:p>
            <a:pPr algn="just"/>
            <a:r>
              <a:rPr lang="es-ES" sz="2000" dirty="0"/>
              <a:t>Estos dos últimos puntos, podríamos agruparlos como conseguir “Datos en Proceso</a:t>
            </a:r>
            <a:r>
              <a:rPr lang="es-ES" sz="2000" dirty="0" smtClean="0"/>
              <a:t>”.</a:t>
            </a:r>
          </a:p>
          <a:p>
            <a:pPr algn="just"/>
            <a:r>
              <a:rPr lang="es-ES" sz="2000" b="1" dirty="0" smtClean="0"/>
              <a:t>¿Qué son los datos?</a:t>
            </a:r>
          </a:p>
          <a:p>
            <a:pPr algn="just"/>
            <a:r>
              <a:rPr lang="es-ES" sz="2000" b="1" dirty="0" smtClean="0"/>
              <a:t>Datos</a:t>
            </a:r>
            <a:r>
              <a:rPr lang="es-ES" sz="2000" b="1" dirty="0"/>
              <a:t>: </a:t>
            </a:r>
            <a:r>
              <a:rPr lang="es-ES" sz="2000" dirty="0"/>
              <a:t>hechos y cifras que </a:t>
            </a:r>
            <a:r>
              <a:rPr lang="es-ES" sz="2000" dirty="0" smtClean="0"/>
              <a:t>tienen relativamente </a:t>
            </a:r>
            <a:r>
              <a:rPr lang="es-ES" sz="2000" dirty="0"/>
              <a:t>poco significado para el </a:t>
            </a:r>
            <a:r>
              <a:rPr lang="es-ES" sz="2000" dirty="0" smtClean="0"/>
              <a:t>usuario: </a:t>
            </a:r>
            <a:r>
              <a:rPr lang="es-ES" sz="2000" dirty="0"/>
              <a:t>cualquier formulario que llenamos, </a:t>
            </a:r>
            <a:r>
              <a:rPr lang="es-ES" sz="2000" dirty="0" smtClean="0"/>
              <a:t>la historia </a:t>
            </a:r>
            <a:r>
              <a:rPr lang="es-ES" sz="2000" dirty="0"/>
              <a:t>clínica, los diagnósticos, etc</a:t>
            </a:r>
            <a:r>
              <a:rPr lang="es-ES" sz="2000" dirty="0" smtClean="0"/>
              <a:t>. y </a:t>
            </a:r>
            <a:r>
              <a:rPr lang="es-ES" sz="2000" dirty="0"/>
              <a:t>diferenciarlos de lo que </a:t>
            </a:r>
            <a:r>
              <a:rPr lang="es-ES" sz="2000" dirty="0" smtClean="0"/>
              <a:t>es:</a:t>
            </a:r>
          </a:p>
          <a:p>
            <a:pPr algn="just"/>
            <a:r>
              <a:rPr lang="es-ES" sz="2000" b="1" dirty="0"/>
              <a:t>L</a:t>
            </a:r>
            <a:r>
              <a:rPr lang="es-ES" sz="2000" b="1" dirty="0" smtClean="0"/>
              <a:t>a Información:</a:t>
            </a:r>
            <a:r>
              <a:rPr lang="es-ES" sz="2000" dirty="0" smtClean="0"/>
              <a:t> Datos </a:t>
            </a:r>
            <a:r>
              <a:rPr lang="es-ES" sz="2000" dirty="0"/>
              <a:t>procesados o datos con un significado para el </a:t>
            </a:r>
            <a:r>
              <a:rPr lang="es-ES" sz="2000" dirty="0" smtClean="0"/>
              <a:t>usuario: </a:t>
            </a:r>
            <a:r>
              <a:rPr lang="es-ES" sz="2000" dirty="0"/>
              <a:t>los grupos de edad </a:t>
            </a:r>
            <a:r>
              <a:rPr lang="es-ES" sz="2000" dirty="0" smtClean="0"/>
              <a:t>con un </a:t>
            </a:r>
            <a:r>
              <a:rPr lang="es-ES" sz="2000" dirty="0"/>
              <a:t>diagnóstico determinado, individuos con un riesgo determinado, grupos de edad </a:t>
            </a:r>
            <a:r>
              <a:rPr lang="es-ES" sz="2000" dirty="0" smtClean="0"/>
              <a:t>según determinado </a:t>
            </a:r>
            <a:r>
              <a:rPr lang="es-ES" sz="2000" dirty="0"/>
              <a:t>diagnóstico, etc. </a:t>
            </a:r>
            <a:endParaRPr lang="es-ES" sz="2000" dirty="0" smtClean="0"/>
          </a:p>
          <a:p>
            <a:pPr algn="just"/>
            <a:r>
              <a:rPr lang="es-ES" sz="2000" dirty="0" smtClean="0"/>
              <a:t>Es </a:t>
            </a:r>
            <a:r>
              <a:rPr lang="es-ES" sz="2000" dirty="0"/>
              <a:t>decir son los datos que han sido sometidos a un </a:t>
            </a:r>
            <a:r>
              <a:rPr lang="es-ES" sz="2000" dirty="0" smtClean="0"/>
              <a:t>proceso, que </a:t>
            </a:r>
            <a:r>
              <a:rPr lang="es-ES" sz="2000" dirty="0"/>
              <a:t>han sido clasificados, ordenados sintetizados y/o asociados, los cuales nos </a:t>
            </a:r>
            <a:r>
              <a:rPr lang="es-ES" sz="2000" dirty="0" smtClean="0"/>
              <a:t>permiten concluir </a:t>
            </a:r>
            <a:r>
              <a:rPr lang="es-ES" sz="2000" dirty="0"/>
              <a:t>algo, estos se transforman en información.</a:t>
            </a:r>
            <a:endParaRPr lang="es-MX" sz="2000" dirty="0"/>
          </a:p>
        </p:txBody>
      </p:sp>
    </p:spTree>
    <p:extLst>
      <p:ext uri="{BB962C8B-B14F-4D97-AF65-F5344CB8AC3E}">
        <p14:creationId xmlns:p14="http://schemas.microsoft.com/office/powerpoint/2010/main" val="4789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texto 2"/>
          <p:cNvSpPr>
            <a:spLocks noGrp="1"/>
          </p:cNvSpPr>
          <p:nvPr>
            <p:ph type="body" idx="1"/>
          </p:nvPr>
        </p:nvSpPr>
        <p:spPr/>
        <p:txBody>
          <a:bodyPr/>
          <a:lstStyle/>
          <a:p>
            <a:endParaRPr lang="es-MX"/>
          </a:p>
        </p:txBody>
      </p:sp>
      <p:pic>
        <p:nvPicPr>
          <p:cNvPr id="4" name="Imagen 3"/>
          <p:cNvPicPr>
            <a:picLocks noChangeAspect="1"/>
          </p:cNvPicPr>
          <p:nvPr/>
        </p:nvPicPr>
        <p:blipFill rotWithShape="1">
          <a:blip r:embed="rId2"/>
          <a:srcRect l="33532" t="17876" r="4668" b="20814"/>
          <a:stretch/>
        </p:blipFill>
        <p:spPr>
          <a:xfrm>
            <a:off x="796493" y="393750"/>
            <a:ext cx="8040914" cy="4484915"/>
          </a:xfrm>
          <a:prstGeom prst="rect">
            <a:avLst/>
          </a:prstGeom>
        </p:spPr>
      </p:pic>
      <p:sp>
        <p:nvSpPr>
          <p:cNvPr id="5" name="Rectángulo 4"/>
          <p:cNvSpPr/>
          <p:nvPr/>
        </p:nvSpPr>
        <p:spPr>
          <a:xfrm>
            <a:off x="4515911" y="850800"/>
            <a:ext cx="4572000" cy="954107"/>
          </a:xfrm>
          <a:prstGeom prst="rect">
            <a:avLst/>
          </a:prstGeom>
        </p:spPr>
        <p:txBody>
          <a:bodyPr>
            <a:spAutoFit/>
          </a:bodyPr>
          <a:lstStyle/>
          <a:p>
            <a:r>
              <a:rPr lang="es-MX" dirty="0"/>
              <a:t>Archivo de Datos</a:t>
            </a:r>
          </a:p>
          <a:p>
            <a:pPr marL="285750" indent="-285750">
              <a:buFont typeface="Arial" panose="020B0604020202020204" pitchFamily="34" charset="0"/>
              <a:buChar char="•"/>
            </a:pPr>
            <a:r>
              <a:rPr lang="es-MX" dirty="0" smtClean="0"/>
              <a:t>Lugar </a:t>
            </a:r>
            <a:r>
              <a:rPr lang="es-MX" dirty="0"/>
              <a:t>donde se registran los datos</a:t>
            </a:r>
            <a:r>
              <a:rPr lang="es-MX" dirty="0" smtClean="0"/>
              <a:t>.</a:t>
            </a:r>
          </a:p>
          <a:p>
            <a:pPr marL="285750" indent="-285750">
              <a:buFont typeface="Arial" panose="020B0604020202020204" pitchFamily="34" charset="0"/>
              <a:buChar char="•"/>
            </a:pPr>
            <a:r>
              <a:rPr lang="es-MX" dirty="0" smtClean="0"/>
              <a:t>Posee </a:t>
            </a:r>
            <a:r>
              <a:rPr lang="es-MX" dirty="0"/>
              <a:t>una estructura de registros.</a:t>
            </a:r>
          </a:p>
          <a:p>
            <a:pPr marL="285750" indent="-285750">
              <a:buFont typeface="Arial" panose="020B0604020202020204" pitchFamily="34" charset="0"/>
              <a:buChar char="•"/>
            </a:pPr>
            <a:r>
              <a:rPr lang="es-MX" dirty="0" smtClean="0"/>
              <a:t>Comparable </a:t>
            </a:r>
            <a:r>
              <a:rPr lang="es-MX" dirty="0"/>
              <a:t>con una tabla matriz.</a:t>
            </a:r>
          </a:p>
        </p:txBody>
      </p:sp>
    </p:spTree>
    <p:extLst>
      <p:ext uri="{BB962C8B-B14F-4D97-AF65-F5344CB8AC3E}">
        <p14:creationId xmlns:p14="http://schemas.microsoft.com/office/powerpoint/2010/main" val="294278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059873" y="166255"/>
            <a:ext cx="7845136" cy="4759036"/>
          </a:xfrm>
        </p:spPr>
        <p:txBody>
          <a:bodyPr/>
          <a:lstStyle/>
          <a:p>
            <a:pPr algn="just"/>
            <a:r>
              <a:rPr lang="es-ES" sz="2400" dirty="0"/>
              <a:t>La </a:t>
            </a:r>
            <a:r>
              <a:rPr lang="es-ES" sz="3200" dirty="0"/>
              <a:t>información</a:t>
            </a:r>
            <a:r>
              <a:rPr lang="es-ES" sz="2400" dirty="0"/>
              <a:t> es un requisito fundamental para la práctica médica, así nos hemos </a:t>
            </a:r>
            <a:r>
              <a:rPr lang="es-ES" sz="2400" dirty="0" smtClean="0"/>
              <a:t>dado cuenta </a:t>
            </a:r>
            <a:r>
              <a:rPr lang="es-ES" sz="2400" dirty="0"/>
              <a:t>que muchos de nuestros problemas se resuelven con el acceso a la </a:t>
            </a:r>
            <a:r>
              <a:rPr lang="es-ES" sz="2400" dirty="0" smtClean="0"/>
              <a:t>información.</a:t>
            </a:r>
          </a:p>
          <a:p>
            <a:pPr algn="just"/>
            <a:r>
              <a:rPr lang="es-ES" sz="2400" dirty="0" smtClean="0"/>
              <a:t>Se han </a:t>
            </a:r>
            <a:r>
              <a:rPr lang="es-ES" sz="2400" dirty="0"/>
              <a:t>hecho considerables progresos en el desarrollo </a:t>
            </a:r>
            <a:r>
              <a:rPr lang="es-ES" sz="2400" dirty="0" smtClean="0"/>
              <a:t>de estándares </a:t>
            </a:r>
            <a:r>
              <a:rPr lang="es-ES" sz="2400" dirty="0"/>
              <a:t>en muchas áreas; entre otras podemos citar los pedidos y resultados </a:t>
            </a:r>
            <a:r>
              <a:rPr lang="es-ES" sz="2400" dirty="0" smtClean="0"/>
              <a:t>clínicos (CEN</a:t>
            </a:r>
            <a:r>
              <a:rPr lang="es-ES" sz="2400" dirty="0"/>
              <a:t>, HL7, ASTM), trazo de EKG (CEN), diagnóstico por imágenes (DICOM</a:t>
            </a:r>
            <a:r>
              <a:rPr lang="es-ES" sz="2400" dirty="0" smtClean="0"/>
              <a:t>), procesamiento </a:t>
            </a:r>
            <a:r>
              <a:rPr lang="es-ES" sz="2400" dirty="0"/>
              <a:t>de reclamos (X12 y EDIFAC) y en vocabulario y códigos (SNOMED, </a:t>
            </a:r>
            <a:r>
              <a:rPr lang="es-ES" sz="2400" dirty="0" err="1" smtClean="0"/>
              <a:t>Read</a:t>
            </a:r>
            <a:r>
              <a:rPr lang="es-ES" sz="2400" dirty="0" smtClean="0"/>
              <a:t> </a:t>
            </a:r>
            <a:r>
              <a:rPr lang="es-ES" sz="2400" dirty="0" err="1" smtClean="0"/>
              <a:t>Codes</a:t>
            </a:r>
            <a:r>
              <a:rPr lang="es-ES" sz="2400" dirty="0"/>
              <a:t>, </a:t>
            </a:r>
            <a:r>
              <a:rPr lang="es-ES" sz="2400" dirty="0" err="1"/>
              <a:t>The</a:t>
            </a:r>
            <a:r>
              <a:rPr lang="es-ES" sz="2400" dirty="0"/>
              <a:t> MED, LOINC). </a:t>
            </a:r>
            <a:endParaRPr lang="es-MX" sz="2400" dirty="0"/>
          </a:p>
        </p:txBody>
      </p:sp>
    </p:spTree>
    <p:extLst>
      <p:ext uri="{BB962C8B-B14F-4D97-AF65-F5344CB8AC3E}">
        <p14:creationId xmlns:p14="http://schemas.microsoft.com/office/powerpoint/2010/main" val="580927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533</Words>
  <Application>Microsoft Office PowerPoint</Application>
  <PresentationFormat>Presentación en pantalla (16:9)</PresentationFormat>
  <Paragraphs>31</Paragraphs>
  <Slides>10</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Lato</vt:lpstr>
      <vt:lpstr>Arial</vt:lpstr>
      <vt:lpstr>Montserrat</vt:lpstr>
      <vt:lpstr>Focus</vt:lpstr>
      <vt:lpstr>UNIDAD 1 INFORMÁTICA MÉDICA.</vt:lpstr>
      <vt:lpstr>1.1 Introducción.</vt:lpstr>
      <vt:lpstr>Presentación de PowerPoint</vt:lpstr>
      <vt:lpstr>Eliminar todos los papeleos, convirtiendo toda información en una forma digital.   Implementar sistemas de registro de pacientes, diseñados para eventualmente eliminar las tradicionales carpetas atestadas de papeles, muchas veces ilegibles.  Intercambio de datos electrónicos, tanto para  transacciones financieras como en lo referente a la legislación acerca de la historia clínica computarizada. </vt:lpstr>
      <vt:lpstr>DEFINICIÓN:</vt:lpstr>
      <vt:lpstr>La Informática Médica se basa en:</vt:lpstr>
      <vt:lpstr>Presentación de PowerPoint</vt:lpstr>
      <vt:lpstr>Presentación de PowerPoint</vt:lpstr>
      <vt:lpstr>Presentación de PowerPoint</vt:lpstr>
      <vt:lpstr>1.2 Hardware y software para la atención sanitaria.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1 INFORMÁTICA MÉDICA</dc:title>
  <cp:lastModifiedBy>usuario</cp:lastModifiedBy>
  <cp:revision>13</cp:revision>
  <dcterms:modified xsi:type="dcterms:W3CDTF">2019-01-25T21:28:32Z</dcterms:modified>
</cp:coreProperties>
</file>