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6bd1e0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6bd1e0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9ed915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b9ed915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ed2b528f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ed2b528f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d2b528f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ed2b528f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ed2b528f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ed2b528f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ed2b528f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ed2b528f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b9ed915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b9ed915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9ed915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b9ed915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ed2b528f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ed2b528f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9ed915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9ed915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b9ed915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b9ed915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ed2b528f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ed2b528f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9ed915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b9ed915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ed2b528f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ed2b528f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b9ed915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b9ed915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b9ed9154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b9ed9154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ed2b528f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ed2b528f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ed2b528f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ed2b528f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e1438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ee1438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ee1438c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ee1438c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ee1438c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ee1438c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b9ed9154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b9ed9154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6bd1e0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6bd1e0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b9ed915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b9ed915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ee1438c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ee1438c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b9ed9154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b9ed9154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b9ed9154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b9ed9154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b9ed9154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b9ed9154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b9ed9154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b9ed9154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b9ed9154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b9ed9154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ee1438c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ee1438c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b9ed9154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b9ed9154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899b20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899b20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36bd1e0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36bd1e0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36bd1e09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36bd1e09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fad7e7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2fad7e7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fad7e7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fad7e7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f04dd7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f04dd7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f04dd7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3f04dd7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4b979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64b979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54965" y="1963698"/>
            <a:ext cx="5287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ontserrat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54965" y="4379486"/>
            <a:ext cx="5287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6471" y="344091"/>
            <a:ext cx="1750626" cy="51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55997" y="1964267"/>
            <a:ext cx="1750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/>
          <p:nvPr>
            <p:ph idx="3" type="pic"/>
          </p:nvPr>
        </p:nvSpPr>
        <p:spPr>
          <a:xfrm>
            <a:off x="7742635" y="344091"/>
            <a:ext cx="1033500" cy="103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 txBox="1"/>
          <p:nvPr/>
        </p:nvSpPr>
        <p:spPr>
          <a:xfrm>
            <a:off x="356000" y="452722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Montserrat"/>
                <a:ea typeface="Montserrat"/>
                <a:cs typeface="Montserrat"/>
                <a:sym typeface="Montserrat"/>
              </a:rPr>
              <a:t>2022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IG_NUMBER_1_1">
    <p:bg>
      <p:bgPr>
        <a:solidFill>
          <a:srgbClr val="A6DD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2">
            <a:alphaModFix/>
          </a:blip>
          <a:srcRect b="12469" l="0" r="0" t="22649"/>
          <a:stretch/>
        </p:blipFill>
        <p:spPr>
          <a:xfrm>
            <a:off x="3997175" y="1804075"/>
            <a:ext cx="5146825" cy="3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/>
        </p:nvSpPr>
        <p:spPr>
          <a:xfrm>
            <a:off x="145375" y="2260500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solidFill>
                  <a:srgbClr val="FEFFFF"/>
                </a:solidFill>
                <a:latin typeface="Montserrat"/>
                <a:ea typeface="Montserrat"/>
                <a:cs typeface="Montserrat"/>
                <a:sym typeface="Montserrat"/>
              </a:rPr>
              <a:t>Klausimai?</a:t>
            </a:r>
            <a:endParaRPr b="1" sz="4800">
              <a:solidFill>
                <a:srgbClr val="FE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nstration">
  <p:cSld name="BIG_NUMBER_1_1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2">
            <a:alphaModFix/>
          </a:blip>
          <a:srcRect b="13926" l="0" r="0" t="0"/>
          <a:stretch/>
        </p:blipFill>
        <p:spPr>
          <a:xfrm>
            <a:off x="4000500" y="716450"/>
            <a:ext cx="5143500" cy="44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/>
        </p:nvSpPr>
        <p:spPr>
          <a:xfrm>
            <a:off x="145375" y="2260500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">
  <p:cSld name="BIG_NUMBER_1_1_1_1">
    <p:bg>
      <p:bgPr>
        <a:solidFill>
          <a:srgbClr val="FFA0F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625" y="19545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145375" y="2260500"/>
            <a:ext cx="302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latin typeface="Montserrat"/>
                <a:ea typeface="Montserrat"/>
                <a:cs typeface="Montserrat"/>
                <a:sym typeface="Montserrat"/>
              </a:rPr>
              <a:t>Užduotis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1">
  <p:cSld name="BIG_NUMBER_1_1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45375" y="2260500"/>
            <a:ext cx="52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Namų darbas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9400" y="0"/>
            <a:ext cx="4905425" cy="4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1 1">
  <p:cSld name="BIG_NUMBER_1_1_1_1_1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45375" y="2260500"/>
            <a:ext cx="52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Iki kito karto!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2">
            <a:alphaModFix/>
          </a:blip>
          <a:srcRect b="23803" l="0" r="0" t="0"/>
          <a:stretch/>
        </p:blipFill>
        <p:spPr>
          <a:xfrm>
            <a:off x="4819100" y="1848125"/>
            <a:ext cx="4324900" cy="32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2">
  <p:cSld name="2_Title and Content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33" name="Google Shape;133;p18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134" name="Google Shape;134;p18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360293" y="1028780"/>
            <a:ext cx="38655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2_Title and Content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19" name="Google Shape;19;p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360293" y="1028780"/>
            <a:ext cx="38655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30" name="Google Shape;30;p3"/>
          <p:cNvSpPr/>
          <p:nvPr>
            <p:ph idx="8" type="pic"/>
          </p:nvPr>
        </p:nvSpPr>
        <p:spPr>
          <a:xfrm>
            <a:off x="416455" y="23957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"/>
          <p:cNvSpPr/>
          <p:nvPr>
            <p:ph idx="9" type="pic"/>
          </p:nvPr>
        </p:nvSpPr>
        <p:spPr>
          <a:xfrm>
            <a:off x="416455" y="325229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/>
          <p:nvPr>
            <p:ph idx="13" type="pic"/>
          </p:nvPr>
        </p:nvSpPr>
        <p:spPr>
          <a:xfrm>
            <a:off x="416455" y="41088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"/>
          <p:cNvSpPr/>
          <p:nvPr>
            <p:ph idx="14" type="pic"/>
          </p:nvPr>
        </p:nvSpPr>
        <p:spPr>
          <a:xfrm>
            <a:off x="4990580" y="23957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"/>
          <p:cNvSpPr/>
          <p:nvPr>
            <p:ph idx="15" type="pic"/>
          </p:nvPr>
        </p:nvSpPr>
        <p:spPr>
          <a:xfrm>
            <a:off x="4990580" y="325229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/>
          <p:nvPr>
            <p:ph idx="16" type="pic"/>
          </p:nvPr>
        </p:nvSpPr>
        <p:spPr>
          <a:xfrm>
            <a:off x="4990580" y="4108845"/>
            <a:ext cx="474600" cy="47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1">
  <p:cSld name="2_Title and Content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39" name="Google Shape;39;p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9" name="Google Shape;49;p4"/>
          <p:cNvSpPr/>
          <p:nvPr>
            <p:ph idx="8" type="pic"/>
          </p:nvPr>
        </p:nvSpPr>
        <p:spPr>
          <a:xfrm>
            <a:off x="416455" y="23957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4"/>
          <p:cNvSpPr/>
          <p:nvPr>
            <p:ph idx="9" type="pic"/>
          </p:nvPr>
        </p:nvSpPr>
        <p:spPr>
          <a:xfrm>
            <a:off x="416455" y="325229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"/>
          <p:cNvSpPr/>
          <p:nvPr>
            <p:ph idx="13" type="pic"/>
          </p:nvPr>
        </p:nvSpPr>
        <p:spPr>
          <a:xfrm>
            <a:off x="416455" y="41088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"/>
          <p:cNvSpPr/>
          <p:nvPr>
            <p:ph idx="14" type="pic"/>
          </p:nvPr>
        </p:nvSpPr>
        <p:spPr>
          <a:xfrm>
            <a:off x="4990580" y="23957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4"/>
          <p:cNvSpPr/>
          <p:nvPr>
            <p:ph idx="15" type="pic"/>
          </p:nvPr>
        </p:nvSpPr>
        <p:spPr>
          <a:xfrm>
            <a:off x="4990580" y="325229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"/>
          <p:cNvSpPr/>
          <p:nvPr>
            <p:ph idx="16" type="pic"/>
          </p:nvPr>
        </p:nvSpPr>
        <p:spPr>
          <a:xfrm>
            <a:off x="4990580" y="4108845"/>
            <a:ext cx="474600" cy="4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4"/>
          <p:cNvSpPr txBox="1"/>
          <p:nvPr/>
        </p:nvSpPr>
        <p:spPr>
          <a:xfrm>
            <a:off x="360300" y="1028775"/>
            <a:ext cx="58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2300">
                <a:latin typeface="Montserrat"/>
                <a:ea typeface="Montserrat"/>
                <a:cs typeface="Montserrat"/>
                <a:sym typeface="Montserrat"/>
              </a:rPr>
              <a:t>Paskaitos tikslai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60" name="Google Shape;60;p5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3" type="body"/>
          </p:nvPr>
        </p:nvSpPr>
        <p:spPr>
          <a:xfrm>
            <a:off x="4921500" y="1547700"/>
            <a:ext cx="38622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•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Topic">
  <p:cSld name="MAIN_POINT">
    <p:bg>
      <p:bgPr>
        <a:solidFill>
          <a:srgbClr val="994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800"/>
              <a:buFont typeface="Montserrat"/>
              <a:buNone/>
              <a:defRPr b="1" sz="4800">
                <a:solidFill>
                  <a:srgbClr val="FE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50" y="4540950"/>
            <a:ext cx="9144000" cy="6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658488" y="4693995"/>
            <a:ext cx="308708" cy="332067"/>
            <a:chOff x="7684476" y="458788"/>
            <a:chExt cx="632987" cy="680883"/>
          </a:xfrm>
        </p:grpSpPr>
        <p:sp>
          <p:nvSpPr>
            <p:cNvPr id="71" name="Google Shape;71;p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and Resul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77" name="Google Shape;77;p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7"/>
          <p:cNvSpPr txBox="1"/>
          <p:nvPr/>
        </p:nvSpPr>
        <p:spPr>
          <a:xfrm>
            <a:off x="128975" y="98625"/>
            <a:ext cx="8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rgbClr val="FEFFFF"/>
                </a:solidFill>
                <a:latin typeface="Montserrat"/>
                <a:ea typeface="Montserrat"/>
                <a:cs typeface="Montserrat"/>
                <a:sym typeface="Montserrat"/>
              </a:rPr>
              <a:t>Kodas</a:t>
            </a:r>
            <a:endParaRPr b="1">
              <a:solidFill>
                <a:srgbClr val="FE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689000" y="98625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Rezultatas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Logo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86" name="Google Shape;86;p8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d Title">
  <p:cSld name="CAPTION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8308967" y="344091"/>
            <a:ext cx="474740" cy="510662"/>
            <a:chOff x="7684476" y="458788"/>
            <a:chExt cx="632987" cy="680883"/>
          </a:xfrm>
        </p:grpSpPr>
        <p:sp>
          <p:nvSpPr>
            <p:cNvPr id="93" name="Google Shape;93;p9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360300" y="344100"/>
            <a:ext cx="7711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 sz="2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ffee Break">
  <p:cSld name="BIG_NUMBER_1">
    <p:bg>
      <p:bgPr>
        <a:solidFill>
          <a:srgbClr val="FE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0475" y="1363925"/>
            <a:ext cx="3943525" cy="39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 txBox="1"/>
          <p:nvPr/>
        </p:nvSpPr>
        <p:spPr>
          <a:xfrm>
            <a:off x="1170650" y="3244100"/>
            <a:ext cx="2928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lt" sz="1000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rPr>
              <a:t>* Kavos pertraukėlė iki </a:t>
            </a:r>
            <a:endParaRPr sz="1000">
              <a:solidFill>
                <a:srgbClr val="12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000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rPr>
              <a:t>Sugrįžę praneškite parašydami į chat’ą “+”</a:t>
            </a:r>
            <a:endParaRPr b="1" sz="1000">
              <a:solidFill>
                <a:srgbClr val="1200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145375" y="2260500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4800">
                <a:latin typeface="Montserrat"/>
                <a:ea typeface="Montserrat"/>
                <a:cs typeface="Montserrat"/>
                <a:sym typeface="Montserrat"/>
              </a:rPr>
              <a:t>Pertraukėlė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503500" y="3244088"/>
            <a:ext cx="1016700" cy="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1000"/>
              <a:buFont typeface="Overpass"/>
              <a:buNone/>
              <a:defRPr b="1" sz="1000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200FF"/>
              </a:buClr>
              <a:buSzPts val="2800"/>
              <a:buFont typeface="Overpass"/>
              <a:buNone/>
              <a:defRPr b="1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"/>
              <a:buChar char="●"/>
              <a:defRPr sz="18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ypescriptlang.org/tsconfi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ypescriptlang.org/tsconfig#compilerOption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2454965" y="1963698"/>
            <a:ext cx="5287800" cy="179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lt"/>
              <a:t>įvadas</a:t>
            </a:r>
            <a:endParaRPr b="0"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2454965" y="4379486"/>
            <a:ext cx="5287800" cy="69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TypeScript</a:t>
            </a:r>
            <a:endParaRPr/>
          </a:p>
        </p:txBody>
      </p:sp>
      <p:pic>
        <p:nvPicPr>
          <p:cNvPr id="151" name="Google Shape;151;p1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635" y="344091"/>
            <a:ext cx="1033500" cy="1033500"/>
          </a:xfrm>
          <a:prstGeom prst="rect">
            <a:avLst/>
          </a:prstGeom>
        </p:spPr>
      </p:pic>
      <p:sp>
        <p:nvSpPr>
          <p:cNvPr id="152" name="Google Shape;152;p19"/>
          <p:cNvSpPr/>
          <p:nvPr/>
        </p:nvSpPr>
        <p:spPr>
          <a:xfrm>
            <a:off x="6925140" y="2085239"/>
            <a:ext cx="1835100" cy="464100"/>
          </a:xfrm>
          <a:prstGeom prst="roundRect">
            <a:avLst>
              <a:gd fmla="val 50000" name="adj"/>
            </a:avLst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" sz="1600">
                <a:solidFill>
                  <a:srgbClr val="FEFFFF"/>
                </a:solidFill>
              </a:rPr>
              <a:t>TypeScript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941017" y="2778246"/>
            <a:ext cx="1835100" cy="4641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" sz="1600">
                <a:solidFill>
                  <a:srgbClr val="FEFFFF"/>
                </a:solidFill>
              </a:rPr>
              <a:t>1</a:t>
            </a:r>
            <a:r>
              <a:rPr b="1" lang="lt" sz="1600">
                <a:solidFill>
                  <a:srgbClr val="FEFFFF"/>
                </a:solidFill>
              </a:rPr>
              <a:t> paskaita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Node.s parsiuntimas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Užduotis 1</a:t>
            </a:r>
            <a:endParaRPr/>
          </a:p>
        </p:txBody>
      </p:sp>
      <p:sp>
        <p:nvSpPr>
          <p:cNvPr id="232" name="Google Shape;232;p29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Node.js - tai C++ programa kuri naudoja Chrome V8 JavaScript variklį, kad vykdytų JavaScript kodą.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Node.js - </a:t>
            </a:r>
            <a:r>
              <a:rPr lang="lt" u="sng">
                <a:solidFill>
                  <a:srgbClr val="12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</a:t>
            </a:r>
            <a:r>
              <a:rPr lang="lt">
                <a:solidFill>
                  <a:srgbClr val="1200FF"/>
                </a:solidFill>
              </a:rPr>
              <a:t> </a:t>
            </a:r>
            <a:endParaRPr>
              <a:solidFill>
                <a:srgbClr val="12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Siųsdami Node.js programą visuomet rinkitės ne pačią naujausią versiją.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Naujos programos versijos nėra laiko patikrintos, todėl gali būti neaptiktų bėdų.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850" y="2962166"/>
            <a:ext cx="3862200" cy="191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5044575" y="3659800"/>
            <a:ext cx="1891800" cy="71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 bibliotekos įrašymas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TypeScript failų </a:t>
            </a:r>
            <a:r>
              <a:rPr i="1" lang="lt"/>
              <a:t>transpiliavimas</a:t>
            </a:r>
            <a:endParaRPr i="1"/>
          </a:p>
        </p:txBody>
      </p:sp>
      <p:sp>
        <p:nvSpPr>
          <p:cNvPr id="241" name="Google Shape;241;p30"/>
          <p:cNvSpPr txBox="1"/>
          <p:nvPr>
            <p:ph idx="2" type="body"/>
          </p:nvPr>
        </p:nvSpPr>
        <p:spPr>
          <a:xfrm>
            <a:off x="360300" y="1547700"/>
            <a:ext cx="46443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lt" sz="1600"/>
              <a:t>Globalus TypeScript įrašymas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lt" sz="1600"/>
              <a:t>Įrašome TypeScript biblioteką globaliai -&gt;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lt" sz="1600"/>
              <a:t>Įrašius biblioteką pasitikrinkite ar pavyko įrašyti biblioteką -&gt;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lt" sz="1600"/>
              <a:t>TypeScript įrašymas projektui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/>
              <a:t>Pirmiausia reikia sukurti pradinį npm projektą-&gt;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/>
              <a:t>Tuomet įrašome typescript biblioteką vystymui-&gt;</a:t>
            </a:r>
            <a:endParaRPr sz="1600"/>
          </a:p>
        </p:txBody>
      </p:sp>
      <p:sp>
        <p:nvSpPr>
          <p:cNvPr id="242" name="Google Shape;242;p30"/>
          <p:cNvSpPr/>
          <p:nvPr/>
        </p:nvSpPr>
        <p:spPr>
          <a:xfrm>
            <a:off x="5197800" y="1961800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npm install -g typescript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5197800" y="3918400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npm install typescript --save-dev</a:t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5197800" y="3431600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npm init --y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5197800" y="2443000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tsc -v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5197800" y="1480600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npm init --y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TypeScript. įrašyti globaliai ar lokaliai?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TypeScript failų </a:t>
            </a:r>
            <a:r>
              <a:rPr i="1" lang="lt"/>
              <a:t>transpiliavimas</a:t>
            </a:r>
            <a:endParaRPr i="1"/>
          </a:p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lt" sz="1400"/>
              <a:t>Kuriant aplikaciją profesionaliai, TypeScript reikėtų įrašyti kiekvienam projektui atskirai. Tai turi tokių pranašumų:</a:t>
            </a:r>
            <a:endParaRPr sz="1400"/>
          </a:p>
          <a:p>
            <a:pPr indent="-31083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Overpass"/>
              <a:buChar char="●"/>
            </a:pPr>
            <a:r>
              <a:rPr lang="lt" sz="1400"/>
              <a:t>Visi prie projekto dirbantys programuotojai naudos tą pačią TypeScript versiją</a:t>
            </a:r>
            <a:endParaRPr sz="1400"/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verpass"/>
              <a:buChar char="●"/>
            </a:pPr>
            <a:r>
              <a:rPr lang="lt" sz="1400"/>
              <a:t>Naujam programuotojui nereikia papildomai įrašyti bibliotekos globaliai, viskas parsiunčiama su standartine komanda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npm i</a:t>
            </a:r>
            <a:endParaRPr sz="14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lt" sz="1400"/>
              <a:t>Mokantis mums nereikia derintis prie kolegų ir pamokų failai nebus nuolatos vystomi po pamokos.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Todėl mokantis naudosime globaliai įrašytą TypeScript biblioteką.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0" y="2801555"/>
            <a:ext cx="3862201" cy="207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 kompiliatoriaus konfigūravimas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TypeScript failų </a:t>
            </a:r>
            <a:r>
              <a:rPr i="1" lang="lt"/>
              <a:t>transpiliavimas</a:t>
            </a:r>
            <a:endParaRPr i="1"/>
          </a:p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Sukurkite pradinį TypeScript konfigūravimo failą-&gt;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400"/>
              <a:t>Darbiniame aplanke susikūrė failas “tsconfig.json”. Jame aprašytos  taisyklės pagal kurias bus tikrinamas kodas jį transpiliuojant.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Daugiau informacijos: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 u="sng">
                <a:solidFill>
                  <a:srgbClr val="12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https://www.typescriptlang.org/tsconfig</a:t>
            </a:r>
            <a:endParaRPr sz="1400">
              <a:solidFill>
                <a:srgbClr val="12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TypeScript failų kompiliavimas-&gt;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TypeScript failų kompiliavimas stebint failus-&gt;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197800" y="1721675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tsc --init</a:t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5197800" y="4023325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tsc --watch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197800" y="3525675"/>
            <a:ext cx="35859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Išanalizuokite typescript konfigūracijos nustatymus</a:t>
            </a:r>
            <a:endParaRPr/>
          </a:p>
        </p:txBody>
      </p:sp>
      <p:sp>
        <p:nvSpPr>
          <p:cNvPr id="275" name="Google Shape;275;p34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2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60300" y="1570125"/>
            <a:ext cx="83904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Įsirašykite TypeScript biblioteką globaliai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pradinį </a:t>
            </a:r>
            <a:r>
              <a:rPr lang="lt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TypeScript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konfigūracijos failą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Atsidarykite failą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tsconfig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Overpass"/>
                <a:ea typeface="Overpass"/>
                <a:cs typeface="Overpass"/>
                <a:sym typeface="Overpass"/>
              </a:rPr>
              <a:t>.json</a:t>
            </a:r>
            <a:endParaRPr>
              <a:solidFill>
                <a:schemeClr val="dk2"/>
              </a:solidFill>
              <a:highlight>
                <a:schemeClr val="lt2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Perskaitykite visų nustatymų paaiškinimus.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Atsidarykite dokumentaciją: </a:t>
            </a:r>
            <a:r>
              <a:rPr lang="lt" u="sng">
                <a:solidFill>
                  <a:srgbClr val="1200FF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https://www.typescriptlang.org</a:t>
            </a:r>
            <a:endParaRPr>
              <a:solidFill>
                <a:srgbClr val="12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Detaliau panagrinėkite nustatymus, susiradę juos dokumentacijoje: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AutoNum type="arabicPeriod"/>
            </a:pPr>
            <a:r>
              <a:rPr lang="lt" sz="12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8288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AutoNum type="arabicPeriod"/>
            </a:pPr>
            <a:r>
              <a:rPr lang="lt" sz="12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rootDir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8288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AutoNum type="arabicPeriod"/>
            </a:pPr>
            <a:r>
              <a:rPr lang="lt" sz="12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outDir</a:t>
            </a:r>
            <a:endParaRPr sz="1200">
              <a:solidFill>
                <a:schemeClr val="dk2"/>
              </a:solidFill>
              <a:highlight>
                <a:srgbClr val="4FC1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8288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AutoNum type="arabicPeriod"/>
            </a:pPr>
            <a:r>
              <a:rPr lang="lt" sz="12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8288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nsolas"/>
              <a:buAutoNum type="arabicPeriod"/>
            </a:pPr>
            <a:r>
              <a:rPr lang="lt" sz="12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noImplicitAny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18288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Consolas"/>
              <a:buAutoNum type="arabicPeriod"/>
            </a:pPr>
            <a:r>
              <a:rPr lang="lt" sz="12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removeComments</a:t>
            </a:r>
            <a:endParaRPr sz="12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Išanalizuokite typescript konfigūracijos nustatymus</a:t>
            </a:r>
            <a:endParaRPr/>
          </a:p>
        </p:txBody>
      </p:sp>
      <p:sp>
        <p:nvSpPr>
          <p:cNvPr id="282" name="Google Shape;282;p35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2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360300" y="1570125"/>
            <a:ext cx="417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Baigę užduotį padiskutuokite su dėstytojų ar teisingai supratote dokumentacijoje perskaitytus nustatymus.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4830400" y="1870375"/>
            <a:ext cx="4128150" cy="3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TypeScript įvadas</a:t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360293" y="1028780"/>
            <a:ext cx="3865500" cy="102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Paskaitos eiga</a:t>
            </a:r>
            <a:endParaRPr/>
          </a:p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1048941" y="23950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TypeScript?</a:t>
            </a:r>
            <a:endParaRPr/>
          </a:p>
        </p:txBody>
      </p:sp>
      <p:sp>
        <p:nvSpPr>
          <p:cNvPr id="161" name="Google Shape;161;p20"/>
          <p:cNvSpPr txBox="1"/>
          <p:nvPr>
            <p:ph idx="3" type="body"/>
          </p:nvPr>
        </p:nvSpPr>
        <p:spPr>
          <a:xfrm>
            <a:off x="1048941" y="3252307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TypeScript failų </a:t>
            </a:r>
            <a:r>
              <a:rPr i="1" lang="lt"/>
              <a:t>transpiliavimas</a:t>
            </a:r>
            <a:endParaRPr i="1"/>
          </a:p>
        </p:txBody>
      </p:sp>
      <p:sp>
        <p:nvSpPr>
          <p:cNvPr id="162" name="Google Shape;162;p20"/>
          <p:cNvSpPr txBox="1"/>
          <p:nvPr>
            <p:ph idx="4" type="body"/>
          </p:nvPr>
        </p:nvSpPr>
        <p:spPr>
          <a:xfrm>
            <a:off x="1048941" y="41095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Darbinės aplinkos kūrimas</a:t>
            </a:r>
            <a:endParaRPr/>
          </a:p>
        </p:txBody>
      </p:sp>
      <p:sp>
        <p:nvSpPr>
          <p:cNvPr id="163" name="Google Shape;163;p20"/>
          <p:cNvSpPr txBox="1"/>
          <p:nvPr>
            <p:ph idx="5" type="body"/>
          </p:nvPr>
        </p:nvSpPr>
        <p:spPr>
          <a:xfrm>
            <a:off x="5607494" y="23950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Kintamųjų aprašymas tipais</a:t>
            </a:r>
            <a:endParaRPr/>
          </a:p>
        </p:txBody>
      </p:sp>
      <p:sp>
        <p:nvSpPr>
          <p:cNvPr id="164" name="Google Shape;164;p20"/>
          <p:cNvSpPr txBox="1"/>
          <p:nvPr>
            <p:ph idx="6" type="body"/>
          </p:nvPr>
        </p:nvSpPr>
        <p:spPr>
          <a:xfrm>
            <a:off x="5607494" y="3252307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7" type="body"/>
          </p:nvPr>
        </p:nvSpPr>
        <p:spPr>
          <a:xfrm>
            <a:off x="5607494" y="4109558"/>
            <a:ext cx="3176700" cy="6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0"/>
          <p:cNvPicPr preferRelativeResize="0"/>
          <p:nvPr>
            <p:ph idx="8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55" y="2395745"/>
            <a:ext cx="474600" cy="474600"/>
          </a:xfrm>
          <a:prstGeom prst="rect">
            <a:avLst/>
          </a:prstGeom>
        </p:spPr>
      </p:pic>
      <p:pic>
        <p:nvPicPr>
          <p:cNvPr id="167" name="Google Shape;167;p20"/>
          <p:cNvPicPr preferRelativeResize="0"/>
          <p:nvPr>
            <p:ph idx="9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55" y="3252295"/>
            <a:ext cx="474600" cy="474600"/>
          </a:xfrm>
          <a:prstGeom prst="rect">
            <a:avLst/>
          </a:prstGeom>
        </p:spPr>
      </p:pic>
      <p:pic>
        <p:nvPicPr>
          <p:cNvPr id="168" name="Google Shape;168;p20"/>
          <p:cNvPicPr preferRelativeResize="0"/>
          <p:nvPr>
            <p:ph idx="13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455" y="4108845"/>
            <a:ext cx="474600" cy="474600"/>
          </a:xfrm>
          <a:prstGeom prst="rect">
            <a:avLst/>
          </a:prstGeom>
        </p:spPr>
      </p:pic>
      <p:pic>
        <p:nvPicPr>
          <p:cNvPr id="169" name="Google Shape;169;p20"/>
          <p:cNvPicPr preferRelativeResize="0"/>
          <p:nvPr>
            <p:ph idx="14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0580" y="2395745"/>
            <a:ext cx="474600" cy="474600"/>
          </a:xfrm>
          <a:prstGeom prst="rect">
            <a:avLst/>
          </a:prstGeom>
        </p:spPr>
      </p:pic>
      <p:sp>
        <p:nvSpPr>
          <p:cNvPr id="170" name="Google Shape;170;p20"/>
          <p:cNvSpPr/>
          <p:nvPr>
            <p:ph idx="15" type="pic"/>
          </p:nvPr>
        </p:nvSpPr>
        <p:spPr>
          <a:xfrm>
            <a:off x="4990580" y="3252295"/>
            <a:ext cx="474600" cy="474600"/>
          </a:xfrm>
          <a:prstGeom prst="rect">
            <a:avLst/>
          </a:prstGeom>
        </p:spPr>
      </p:sp>
      <p:sp>
        <p:nvSpPr>
          <p:cNvPr id="171" name="Google Shape;171;p20"/>
          <p:cNvSpPr/>
          <p:nvPr>
            <p:ph idx="16" type="pic"/>
          </p:nvPr>
        </p:nvSpPr>
        <p:spPr>
          <a:xfrm>
            <a:off x="4990580" y="4108845"/>
            <a:ext cx="474600" cy="474600"/>
          </a:xfrm>
          <a:prstGeom prst="rect">
            <a:avLst/>
          </a:prstGeom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Sukurkite naują TypeScript projektą</a:t>
            </a:r>
            <a:endParaRPr/>
          </a:p>
        </p:txBody>
      </p:sp>
      <p:sp>
        <p:nvSpPr>
          <p:cNvPr id="299" name="Google Shape;299;p38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3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360300" y="1458350"/>
            <a:ext cx="8160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naują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projektą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Įrašykite typescript biblioteką privačiai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pradinį typescript konfigūracijos failą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Nurodykite, kad pradinis typescript programinis aplankas bus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src/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Nurodykite, kad </a:t>
            </a:r>
            <a:r>
              <a:rPr i="1" lang="lt">
                <a:latin typeface="Overpass"/>
                <a:ea typeface="Overpass"/>
                <a:cs typeface="Overpass"/>
                <a:sym typeface="Overpass"/>
              </a:rPr>
              <a:t>transpiliuoti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javascript failai bus saugomi į  aplanką</a:t>
            </a:r>
            <a:r>
              <a:rPr lang="lt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public/js/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pradinį typescript programinį failą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Faile parašykite testinį kodą savo nuožiūra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Sukurkite naują TypeScript projektą</a:t>
            </a:r>
            <a:endParaRPr/>
          </a:p>
        </p:txBody>
      </p:sp>
      <p:sp>
        <p:nvSpPr>
          <p:cNvPr id="306" name="Google Shape;306;p39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3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360300" y="1458350"/>
            <a:ext cx="81603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AutoNum type="arabicPeriod" startAt="5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Paleiskite typescript transpiliatorių su stebėjimo režimu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 startAt="5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public aplanke sukurkite failą</a:t>
            </a:r>
            <a:r>
              <a:rPr lang="lt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pradinį HTML failo skeletą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Įtraukite </a:t>
            </a:r>
            <a:r>
              <a:rPr i="1" lang="lt">
                <a:latin typeface="Overpass"/>
                <a:ea typeface="Overpass"/>
                <a:cs typeface="Overpass"/>
                <a:sym typeface="Overpass"/>
              </a:rPr>
              <a:t>transpiliuotą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javascript failą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 startAt="5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Peržiūrėkite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failą naršyklėje ir patikrinkite savo sukurto kodo vykdymą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490250" y="450150"/>
            <a:ext cx="756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</a:t>
            </a:r>
            <a:r>
              <a:rPr lang="lt"/>
              <a:t>arbinės aplinkos kūrimas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ESlint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Darbinės aplinkos kūrimas</a:t>
            </a:r>
            <a:endParaRPr/>
          </a:p>
        </p:txBody>
      </p:sp>
      <p:sp>
        <p:nvSpPr>
          <p:cNvPr id="323" name="Google Shape;323;p42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ESLint - tai kodo kokybės užtikrinimo įrankis. Jis skirtas patikrinti ar jūsų kodas atitinka iš anksto nustatytus ir sukonfiguruotus kodo kokybės standartus.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Jeigu įsirašytumėte savo ekraną kuriant bet kokį programinį kodą, pamatytumėte, kad jūs labiau skaitot kodą nei jį rašot.</a:t>
            </a: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00" y="1547700"/>
            <a:ext cx="3053000" cy="1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ESlint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Darbinės aplinkos kūrimas</a:t>
            </a:r>
            <a:endParaRPr/>
          </a:p>
        </p:txBody>
      </p:sp>
      <p:sp>
        <p:nvSpPr>
          <p:cNvPr id="331" name="Google Shape;331;p43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lt"/>
              <a:t>Dažniausiai rašymas užtrauka 5 kartus mažiau laiko nei skaitymas. Jeigu kodas rašomas vienoda stilistika, struktūra ir tvarka jį daug lengviau skaityti.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lt"/>
              <a:t>Ypač tai aktualu kuomet dirbate prie projekto komandoje: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lt"/>
              <a:t>P.S.: beveik visada dirbate komandoje.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Tam ir skirtas ESLint įrankis, kad jūsų kodas būtų vienodas, nuspėjamas ir lengvai skaitomas. Taupytų jūsų laiką!</a:t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00" y="1547700"/>
            <a:ext cx="3053000" cy="1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ESLint instaliavimas</a:t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Darbinės aplinkos kūrimas</a:t>
            </a:r>
            <a:endParaRPr/>
          </a:p>
        </p:txBody>
      </p:sp>
      <p:sp>
        <p:nvSpPr>
          <p:cNvPr id="339" name="Google Shape;339;p44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Globalus ESLint  įrašymas-&gt;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ESLint konfigūracijos kūrimas-&gt;</a:t>
            </a:r>
            <a:endParaRPr sz="1400"/>
          </a:p>
        </p:txBody>
      </p:sp>
      <p:sp>
        <p:nvSpPr>
          <p:cNvPr id="340" name="Google Shape;340;p44"/>
          <p:cNvSpPr/>
          <p:nvPr/>
        </p:nvSpPr>
        <p:spPr>
          <a:xfrm>
            <a:off x="4921500" y="2045350"/>
            <a:ext cx="38622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eslint --init</a:t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4921500" y="1547700"/>
            <a:ext cx="3862200" cy="3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npm install -g eslint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ESLint instaliavimas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Darbinės aplinkos kūrimas</a:t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88" y="1345350"/>
            <a:ext cx="6396600" cy="3573300"/>
          </a:xfrm>
          <a:prstGeom prst="roundRect">
            <a:avLst>
              <a:gd fmla="val 50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idx="2" type="body"/>
          </p:nvPr>
        </p:nvSpPr>
        <p:spPr>
          <a:xfrm>
            <a:off x="360300" y="1547700"/>
            <a:ext cx="3862200" cy="33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/>
              <a:t>Šis įskiepis tikrina jūsų parašytą kodą pagal sukurtą ESLint konfigūracijos failą.</a:t>
            </a:r>
            <a:endParaRPr/>
          </a:p>
        </p:txBody>
      </p:sp>
      <p:sp>
        <p:nvSpPr>
          <p:cNvPr id="354" name="Google Shape;354;p46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ESLint extension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Darbinės aplinkos kūrimas</a:t>
            </a:r>
            <a:endParaRPr/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0" y="1547700"/>
            <a:ext cx="3862200" cy="2129400"/>
          </a:xfrm>
          <a:prstGeom prst="roundRect">
            <a:avLst>
              <a:gd fmla="val 685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490250" y="450150"/>
            <a:ext cx="756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Kas yra TypeScript</a:t>
            </a:r>
            <a:r>
              <a:rPr lang="lt"/>
              <a:t>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Papildykite savo projektą ESLint konfigūracija</a:t>
            </a:r>
            <a:endParaRPr/>
          </a:p>
        </p:txBody>
      </p:sp>
      <p:sp>
        <p:nvSpPr>
          <p:cNvPr id="367" name="Google Shape;367;p48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4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360300" y="1458350"/>
            <a:ext cx="8160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Parsisiųskite ESLint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pradinį </a:t>
            </a:r>
            <a:r>
              <a:rPr lang="lt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ESLint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konfigūracijos failą, pagal praeitos skaidrės pavyzdį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Įsirašykite </a:t>
            </a:r>
            <a:r>
              <a:rPr lang="lt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ESLint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įskiepį į VisualStudio Code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Overpass"/>
              <a:buAutoNum type="arabicPeriod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Sukurkite failą </a:t>
            </a:r>
            <a:r>
              <a:rPr lang="lt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.vscode/settings.json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844625" y="3050200"/>
            <a:ext cx="3588600" cy="115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"editor.codeActionOnSave":{</a:t>
            </a:r>
            <a:b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"source.fixAll.eslint":</a:t>
            </a:r>
            <a:r>
              <a:rPr lang="lt" sz="1100">
                <a:solidFill>
                  <a:srgbClr val="C6C5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lt" sz="11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Papildykite savo projektą ESLint konfigūracija</a:t>
            </a:r>
            <a:endParaRPr/>
          </a:p>
        </p:txBody>
      </p:sp>
      <p:sp>
        <p:nvSpPr>
          <p:cNvPr id="375" name="Google Shape;375;p49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4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9"/>
          <p:cNvSpPr txBox="1"/>
          <p:nvPr/>
        </p:nvSpPr>
        <p:spPr>
          <a:xfrm>
            <a:off x="360300" y="1458350"/>
            <a:ext cx="81603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AutoNum type="arabicPeriod" startAt="5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Perkraukite VisualStudio Code (tik tuomet pradės veikti nustatymai!)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AutoNum type="arabicPeriod" startAt="5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Pabandykite parašyti </a:t>
            </a:r>
            <a:r>
              <a:rPr i="1" lang="lt">
                <a:latin typeface="Overpass"/>
                <a:ea typeface="Overpass"/>
                <a:cs typeface="Overpass"/>
                <a:sym typeface="Overpass"/>
              </a:rPr>
              <a:t>netvarkingą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kodą savo programiniame faile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daug tuščių eilučių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kabliataškių trūkumas ir t.t.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Overpass"/>
              <a:buAutoNum type="arabicPeriod" startAt="5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Išsaugokite failą. Ar kodas susitvarkė? </a:t>
            </a:r>
            <a:r>
              <a:rPr b="1" lang="lt">
                <a:latin typeface="Overpass"/>
                <a:ea typeface="Overpass"/>
                <a:cs typeface="Overpass"/>
                <a:sym typeface="Overpass"/>
              </a:rPr>
              <a:t>Jei ne, kreipkitės pagalbos į dėstytoją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490250" y="450150"/>
            <a:ext cx="756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Kintamųjų aprašymas tipais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60300" y="6489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Kintamųjų aprašymas</a:t>
            </a:r>
            <a:endParaRPr/>
          </a:p>
        </p:txBody>
      </p:sp>
      <p:sp>
        <p:nvSpPr>
          <p:cNvPr id="391" name="Google Shape;391;p52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Kintamųjų aprašymas tipais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2"/>
          <p:cNvSpPr txBox="1"/>
          <p:nvPr/>
        </p:nvSpPr>
        <p:spPr>
          <a:xfrm>
            <a:off x="412825" y="1182600"/>
            <a:ext cx="837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Kintamųjų tipai aprašomi po kintamojo pavadinimo parašant dvitaškį ir TypeScript tipą.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Jeigu tipo neaprašėte, “TypeScript server” (fone veikianti programa) bandys atspėti kintamojo tipą pagal tai ką parašėte dešinėje priskyrimo(lygybės ženklo) pusėje. 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93" name="Google Shape;393;p52"/>
          <p:cNvSpPr txBox="1"/>
          <p:nvPr/>
        </p:nvSpPr>
        <p:spPr>
          <a:xfrm>
            <a:off x="353725" y="2234325"/>
            <a:ext cx="4102200" cy="258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'Opelijus'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= [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2"/>
          <p:cNvSpPr txBox="1"/>
          <p:nvPr/>
        </p:nvSpPr>
        <p:spPr>
          <a:xfrm>
            <a:off x="4688050" y="2234325"/>
            <a:ext cx="4102200" cy="258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student1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'Faubas'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surname: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'Madvalas'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lt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= [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{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'Faubas'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surname: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'Nikalas'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{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'Micius'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surname: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'Mežonas'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{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'Veira'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surname: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'Marcytė'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lt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lt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3375900" y="2260500"/>
            <a:ext cx="123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/>
        </p:nvSpPr>
        <p:spPr>
          <a:xfrm>
            <a:off x="360300" y="1458350"/>
            <a:ext cx="81603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AutoNum type="arabicPeriod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Sukurkite kintamuosius ir aprašykite juos TypeScript tipais: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vardas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amžius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AutoNum type="arabicPeriod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Monetos esančios piniginėje (masyvas iš skaičių)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AutoNum type="arabicPeriod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Prekė (reikia sukurti atskirą tipą įvardinti objektui)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pavadinimas</a:t>
            </a:r>
            <a:endParaRPr sz="11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kaina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Kintamųjų aprašymas</a:t>
            </a:r>
            <a:endParaRPr/>
          </a:p>
        </p:txBody>
      </p:sp>
      <p:sp>
        <p:nvSpPr>
          <p:cNvPr id="406" name="Google Shape;406;p54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/>
        </p:nvSpPr>
        <p:spPr>
          <a:xfrm>
            <a:off x="360300" y="1458350"/>
            <a:ext cx="81603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AutoNum type="arabicPeriod" startAt="4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P</a:t>
            </a: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rekių sąrašas (masyvas iš prekių)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AutoNum type="arabicPeriod" startAt="4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Žmogus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cardas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a</a:t>
            </a: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mžius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Char char="○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statusas (vedęs/ištekėjusi, išsiskyręs/-usi, našlys/-ė ir t.t)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Overpass"/>
              <a:buAutoNum type="arabicPeriod" startAt="4"/>
            </a:pPr>
            <a:r>
              <a:rPr lang="lt" sz="1300">
                <a:latin typeface="Overpass"/>
                <a:ea typeface="Overpass"/>
                <a:cs typeface="Overpass"/>
                <a:sym typeface="Overpass"/>
              </a:rPr>
              <a:t>Draugų sąrašas (masyvas iš žmonių)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12" name="Google Shape;412;p55"/>
          <p:cNvSpPr txBox="1"/>
          <p:nvPr>
            <p:ph type="title"/>
          </p:nvPr>
        </p:nvSpPr>
        <p:spPr>
          <a:xfrm>
            <a:off x="360300" y="7251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Kintamųjų aprašymas</a:t>
            </a:r>
            <a:endParaRPr/>
          </a:p>
        </p:txBody>
      </p:sp>
      <p:sp>
        <p:nvSpPr>
          <p:cNvPr id="413" name="Google Shape;413;p55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Užduotis 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type="title"/>
          </p:nvPr>
        </p:nvSpPr>
        <p:spPr>
          <a:xfrm>
            <a:off x="326475" y="652803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Projekto šablonas</a:t>
            </a:r>
            <a:endParaRPr/>
          </a:p>
        </p:txBody>
      </p:sp>
      <p:sp>
        <p:nvSpPr>
          <p:cNvPr id="423" name="Google Shape;423;p57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Projekto šablonas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/>
          <p:nvPr/>
        </p:nvSpPr>
        <p:spPr>
          <a:xfrm>
            <a:off x="360300" y="1182600"/>
            <a:ext cx="45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Peržiūrėkite aplanką “TS projekto skeletas” ir naudokite jį atlikti praktikos užduotims.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25" name="Google Shape;4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00" y="2103000"/>
            <a:ext cx="3040500" cy="30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7"/>
          <p:cNvSpPr txBox="1"/>
          <p:nvPr/>
        </p:nvSpPr>
        <p:spPr>
          <a:xfrm rot="-1043">
            <a:off x="6676598" y="2472764"/>
            <a:ext cx="9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1600">
                <a:solidFill>
                  <a:srgbClr val="4FC1FF"/>
                </a:solidFill>
                <a:latin typeface="Overpass"/>
                <a:ea typeface="Overpass"/>
                <a:cs typeface="Overpass"/>
                <a:sym typeface="Overpass"/>
              </a:rPr>
              <a:t>Sėkmės!</a:t>
            </a:r>
            <a:endParaRPr b="1" sz="1600">
              <a:solidFill>
                <a:srgbClr val="4FC1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Kas yra TypeScript?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TypeScript?</a:t>
            </a:r>
            <a:endParaRPr/>
          </a:p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326400" y="1581600"/>
            <a:ext cx="4098900" cy="325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TypeScript - tai JavaScript programavimo kalbos dialektas</a:t>
            </a:r>
            <a:r>
              <a:rPr lang="lt" sz="1400"/>
              <a:t>. </a:t>
            </a:r>
            <a:endParaRPr sz="1400">
              <a:solidFill>
                <a:srgbClr val="12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TypeScript dialekto esmė, sugriežtinti kodą ir patikrinti suderinamumą rašymo metu.</a:t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Aprašant tipus ir sugriežtinant programinį kodą, mes galime matyti klaidas, transpiliuojant (compile time) kodą, o ne vykdant (runtime). </a:t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Tai sumažina tikimybę, kad bus nepastebėtos klaidos.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00" y="1419650"/>
            <a:ext cx="4413901" cy="33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Kada naudojamas TypeScript?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TypeScript?</a:t>
            </a:r>
            <a:endParaRPr/>
          </a:p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326400" y="1581600"/>
            <a:ext cx="4098900" cy="325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TypeScript naudoti nebūtina, tačiau esant tam tikroms aplinkybėms - verta.</a:t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TypeScript verta naudoti, kai:</a:t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verpass"/>
              <a:buChar char="●"/>
            </a:pPr>
            <a:r>
              <a:rPr lang="lt" sz="1400">
                <a:solidFill>
                  <a:srgbClr val="202124"/>
                </a:solidFill>
                <a:highlight>
                  <a:srgbClr val="FFFFFF"/>
                </a:highlight>
              </a:rPr>
              <a:t>Projektas yra didelės apimties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verpass"/>
              <a:buChar char="●"/>
            </a:pPr>
            <a:r>
              <a:rPr lang="lt" sz="1400">
                <a:solidFill>
                  <a:srgbClr val="202124"/>
                </a:solidFill>
                <a:highlight>
                  <a:srgbClr val="FFFFFF"/>
                </a:highlight>
              </a:rPr>
              <a:t>Programuotojų komanda yra susipažinusi su tipais aprašytomis kalbomis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verpass"/>
              <a:buChar char="●"/>
            </a:pPr>
            <a:r>
              <a:rPr lang="lt" sz="1400">
                <a:solidFill>
                  <a:srgbClr val="202124"/>
                </a:solidFill>
                <a:highlight>
                  <a:srgbClr val="FFFFFF"/>
                </a:highlight>
              </a:rPr>
              <a:t>Projekto naudojamos bibliotekos parašytos naudojant TypeScript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lang="lt" sz="1400">
                <a:solidFill>
                  <a:srgbClr val="202124"/>
                </a:solidFill>
                <a:highlight>
                  <a:srgbClr val="FFFFFF"/>
                </a:highlight>
              </a:rPr>
              <a:t>Reikalingas didesnis programos greitis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50" y="2893225"/>
            <a:ext cx="1938300" cy="193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60300" y="85475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Kuriant didelės apimties projektus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60293" y="345488"/>
            <a:ext cx="4211700" cy="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lt"/>
              <a:t>Kas yra TypeScript?</a:t>
            </a:r>
            <a:endParaRPr/>
          </a:p>
        </p:txBody>
      </p:sp>
      <p:sp>
        <p:nvSpPr>
          <p:cNvPr id="199" name="Google Shape;199;p24"/>
          <p:cNvSpPr txBox="1"/>
          <p:nvPr>
            <p:ph idx="2" type="body"/>
          </p:nvPr>
        </p:nvSpPr>
        <p:spPr>
          <a:xfrm>
            <a:off x="360300" y="1581600"/>
            <a:ext cx="4098900" cy="325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Kuomet projektas yra didelės apimties ir/arba prie jo dirba daug žmonių. Didėja tikimybė, jog bus neišvengiama klaidų.</a:t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172B4D"/>
                </a:solidFill>
                <a:highlight>
                  <a:srgbClr val="FFFFFF"/>
                </a:highlight>
              </a:rPr>
              <a:t>TypeScript sprendžia šią problemą tikrinant kodo kokybę ir suderinamumą kompiliacijos/rašymo metu.</a:t>
            </a:r>
            <a:endParaRPr sz="1400">
              <a:solidFill>
                <a:srgbClr val="172B4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400">
                <a:solidFill>
                  <a:srgbClr val="172B4D"/>
                </a:solidFill>
                <a:highlight>
                  <a:schemeClr val="lt1"/>
                </a:highlight>
              </a:rPr>
              <a:t>Naudodami TypeScript galite aprašyti kiekvieną funkciją, klasę ar kintamuosius tipais. Taip taupomas laikas perprasti atskiroms programos dalims.</a:t>
            </a:r>
            <a:endParaRPr sz="1400">
              <a:solidFill>
                <a:srgbClr val="172B4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50" y="2893225"/>
            <a:ext cx="1938300" cy="193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26475" y="851700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 populiarumas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99" y="1631375"/>
            <a:ext cx="5511300" cy="318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5"/>
          <p:cNvSpPr txBox="1"/>
          <p:nvPr>
            <p:ph idx="4294967295" type="body"/>
          </p:nvPr>
        </p:nvSpPr>
        <p:spPr>
          <a:xfrm>
            <a:off x="319700" y="278734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Kas yra TypeScript?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90250" y="450150"/>
            <a:ext cx="756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 failų </a:t>
            </a:r>
            <a:r>
              <a:rPr i="1" lang="lt"/>
              <a:t>transpiliavimas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60300" y="786675"/>
            <a:ext cx="7711500" cy="4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TypeScript kodo paruošimas naršyklei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319700" y="1528950"/>
            <a:ext cx="4039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Naršyklė </a:t>
            </a:r>
            <a:r>
              <a:rPr b="1" lang="lt">
                <a:latin typeface="Overpass"/>
                <a:ea typeface="Overpass"/>
                <a:cs typeface="Overpass"/>
                <a:sym typeface="Overpass"/>
              </a:rPr>
              <a:t>negali</a:t>
            </a:r>
            <a:r>
              <a:rPr lang="lt">
                <a:latin typeface="Overpass"/>
                <a:ea typeface="Overpass"/>
                <a:cs typeface="Overpass"/>
                <a:sym typeface="Overpass"/>
              </a:rPr>
              <a:t> vykdyti TypeScript kodo.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Todėl turime parsisiųsti TypeScript transpiliatorių, kuris TypeScript kodą transpiliuoja (paverčia) į JavaScript kodą.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TypeScript transpiliatorius parsiunčiamas naudojant bibliotekų tvarkymo įrankius: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●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npm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●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yarn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●"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ir t.t.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latin typeface="Overpass"/>
                <a:ea typeface="Overpass"/>
                <a:cs typeface="Overpass"/>
                <a:sym typeface="Overpass"/>
              </a:rPr>
              <a:t>Šiam kursui naudosime npm, kuris parsiunčiamas kartu su Node.js.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9" name="Google Shape;219;p27"/>
          <p:cNvSpPr txBox="1"/>
          <p:nvPr>
            <p:ph idx="4294967295" type="body"/>
          </p:nvPr>
        </p:nvSpPr>
        <p:spPr>
          <a:xfrm>
            <a:off x="326468" y="299038"/>
            <a:ext cx="42117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 sz="1000">
                <a:latin typeface="Montserrat"/>
                <a:ea typeface="Montserrat"/>
                <a:cs typeface="Montserrat"/>
                <a:sym typeface="Montserrat"/>
              </a:rPr>
              <a:t>TypeScript failų </a:t>
            </a:r>
            <a:r>
              <a:rPr i="1" lang="lt" sz="1000">
                <a:latin typeface="Montserrat"/>
                <a:ea typeface="Montserrat"/>
                <a:cs typeface="Montserrat"/>
                <a:sym typeface="Montserrat"/>
              </a:rPr>
              <a:t>transpiliavimas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0" y="2679307"/>
            <a:ext cx="3862200" cy="219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 Academy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