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6" r:id="rId22"/>
    <p:sldId id="277" r:id="rId23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74" d="100"/>
          <a:sy n="74" d="100"/>
        </p:scale>
        <p:origin x="883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9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5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51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2345719"/>
            <a:ext cx="4582391" cy="1325563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0E659B"/>
                </a:solidFill>
              </a:rPr>
              <a:t>Trending Technologies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559615"/>
            <a:ext cx="5181600" cy="1617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Rauf </a:t>
            </a:r>
            <a:r>
              <a:rPr lang="en-US" dirty="0" err="1" smtClean="0"/>
              <a:t>Mifteev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2024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=""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=""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=""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=""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=""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=""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=""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=""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=""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=""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=""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409" y="1825625"/>
            <a:ext cx="532000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 smtClean="0"/>
              <a:t>MongoDB </a:t>
            </a:r>
            <a:r>
              <a:rPr lang="en-US" dirty="0"/>
              <a:t>&amp; </a:t>
            </a:r>
            <a:r>
              <a:rPr lang="en-US" dirty="0" smtClean="0"/>
              <a:t>PostgreSQL are quickly moving </a:t>
            </a:r>
            <a:r>
              <a:rPr lang="en-US" dirty="0"/>
              <a:t>up </a:t>
            </a:r>
            <a:r>
              <a:rPr lang="en-US" dirty="0" smtClean="0"/>
              <a:t>in the top 10.</a:t>
            </a:r>
            <a:endParaRPr lang="en-US" dirty="0"/>
          </a:p>
          <a:p>
            <a:r>
              <a:rPr lang="en-US" dirty="0" smtClean="0"/>
              <a:t>Microsoft SQL Server is losing it’s position in the top 10.</a:t>
            </a:r>
            <a:endParaRPr lang="en-US" dirty="0"/>
          </a:p>
          <a:p>
            <a:r>
              <a:rPr lang="en-US" dirty="0" smtClean="0"/>
              <a:t>Oracle is falling out of the top 10.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dirty="0" smtClean="0"/>
              <a:t>Open </a:t>
            </a:r>
            <a:r>
              <a:rPr lang="en-US" dirty="0"/>
              <a:t>source </a:t>
            </a:r>
            <a:r>
              <a:rPr lang="en-US" dirty="0" smtClean="0"/>
              <a:t>databases become </a:t>
            </a:r>
            <a:r>
              <a:rPr lang="en-US" dirty="0"/>
              <a:t>more and more </a:t>
            </a:r>
            <a:r>
              <a:rPr lang="en-US" dirty="0" smtClean="0"/>
              <a:t>popular.</a:t>
            </a:r>
          </a:p>
          <a:p>
            <a:r>
              <a:rPr lang="en-US" dirty="0"/>
              <a:t>Relational </a:t>
            </a:r>
            <a:r>
              <a:rPr lang="en-US" dirty="0" smtClean="0"/>
              <a:t>databases are leading and will be </a:t>
            </a:r>
            <a:r>
              <a:rPr lang="en-US" dirty="0"/>
              <a:t>in the near future.</a:t>
            </a:r>
          </a:p>
          <a:p>
            <a:r>
              <a:rPr lang="en-US" dirty="0" smtClean="0"/>
              <a:t>Non-relational databases will be </a:t>
            </a:r>
            <a:r>
              <a:rPr lang="en-US" dirty="0"/>
              <a:t>increasingly </a:t>
            </a:r>
            <a:r>
              <a:rPr lang="en-US" dirty="0" smtClean="0"/>
              <a:t>important </a:t>
            </a:r>
            <a:r>
              <a:rPr lang="en-US" dirty="0"/>
              <a:t>in the future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616036"/>
            <a:ext cx="7176098" cy="1496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https://github.com/rauf-mifteev/IBM_DA_Capstone_Project/blob/main/Capstone_5_2_Google_Looker_Dashboard.pdf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=""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19997"/>
            <a:ext cx="7176098" cy="1322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can find the link to the Google Looker Studio dashboard here: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078849"/>
              </p:ext>
            </p:extLst>
          </p:nvPr>
        </p:nvGraphicFramePr>
        <p:xfrm>
          <a:off x="838200" y="1318673"/>
          <a:ext cx="10404763" cy="4853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Acrobat Document" r:id="rId3" imgW="6857904" imgH="5143309" progId="AcroExch.Document.DC">
                  <p:embed/>
                </p:oleObj>
              </mc:Choice>
              <mc:Fallback>
                <p:oleObj name="Acrobat Document" r:id="rId3" imgW="6857904" imgH="514330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318673"/>
                        <a:ext cx="10404763" cy="4853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390813"/>
              </p:ext>
            </p:extLst>
          </p:nvPr>
        </p:nvGraphicFramePr>
        <p:xfrm>
          <a:off x="838200" y="1433945"/>
          <a:ext cx="10515600" cy="487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Acrobat Document" r:id="rId4" imgW="6857904" imgH="5143309" progId="AcroExch.Document.DC">
                  <p:embed/>
                </p:oleObj>
              </mc:Choice>
              <mc:Fallback>
                <p:oleObj name="Acrobat Document" r:id="rId4" imgW="6857904" imgH="514330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433945"/>
                        <a:ext cx="10515600" cy="4870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313507"/>
              </p:ext>
            </p:extLst>
          </p:nvPr>
        </p:nvGraphicFramePr>
        <p:xfrm>
          <a:off x="838200" y="1294607"/>
          <a:ext cx="10515600" cy="4836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Acrobat Document" r:id="rId3" imgW="6857904" imgH="5143309" progId="AcroExch.Document.DC">
                  <p:embed/>
                </p:oleObj>
              </mc:Choice>
              <mc:Fallback>
                <p:oleObj name="Acrobat Document" r:id="rId3" imgW="6857904" imgH="514330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294607"/>
                        <a:ext cx="10515600" cy="48360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=""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=""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Emerging Technology Trends</a:t>
            </a:r>
            <a:r>
              <a:rPr lang="en-US" dirty="0"/>
              <a:t>: The analysis </a:t>
            </a:r>
            <a:r>
              <a:rPr lang="en-US" dirty="0" smtClean="0"/>
              <a:t>shows </a:t>
            </a:r>
            <a:r>
              <a:rPr lang="en-US" dirty="0"/>
              <a:t>a shift towards emerging technologies like </a:t>
            </a:r>
            <a:r>
              <a:rPr lang="en-US" dirty="0" err="1"/>
              <a:t>TypeScript</a:t>
            </a:r>
            <a:r>
              <a:rPr lang="en-US" dirty="0" smtClean="0"/>
              <a:t>, Python, </a:t>
            </a:r>
            <a:r>
              <a:rPr lang="en-US" dirty="0"/>
              <a:t>PostgreSQL, and MongoDB. Organizations should consider integrating these technologies to stay competitive and meet future demands.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 smtClean="0"/>
              <a:t>Modern technologies </a:t>
            </a:r>
          </a:p>
          <a:p>
            <a:pPr lvl="1"/>
            <a:r>
              <a:rPr lang="en-US" dirty="0" smtClean="0"/>
              <a:t>Python and Postgres overtaking classics like Oracle, MS SQL and C++.</a:t>
            </a:r>
          </a:p>
          <a:p>
            <a:r>
              <a:rPr lang="en-US" dirty="0" smtClean="0"/>
              <a:t>Big Data </a:t>
            </a:r>
            <a:r>
              <a:rPr lang="en-US" dirty="0"/>
              <a:t>and </a:t>
            </a:r>
            <a:r>
              <a:rPr lang="en-US" dirty="0" smtClean="0"/>
              <a:t>Cloud</a:t>
            </a:r>
            <a:endParaRPr lang="en-US" dirty="0"/>
          </a:p>
          <a:p>
            <a:pPr lvl="1"/>
            <a:r>
              <a:rPr lang="en-US" dirty="0"/>
              <a:t>Growing interest </a:t>
            </a:r>
            <a:r>
              <a:rPr lang="en-US" dirty="0" smtClean="0"/>
              <a:t>to MongoDB, </a:t>
            </a:r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en-US" dirty="0"/>
              <a:t>and cloud </a:t>
            </a:r>
            <a:r>
              <a:rPr lang="en-US" dirty="0" smtClean="0"/>
              <a:t>platforms.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3513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Implications</a:t>
            </a:r>
          </a:p>
          <a:p>
            <a:r>
              <a:rPr lang="en-US" dirty="0" smtClean="0"/>
              <a:t>Importance of investing in the modern technologies to stay up to date.</a:t>
            </a:r>
          </a:p>
          <a:p>
            <a:r>
              <a:rPr lang="en-US" dirty="0" smtClean="0"/>
              <a:t>Importance of strategies </a:t>
            </a:r>
            <a:r>
              <a:rPr lang="en-US" dirty="0"/>
              <a:t>for </a:t>
            </a:r>
            <a:r>
              <a:rPr lang="en-US" dirty="0" smtClean="0"/>
              <a:t>Big Data </a:t>
            </a:r>
            <a:r>
              <a:rPr lang="en-US" dirty="0"/>
              <a:t>and </a:t>
            </a:r>
            <a:r>
              <a:rPr lang="en-US" dirty="0" smtClean="0"/>
              <a:t>Cloud integration to enhance decision-making and scalability.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=""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endParaRPr lang="en-US" b="1" dirty="0" smtClean="0"/>
          </a:p>
          <a:p>
            <a:r>
              <a:rPr lang="en-US" dirty="0" smtClean="0"/>
              <a:t>Adopt </a:t>
            </a:r>
            <a:r>
              <a:rPr lang="en-US" dirty="0"/>
              <a:t>Modern </a:t>
            </a:r>
            <a:r>
              <a:rPr lang="en-US" dirty="0" smtClean="0"/>
              <a:t>Technologies</a:t>
            </a:r>
          </a:p>
          <a:p>
            <a:pPr lvl="1"/>
            <a:r>
              <a:rPr lang="en-US" dirty="0" smtClean="0"/>
              <a:t>Python, MongoDB, PostgreSQL.</a:t>
            </a:r>
            <a:endParaRPr lang="en-US" dirty="0"/>
          </a:p>
          <a:p>
            <a:r>
              <a:rPr lang="en-US" dirty="0"/>
              <a:t>Focus on Cloud and </a:t>
            </a:r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AWS, Google Cloud, </a:t>
            </a:r>
            <a:r>
              <a:rPr lang="en-US" dirty="0" err="1" smtClean="0"/>
              <a:t>Redis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Strengthen Web Development</a:t>
            </a:r>
          </a:p>
          <a:p>
            <a:pPr lvl="1"/>
            <a:r>
              <a:rPr lang="en-US" dirty="0" smtClean="0"/>
              <a:t>JavaScript, </a:t>
            </a:r>
            <a:r>
              <a:rPr lang="en-US" dirty="0" err="1" smtClean="0"/>
              <a:t>TypeScript</a:t>
            </a:r>
            <a:r>
              <a:rPr lang="en-US" dirty="0" smtClean="0"/>
              <a:t>, React.</a:t>
            </a:r>
            <a:endParaRPr lang="en-US" dirty="0"/>
          </a:p>
          <a:p>
            <a:r>
              <a:rPr lang="en-US" dirty="0" smtClean="0"/>
              <a:t>Stay informed and adapt.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4894118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</a:t>
            </a:r>
            <a:r>
              <a:rPr lang="en-US" sz="2200" dirty="0" smtClean="0"/>
              <a:t>we </a:t>
            </a:r>
            <a:r>
              <a:rPr lang="en-US" sz="2200" dirty="0"/>
              <a:t>have collected the job posting data using Job </a:t>
            </a:r>
            <a:r>
              <a:rPr lang="en-US" sz="2200" dirty="0" smtClean="0"/>
              <a:t>API. Here is </a:t>
            </a:r>
            <a:r>
              <a:rPr lang="en-US" sz="2200" dirty="0"/>
              <a:t>a bar chart </a:t>
            </a:r>
            <a:r>
              <a:rPr lang="en-US" sz="2200" dirty="0" smtClean="0"/>
              <a:t>representing </a:t>
            </a:r>
            <a:r>
              <a:rPr lang="en-US" sz="2200" dirty="0"/>
              <a:t>the number of job </a:t>
            </a:r>
            <a:r>
              <a:rPr lang="en-US" sz="2200" dirty="0" smtClean="0"/>
              <a:t>postings in different areas.</a:t>
            </a:r>
            <a:endParaRPr lang="en-US" sz="2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3549"/>
            <a:ext cx="5120650" cy="48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6" y="2191385"/>
            <a:ext cx="438988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</a:t>
            </a:r>
            <a:r>
              <a:rPr lang="en-US" sz="2200" dirty="0" smtClean="0"/>
              <a:t>we </a:t>
            </a:r>
            <a:r>
              <a:rPr lang="en-US" sz="2200" dirty="0"/>
              <a:t>have collected the job postings data using web </a:t>
            </a:r>
            <a:r>
              <a:rPr lang="en-US" sz="2200" dirty="0" smtClean="0"/>
              <a:t>scraping. Here is that data on number of job postings for different languages in a form of a </a:t>
            </a:r>
            <a:r>
              <a:rPr lang="en-US" sz="2200" dirty="0"/>
              <a:t>bar </a:t>
            </a:r>
            <a:r>
              <a:rPr lang="en-US" sz="2200" dirty="0" smtClean="0"/>
              <a:t>chart.</a:t>
            </a:r>
            <a:endParaRPr lang="en-US" sz="2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882" y="1708614"/>
            <a:ext cx="6099463" cy="419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87536" y="1825624"/>
            <a:ext cx="7678882" cy="446544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Top programming languages in demand:</a:t>
            </a:r>
          </a:p>
          <a:p>
            <a:pPr lvl="1"/>
            <a:r>
              <a:rPr lang="en-US" sz="1800" dirty="0" smtClean="0"/>
              <a:t>JavaScript, HTML/CSS, SQL, Bash/Shell, Python</a:t>
            </a:r>
            <a:endParaRPr lang="en-US" sz="1800" dirty="0"/>
          </a:p>
          <a:p>
            <a:r>
              <a:rPr lang="en-US" sz="2200" dirty="0" smtClean="0"/>
              <a:t>Top databases in demand:</a:t>
            </a:r>
            <a:endParaRPr lang="en-US" sz="2200" dirty="0"/>
          </a:p>
          <a:p>
            <a:pPr lvl="1"/>
            <a:r>
              <a:rPr lang="en-US" sz="1800" dirty="0" smtClean="0"/>
              <a:t>MySQL, MS SQL, PostgreSQL, SQL Lite, MongoDB</a:t>
            </a:r>
            <a:endParaRPr lang="en-US" sz="1800" dirty="0"/>
          </a:p>
          <a:p>
            <a:r>
              <a:rPr lang="en-US" sz="2200" dirty="0" smtClean="0"/>
              <a:t>Most popular platforms:</a:t>
            </a:r>
          </a:p>
          <a:p>
            <a:pPr lvl="1"/>
            <a:r>
              <a:rPr lang="en-US" sz="1800" dirty="0" smtClean="0"/>
              <a:t>Windows, Linux, Docker, AWS, Slack</a:t>
            </a:r>
            <a:endParaRPr lang="en-US" sz="1800" dirty="0"/>
          </a:p>
          <a:p>
            <a:r>
              <a:rPr lang="en-US" sz="2200" dirty="0" smtClean="0"/>
              <a:t>Most popular Web frameworks:</a:t>
            </a:r>
          </a:p>
          <a:p>
            <a:pPr lvl="1"/>
            <a:r>
              <a:rPr lang="en-US" sz="1800" dirty="0" smtClean="0"/>
              <a:t>jQuery, Angular, React.js, ASP.NET</a:t>
            </a:r>
          </a:p>
          <a:p>
            <a:r>
              <a:rPr lang="en-US" sz="2200" dirty="0" smtClean="0"/>
              <a:t>Important technology trends:</a:t>
            </a:r>
          </a:p>
          <a:p>
            <a:pPr lvl="1"/>
            <a:r>
              <a:rPr lang="en-US" sz="1800" dirty="0" smtClean="0"/>
              <a:t>Python increases its popularity</a:t>
            </a:r>
          </a:p>
          <a:p>
            <a:pPr lvl="1"/>
            <a:r>
              <a:rPr lang="en-US" sz="1800" dirty="0" smtClean="0"/>
              <a:t>PostgreSQL and MongoDB are growing</a:t>
            </a:r>
          </a:p>
          <a:p>
            <a:pPr lvl="1"/>
            <a:r>
              <a:rPr lang="en-US" sz="1800" dirty="0" smtClean="0"/>
              <a:t>React.js is overtaking jQuery</a:t>
            </a:r>
            <a:endParaRPr lang="en-US" sz="1800" dirty="0"/>
          </a:p>
          <a:p>
            <a:pPr lvl="1"/>
            <a:endParaRPr lang="en-US" sz="1800" dirty="0" smtClean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321570" cy="4512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world of technology is constantly evolving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It is crucial to be aware of the trends of this development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Comparing todays and next year’s most popular technologies will provide us with great insight into these trends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This study look into four main technology fields</a:t>
            </a:r>
            <a:r>
              <a:rPr lang="en-US" sz="2200" dirty="0" smtClean="0"/>
              <a:t>:</a:t>
            </a:r>
          </a:p>
          <a:p>
            <a:pPr lvl="1"/>
            <a:r>
              <a:rPr lang="en-US" sz="1800" dirty="0" smtClean="0"/>
              <a:t>Most popular programming languages</a:t>
            </a:r>
            <a:endParaRPr lang="en-US" sz="1800" dirty="0"/>
          </a:p>
          <a:p>
            <a:pPr lvl="1"/>
            <a:r>
              <a:rPr lang="en-US" sz="1800" dirty="0"/>
              <a:t>Most popular </a:t>
            </a:r>
            <a:r>
              <a:rPr lang="en-US" sz="1800" dirty="0" smtClean="0"/>
              <a:t>database systems</a:t>
            </a:r>
          </a:p>
          <a:p>
            <a:pPr lvl="1"/>
            <a:r>
              <a:rPr lang="en-US" sz="1800" dirty="0"/>
              <a:t>Most popular </a:t>
            </a:r>
            <a:r>
              <a:rPr lang="en-US" sz="1800" dirty="0" smtClean="0"/>
              <a:t>platforms</a:t>
            </a:r>
          </a:p>
          <a:p>
            <a:pPr lvl="1"/>
            <a:r>
              <a:rPr lang="en-US" sz="1800" dirty="0"/>
              <a:t>Most </a:t>
            </a:r>
            <a:r>
              <a:rPr lang="en-US" sz="1800" dirty="0" smtClean="0"/>
              <a:t>popular Web frameworks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6" y="1825625"/>
            <a:ext cx="7342352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The analysis in this report is based on data from </a:t>
            </a:r>
            <a:r>
              <a:rPr lang="en-US" sz="2200" b="1" dirty="0" smtClean="0"/>
              <a:t>Stack </a:t>
            </a:r>
            <a:r>
              <a:rPr lang="en-US" sz="2200" b="1" dirty="0"/>
              <a:t>Overflow Developers Survey </a:t>
            </a:r>
            <a:r>
              <a:rPr lang="en-US" sz="2200" b="1" dirty="0" smtClean="0"/>
              <a:t>2019</a:t>
            </a:r>
            <a:r>
              <a:rPr lang="en-US" sz="2200" dirty="0" smtClean="0"/>
              <a:t>. It </a:t>
            </a:r>
            <a:r>
              <a:rPr lang="en-US" sz="2200" dirty="0"/>
              <a:t>involved over 80 thousand developers from 179 </a:t>
            </a:r>
            <a:r>
              <a:rPr lang="en-US" sz="2200" dirty="0" smtClean="0"/>
              <a:t>countries.</a:t>
            </a:r>
          </a:p>
          <a:p>
            <a:r>
              <a:rPr lang="en-US" sz="2200" dirty="0"/>
              <a:t>Data analysis went through stages such as: Data Preparation, Data Exploration, Preliminary Analysis and </a:t>
            </a:r>
            <a:r>
              <a:rPr lang="en-US" sz="2200" dirty="0" smtClean="0"/>
              <a:t>Visualization.</a:t>
            </a:r>
          </a:p>
          <a:p>
            <a:r>
              <a:rPr lang="en-US" sz="2200" b="1" dirty="0"/>
              <a:t>Jupiter Notebook </a:t>
            </a:r>
            <a:r>
              <a:rPr lang="en-US" sz="2200" dirty="0"/>
              <a:t>was used for </a:t>
            </a:r>
            <a:r>
              <a:rPr lang="en-US" sz="2200" dirty="0" smtClean="0"/>
              <a:t>most of data </a:t>
            </a:r>
            <a:r>
              <a:rPr lang="en-US" sz="2200" dirty="0"/>
              <a:t>analysis and </a:t>
            </a:r>
            <a:r>
              <a:rPr lang="en-US" sz="2200" b="1" dirty="0"/>
              <a:t>Google Looker Studio </a:t>
            </a:r>
            <a:r>
              <a:rPr lang="en-US" sz="2200" dirty="0"/>
              <a:t>- for </a:t>
            </a:r>
            <a:r>
              <a:rPr lang="en-US" sz="2200" dirty="0" smtClean="0"/>
              <a:t>most visualizations.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1003359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Among programming languages Python gaining popularity due to Data Science, most </a:t>
            </a:r>
            <a:r>
              <a:rPr lang="en-US" sz="2200" dirty="0" smtClean="0"/>
              <a:t>likely.</a:t>
            </a:r>
            <a:endParaRPr lang="en-US" sz="2200" dirty="0"/>
          </a:p>
          <a:p>
            <a:r>
              <a:rPr lang="en-US" sz="2200" dirty="0"/>
              <a:t>Open source databases (</a:t>
            </a:r>
            <a:r>
              <a:rPr lang="en-US" sz="2200" dirty="0" smtClean="0"/>
              <a:t>Postgres </a:t>
            </a:r>
            <a:r>
              <a:rPr lang="en-US" sz="2200" dirty="0"/>
              <a:t>and MongoDB) are taking over and pushing out proprietary systems like MS SQL and </a:t>
            </a:r>
            <a:r>
              <a:rPr lang="en-US" sz="2200" dirty="0" smtClean="0"/>
              <a:t>Oracle.</a:t>
            </a:r>
            <a:endParaRPr lang="en-US" sz="2200" dirty="0"/>
          </a:p>
          <a:p>
            <a:r>
              <a:rPr lang="en-US" sz="2200" dirty="0"/>
              <a:t>Web development is still most in demand, React is </a:t>
            </a:r>
            <a:r>
              <a:rPr lang="en-US" sz="2200" dirty="0" smtClean="0"/>
              <a:t>overtaking jQuery.</a:t>
            </a:r>
            <a:endParaRPr lang="en-US" sz="2200" dirty="0"/>
          </a:p>
          <a:p>
            <a:r>
              <a:rPr lang="en-US" sz="2200" dirty="0"/>
              <a:t>Men represent over 90% of professional developers. Vast majority of them are young – below the age of 35.</a:t>
            </a:r>
          </a:p>
          <a:p>
            <a:r>
              <a:rPr lang="en-US" sz="2200" dirty="0"/>
              <a:t>Around 2/3 of respondents hold a university degree </a:t>
            </a:r>
            <a:r>
              <a:rPr lang="en-US" sz="2200" dirty="0" smtClean="0"/>
              <a:t> - Bachelor’s </a:t>
            </a:r>
            <a:r>
              <a:rPr lang="en-US" sz="2200" dirty="0"/>
              <a:t>or </a:t>
            </a:r>
            <a:r>
              <a:rPr lang="en-US" sz="2200" dirty="0" smtClean="0"/>
              <a:t>Master’s.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10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programming languages for the next year goes here.&gt;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927384"/>
              </p:ext>
            </p:extLst>
          </p:nvPr>
        </p:nvGraphicFramePr>
        <p:xfrm>
          <a:off x="116817" y="2183535"/>
          <a:ext cx="5851281" cy="4154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Acrobat Document" r:id="rId4" imgW="6857904" imgH="5143309" progId="AcroExch.Document.DC">
                  <p:embed/>
                </p:oleObj>
              </mc:Choice>
              <mc:Fallback>
                <p:oleObj name="Acrobat Document" r:id="rId4" imgW="6857904" imgH="514330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817" y="2183535"/>
                        <a:ext cx="5851281" cy="4154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299173"/>
              </p:ext>
            </p:extLst>
          </p:nvPr>
        </p:nvGraphicFramePr>
        <p:xfrm>
          <a:off x="5657562" y="2183535"/>
          <a:ext cx="6240030" cy="4680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Acrobat Document" r:id="rId6" imgW="6857904" imgH="5143309" progId="AcroExch.Document.DC">
                  <p:embed/>
                </p:oleObj>
              </mc:Choice>
              <mc:Fallback>
                <p:oleObj name="Acrobat Document" r:id="rId6" imgW="6857904" imgH="514330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57562" y="2183535"/>
                        <a:ext cx="6240030" cy="4680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 smtClean="0"/>
              <a:t>JavaScript </a:t>
            </a:r>
            <a:r>
              <a:rPr lang="en-US" dirty="0"/>
              <a:t>&amp; HTML/CSS are top programming languages </a:t>
            </a:r>
            <a:endParaRPr lang="en-US" dirty="0" smtClean="0"/>
          </a:p>
          <a:p>
            <a:r>
              <a:rPr lang="en-US" dirty="0"/>
              <a:t>Python moves from 5</a:t>
            </a:r>
            <a:r>
              <a:rPr lang="en-US" baseline="30000" dirty="0"/>
              <a:t>th</a:t>
            </a:r>
            <a:r>
              <a:rPr lang="en-US" dirty="0"/>
              <a:t> position to 3</a:t>
            </a:r>
            <a:r>
              <a:rPr lang="en-US" baseline="30000" dirty="0"/>
              <a:t>rd</a:t>
            </a:r>
            <a:r>
              <a:rPr lang="en-US" dirty="0"/>
              <a:t> position in top 10.</a:t>
            </a:r>
          </a:p>
          <a:p>
            <a:r>
              <a:rPr lang="en-US" dirty="0" smtClean="0"/>
              <a:t>PHP and C</a:t>
            </a:r>
            <a:r>
              <a:rPr lang="en-US" dirty="0"/>
              <a:t>++ </a:t>
            </a:r>
            <a:r>
              <a:rPr lang="en-US" dirty="0" smtClean="0"/>
              <a:t>are falling out of </a:t>
            </a:r>
            <a:r>
              <a:rPr lang="en-US" dirty="0"/>
              <a:t>top 10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9030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dirty="0" smtClean="0"/>
              <a:t>Web programming will maintain  its dominance in the near future.</a:t>
            </a:r>
            <a:endParaRPr lang="en-US" dirty="0"/>
          </a:p>
          <a:p>
            <a:r>
              <a:rPr lang="en-US" dirty="0" smtClean="0"/>
              <a:t>Dat</a:t>
            </a:r>
            <a:r>
              <a:rPr lang="en-US" dirty="0" smtClean="0"/>
              <a:t>a Science is making Python more important in the near future</a:t>
            </a:r>
            <a:endParaRPr lang="en-US" dirty="0"/>
          </a:p>
          <a:p>
            <a:r>
              <a:rPr lang="en-US" dirty="0"/>
              <a:t>Legacy language such as </a:t>
            </a:r>
            <a:r>
              <a:rPr lang="en-US" dirty="0" smtClean="0"/>
              <a:t>PHP, C++, etc. </a:t>
            </a:r>
            <a:r>
              <a:rPr lang="en-US" dirty="0"/>
              <a:t>are gradually </a:t>
            </a:r>
            <a:r>
              <a:rPr lang="en-US" dirty="0" smtClean="0"/>
              <a:t>losing their importance.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599921"/>
              </p:ext>
            </p:extLst>
          </p:nvPr>
        </p:nvGraphicFramePr>
        <p:xfrm>
          <a:off x="451716" y="2076595"/>
          <a:ext cx="5720484" cy="4199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Acrobat Document" r:id="rId4" imgW="6857904" imgH="5143309" progId="AcroExch.Document.DC">
                  <p:embed/>
                </p:oleObj>
              </mc:Choice>
              <mc:Fallback>
                <p:oleObj name="Acrobat Document" r:id="rId4" imgW="6857904" imgH="514330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716" y="2076595"/>
                        <a:ext cx="5720484" cy="4199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681493"/>
              </p:ext>
            </p:extLst>
          </p:nvPr>
        </p:nvGraphicFramePr>
        <p:xfrm>
          <a:off x="6172200" y="2076594"/>
          <a:ext cx="5915891" cy="429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Acrobat Document" r:id="rId6" imgW="6857904" imgH="5143309" progId="AcroExch.Document.DC">
                  <p:embed/>
                </p:oleObj>
              </mc:Choice>
              <mc:Fallback>
                <p:oleObj name="Acrobat Document" r:id="rId6" imgW="6857904" imgH="514330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72200" y="2076594"/>
                        <a:ext cx="5915891" cy="429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155be751-a274-42e8-93fb-f39d3b9bccc8"/>
    <ds:schemaRef ds:uri="http://purl.org/dc/terms/"/>
    <ds:schemaRef ds:uri="http://schemas.microsoft.com/office/2006/metadata/properties"/>
    <ds:schemaRef ds:uri="http://schemas.microsoft.com/office/2006/documentManagement/types"/>
    <ds:schemaRef ds:uri="f80a141d-92ca-4d3d-9308-f7e7b1d44ce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788</Words>
  <Application>Microsoft Office PowerPoint</Application>
  <PresentationFormat>Широкоэкранный</PresentationFormat>
  <Paragraphs>121</Paragraphs>
  <Slides>19</Slides>
  <Notes>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Acrobat Document</vt:lpstr>
      <vt:lpstr>Adobe Acrobat Document</vt:lpstr>
      <vt:lpstr>Trending Technologies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 JOB POSTINGS</vt:lpstr>
      <vt:lpstr>POPULAR LANGUAGES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user</cp:lastModifiedBy>
  <cp:revision>46</cp:revision>
  <dcterms:created xsi:type="dcterms:W3CDTF">2020-10-28T18:29:43Z</dcterms:created>
  <dcterms:modified xsi:type="dcterms:W3CDTF">2024-10-20T17:01:51Z</dcterms:modified>
</cp:coreProperties>
</file>