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dd098046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dd098046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dd0980462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dd0980462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dd0980462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dd0980462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70b80f91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2f70b80f91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70b80f91_2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f70b80f91_2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join.slack.com/t/cse110-fall-2022/signu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bux.bracu.ac.bd/courses/course-v1:buX+CSE110+2022_Fall/cour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ext.nazia.iqbal@bracu.ac.b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553975"/>
            <a:ext cx="85206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b="1"/>
              <a:t>Course Title: Programming Language I</a:t>
            </a:r>
            <a:endParaRPr sz="28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b="1"/>
              <a:t>Course Code: CSE110</a:t>
            </a:r>
            <a:endParaRPr sz="28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b="1"/>
              <a:t>Semester: Fall 2022</a:t>
            </a:r>
            <a:endParaRPr sz="41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 sz="2800"/>
              <a:t>Variable Declarations</a:t>
            </a:r>
            <a:endParaRPr sz="3800"/>
          </a:p>
        </p:txBody>
      </p:sp>
      <p:sp>
        <p:nvSpPr>
          <p:cNvPr id="109" name="Google Shape;109;p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You can </a:t>
            </a:r>
            <a:r>
              <a:rPr lang="en-GB" b="1"/>
              <a:t>re-declare</a:t>
            </a:r>
            <a:r>
              <a:rPr lang="en-GB"/>
              <a:t> the variable even after you have declared it once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Example: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b="1"/>
              <a:t>   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    &gt;&gt;&gt; number = 5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&gt;&gt;&gt; number = 10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/>
              <a:t>    </a:t>
            </a:r>
            <a:r>
              <a:rPr lang="en-GB">
                <a:solidFill>
                  <a:schemeClr val="dk1"/>
                </a:solidFill>
              </a:rPr>
              <a:t>&gt;&gt;&gt; print(number)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Output: 10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1"/>
          <a:srcRect r="3852" b="3929"/>
          <a:stretch>
            <a:fillRect/>
          </a:stretch>
        </p:blipFill>
        <p:spPr>
          <a:xfrm>
            <a:off x="5701925" y="1941500"/>
            <a:ext cx="2463375" cy="17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520600" y="2571750"/>
            <a:ext cx="2228100" cy="1655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Variable Naming Conventions</a:t>
            </a:r>
            <a:endParaRPr lang="en-GB"/>
          </a:p>
        </p:txBody>
      </p:sp>
      <p:sp>
        <p:nvSpPr>
          <p:cNvPr id="117" name="Google Shape;117;p6"/>
          <p:cNvSpPr txBox="1"/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While naming the variables, we need to follow some rules which are called ‘Variable naming conventions’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Variable names can have letters (A-Z),(a-z), digits (0-9) and underscores ‘_’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Variable names can not start with digits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Case sensitive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Use ‘_’ between words in a variable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Variable names can not have whitespaces and special characters (+,-,!,@,$,#,%).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Variable Naming Conventions</a:t>
            </a:r>
            <a:endParaRPr lang="en-GB"/>
          </a:p>
        </p:txBody>
      </p:sp>
      <p:sp>
        <p:nvSpPr>
          <p:cNvPr id="123" name="Google Shape;123;p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Variable names cannot be a reserved keyword for python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1"/>
          <a:srcRect r="1283" b="3707"/>
          <a:stretch>
            <a:fillRect/>
          </a:stretch>
        </p:blipFill>
        <p:spPr>
          <a:xfrm>
            <a:off x="1235875" y="1743550"/>
            <a:ext cx="6586525" cy="23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Data Types</a:t>
            </a:r>
            <a:endParaRPr lang="en-GB"/>
          </a:p>
        </p:txBody>
      </p:sp>
      <p:sp>
        <p:nvSpPr>
          <p:cNvPr id="130" name="Google Shape;130;p8"/>
          <p:cNvSpPr txBox="1"/>
          <p:nvPr>
            <p:ph type="body" idx="1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We use variables to store values and every value in python has a data type.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Numeric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Integer                        x = 4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Float                           x = 4.76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Complex Number       x = 5+3i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 b="1">
                <a:solidFill>
                  <a:schemeClr val="dk1"/>
                </a:solidFill>
              </a:rPr>
              <a:t>Sequence Type</a:t>
            </a:r>
            <a:r>
              <a:rPr lang="en-GB">
                <a:solidFill>
                  <a:schemeClr val="dk1"/>
                </a:solidFill>
              </a:rPr>
              <a:t>: Ordered collection of similar or different data types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String                         x = ‘Hello world’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List                             x = [‘red’, ‘blue’, ‘green’]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Tuple                          x = (‘red’, ‘blue’, ‘green’)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Data Types</a:t>
            </a:r>
            <a:endParaRPr lang="en-GB"/>
          </a:p>
        </p:txBody>
      </p:sp>
      <p:sp>
        <p:nvSpPr>
          <p:cNvPr id="136" name="Google Shape;136;p9"/>
          <p:cNvSpPr txBox="1"/>
          <p:nvPr>
            <p:ph type="body" idx="1"/>
          </p:nvPr>
        </p:nvSpPr>
        <p:spPr>
          <a:xfrm>
            <a:off x="311700" y="1152475"/>
            <a:ext cx="8520600" cy="39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000"/>
              <a:buChar char="❏"/>
            </a:pPr>
            <a:r>
              <a:rPr lang="en-GB" sz="1900" b="1">
                <a:solidFill>
                  <a:schemeClr val="dk1"/>
                </a:solidFill>
              </a:rPr>
              <a:t>Boolean</a:t>
            </a:r>
            <a:r>
              <a:rPr lang="en-GB" sz="1955">
                <a:solidFill>
                  <a:schemeClr val="dk1"/>
                </a:solidFill>
              </a:rPr>
              <a:t>:</a:t>
            </a:r>
            <a:endParaRPr sz="1955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955">
                <a:solidFill>
                  <a:schemeClr val="dk1"/>
                </a:solidFill>
              </a:rPr>
              <a:t>Data with one of the two built-in values: </a:t>
            </a:r>
            <a:r>
              <a:rPr lang="en-GB" sz="1955" b="1">
                <a:solidFill>
                  <a:schemeClr val="dk1"/>
                </a:solidFill>
              </a:rPr>
              <a:t>True </a:t>
            </a:r>
            <a:r>
              <a:rPr lang="en-GB" sz="1955">
                <a:solidFill>
                  <a:schemeClr val="dk1"/>
                </a:solidFill>
              </a:rPr>
              <a:t>or </a:t>
            </a:r>
            <a:r>
              <a:rPr lang="en-GB" sz="1955" b="1">
                <a:solidFill>
                  <a:schemeClr val="dk1"/>
                </a:solidFill>
              </a:rPr>
              <a:t>False</a:t>
            </a:r>
            <a:endParaRPr sz="195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955">
              <a:solidFill>
                <a:schemeClr val="dk1"/>
              </a:solidFill>
            </a:endParaRPr>
          </a:p>
          <a:p>
            <a:pPr marL="457200" lvl="0" indent="-34353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3000"/>
              <a:buChar char="❏"/>
            </a:pPr>
            <a:r>
              <a:rPr lang="en-GB" sz="1900" b="1">
                <a:solidFill>
                  <a:schemeClr val="dk1"/>
                </a:solidFill>
              </a:rPr>
              <a:t>Dictionary</a:t>
            </a:r>
            <a:r>
              <a:rPr lang="en-GB" sz="1955">
                <a:solidFill>
                  <a:schemeClr val="dk1"/>
                </a:solidFill>
              </a:rPr>
              <a:t>:</a:t>
            </a:r>
            <a:endParaRPr sz="195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955">
                <a:solidFill>
                  <a:schemeClr val="dk1"/>
                </a:solidFill>
              </a:rPr>
              <a:t>Unordered collection of data in </a:t>
            </a:r>
            <a:r>
              <a:rPr lang="en-GB" sz="1955" b="1">
                <a:solidFill>
                  <a:schemeClr val="dk1"/>
                </a:solidFill>
              </a:rPr>
              <a:t>key:value</a:t>
            </a:r>
            <a:r>
              <a:rPr lang="en-GB" sz="1955">
                <a:solidFill>
                  <a:schemeClr val="dk1"/>
                </a:solidFill>
              </a:rPr>
              <a:t> pair form.</a:t>
            </a:r>
            <a:endParaRPr sz="195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955">
                <a:solidFill>
                  <a:schemeClr val="dk1"/>
                </a:solidFill>
              </a:rPr>
              <a:t>cardict = {</a:t>
            </a:r>
            <a:endParaRPr sz="195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955">
                <a:solidFill>
                  <a:schemeClr val="dk1"/>
                </a:solidFill>
              </a:rPr>
              <a:t>“brand”: “Lamborghini”, “model”: “Aventador”, “year”: 2019</a:t>
            </a:r>
            <a:endParaRPr sz="1955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GB" sz="1955">
                <a:solidFill>
                  <a:schemeClr val="dk1"/>
                </a:solidFill>
              </a:rPr>
              <a:t>}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8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type() function</a:t>
            </a:r>
            <a:endParaRPr b="1"/>
          </a:p>
        </p:txBody>
      </p:sp>
      <p:sp>
        <p:nvSpPr>
          <p:cNvPr id="142" name="Google Shape;142;p1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To know the type of a variable, we use type() function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Syntax: type(variable_name)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1"/>
          <a:srcRect r="2151" b="2238"/>
          <a:stretch>
            <a:fillRect/>
          </a:stretch>
        </p:blipFill>
        <p:spPr>
          <a:xfrm>
            <a:off x="903475" y="2303125"/>
            <a:ext cx="3178000" cy="2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Deleting a Variable</a:t>
            </a:r>
            <a:endParaRPr lang="en-GB"/>
          </a:p>
        </p:txBody>
      </p:sp>
      <p:sp>
        <p:nvSpPr>
          <p:cNvPr id="149" name="Google Shape;149;p1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We can use </a:t>
            </a:r>
            <a:r>
              <a:rPr lang="en-GB" b="1">
                <a:solidFill>
                  <a:schemeClr val="dk1"/>
                </a:solidFill>
              </a:rPr>
              <a:t>del </a:t>
            </a:r>
            <a:r>
              <a:rPr lang="en-GB">
                <a:solidFill>
                  <a:schemeClr val="dk1"/>
                </a:solidFill>
              </a:rPr>
              <a:t>command to delete a variable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1"/>
          <a:srcRect r="1428" b="3099"/>
          <a:stretch>
            <a:fillRect/>
          </a:stretch>
        </p:blipFill>
        <p:spPr>
          <a:xfrm>
            <a:off x="714375" y="2147325"/>
            <a:ext cx="7604774" cy="25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/>
              <a:t>input() function</a:t>
            </a:r>
            <a:endParaRPr b="1"/>
          </a:p>
        </p:txBody>
      </p:sp>
      <p:sp>
        <p:nvSpPr>
          <p:cNvPr id="156" name="Google Shape;156;p12"/>
          <p:cNvSpPr txBox="1"/>
          <p:nvPr>
            <p:ph type="body" idx="1"/>
          </p:nvPr>
        </p:nvSpPr>
        <p:spPr>
          <a:xfrm>
            <a:off x="311700" y="1152475"/>
            <a:ext cx="8520600" cy="3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 take input from the user, we use input() function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input(‘promt’)            It will read </a:t>
            </a:r>
            <a:r>
              <a:rPr lang="en-GB" b="1">
                <a:solidFill>
                  <a:schemeClr val="dk1"/>
                </a:solidFill>
              </a:rPr>
              <a:t>line </a:t>
            </a:r>
            <a:r>
              <a:rPr lang="en-GB">
                <a:solidFill>
                  <a:schemeClr val="dk1"/>
                </a:solidFill>
              </a:rPr>
              <a:t>from keyboard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input() pauses program execution to allow the user to type a line of input from keyboard. Once the user presses </a:t>
            </a:r>
            <a:r>
              <a:rPr lang="en-GB" b="1">
                <a:solidFill>
                  <a:schemeClr val="dk1"/>
                </a:solidFill>
              </a:rPr>
              <a:t>‘Enter’ </a:t>
            </a:r>
            <a:r>
              <a:rPr lang="en-GB">
                <a:solidFill>
                  <a:schemeClr val="dk1"/>
                </a:solidFill>
              </a:rPr>
              <a:t>key, all typed characters are read and returned as a </a:t>
            </a:r>
            <a:r>
              <a:rPr lang="en-GB" b="1">
                <a:solidFill>
                  <a:schemeClr val="dk1"/>
                </a:solidFill>
              </a:rPr>
              <a:t>string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&gt;&gt;&gt; s = input(“Enter your name:”)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       Enter your name: </a:t>
            </a:r>
            <a:r>
              <a:rPr lang="en-GB">
                <a:solidFill>
                  <a:srgbClr val="CC4125"/>
                </a:solidFill>
              </a:rPr>
              <a:t>Alice</a:t>
            </a:r>
            <a:endParaRPr>
              <a:solidFill>
                <a:srgbClr val="CC412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       &gt;&gt;&gt;print(s)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                                            Output: Alice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7" name="Google Shape;157;p12"/>
          <p:cNvCxnSpPr/>
          <p:nvPr/>
        </p:nvCxnSpPr>
        <p:spPr>
          <a:xfrm>
            <a:off x="2290625" y="1717975"/>
            <a:ext cx="59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2"/>
          <p:cNvSpPr/>
          <p:nvPr/>
        </p:nvSpPr>
        <p:spPr>
          <a:xfrm>
            <a:off x="864225" y="3009050"/>
            <a:ext cx="2363400" cy="170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&gt;&gt;&gt; s = input()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rgbClr val="CC412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love python</a:t>
            </a:r>
            <a:endParaRPr sz="1800" b="0" i="0" u="none" strike="noStrike" cap="none">
              <a:solidFill>
                <a:srgbClr val="CC412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&gt;&gt;&gt;print(s)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Output: I love python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164325" y="3102775"/>
            <a:ext cx="3602400" cy="170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Limitation of input() function</a:t>
            </a:r>
            <a:endParaRPr lang="en-GB"/>
          </a:p>
        </p:txBody>
      </p:sp>
      <p:sp>
        <p:nvSpPr>
          <p:cNvPr id="165" name="Google Shape;165;p13"/>
          <p:cNvSpPr txBox="1"/>
          <p:nvPr>
            <p:ph type="body" idx="1"/>
          </p:nvPr>
        </p:nvSpPr>
        <p:spPr>
          <a:xfrm>
            <a:off x="311785" y="1017905"/>
            <a:ext cx="8674100" cy="36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highlight>
                  <a:srgbClr val="FF0000"/>
                </a:highlight>
              </a:rPr>
              <a:t>input() function always returns a </a:t>
            </a:r>
            <a:r>
              <a:rPr lang="en-GB" b="1">
                <a:solidFill>
                  <a:schemeClr val="dk1"/>
                </a:solidFill>
                <a:highlight>
                  <a:srgbClr val="FF0000"/>
                </a:highlight>
              </a:rPr>
              <a:t>string</a:t>
            </a:r>
            <a:r>
              <a:rPr lang="en-GB">
                <a:solidFill>
                  <a:schemeClr val="dk1"/>
                </a:solidFill>
              </a:rPr>
              <a:t>. If you want a numeric type, then you need to convert the string to the appropriate type with int(), float() or str() which are built in functions.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1"/>
          <a:srcRect r="1922" b="3965"/>
          <a:stretch>
            <a:fillRect/>
          </a:stretch>
        </p:blipFill>
        <p:spPr>
          <a:xfrm>
            <a:off x="1227253" y="2296485"/>
            <a:ext cx="6688226" cy="2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d0980462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20204"/>
              <a:buNone/>
            </a:pPr>
            <a:r>
              <a:rPr lang="en-GB" sz="2100" b="1"/>
              <a:t>Slack Workspace Link:</a:t>
            </a:r>
            <a:br>
              <a:rPr lang="en-GB" sz="2100" b="1"/>
            </a:br>
            <a:br>
              <a:rPr lang="en-GB" sz="2100" b="1"/>
            </a:br>
            <a:endParaRPr sz="5500" b="1"/>
          </a:p>
        </p:txBody>
      </p:sp>
      <p:sp>
        <p:nvSpPr>
          <p:cNvPr id="60" name="Google Shape;60;g15dd0980462_0_0"/>
          <p:cNvSpPr txBox="1"/>
          <p:nvPr>
            <p:ph type="subTitle" idx="1"/>
          </p:nvPr>
        </p:nvSpPr>
        <p:spPr>
          <a:xfrm>
            <a:off x="311700" y="1810950"/>
            <a:ext cx="8520600" cy="16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7535">
                <a:solidFill>
                  <a:srgbClr val="313131"/>
                </a:solidFill>
                <a:highlight>
                  <a:srgbClr val="FFFFFF"/>
                </a:highlight>
              </a:rPr>
              <a:t>Please join slack workspace for CSE110 course by the following link:</a:t>
            </a:r>
            <a:endParaRPr sz="7535">
              <a:solidFill>
                <a:srgbClr val="313131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4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GB" sz="7535">
                <a:solidFill>
                  <a:srgbClr val="0075B4"/>
                </a:solidFill>
                <a:highlight>
                  <a:srgbClr val="FFFFFF"/>
                </a:highlight>
                <a:uFill>
                  <a:noFill/>
                </a:uFill>
                <a:hlinkClick r:id="rId1"/>
              </a:rPr>
              <a:t>https://join.slack.com/t/cse110-fall-2022/signup</a:t>
            </a:r>
            <a:endParaRPr sz="7535">
              <a:solidFill>
                <a:srgbClr val="0075B4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dd0980462_0_11"/>
          <p:cNvSpPr txBox="1"/>
          <p:nvPr>
            <p:ph type="ctrTitle"/>
          </p:nvPr>
        </p:nvSpPr>
        <p:spPr>
          <a:xfrm>
            <a:off x="311708" y="155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/>
              <a:t>buX</a:t>
            </a:r>
            <a:endParaRPr sz="4500" b="1"/>
          </a:p>
        </p:txBody>
      </p:sp>
      <p:sp>
        <p:nvSpPr>
          <p:cNvPr id="66" name="Google Shape;66;g15dd0980462_0_11"/>
          <p:cNvSpPr txBox="1"/>
          <p:nvPr>
            <p:ph type="subTitle" idx="1"/>
          </p:nvPr>
        </p:nvSpPr>
        <p:spPr>
          <a:xfrm>
            <a:off x="311700" y="22662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80" u="sng">
                <a:solidFill>
                  <a:schemeClr val="hlink"/>
                </a:solidFill>
                <a:hlinkClick r:id="rId1"/>
              </a:rPr>
              <a:t>https://bux.bracu.ac.bd/courses/course-v1:buX+CSE110+2022_Fall/course/</a:t>
            </a:r>
            <a:endParaRPr sz="18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8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dd0980462_0_6"/>
          <p:cNvSpPr txBox="1"/>
          <p:nvPr>
            <p:ph type="ctrTitle"/>
          </p:nvPr>
        </p:nvSpPr>
        <p:spPr>
          <a:xfrm>
            <a:off x="311700" y="744575"/>
            <a:ext cx="8520600" cy="8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Faculty Information</a:t>
            </a:r>
            <a:endParaRPr sz="3700"/>
          </a:p>
        </p:txBody>
      </p:sp>
      <p:sp>
        <p:nvSpPr>
          <p:cNvPr id="72" name="Google Shape;72;g15dd0980462_0_6"/>
          <p:cNvSpPr txBox="1"/>
          <p:nvPr>
            <p:ph type="subTitle" idx="1"/>
          </p:nvPr>
        </p:nvSpPr>
        <p:spPr>
          <a:xfrm>
            <a:off x="311700" y="1810950"/>
            <a:ext cx="8520600" cy="2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 Khondoker Nazia Iqbal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Faculty Initial: KNI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ext.nazia.iqbal@bracu.ac.bd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Room Number: UB80601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 b="1" u="sng"/>
              <a:t>Marks Distribution</a:t>
            </a:r>
            <a:endParaRPr b="1" u="sng"/>
          </a:p>
        </p:txBody>
      </p:sp>
      <p:sp>
        <p:nvSpPr>
          <p:cNvPr id="78" name="Google Shape;78;p2"/>
          <p:cNvSpPr txBox="1"/>
          <p:nvPr>
            <p:ph type="body" idx="1"/>
          </p:nvPr>
        </p:nvSpPr>
        <p:spPr>
          <a:xfrm>
            <a:off x="311700" y="1204500"/>
            <a:ext cx="845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solidFill>
                  <a:schemeClr val="dk1"/>
                </a:solidFill>
              </a:rPr>
              <a:t>Attendance &amp; Class performance -  5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solidFill>
                  <a:schemeClr val="dk1"/>
                </a:solidFill>
              </a:rPr>
              <a:t>Quiz - 20               Best (n-1) quizzes will be counted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solidFill>
                  <a:schemeClr val="dk1"/>
                </a:solidFill>
              </a:rPr>
              <a:t>Midterm - 20         (4th November)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300">
                <a:solidFill>
                  <a:schemeClr val="dk1"/>
                </a:solidFill>
              </a:rPr>
              <a:t>Lab - 25                (All the labs will be counted)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2300">
                <a:solidFill>
                  <a:schemeClr val="dk1"/>
                </a:solidFill>
              </a:rPr>
              <a:t>Final - 30              (24th December)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f70b80f91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Introduction to Python</a:t>
            </a:r>
            <a:endParaRPr lang="en-GB"/>
          </a:p>
        </p:txBody>
      </p:sp>
      <p:sp>
        <p:nvSpPr>
          <p:cNvPr id="84" name="Google Shape;84;g12f70b80f91_2_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400" b="1">
                <a:solidFill>
                  <a:schemeClr val="dk1"/>
                </a:solidFill>
              </a:rPr>
              <a:t>What is Python?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GB" sz="2400">
                <a:solidFill>
                  <a:schemeClr val="dk1"/>
                </a:solidFill>
              </a:rPr>
              <a:t>High level (Human readable Language)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GB" sz="2400">
                <a:solidFill>
                  <a:schemeClr val="dk1"/>
                </a:solidFill>
              </a:rPr>
              <a:t>No compiler is needed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GB" sz="2400">
                <a:solidFill>
                  <a:schemeClr val="dk1"/>
                </a:solidFill>
              </a:rPr>
              <a:t>Compiler converts source code to machine language</a:t>
            </a:r>
            <a:endParaRPr sz="18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GB" sz="2400">
                <a:solidFill>
                  <a:schemeClr val="dk1"/>
                </a:solidFill>
              </a:rPr>
              <a:t>In 1991 python is officially released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pic>
        <p:nvPicPr>
          <p:cNvPr id="85" name="Google Shape;85;g12f70b80f91_2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36650" y="182175"/>
            <a:ext cx="1395651" cy="13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70b80f91_2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Why Python is useful?</a:t>
            </a:r>
            <a:endParaRPr lang="en-GB"/>
          </a:p>
        </p:txBody>
      </p:sp>
      <p:sp>
        <p:nvSpPr>
          <p:cNvPr id="91" name="Google Shape;91;g12f70b80f91_2_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Easy to learn and use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English like commands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No need to write everything from scratch. 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Lengthy problems solved in few lines with the help of libraries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800"/>
              <a:t>Introduction to Variable and Data type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Variables</a:t>
            </a:r>
            <a:endParaRPr lang="en-GB"/>
          </a:p>
        </p:txBody>
      </p:sp>
      <p:sp>
        <p:nvSpPr>
          <p:cNvPr id="102" name="Google Shape;102;p4"/>
          <p:cNvSpPr txBox="1"/>
          <p:nvPr>
            <p:ph type="body" idx="1"/>
          </p:nvPr>
        </p:nvSpPr>
        <p:spPr>
          <a:xfrm>
            <a:off x="311700" y="1017725"/>
            <a:ext cx="8520600" cy="3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384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35"/>
              <a:t>A variable is a reserved memory location to store values</a:t>
            </a:r>
            <a:endParaRPr sz="2035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8000"/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2000"/>
              <a:buNone/>
            </a:pPr>
            <a:r>
              <a:rPr lang="en-GB" sz="1895" b="1">
                <a:solidFill>
                  <a:schemeClr val="dk1"/>
                </a:solidFill>
              </a:rPr>
              <a:t>Variable Declarations</a:t>
            </a:r>
            <a:endParaRPr sz="189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000"/>
              <a:buNone/>
            </a:pPr>
            <a:r>
              <a:rPr lang="en-GB" sz="1905">
                <a:solidFill>
                  <a:schemeClr val="dk1"/>
                </a:solidFill>
              </a:rPr>
              <a:t>Lets see an example of variable declaration</a:t>
            </a:r>
            <a:endParaRPr sz="190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1000"/>
              <a:buNone/>
            </a:pPr>
            <a:r>
              <a:rPr lang="en-GB" sz="1905" b="1"/>
              <a:t>Syntax: variable_name = value</a:t>
            </a:r>
            <a:endParaRPr sz="1905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000"/>
              <a:buNone/>
            </a:pPr>
            <a:r>
              <a:rPr lang="en-GB" sz="1905" b="1"/>
              <a:t>    </a:t>
            </a:r>
            <a:r>
              <a:rPr lang="en-GB" sz="1905">
                <a:solidFill>
                  <a:schemeClr val="dk1"/>
                </a:solidFill>
              </a:rPr>
              <a:t>&gt;&gt;&gt; name = ‘Tom’</a:t>
            </a:r>
            <a:endParaRPr sz="190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000"/>
              <a:buNone/>
            </a:pPr>
            <a:r>
              <a:rPr lang="en-GB" sz="1905" b="1"/>
              <a:t>    </a:t>
            </a:r>
            <a:r>
              <a:rPr lang="en-GB" sz="1905">
                <a:solidFill>
                  <a:schemeClr val="dk1"/>
                </a:solidFill>
              </a:rPr>
              <a:t>&gt;&gt;&gt; print(name)</a:t>
            </a:r>
            <a:endParaRPr sz="190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8000"/>
              <a:buFont typeface="Arial" panose="020B0604020202020204"/>
              <a:buNone/>
            </a:pPr>
            <a:r>
              <a:rPr lang="en-GB" sz="1905">
                <a:solidFill>
                  <a:schemeClr val="dk1"/>
                </a:solidFill>
              </a:rPr>
              <a:t>    Output: Tom</a:t>
            </a:r>
            <a:endParaRPr sz="190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8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8000"/>
              <a:buNone/>
            </a:pPr>
            <a:endParaRPr b="1"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1"/>
          <a:srcRect l="6806" t="18352" r="2685" b="14788"/>
          <a:stretch>
            <a:fillRect/>
          </a:stretch>
        </p:blipFill>
        <p:spPr>
          <a:xfrm>
            <a:off x="5861475" y="2196725"/>
            <a:ext cx="2646725" cy="11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3718</Words>
  <Application>WPS Presentation</Application>
  <PresentationFormat/>
  <Paragraphs>148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Semester: Fall 2022</vt:lpstr>
      <vt:lpstr>Slack Workspace Link:  </vt:lpstr>
      <vt:lpstr>buX</vt:lpstr>
      <vt:lpstr>Faculty Information</vt:lpstr>
      <vt:lpstr>Marks Distribution</vt:lpstr>
      <vt:lpstr>Introduction to Python</vt:lpstr>
      <vt:lpstr>Why Python is useful?</vt:lpstr>
      <vt:lpstr>Introduction to Variable and Data type</vt:lpstr>
      <vt:lpstr>Variables</vt:lpstr>
      <vt:lpstr>Variable Declarations</vt:lpstr>
      <vt:lpstr>Variable Naming Conventions</vt:lpstr>
      <vt:lpstr>Variable Naming Conventions</vt:lpstr>
      <vt:lpstr>Data Types</vt:lpstr>
      <vt:lpstr>Data Types</vt:lpstr>
      <vt:lpstr>type() function</vt:lpstr>
      <vt:lpstr>Deleting a Variable</vt:lpstr>
      <vt:lpstr>input() function</vt:lpstr>
      <vt:lpstr>Limitation of input()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Programming Language ICourse Code: CSE110Semester: Fall 2022</dc:title>
  <dc:creator>Nazia Iqbal</dc:creator>
  <cp:lastModifiedBy>bmrau</cp:lastModifiedBy>
  <cp:revision>1</cp:revision>
  <dcterms:created xsi:type="dcterms:W3CDTF">2022-09-27T17:00:18Z</dcterms:created>
  <dcterms:modified xsi:type="dcterms:W3CDTF">2022-09-27T17:00:18Z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88F4C7D7490B451696A144C2804F9847</vt:lpwstr>
  </property>
  <property fmtid="{D5CDD505-2E9C-101B-9397-08002B2CF9AE}" pid="3" name="KSOProductBuildVer">
    <vt:lpwstr>1033-11.2.0.11341</vt:lpwstr>
  </property>
</Properties>
</file>