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NJJxgxm/MmzcbCoCneBanXOPY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532350"/>
            <a:ext cx="85206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                     Course Title: Programming Language I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Course Code: CSE110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Semester: FALL 2022</a:t>
            </a:r>
            <a:endParaRPr sz="4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i="1" lang="en"/>
              <a:t>if…else </a:t>
            </a:r>
            <a:r>
              <a:rPr b="1" lang="en"/>
              <a:t>Statement</a:t>
            </a:r>
            <a:endParaRPr/>
          </a:p>
        </p:txBody>
      </p:sp>
      <p:pic>
        <p:nvPicPr>
          <p:cNvPr id="112" name="Google Shape;112;p10"/>
          <p:cNvPicPr preferRelativeResize="0"/>
          <p:nvPr/>
        </p:nvPicPr>
        <p:blipFill rotWithShape="1">
          <a:blip r:embed="rId3">
            <a:alphaModFix/>
          </a:blip>
          <a:srcRect b="2315" l="12276" r="2868" t="0"/>
          <a:stretch/>
        </p:blipFill>
        <p:spPr>
          <a:xfrm>
            <a:off x="629375" y="1017725"/>
            <a:ext cx="4021176" cy="373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/>
          <p:nvPr/>
        </p:nvSpPr>
        <p:spPr>
          <a:xfrm>
            <a:off x="5193500" y="1349775"/>
            <a:ext cx="3046800" cy="340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8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test_expression1:</a:t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if</a:t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else</a:t>
            </a:r>
            <a:endParaRPr b="0" i="0" sz="1800" u="none" cap="none" strike="noStrike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 of the codes. . . 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(it is sunny):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I’ll play cricket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I’ll play indoors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5036350" y="921300"/>
            <a:ext cx="159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if…else </a:t>
            </a:r>
            <a:r>
              <a:rPr b="1" lang="en"/>
              <a:t>Statement Example</a:t>
            </a:r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b="4058" l="0" r="1534" t="0"/>
          <a:stretch/>
        </p:blipFill>
        <p:spPr>
          <a:xfrm>
            <a:off x="773900" y="1298725"/>
            <a:ext cx="5730474" cy="1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if…elif…else</a:t>
            </a:r>
            <a:r>
              <a:rPr b="1" lang="en"/>
              <a:t> Statement</a:t>
            </a:r>
            <a:endParaRPr b="1"/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For adding more conditions,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elif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statement in used. The program first checks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if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condition. When found false, it checks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elif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conditions. If all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elif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conditions are found false, then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else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code block is executed.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if…elif…else</a:t>
            </a:r>
            <a:r>
              <a:rPr b="1" lang="en"/>
              <a:t> Statement</a:t>
            </a:r>
            <a:endParaRPr b="1"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1690" l="4689" r="3725" t="0"/>
          <a:stretch/>
        </p:blipFill>
        <p:spPr>
          <a:xfrm>
            <a:off x="311700" y="1307325"/>
            <a:ext cx="5316900" cy="321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/>
          <p:nvPr/>
        </p:nvSpPr>
        <p:spPr>
          <a:xfrm>
            <a:off x="5675700" y="1564474"/>
            <a:ext cx="3046800" cy="30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18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test_expression1:</a:t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if</a:t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b="0" i="0" lang="en" sz="18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test_expression2:</a:t>
            </a:r>
            <a:endParaRPr b="0" i="0" sz="1800" u="none" cap="none" strike="noStrike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elif</a:t>
            </a:r>
            <a:endParaRPr b="0" i="0" sz="1800" u="none" cap="none" strike="noStrike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b="0" i="0" lang="en" sz="1800" u="none" cap="none" strike="noStrike">
                <a:solidFill>
                  <a:srgbClr val="BF9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test_expression3:</a:t>
            </a:r>
            <a:endParaRPr b="0" i="0" sz="1800" u="none" cap="none" strike="noStrike">
              <a:solidFill>
                <a:srgbClr val="BF9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9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elif</a:t>
            </a:r>
            <a:endParaRPr b="0" i="0" sz="1800" u="none" cap="none" strike="noStrike">
              <a:solidFill>
                <a:srgbClr val="BF9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else</a:t>
            </a:r>
            <a:endParaRPr b="0" i="0" sz="1800" u="none" cap="none" strike="noStrike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 of the codes. . . 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5628600" y="1071875"/>
            <a:ext cx="15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if…elif…else</a:t>
            </a:r>
            <a:r>
              <a:rPr b="1" lang="en"/>
              <a:t> Statement Example</a:t>
            </a:r>
            <a:endParaRPr b="1"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3540" l="0" r="1833" t="0"/>
          <a:stretch/>
        </p:blipFill>
        <p:spPr>
          <a:xfrm>
            <a:off x="784600" y="1170125"/>
            <a:ext cx="6105550" cy="29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if…elif…else</a:t>
            </a:r>
            <a:r>
              <a:rPr b="1" lang="en"/>
              <a:t> Statement Example</a:t>
            </a:r>
            <a:endParaRPr b="1"/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4121" l="0" r="1009" t="0"/>
          <a:stretch/>
        </p:blipFill>
        <p:spPr>
          <a:xfrm>
            <a:off x="833450" y="1148700"/>
            <a:ext cx="7374726" cy="32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Nested if</a:t>
            </a:r>
            <a:r>
              <a:rPr b="1" lang="en"/>
              <a:t> Statement </a:t>
            </a:r>
            <a:endParaRPr b="1"/>
          </a:p>
        </p:txBody>
      </p:sp>
      <p:sp>
        <p:nvSpPr>
          <p:cNvPr id="152" name="Google Shape;152;p16"/>
          <p:cNvSpPr txBox="1"/>
          <p:nvPr/>
        </p:nvSpPr>
        <p:spPr>
          <a:xfrm>
            <a:off x="621500" y="1168000"/>
            <a:ext cx="759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nested if statement is an if statement placed inside another if statement.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nested if construct, you can have an if...elif...else construct inside another if...elif...else construct.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Nested if</a:t>
            </a:r>
            <a:r>
              <a:rPr b="1" lang="en"/>
              <a:t> Statement </a:t>
            </a:r>
            <a:endParaRPr b="1"/>
          </a:p>
        </p:txBody>
      </p:sp>
      <p:sp>
        <p:nvSpPr>
          <p:cNvPr id="158" name="Google Shape;158;p17"/>
          <p:cNvSpPr txBox="1"/>
          <p:nvPr/>
        </p:nvSpPr>
        <p:spPr>
          <a:xfrm>
            <a:off x="621500" y="1168000"/>
            <a:ext cx="75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3070" l="0" r="0" t="0"/>
          <a:stretch/>
        </p:blipFill>
        <p:spPr>
          <a:xfrm>
            <a:off x="2469825" y="1017725"/>
            <a:ext cx="3900850" cy="3954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Nested if</a:t>
            </a:r>
            <a:r>
              <a:rPr b="1" lang="en"/>
              <a:t> Statement </a:t>
            </a:r>
            <a:endParaRPr b="1"/>
          </a:p>
        </p:txBody>
      </p:sp>
      <p:sp>
        <p:nvSpPr>
          <p:cNvPr id="165" name="Google Shape;165;p18"/>
          <p:cNvSpPr txBox="1"/>
          <p:nvPr/>
        </p:nvSpPr>
        <p:spPr>
          <a:xfrm>
            <a:off x="621500" y="1092863"/>
            <a:ext cx="75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39350" y="1135850"/>
            <a:ext cx="180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Syntax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725100" y="1688100"/>
            <a:ext cx="3282600" cy="30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18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test_expression1:</a:t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8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test_expression2:</a:t>
            </a:r>
            <a:endParaRPr b="0" i="0" sz="1800" u="none" cap="none" strike="noStrike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Body of nested_if</a:t>
            </a:r>
            <a:endParaRPr b="0" i="0" sz="1800" u="none" cap="none" strike="noStrike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9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9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Body of nested_else</a:t>
            </a:r>
            <a:endParaRPr b="0" i="0" sz="1800" u="none" cap="none" strike="noStrike">
              <a:solidFill>
                <a:srgbClr val="BF9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else</a:t>
            </a:r>
            <a:endParaRPr b="0" i="0" sz="1800" u="none" cap="none" strike="noStrike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 of the codes. . . 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Nested if</a:t>
            </a:r>
            <a:r>
              <a:rPr b="1" lang="en"/>
              <a:t> Statement Example </a:t>
            </a:r>
            <a:endParaRPr b="1"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4019" l="2241" r="1511" t="0"/>
          <a:stretch/>
        </p:blipFill>
        <p:spPr>
          <a:xfrm>
            <a:off x="1189425" y="1278325"/>
            <a:ext cx="4950626" cy="29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Indentation</a:t>
            </a:r>
            <a:endParaRPr b="1"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refers to the spaces at the beginning of a code line.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It indicates a block of code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number of spaces is up to you as a programmer, but it has to be at least one.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code block (body of a condition, loop, function etc) starts with indentation and ends with the first unintended line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Python will give you an error if you skip the indentation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Logical Operators</a:t>
            </a:r>
            <a:endParaRPr b="1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1292" l="0" r="2486" t="2200"/>
          <a:stretch/>
        </p:blipFill>
        <p:spPr>
          <a:xfrm>
            <a:off x="714375" y="1295400"/>
            <a:ext cx="7858126" cy="32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Logical Operators Example</a:t>
            </a:r>
            <a:endParaRPr b="1"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3119" l="0" r="1261" t="0"/>
          <a:stretch/>
        </p:blipFill>
        <p:spPr>
          <a:xfrm>
            <a:off x="1159675" y="1191575"/>
            <a:ext cx="6630574" cy="28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print() function</a:t>
            </a:r>
            <a:endParaRPr b="1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Syntax: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print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(object(s)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sep=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separator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end=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file=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flush=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flush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3982" l="0" r="734" t="0"/>
          <a:stretch/>
        </p:blipFill>
        <p:spPr>
          <a:xfrm>
            <a:off x="999450" y="2472475"/>
            <a:ext cx="7386151" cy="20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print() Function Example</a:t>
            </a:r>
            <a:endParaRPr b="1"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2901" l="0" r="2104" t="0"/>
          <a:stretch/>
        </p:blipFill>
        <p:spPr>
          <a:xfrm>
            <a:off x="1341825" y="1410175"/>
            <a:ext cx="6266250" cy="2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Keyword Argument sep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311700" y="10177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the keyword argument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 = &lt;str&gt;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causes objects to separated by the string &lt;str&gt; instead of the default single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squish objects together without any space between them specify sep = “”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2332" l="0" r="2977" t="0"/>
          <a:stretch/>
        </p:blipFill>
        <p:spPr>
          <a:xfrm>
            <a:off x="2414575" y="2123325"/>
            <a:ext cx="4186250" cy="2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Keyword Argument end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keyword argument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= &lt;str&gt;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causes output to be terminated by &lt;str&gt; instead of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newline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2315" l="0" r="3408" t="0"/>
          <a:stretch/>
        </p:blipFill>
        <p:spPr>
          <a:xfrm>
            <a:off x="2884875" y="1756625"/>
            <a:ext cx="3169450" cy="31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Indentation Example</a:t>
            </a:r>
            <a:endParaRPr b="1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3586" l="0" r="4951" t="0"/>
          <a:stretch/>
        </p:blipFill>
        <p:spPr>
          <a:xfrm>
            <a:off x="311700" y="1268025"/>
            <a:ext cx="4216950" cy="17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5633" l="0" r="3594" t="0"/>
          <a:stretch/>
        </p:blipFill>
        <p:spPr>
          <a:xfrm>
            <a:off x="4822975" y="1246000"/>
            <a:ext cx="4216951" cy="17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Indentation Example</a:t>
            </a:r>
            <a:endParaRPr b="1"/>
          </a:p>
        </p:txBody>
      </p:sp>
      <p:sp>
        <p:nvSpPr>
          <p:cNvPr id="73" name="Google Shape;73;p4"/>
          <p:cNvSpPr txBox="1"/>
          <p:nvPr/>
        </p:nvSpPr>
        <p:spPr>
          <a:xfrm>
            <a:off x="471500" y="1178725"/>
            <a:ext cx="836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have to use the same number of spaces in the same block of code, otherwise Python will give you an error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4688" l="1064" r="3057" t="0"/>
          <a:stretch/>
        </p:blipFill>
        <p:spPr>
          <a:xfrm>
            <a:off x="1585925" y="2078625"/>
            <a:ext cx="5742150" cy="25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Python Conditional Statements</a:t>
            </a:r>
            <a:endParaRPr b="1"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Non sequential program statements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Code execution based on decisions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Decision making statements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statement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. . .else statements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. . .elif statements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Nested if statements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 </a:t>
            </a:r>
            <a:r>
              <a:rPr b="1" lang="en"/>
              <a:t>Statement</a:t>
            </a:r>
            <a:endParaRPr b="1"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63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It is used to decide whether a certain statement or block of statements will be executed or not 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If a certain condition is </a:t>
            </a: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</a:rPr>
              <a:t>true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 then a block of statement is executed otherwise not.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500">
              <a:solidFill>
                <a:srgbClr val="98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38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 </a:t>
            </a:r>
            <a:r>
              <a:rPr b="1" lang="en"/>
              <a:t>Statement </a:t>
            </a:r>
            <a:endParaRPr b="1"/>
          </a:p>
        </p:txBody>
      </p:sp>
      <p:sp>
        <p:nvSpPr>
          <p:cNvPr id="92" name="Google Shape;92;p7"/>
          <p:cNvSpPr/>
          <p:nvPr/>
        </p:nvSpPr>
        <p:spPr>
          <a:xfrm>
            <a:off x="4839875" y="1521625"/>
            <a:ext cx="3046800" cy="290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8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test_expression1:</a:t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if</a:t>
            </a:r>
            <a:endParaRPr b="0" i="0" sz="18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8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test_expression2:</a:t>
            </a:r>
            <a:endParaRPr b="0" i="0" sz="1800" u="none" cap="none" strike="noStrike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Body of if</a:t>
            </a:r>
            <a:endParaRPr b="0" i="0" sz="1800" u="none" cap="none" strike="noStrike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 of the codes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(it is sunny):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I’ll play cricket</a:t>
            </a:r>
            <a:endParaRPr b="0" i="0" sz="18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4839875" y="953450"/>
            <a:ext cx="26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0" l="20455" r="22720" t="0"/>
          <a:stretch/>
        </p:blipFill>
        <p:spPr>
          <a:xfrm>
            <a:off x="546500" y="954800"/>
            <a:ext cx="3921925" cy="403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 </a:t>
            </a:r>
            <a:r>
              <a:rPr b="1" lang="en"/>
              <a:t>Statement Example</a:t>
            </a:r>
            <a:endParaRPr b="1"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6916" l="0" r="2016" t="0"/>
          <a:stretch/>
        </p:blipFill>
        <p:spPr>
          <a:xfrm>
            <a:off x="838200" y="1341575"/>
            <a:ext cx="6309125" cy="15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"/>
              <a:t>if…else </a:t>
            </a:r>
            <a:r>
              <a:rPr b="1" lang="en"/>
              <a:t>Statement</a:t>
            </a:r>
            <a:endParaRPr b="1"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63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The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else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statement is always used with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if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statement.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It is used to execute block of codes whenever </a:t>
            </a:r>
            <a:r>
              <a:rPr b="1" i="1" lang="en">
                <a:solidFill>
                  <a:srgbClr val="212529"/>
                </a:solidFill>
                <a:highlight>
                  <a:srgbClr val="FFFFFF"/>
                </a:highlight>
              </a:rPr>
              <a:t>if</a:t>
            </a: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 condition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gives </a:t>
            </a: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false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result.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500">
              <a:solidFill>
                <a:srgbClr val="98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