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E1DFA0-4D9A-42A4-A193-E28AD01805C6}">
  <a:tblStyle styleId="{92E1DFA0-4D9A-42A4-A193-E28AD0180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9673f50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9673f50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9673f50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9673f50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9673f50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9673f50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9673f50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9673f50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9673f50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9673f50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673f50e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673f50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9673f50e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9673f50e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673f50e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673f50e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9673f50e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9673f50e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673f50e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9673f50e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87ba7d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87ba7d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9673f50e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9673f50e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3469ffa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3469ffa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469ff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3469ff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3469ffa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3469ffa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3469ffa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3469ffa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aa4fe3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aa4fe3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3469ffa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3469ffa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9673f5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9673f5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673f50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673f50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rilliant.org/wiki/karatsuba-algorithm/" TargetMode="External"/><Relationship Id="rId4" Type="http://schemas.openxmlformats.org/officeDocument/2006/relationships/hyperlink" Target="https://www.geeksforgeeks.org/karatsuba-algorithm-for-fast-multiplication-using-divide-and-conquer-algorith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3GD-3UZGsV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367200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2754975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3608225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572000" y="2900875"/>
            <a:ext cx="6915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1034600" y="3387925"/>
            <a:ext cx="616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We have divided the entire problem to 4 subproblems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76300" y="35779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4"/>
          <p:cNvSpPr txBox="1"/>
          <p:nvPr>
            <p:ph idx="4294967295" type="body"/>
          </p:nvPr>
        </p:nvSpPr>
        <p:spPr>
          <a:xfrm>
            <a:off x="476300" y="3577975"/>
            <a:ext cx="1590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x	34</a:t>
            </a:r>
            <a:endParaRPr/>
          </a:p>
        </p:txBody>
      </p:sp>
      <p:cxnSp>
        <p:nvCxnSpPr>
          <p:cNvPr id="141" name="Google Shape;141;p24"/>
          <p:cNvCxnSpPr/>
          <p:nvPr/>
        </p:nvCxnSpPr>
        <p:spPr>
          <a:xfrm flipH="1" rot="10800000">
            <a:off x="476300" y="4517575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1782950" y="3756150"/>
            <a:ext cx="11031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34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255950" y="3633000"/>
            <a:ext cx="2482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 = 1, Xr = 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 = 3, Yr = 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n=2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" name="Google Shape;144;p24"/>
          <p:cNvCxnSpPr>
            <a:stCxn id="142" idx="3"/>
            <a:endCxn id="143" idx="1"/>
          </p:cNvCxnSpPr>
          <p:nvPr/>
        </p:nvCxnSpPr>
        <p:spPr>
          <a:xfrm>
            <a:off x="2886050" y="4094700"/>
            <a:ext cx="36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4"/>
          <p:cNvSpPr txBox="1"/>
          <p:nvPr/>
        </p:nvSpPr>
        <p:spPr>
          <a:xfrm>
            <a:off x="6108650" y="3633000"/>
            <a:ext cx="2482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(1*3) + 10(1*4 + 2*3) + 2*4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Google Shape;146;p24"/>
          <p:cNvCxnSpPr>
            <a:endCxn id="145" idx="1"/>
          </p:cNvCxnSpPr>
          <p:nvPr/>
        </p:nvCxnSpPr>
        <p:spPr>
          <a:xfrm>
            <a:off x="5738750" y="4094700"/>
            <a:ext cx="36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4"/>
          <p:cNvSpPr txBox="1"/>
          <p:nvPr/>
        </p:nvSpPr>
        <p:spPr>
          <a:xfrm>
            <a:off x="2985500" y="4743300"/>
            <a:ext cx="58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Still same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 multiplications required, not an optimization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aseline="30000"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2754975" y="2900875"/>
            <a:ext cx="16002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1034600" y="3387925"/>
            <a:ext cx="616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Change this term to something better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XlYr + XrYl = (Xl + Xr)(Yl + Yr) - XlYl - XrYr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Xl*Yr + Xr*Yl = (Xl + Xr)*(Yl + Yr) - XlYl - XrYr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5172248" y="2168200"/>
            <a:ext cx="6624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6042663" y="2168200"/>
            <a:ext cx="7062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7"/>
          <p:cNvCxnSpPr>
            <a:endCxn id="168" idx="2"/>
          </p:cNvCxnSpPr>
          <p:nvPr/>
        </p:nvCxnSpPr>
        <p:spPr>
          <a:xfrm rot="10800000">
            <a:off x="5503448" y="24415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7"/>
          <p:cNvCxnSpPr>
            <a:endCxn id="169" idx="2"/>
          </p:cNvCxnSpPr>
          <p:nvPr/>
        </p:nvCxnSpPr>
        <p:spPr>
          <a:xfrm flipH="1" rot="10800000">
            <a:off x="6333363" y="24415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7"/>
          <p:cNvSpPr txBox="1"/>
          <p:nvPr/>
        </p:nvSpPr>
        <p:spPr>
          <a:xfrm>
            <a:off x="4193925" y="3097900"/>
            <a:ext cx="3005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We already calculate these two,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No extra multiplication needed for them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Xl*Yr + Xr*Yl = (Xl + Xr)*(Yl + Yr) - XlYl - XrYr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863999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1807721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8"/>
          <p:cNvCxnSpPr>
            <a:endCxn id="179" idx="2"/>
          </p:cNvCxnSpPr>
          <p:nvPr/>
        </p:nvCxnSpPr>
        <p:spPr>
          <a:xfrm rot="10800000">
            <a:off x="931649" y="24415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8"/>
          <p:cNvCxnSpPr>
            <a:endCxn id="180" idx="2"/>
          </p:cNvCxnSpPr>
          <p:nvPr/>
        </p:nvCxnSpPr>
        <p:spPr>
          <a:xfrm flipH="1" rot="10800000">
            <a:off x="1812971" y="24415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 txBox="1"/>
          <p:nvPr/>
        </p:nvSpPr>
        <p:spPr>
          <a:xfrm>
            <a:off x="372525" y="309790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Instead of these two multiplications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8"/>
          <p:cNvSpPr/>
          <p:nvPr/>
        </p:nvSpPr>
        <p:spPr>
          <a:xfrm flipH="1">
            <a:off x="3648275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4276300" y="289855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Only one new multiplication needed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28"/>
          <p:cNvCxnSpPr>
            <a:stCxn id="185" idx="0"/>
            <a:endCxn id="184" idx="2"/>
          </p:cNvCxnSpPr>
          <p:nvPr/>
        </p:nvCxnSpPr>
        <p:spPr>
          <a:xfrm rot="10800000">
            <a:off x="3716050" y="2441350"/>
            <a:ext cx="20631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501150" y="1280750"/>
            <a:ext cx="8206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the final value of XY becomes 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XlYl +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[(Xl + Xr)(Yl + Yr) - XlYl - XrYr] + XrYr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01150" y="1280750"/>
            <a:ext cx="8206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the final value of XY becomes 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XlYl + 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0000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[(Xl + Xr)(Yl + Yr) - XlYl - XrYr] + XrYr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689575" y="1753100"/>
            <a:ext cx="4821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3092025" y="1753100"/>
            <a:ext cx="19959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7110500" y="1753100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1945075" y="2632275"/>
            <a:ext cx="5876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multiplications required instead of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0"/>
          <p:cNvSpPr txBox="1"/>
          <p:nvPr>
            <p:ph idx="4294967295" type="body"/>
          </p:nvPr>
        </p:nvSpPr>
        <p:spPr>
          <a:xfrm>
            <a:off x="476300" y="3577975"/>
            <a:ext cx="1590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x	34</a:t>
            </a:r>
            <a:endParaRPr/>
          </a:p>
        </p:txBody>
      </p:sp>
      <p:cxnSp>
        <p:nvCxnSpPr>
          <p:cNvPr id="204" name="Google Shape;204;p30"/>
          <p:cNvCxnSpPr/>
          <p:nvPr/>
        </p:nvCxnSpPr>
        <p:spPr>
          <a:xfrm flipH="1" rot="10800000">
            <a:off x="476300" y="4517575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0"/>
          <p:cNvSpPr txBox="1"/>
          <p:nvPr/>
        </p:nvSpPr>
        <p:spPr>
          <a:xfrm>
            <a:off x="2228900" y="3638350"/>
            <a:ext cx="56709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1*3*10</a:t>
            </a:r>
            <a:r>
              <a:rPr baseline="30000" lang="en-GB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+ 10*( (1+2)(3+4) - 1*3 - 2*4 ) + 2*4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= 	300 + 10*10 + 8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=	408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24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2459050" y="2571750"/>
            <a:ext cx="2499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b=10 for 10-based numbers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55"/>
              <a:t>Divide and Conquer</a:t>
            </a:r>
            <a:endParaRPr sz="362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643525" y="315925"/>
            <a:ext cx="1188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0" y="0"/>
            <a:ext cx="82584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math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ceil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floor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karatsuba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#base case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in other words, if x and y are single digits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ceil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#Cast n into a float because n might lie outside the representable range of integers.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x_H 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x_L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y_H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y_L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#recursive steps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karatsuba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x_H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y_H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d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karatsuba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x_L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y_L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e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karatsuba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x_H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x_L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y_H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y_L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006200" y="2653725"/>
            <a:ext cx="464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Open Sans"/>
                <a:ea typeface="Open Sans"/>
                <a:cs typeface="Open Sans"/>
                <a:sym typeface="Open Sans"/>
              </a:rPr>
              <a:t>Time Complexity = </a:t>
            </a:r>
            <a:r>
              <a:rPr lang="en-GB" sz="2100"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aseline="30000" lang="en-GB" sz="2100">
                <a:latin typeface="Open Sans"/>
                <a:ea typeface="Open Sans"/>
                <a:cs typeface="Open Sans"/>
                <a:sym typeface="Open Sans"/>
              </a:rPr>
              <a:t>log3</a:t>
            </a:r>
            <a:r>
              <a:rPr lang="en-GB" sz="2100">
                <a:latin typeface="Open Sans"/>
                <a:ea typeface="Open Sans"/>
                <a:cs typeface="Open Sans"/>
                <a:sym typeface="Open Sans"/>
              </a:rPr>
              <a:t>) = </a:t>
            </a:r>
            <a:r>
              <a:rPr lang="en-GB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aseline="30000" lang="en-GB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1.59</a:t>
            </a:r>
            <a:r>
              <a:rPr lang="en-GB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Reduced from O(n</a:t>
            </a:r>
            <a:r>
              <a:rPr baseline="30000"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Karatsuba Algorithm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Karatsuba Algorithm | Brilliant Math &amp; Science Wiki</a:t>
            </a:r>
            <a:endParaRPr sz="2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Karatsuba algorithm for fast multiplication using Divide and Conquer algorithm - GeeksforGeeks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044700" y="1444248"/>
            <a:ext cx="3054600" cy="19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Maximum Sum Subarray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Brute Force Approach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max_subarray_sum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maxSum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currentSum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currentSum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maxSum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maxSum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currentSum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maxSum</a:t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0" name="Google Shape;80;p16"/>
          <p:cNvSpPr txBox="1"/>
          <p:nvPr/>
        </p:nvSpPr>
        <p:spPr>
          <a:xfrm>
            <a:off x="4954625" y="1843675"/>
            <a:ext cx="364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Open Sans"/>
                <a:ea typeface="Open Sans"/>
                <a:cs typeface="Open Sans"/>
                <a:sym typeface="Open Sans"/>
              </a:rPr>
              <a:t>Time complexity: O(n</a:t>
            </a:r>
            <a:r>
              <a:rPr b="1" baseline="30000" lang="en-GB" sz="2000"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b="1" lang="en-GB" sz="2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702975" y="315925"/>
            <a:ext cx="3129300" cy="24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Approach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1325"/>
            <a:ext cx="8520600" cy="4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6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max_subarray_sum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6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56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mid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low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6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56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left_sum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max_subarray_sum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right_sum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max_subarray_sum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mid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56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left_cross_sum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056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-inf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current_sum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6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6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low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current_sum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left_cross_sum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left_cross_sum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current_sum</a:t>
            </a:r>
            <a:endParaRPr sz="1056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56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right_cross_sum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056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-inf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current_sum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6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6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mid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high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6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current_sum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right_cross_sum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6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right_cross_sum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current_sum</a:t>
            </a:r>
            <a:endParaRPr sz="1056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56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6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6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left_sum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left_cross_sum 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6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right_cross_sum</a:t>
            </a:r>
            <a:r>
              <a:rPr lang="en-GB" sz="1056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25"/>
          </a:p>
        </p:txBody>
      </p:sp>
      <p:sp>
        <p:nvSpPr>
          <p:cNvPr id="87" name="Google Shape;87;p17"/>
          <p:cNvSpPr txBox="1"/>
          <p:nvPr/>
        </p:nvSpPr>
        <p:spPr>
          <a:xfrm>
            <a:off x="4966500" y="3067200"/>
            <a:ext cx="375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Open Sans"/>
                <a:ea typeface="Open Sans"/>
                <a:cs typeface="Open Sans"/>
                <a:sym typeface="Open Sans"/>
              </a:rPr>
              <a:t>Time complexity: O(nlogn)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346625" y="3673000"/>
            <a:ext cx="32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Simulation: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https://youtu.be/3GD-3UZGsVI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52538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{92E1DFA0-4D9A-42A4-A193-E28AD01805C6}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Karatsuba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Assume, the * operator can multiply only one digit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have to write a function to multiply multiple digit numbers.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body"/>
          </p:nvPr>
        </p:nvSpPr>
        <p:spPr>
          <a:xfrm>
            <a:off x="1357025" y="1533750"/>
            <a:ext cx="1590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x</a:t>
            </a:r>
            <a:r>
              <a:rPr lang="en-GB"/>
              <a:t>	</a:t>
            </a:r>
            <a:r>
              <a:rPr lang="en-GB"/>
              <a:t>34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049650" y="1533750"/>
            <a:ext cx="3183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Open Sans"/>
                <a:ea typeface="Open Sans"/>
                <a:cs typeface="Open Sans"/>
                <a:sym typeface="Open Sans"/>
              </a:rPr>
              <a:t>2*4=8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1*4=4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2*3=6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1*3=3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357025" y="2473350"/>
            <a:ext cx="168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	48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    36</a:t>
            </a:r>
            <a:r>
              <a:rPr lang="en-GB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1357025" y="2473350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 txBox="1"/>
          <p:nvPr/>
        </p:nvSpPr>
        <p:spPr>
          <a:xfrm>
            <a:off x="4443800" y="3435425"/>
            <a:ext cx="35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 multiplications required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