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/>
              <a:t>Course Title: Programming Language I</a:t>
            </a:r>
            <a:endParaRPr sz="2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/>
              <a:t>Course Code: CSE110</a:t>
            </a:r>
            <a:endParaRPr sz="2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/>
              <a:t>Semester: Fall 2022</a:t>
            </a:r>
            <a:endParaRPr lang="en-GB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Assignment Operators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117" name="Google Shape;117;p11"/>
          <p:cNvSpPr txBox="1"/>
          <p:nvPr>
            <p:ph type="body" idx="1"/>
          </p:nvPr>
        </p:nvSpPr>
        <p:spPr>
          <a:xfrm>
            <a:off x="311700" y="1036975"/>
            <a:ext cx="8520600" cy="3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55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10">
                <a:solidFill>
                  <a:schemeClr val="dk1"/>
                </a:solidFill>
              </a:rPr>
              <a:t>(=): Assigns the value found on the right operand to the left operand </a:t>
            </a:r>
            <a:endParaRPr sz="161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1000"/>
              <a:buNone/>
            </a:pPr>
            <a:r>
              <a:rPr lang="en-GB" sz="1500">
                <a:solidFill>
                  <a:schemeClr val="dk1"/>
                </a:solidFill>
              </a:rPr>
              <a:t>        &gt;&gt;&gt; x = 5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000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0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155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10">
                <a:solidFill>
                  <a:schemeClr val="dk1"/>
                </a:solidFill>
              </a:rPr>
              <a:t>(+=): Adds the value found in the right operand to the value found in the left operand</a:t>
            </a:r>
            <a:endParaRPr sz="161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000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000"/>
              <a:buNone/>
            </a:pPr>
            <a:r>
              <a:rPr lang="en-GB" sz="1500">
                <a:solidFill>
                  <a:schemeClr val="dk1"/>
                </a:solidFill>
              </a:rPr>
              <a:t>                &gt;&gt;&gt; x = 5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000"/>
              <a:buNone/>
            </a:pPr>
            <a:r>
              <a:rPr lang="en-GB" sz="1500">
                <a:solidFill>
                  <a:schemeClr val="dk1"/>
                </a:solidFill>
              </a:rPr>
              <a:t>                &gt;&gt;&gt; x+=3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</a:rPr>
              <a:t>      &gt;&gt;&gt; print(x)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</a:rPr>
              <a:t>      Output = 8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000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0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155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10">
                <a:solidFill>
                  <a:schemeClr val="dk1"/>
                </a:solidFill>
              </a:rPr>
              <a:t>(-=): Subtracts the value of the right operand from the value of the left operand</a:t>
            </a:r>
            <a:endParaRPr sz="161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0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0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x = 8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0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x -=3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0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print(x)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000"/>
              <a:buNone/>
            </a:pPr>
            <a:r>
              <a:rPr lang="en-GB" sz="1500">
                <a:solidFill>
                  <a:schemeClr val="dk1"/>
                </a:solidFill>
              </a:rPr>
              <a:t>      Output = 5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1103650" y="1382300"/>
            <a:ext cx="1135800" cy="40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11"/>
          <p:cNvSpPr/>
          <p:nvPr/>
        </p:nvSpPr>
        <p:spPr>
          <a:xfrm>
            <a:off x="1050075" y="2368150"/>
            <a:ext cx="1135800" cy="96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11"/>
          <p:cNvSpPr/>
          <p:nvPr/>
        </p:nvSpPr>
        <p:spPr>
          <a:xfrm>
            <a:off x="1050075" y="3849300"/>
            <a:ext cx="1135800" cy="96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Assignment Operators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126" name="Google Shape;126;p12"/>
          <p:cNvSpPr txBox="1"/>
          <p:nvPr>
            <p:ph type="body" idx="1"/>
          </p:nvPr>
        </p:nvSpPr>
        <p:spPr>
          <a:xfrm>
            <a:off x="311700" y="1036975"/>
            <a:ext cx="8520600" cy="3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8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●"/>
            </a:pPr>
            <a:r>
              <a:rPr lang="en-GB" sz="1610">
                <a:solidFill>
                  <a:schemeClr val="dk1"/>
                </a:solidFill>
              </a:rPr>
              <a:t>(*=): Multiplies the value of the right operand by the value of the left operand</a:t>
            </a:r>
            <a:endParaRPr sz="161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  &gt;&gt;&gt; x = 5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  &gt;&gt;&gt; x*=3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  &gt;&gt;&gt; print(x)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  Output = 15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308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●"/>
            </a:pPr>
            <a:r>
              <a:rPr lang="en-GB" sz="1610">
                <a:solidFill>
                  <a:schemeClr val="dk1"/>
                </a:solidFill>
              </a:rPr>
              <a:t>(/=): Divides the value of the left operand by the value of the right operand</a:t>
            </a:r>
            <a:endParaRPr sz="161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          &gt;&gt;&gt; x = 6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          &gt;&gt;&gt; x/=3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 &gt;&gt;&gt; print(x)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 Output = 2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1167950" y="1446600"/>
            <a:ext cx="1275300" cy="106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1167950" y="3182500"/>
            <a:ext cx="1275300" cy="106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>
                <a:highlight>
                  <a:srgbClr val="FF0000"/>
                </a:highlight>
              </a:rPr>
              <a:t>Identity Operators</a:t>
            </a:r>
            <a:endParaRPr b="1">
              <a:highlight>
                <a:srgbClr val="FF00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endParaRPr b="1">
              <a:highlight>
                <a:srgbClr val="FF0000"/>
              </a:highlight>
            </a:endParaRPr>
          </a:p>
        </p:txBody>
      </p:sp>
      <p:pic>
        <p:nvPicPr>
          <p:cNvPr id="134" name="Google Shape;134;p13"/>
          <p:cNvPicPr preferRelativeResize="0"/>
          <p:nvPr/>
        </p:nvPicPr>
        <p:blipFill rotWithShape="1">
          <a:blip r:embed="rId1"/>
          <a:srcRect r="1497" b="4075"/>
          <a:stretch>
            <a:fillRect/>
          </a:stretch>
        </p:blipFill>
        <p:spPr>
          <a:xfrm>
            <a:off x="1154430" y="2033905"/>
            <a:ext cx="6834505" cy="221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1154430" y="1372235"/>
            <a:ext cx="6614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>
                <a:highlight>
                  <a:srgbClr val="FFFF00"/>
                </a:highlight>
              </a:rPr>
              <a:t>It only works for integer value.</a:t>
            </a:r>
            <a:endParaRPr lang="en-GB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Identity Operators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140" name="Google Shape;140;p14"/>
          <p:cNvSpPr txBox="1"/>
          <p:nvPr>
            <p:ph type="body" idx="1"/>
          </p:nvPr>
        </p:nvSpPr>
        <p:spPr>
          <a:xfrm>
            <a:off x="311700" y="1195325"/>
            <a:ext cx="8520600" cy="3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is: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x = 10                                                    &gt;&gt;&gt; x = 10        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y = 10                                                    &gt;&gt;&gt; y = ‘10’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print(x is y)                                            &gt;&gt;&gt; print(x is y)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Output = True                                              Output = False</a:t>
            </a:r>
            <a:endParaRPr sz="15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is not: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&gt;&gt;&gt; x = 10                                                   &gt;&gt;&gt; x = 15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&gt;&gt;&gt; y = ‘10’                                                  &gt;&gt;&gt; y = ‘Hello’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&gt;&gt;&gt; print(x is not y)                                      &gt;&gt;&gt; print(x is not y)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Output = True                                               Output = True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1017950" y="1703775"/>
            <a:ext cx="1510800" cy="116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017950" y="3557725"/>
            <a:ext cx="1757400" cy="124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4693450" y="1703775"/>
            <a:ext cx="1510800" cy="116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4693450" y="3557725"/>
            <a:ext cx="1757400" cy="12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>
                <a:highlight>
                  <a:srgbClr val="FF0000"/>
                </a:highlight>
              </a:rPr>
              <a:t>Python Membership Operators</a:t>
            </a:r>
            <a:endParaRPr b="1">
              <a:highlight>
                <a:srgbClr val="FF00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endParaRPr b="1">
              <a:highlight>
                <a:srgbClr val="FF0000"/>
              </a:highlight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1"/>
          <a:srcRect r="2238" b="4187"/>
          <a:stretch>
            <a:fillRect/>
          </a:stretch>
        </p:blipFill>
        <p:spPr>
          <a:xfrm>
            <a:off x="1234088" y="1768063"/>
            <a:ext cx="6675824" cy="17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Membership Operators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156" name="Google Shape;156;p16"/>
          <p:cNvSpPr txBox="1"/>
          <p:nvPr>
            <p:ph type="body" idx="1"/>
          </p:nvPr>
        </p:nvSpPr>
        <p:spPr>
          <a:xfrm>
            <a:off x="386700" y="1077450"/>
            <a:ext cx="8520600" cy="3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in: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x = [‘cat’,’dog’]                                              x = ‘Hello’        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print(‘rat’ in x)                                               print(‘H’ in x)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       Output = False                                             Output = True</a:t>
            </a:r>
            <a:endParaRPr sz="15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not in: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x = ‘Hello’                                                      x = [‘cat’, ‘dog’]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print(‘W’ not in x)                                           print(‘cat’ not in x)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Output = True                                               Output = False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092950" y="1500175"/>
            <a:ext cx="1510800" cy="116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092950" y="3359450"/>
            <a:ext cx="1757400" cy="124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4768450" y="1500175"/>
            <a:ext cx="1510800" cy="116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768450" y="3343400"/>
            <a:ext cx="1757400" cy="12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450130" y="53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sz="2220">
                <a:highlight>
                  <a:srgbClr val="FF0000"/>
                </a:highlight>
              </a:rPr>
              <a:t>Logical Operators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166" name="Google Shape;166;p17"/>
          <p:cNvSpPr txBox="1"/>
          <p:nvPr/>
        </p:nvSpPr>
        <p:spPr>
          <a:xfrm>
            <a:off x="439350" y="1103700"/>
            <a:ext cx="8218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and (Logical AND)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 (Logical OR)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 (Logical NOT)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50050" y="2293150"/>
            <a:ext cx="64830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i="0" u="none" strike="noStrike" cap="none">
                <a:solidFill>
                  <a:schemeClr val="dk1"/>
                </a:solidFill>
                <a:highlight>
                  <a:srgbClr val="FF0000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Comparison/ Relational Operators</a:t>
            </a:r>
            <a:endParaRPr lang="en-GB" sz="2000" i="0" u="none" strike="noStrike" cap="none">
              <a:solidFill>
                <a:schemeClr val="dk1"/>
              </a:solidFill>
              <a:highlight>
                <a:srgbClr val="FF0000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589350" y="2978950"/>
            <a:ext cx="5572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== (equal)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!= (not equal)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&gt; (greater than)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 (less than)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&gt;= (greater than or equal)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&lt;= (less than or equal)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Comments in Python</a:t>
            </a:r>
            <a:endParaRPr b="1"/>
          </a:p>
        </p:txBody>
      </p:sp>
      <p:sp>
        <p:nvSpPr>
          <p:cNvPr id="174" name="Google Shape;174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Comments can be used to explain Python code.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Makes the code more readable.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Comments starts with a </a:t>
            </a:r>
            <a:r>
              <a:rPr lang="en-GB">
                <a:solidFill>
                  <a:srgbClr val="DC143C"/>
                </a:solidFill>
              </a:rPr>
              <a:t>#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Example: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1"/>
          <a:srcRect r="2561" b="8549"/>
          <a:stretch>
            <a:fillRect/>
          </a:stretch>
        </p:blipFill>
        <p:spPr>
          <a:xfrm>
            <a:off x="311700" y="2967025"/>
            <a:ext cx="3526625" cy="11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2"/>
          <a:srcRect r="1816" b="9179"/>
          <a:stretch>
            <a:fillRect/>
          </a:stretch>
        </p:blipFill>
        <p:spPr>
          <a:xfrm>
            <a:off x="4212425" y="2967025"/>
            <a:ext cx="4619874" cy="8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Multi Line Comments</a:t>
            </a:r>
            <a:endParaRPr b="1"/>
          </a:p>
        </p:txBody>
      </p:sp>
      <p:sp>
        <p:nvSpPr>
          <p:cNvPr id="182" name="Google Shape;182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To add a multiline comment you could insert a </a:t>
            </a:r>
            <a:r>
              <a:rPr lang="en-GB">
                <a:solidFill>
                  <a:srgbClr val="DC143C"/>
                </a:solidFill>
              </a:rPr>
              <a:t>#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for each line: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You can also use a multi line string by using triple quotes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1"/>
          <a:srcRect r="10982" b="5132"/>
          <a:stretch>
            <a:fillRect/>
          </a:stretch>
        </p:blipFill>
        <p:spPr>
          <a:xfrm>
            <a:off x="890600" y="1570425"/>
            <a:ext cx="4188625" cy="1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2"/>
          <a:srcRect r="2296" b="3834"/>
          <a:stretch>
            <a:fillRect/>
          </a:stretch>
        </p:blipFill>
        <p:spPr>
          <a:xfrm>
            <a:off x="890600" y="3527825"/>
            <a:ext cx="4252900" cy="14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Type Conversion in Python (Casting)</a:t>
            </a:r>
            <a:endParaRPr b="1"/>
          </a:p>
        </p:txBody>
      </p:sp>
      <p:sp>
        <p:nvSpPr>
          <p:cNvPr id="60" name="Google Shape;60;p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input() function always returns a </a:t>
            </a:r>
            <a:r>
              <a:rPr lang="en-GB" b="1">
                <a:solidFill>
                  <a:schemeClr val="dk1"/>
                </a:solidFill>
              </a:rPr>
              <a:t>string</a:t>
            </a:r>
            <a:r>
              <a:rPr lang="en-GB">
                <a:solidFill>
                  <a:schemeClr val="dk1"/>
                </a:solidFill>
              </a:rPr>
              <a:t>. If you want a numeric type, then you need to convert the string to the appropriate type with </a:t>
            </a:r>
            <a:r>
              <a:rPr lang="en-GB">
                <a:solidFill>
                  <a:schemeClr val="dk1"/>
                </a:solidFill>
                <a:highlight>
                  <a:srgbClr val="FFFF00"/>
                </a:highlight>
              </a:rPr>
              <a:t>int(), float() or str() which are built in functions.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int() - </a:t>
            </a:r>
            <a:r>
              <a:rPr lang="en-GB" sz="1500">
                <a:solidFill>
                  <a:schemeClr val="dk1"/>
                </a:solidFill>
              </a:rPr>
              <a:t>constructs an integer number from an integer literal or a float literal or a string literal</a:t>
            </a:r>
            <a:endParaRPr sz="15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float() - </a:t>
            </a:r>
            <a:r>
              <a:rPr lang="en-GB" sz="1500">
                <a:solidFill>
                  <a:schemeClr val="dk1"/>
                </a:solidFill>
              </a:rPr>
              <a:t>constructs a float number from an integer literal or a float literal or a string literal</a:t>
            </a:r>
            <a:endParaRPr sz="15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str() - </a:t>
            </a:r>
            <a:r>
              <a:rPr lang="en-GB" sz="1500">
                <a:solidFill>
                  <a:schemeClr val="dk1"/>
                </a:solidFill>
              </a:rPr>
              <a:t>constructs a string from a wide variety of data types including strings, integer literals and float literals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 b="1"/>
              <a:t>Type Conversion in Python (Casting)</a:t>
            </a:r>
            <a:endParaRPr b="1"/>
          </a:p>
        </p:txBody>
      </p:sp>
      <p:sp>
        <p:nvSpPr>
          <p:cNvPr id="66" name="Google Shape;66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Examples: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w = int(4)    # output will be 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x = int(6.89)    # output will be 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y = int(‘5’)    # output will be 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z = float(3.49)    # output will be 3.49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m = float(4)    # output will be 4.0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n = float(‘4.8’)    # output will be 4.8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p = str(12.5)    # output will be ‘12.5’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Introduction to Operators</a:t>
            </a:r>
            <a:endParaRPr b="1"/>
          </a:p>
        </p:txBody>
      </p:sp>
      <p:sp>
        <p:nvSpPr>
          <p:cNvPr id="72" name="Google Shape;72;p5"/>
          <p:cNvSpPr txBox="1"/>
          <p:nvPr>
            <p:ph type="body" idx="1"/>
          </p:nvPr>
        </p:nvSpPr>
        <p:spPr>
          <a:xfrm>
            <a:off x="311700" y="117533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0000"/>
                </a:highlight>
              </a:rPr>
              <a:t>Arithmetic Operators</a:t>
            </a:r>
            <a:endParaRPr sz="19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900" b="1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pic>
        <p:nvPicPr>
          <p:cNvPr id="73" name="Google Shape;73;p5"/>
          <p:cNvPicPr preferRelativeResize="0"/>
          <p:nvPr/>
        </p:nvPicPr>
        <p:blipFill rotWithShape="1">
          <a:blip r:embed="rId1"/>
          <a:srcRect t="2660" r="2133" b="2316"/>
          <a:stretch>
            <a:fillRect/>
          </a:stretch>
        </p:blipFill>
        <p:spPr>
          <a:xfrm>
            <a:off x="1504680" y="1699260"/>
            <a:ext cx="5988650" cy="30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Arithmetic Operators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79" name="Google Shape;79;p6"/>
          <p:cNvSpPr txBox="1"/>
          <p:nvPr>
            <p:ph type="body" idx="1"/>
          </p:nvPr>
        </p:nvSpPr>
        <p:spPr>
          <a:xfrm>
            <a:off x="311700" y="1195325"/>
            <a:ext cx="8520600" cy="3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Addition: Add values on either side of the operator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x = 5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</a:rPr>
              <a:t>      &gt;&gt;&gt; y = 6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</a:rPr>
              <a:t>      &gt;&gt;&gt; print(x+y)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Output = 11</a:t>
            </a:r>
            <a:endParaRPr sz="15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Subtraction: Subtract right hand operand from left hand operand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x = 8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</a:rPr>
              <a:t>      &gt;&gt;&gt; y = 6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</a:rPr>
              <a:t>      &gt;&gt;&gt; print(x-y)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</a:rPr>
              <a:t>      Output = 2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017950" y="1703775"/>
            <a:ext cx="1510800" cy="116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1017950" y="3557725"/>
            <a:ext cx="1510800" cy="116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Arithmetic Operators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87" name="Google Shape;87;p7"/>
          <p:cNvSpPr txBox="1"/>
          <p:nvPr>
            <p:ph type="body" idx="1"/>
          </p:nvPr>
        </p:nvSpPr>
        <p:spPr>
          <a:xfrm>
            <a:off x="311700" y="1195325"/>
            <a:ext cx="8520600" cy="3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Multiplication: Multiply values on either side of the operator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x = 5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y = 6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print(x*y)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Output = 30</a:t>
            </a:r>
            <a:endParaRPr sz="15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Division: Divide left hand operand by right hand operand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x = 10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y = 2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print(x/y)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Output = 5.0      </a:t>
            </a:r>
            <a:r>
              <a:rPr lang="en-GB" sz="1500">
                <a:solidFill>
                  <a:schemeClr val="dk1"/>
                </a:solidFill>
                <a:highlight>
                  <a:srgbClr val="FFFF00"/>
                </a:highlight>
              </a:rPr>
              <a:t> (Always a float type value)</a:t>
            </a:r>
            <a:endParaRPr lang="en-GB" sz="15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017950" y="1703775"/>
            <a:ext cx="1510800" cy="116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964350" y="3557725"/>
            <a:ext cx="1510800" cy="116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Arithmetic Operators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95" name="Google Shape;95;p8"/>
          <p:cNvSpPr txBox="1"/>
          <p:nvPr>
            <p:ph type="body" idx="1"/>
          </p:nvPr>
        </p:nvSpPr>
        <p:spPr>
          <a:xfrm>
            <a:off x="311700" y="1195325"/>
            <a:ext cx="8520600" cy="3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Modulus: Also known as </a:t>
            </a:r>
            <a:r>
              <a:rPr lang="en-GB">
                <a:solidFill>
                  <a:schemeClr val="dk1"/>
                </a:solidFill>
                <a:highlight>
                  <a:srgbClr val="FFFF00"/>
                </a:highlight>
              </a:rPr>
              <a:t>remainder operator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x = 10                                                  &gt;&gt;&gt; x = 3        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y = 2                                                    &gt;&gt;&gt; y = 4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print(x%y)                                            &gt;&gt;&gt; print(x%y)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Output = 0                                                   Output = 3</a:t>
            </a:r>
            <a:endParaRPr sz="15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Exponentiation: Perform exponential (power) calculations on operators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x = 2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y = 3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print(x**y)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Output = 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1017950" y="1703775"/>
            <a:ext cx="1510800" cy="116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1017950" y="3557725"/>
            <a:ext cx="1510800" cy="116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4618450" y="1703775"/>
            <a:ext cx="1510800" cy="116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Arithmetic Operators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104" name="Google Shape;104;p9"/>
          <p:cNvSpPr txBox="1"/>
          <p:nvPr>
            <p:ph type="body" idx="1"/>
          </p:nvPr>
        </p:nvSpPr>
        <p:spPr>
          <a:xfrm>
            <a:off x="311700" y="1195325"/>
            <a:ext cx="8520600" cy="3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Floor Division: The real floor division operator is </a:t>
            </a:r>
            <a:r>
              <a:rPr lang="en-GB">
                <a:solidFill>
                  <a:srgbClr val="FF0000"/>
                </a:solidFill>
              </a:rPr>
              <a:t>//</a:t>
            </a:r>
            <a:r>
              <a:rPr lang="en-GB">
                <a:solidFill>
                  <a:schemeClr val="dk1"/>
                </a:solidFill>
              </a:rPr>
              <a:t>. It returns floor value for both integer and floating point arguments.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Floor division</a:t>
            </a:r>
            <a:r>
              <a:rPr lang="en-GB">
                <a:solidFill>
                  <a:schemeClr val="dk1"/>
                </a:solidFill>
                <a:highlight>
                  <a:srgbClr val="FFFF00"/>
                </a:highlight>
              </a:rPr>
              <a:t> always show the least value of the result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       </a:t>
            </a:r>
            <a:r>
              <a:rPr lang="en-GB" sz="1500">
                <a:solidFill>
                  <a:schemeClr val="dk1"/>
                </a:solidFill>
              </a:rPr>
              <a:t>      &gt;&gt;&gt; 5//2 = 2                                                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-5//2 = -3                                                    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 &gt;&gt;&gt; 3.0//3 = 1.0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</a:rPr>
              <a:t>     &gt;&gt;&gt; -5.0//2 = -3.0                                                                        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1050075" y="2571750"/>
            <a:ext cx="1703700" cy="13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title"/>
          </p:nvPr>
        </p:nvSpPr>
        <p:spPr>
          <a:xfrm>
            <a:off x="311700" y="47614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>
                <a:highlight>
                  <a:srgbClr val="FF0000"/>
                </a:highlight>
              </a:rPr>
              <a:t>Assignment Operators</a:t>
            </a:r>
            <a:endParaRPr lang="en-GB">
              <a:highlight>
                <a:srgbClr val="FF0000"/>
              </a:highlight>
            </a:endParaRPr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1"/>
          <a:srcRect l="1260" r="1006" b="3567"/>
          <a:stretch>
            <a:fillRect/>
          </a:stretch>
        </p:blipFill>
        <p:spPr>
          <a:xfrm>
            <a:off x="1211762" y="1293900"/>
            <a:ext cx="6720475" cy="33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5065</Words>
  <Application>WPS Presentation</Application>
  <PresentationFormat/>
  <Paragraphs>216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Semester: Fall 2022</vt:lpstr>
      <vt:lpstr>Type Conversion in Python (Casting)</vt:lpstr>
      <vt:lpstr>Type Conversion in Python (Casting)</vt:lpstr>
      <vt:lpstr>Introduction to Operators</vt:lpstr>
      <vt:lpstr>Arithmetic Operators</vt:lpstr>
      <vt:lpstr>Arithmetic Operators</vt:lpstr>
      <vt:lpstr>Arithmetic Operators</vt:lpstr>
      <vt:lpstr>Arithmetic Operators</vt:lpstr>
      <vt:lpstr>Assignment Operators</vt:lpstr>
      <vt:lpstr>Assignment Operators</vt:lpstr>
      <vt:lpstr>Assignment Operators</vt:lpstr>
      <vt:lpstr>Identity Operators</vt:lpstr>
      <vt:lpstr>Identity Operators</vt:lpstr>
      <vt:lpstr>Python Membership Operators</vt:lpstr>
      <vt:lpstr>Membership Operators</vt:lpstr>
      <vt:lpstr>Logical Operators</vt:lpstr>
      <vt:lpstr>Comments in Python</vt:lpstr>
      <vt:lpstr>Multi Line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Title: Programming Language ICourse Code: CSE110Semester: Fall 2022</dc:title>
  <dc:creator>Nazia Iqbal</dc:creator>
  <cp:lastModifiedBy>bmrau</cp:lastModifiedBy>
  <cp:revision>2</cp:revision>
  <dcterms:created xsi:type="dcterms:W3CDTF">2022-09-29T04:27:00Z</dcterms:created>
  <dcterms:modified xsi:type="dcterms:W3CDTF">2022-09-29T05:18:53Z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94EB0280FE9D45F485EEF5C5A31EE0B3</vt:lpwstr>
  </property>
  <property fmtid="{D5CDD505-2E9C-101B-9397-08002B2CF9AE}" pid="3" name="KSOProductBuildVer">
    <vt:lpwstr>1033-11.2.0.11341</vt:lpwstr>
  </property>
</Properties>
</file>