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wf0GqlSR9w2PE4TQOS+b8ymwN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1625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Course Title: Programming Language I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Course Code: CSE110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Semester: Fall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break</a:t>
            </a:r>
            <a:r>
              <a:rPr b="1" lang="en"/>
              <a:t> Statement</a:t>
            </a:r>
            <a:endParaRPr b="1" sz="3800"/>
          </a:p>
        </p:txBody>
      </p:sp>
      <p:pic>
        <p:nvPicPr>
          <p:cNvPr id="114" name="Google Shape;114;p10"/>
          <p:cNvPicPr preferRelativeResize="0"/>
          <p:nvPr/>
        </p:nvPicPr>
        <p:blipFill rotWithShape="1">
          <a:blip r:embed="rId3">
            <a:alphaModFix/>
          </a:blip>
          <a:srcRect b="911" l="1832" r="2187" t="922"/>
          <a:stretch/>
        </p:blipFill>
        <p:spPr>
          <a:xfrm>
            <a:off x="2078825" y="1017725"/>
            <a:ext cx="5048975" cy="37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continue</a:t>
            </a:r>
            <a:r>
              <a:rPr b="1" lang="en"/>
              <a:t> Statement</a:t>
            </a:r>
            <a:endParaRPr b="1" sz="3800"/>
          </a:p>
        </p:txBody>
      </p:sp>
      <p:sp>
        <p:nvSpPr>
          <p:cNvPr id="120" name="Google Shape;120;p11"/>
          <p:cNvSpPr txBox="1"/>
          <p:nvPr/>
        </p:nvSpPr>
        <p:spPr>
          <a:xfrm>
            <a:off x="450050" y="1093000"/>
            <a:ext cx="810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the </a:t>
            </a:r>
            <a:r>
              <a:rPr b="1" i="0" lang="en" sz="1800" u="none" cap="none" strike="noStrike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statement we can stop the current iteration, and continue with the next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1"/>
          <p:cNvPicPr preferRelativeResize="0"/>
          <p:nvPr/>
        </p:nvPicPr>
        <p:blipFill rotWithShape="1">
          <a:blip r:embed="rId3">
            <a:alphaModFix/>
          </a:blip>
          <a:srcRect b="2055" l="0" r="2458" t="0"/>
          <a:stretch/>
        </p:blipFill>
        <p:spPr>
          <a:xfrm>
            <a:off x="2503763" y="2005700"/>
            <a:ext cx="4136475" cy="29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Nested while statement</a:t>
            </a:r>
            <a:endParaRPr b="1" sz="3800"/>
          </a:p>
        </p:txBody>
      </p:sp>
      <p:sp>
        <p:nvSpPr>
          <p:cNvPr id="127" name="Google Shape;127;p12"/>
          <p:cNvSpPr txBox="1"/>
          <p:nvPr/>
        </p:nvSpPr>
        <p:spPr>
          <a:xfrm>
            <a:off x="450050" y="1093000"/>
            <a:ext cx="81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2"/>
          <p:cNvPicPr preferRelativeResize="0"/>
          <p:nvPr/>
        </p:nvPicPr>
        <p:blipFill rotWithShape="1">
          <a:blip r:embed="rId3">
            <a:alphaModFix/>
          </a:blip>
          <a:srcRect b="2210" l="0" r="1816" t="0"/>
          <a:stretch/>
        </p:blipFill>
        <p:spPr>
          <a:xfrm>
            <a:off x="1877275" y="1203475"/>
            <a:ext cx="5389451" cy="35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Nested while statement</a:t>
            </a:r>
            <a:endParaRPr b="1" sz="3800"/>
          </a:p>
        </p:txBody>
      </p:sp>
      <p:sp>
        <p:nvSpPr>
          <p:cNvPr id="134" name="Google Shape;134;p13"/>
          <p:cNvSpPr txBox="1"/>
          <p:nvPr/>
        </p:nvSpPr>
        <p:spPr>
          <a:xfrm>
            <a:off x="450050" y="1093000"/>
            <a:ext cx="81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1911" l="0" r="1106" t="0"/>
          <a:stretch/>
        </p:blipFill>
        <p:spPr>
          <a:xfrm>
            <a:off x="1423250" y="1017725"/>
            <a:ext cx="6227699" cy="390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Python</a:t>
            </a:r>
            <a:r>
              <a:rPr b="1" i="1" lang="en"/>
              <a:t> range</a:t>
            </a:r>
            <a:r>
              <a:rPr b="1" lang="en"/>
              <a:t> Function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</a:t>
            </a:r>
            <a:r>
              <a:rPr b="1" lang="en">
                <a:solidFill>
                  <a:schemeClr val="dk1"/>
                </a:solidFill>
              </a:rPr>
              <a:t>range()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function returns a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sequence of numbers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starting from 0 by default, and increments by 1 (by default), and stops before a specified number.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Syntax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    range</a:t>
            </a: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</a:rPr>
              <a:t>(start, stop, step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range</a:t>
            </a:r>
            <a:r>
              <a:rPr b="1" lang="en"/>
              <a:t> Function Parameters</a:t>
            </a:r>
            <a:endParaRPr b="1"/>
          </a:p>
        </p:txBody>
      </p:sp>
      <p:sp>
        <p:nvSpPr>
          <p:cNvPr id="147" name="Google Shape;147;p15"/>
          <p:cNvSpPr txBox="1"/>
          <p:nvPr/>
        </p:nvSpPr>
        <p:spPr>
          <a:xfrm>
            <a:off x="578650" y="1114425"/>
            <a:ext cx="852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start: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Optional. An integer number specifying at which position to start. Default is 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stop: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Required. An integer number specifying at which position to stop (not included).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step: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Optional. An integer number specifying the incrementation. Default is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range</a:t>
            </a:r>
            <a:r>
              <a:rPr b="1" lang="en"/>
              <a:t> Function Example</a:t>
            </a:r>
            <a:endParaRPr b="1"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1959" l="0" r="4075" t="0"/>
          <a:stretch/>
        </p:blipFill>
        <p:spPr>
          <a:xfrm>
            <a:off x="361950" y="1223700"/>
            <a:ext cx="4038600" cy="3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4">
            <a:alphaModFix/>
          </a:blip>
          <a:srcRect b="2410" l="0" r="3127" t="0"/>
          <a:stretch/>
        </p:blipFill>
        <p:spPr>
          <a:xfrm>
            <a:off x="4724400" y="1223700"/>
            <a:ext cx="3912400" cy="3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range</a:t>
            </a:r>
            <a:r>
              <a:rPr b="1" lang="en"/>
              <a:t> Function Example</a:t>
            </a:r>
            <a:endParaRPr b="1"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3605" l="0" r="3558" t="0"/>
          <a:stretch/>
        </p:blipFill>
        <p:spPr>
          <a:xfrm>
            <a:off x="311700" y="1309450"/>
            <a:ext cx="4188875" cy="18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4">
            <a:alphaModFix/>
          </a:blip>
          <a:srcRect b="2656" l="0" r="3399" t="0"/>
          <a:stretch/>
        </p:blipFill>
        <p:spPr>
          <a:xfrm>
            <a:off x="4796800" y="1309450"/>
            <a:ext cx="3882875" cy="30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lang="en"/>
              <a:t>Introduction to Iterations </a:t>
            </a:r>
            <a:endParaRPr b="1" sz="3800"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5258" l="4417" r="4316" t="0"/>
          <a:stretch/>
        </p:blipFill>
        <p:spPr>
          <a:xfrm>
            <a:off x="664375" y="1535288"/>
            <a:ext cx="3570675" cy="20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 b="1787" l="2444" r="4235" t="0"/>
          <a:stretch/>
        </p:blipFill>
        <p:spPr>
          <a:xfrm>
            <a:off x="4929200" y="1152475"/>
            <a:ext cx="3493275" cy="32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lang="en"/>
              <a:t>Introduction to Iterations </a:t>
            </a:r>
            <a:endParaRPr b="1" sz="3800"/>
          </a:p>
        </p:txBody>
      </p:sp>
      <p:sp>
        <p:nvSpPr>
          <p:cNvPr id="67" name="Google Shape;67;p3"/>
          <p:cNvSpPr txBox="1"/>
          <p:nvPr/>
        </p:nvSpPr>
        <p:spPr>
          <a:xfrm>
            <a:off x="514350" y="1114425"/>
            <a:ext cx="799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will you do if it tells to print 100 times?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we copy paste the program 100 times?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it says to print 10,000 times?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lang="en"/>
              <a:t>Python </a:t>
            </a:r>
            <a:r>
              <a:rPr b="1" i="1" lang="en"/>
              <a:t>while</a:t>
            </a:r>
            <a:r>
              <a:rPr b="1" lang="en"/>
              <a:t> loops </a:t>
            </a:r>
            <a:endParaRPr b="1" sz="3800"/>
          </a:p>
        </p:txBody>
      </p:sp>
      <p:sp>
        <p:nvSpPr>
          <p:cNvPr id="73" name="Google Shape;73;p4"/>
          <p:cNvSpPr txBox="1"/>
          <p:nvPr/>
        </p:nvSpPr>
        <p:spPr>
          <a:xfrm>
            <a:off x="514350" y="1114425"/>
            <a:ext cx="79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the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loop we can execute a set of statements as long as a condition is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2534" l="10750" r="4403" t="1836"/>
          <a:stretch/>
        </p:blipFill>
        <p:spPr>
          <a:xfrm>
            <a:off x="2693850" y="1778825"/>
            <a:ext cx="3756300" cy="32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lang="en"/>
              <a:t>Components of </a:t>
            </a:r>
            <a:r>
              <a:rPr b="1" i="1" lang="en"/>
              <a:t>while</a:t>
            </a:r>
            <a:r>
              <a:rPr b="1" lang="en"/>
              <a:t> loop </a:t>
            </a:r>
            <a:endParaRPr b="1" sz="3800"/>
          </a:p>
        </p:txBody>
      </p:sp>
      <p:sp>
        <p:nvSpPr>
          <p:cNvPr id="80" name="Google Shape;80;p5"/>
          <p:cNvSpPr txBox="1"/>
          <p:nvPr/>
        </p:nvSpPr>
        <p:spPr>
          <a:xfrm>
            <a:off x="514350" y="1114425"/>
            <a:ext cx="799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Initial value/ value initialization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Condition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Block of Code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Increment/Decrement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66590" l="0" r="1126" t="0"/>
          <a:stretch/>
        </p:blipFill>
        <p:spPr>
          <a:xfrm>
            <a:off x="2395425" y="2697050"/>
            <a:ext cx="4353150" cy="12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while</a:t>
            </a:r>
            <a:r>
              <a:rPr b="1" lang="en"/>
              <a:t> loop </a:t>
            </a:r>
            <a:endParaRPr b="1" sz="3800"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1428" l="0" r="0" t="0"/>
          <a:stretch/>
        </p:blipFill>
        <p:spPr>
          <a:xfrm>
            <a:off x="2774275" y="739350"/>
            <a:ext cx="3595450" cy="42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lang="en"/>
              <a:t>Infinite loop </a:t>
            </a:r>
            <a:endParaRPr b="1" sz="3800"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6585" l="0" r="3586" t="0"/>
          <a:stretch/>
        </p:blipFill>
        <p:spPr>
          <a:xfrm>
            <a:off x="709625" y="1245600"/>
            <a:ext cx="4251700" cy="15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 b="4833" l="0" r="3324" t="0"/>
          <a:stretch/>
        </p:blipFill>
        <p:spPr>
          <a:xfrm>
            <a:off x="709625" y="3057275"/>
            <a:ext cx="3876675" cy="15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lang="en"/>
              <a:t>Infinite loop </a:t>
            </a:r>
            <a:endParaRPr b="1" sz="3800"/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 b="6767" l="0" r="5267" t="0"/>
          <a:stretch/>
        </p:blipFill>
        <p:spPr>
          <a:xfrm>
            <a:off x="666750" y="3174225"/>
            <a:ext cx="3917125" cy="13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8"/>
          <p:cNvPicPr preferRelativeResize="0"/>
          <p:nvPr/>
        </p:nvPicPr>
        <p:blipFill rotWithShape="1">
          <a:blip r:embed="rId4">
            <a:alphaModFix/>
          </a:blip>
          <a:srcRect b="8248" l="0" r="2410" t="0"/>
          <a:stretch/>
        </p:blipFill>
        <p:spPr>
          <a:xfrm>
            <a:off x="666750" y="1159425"/>
            <a:ext cx="4433900" cy="15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break</a:t>
            </a:r>
            <a:r>
              <a:rPr b="1" lang="en"/>
              <a:t> Statement</a:t>
            </a:r>
            <a:endParaRPr b="1" sz="3800"/>
          </a:p>
        </p:txBody>
      </p:sp>
      <p:sp>
        <p:nvSpPr>
          <p:cNvPr id="107" name="Google Shape;107;p9"/>
          <p:cNvSpPr txBox="1"/>
          <p:nvPr/>
        </p:nvSpPr>
        <p:spPr>
          <a:xfrm>
            <a:off x="428625" y="1093000"/>
            <a:ext cx="8058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 loop control statement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Suppose you want to terminate a loop and skip to the next code after the loop; break will help you do that.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used after the loop statements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2095" l="0" r="4923" t="0"/>
          <a:stretch/>
        </p:blipFill>
        <p:spPr>
          <a:xfrm>
            <a:off x="2492712" y="2584275"/>
            <a:ext cx="3930125" cy="22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