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6" roundtripDataSignature="AMtx7mjjo0IfIRBpisFY4rP+xp2SlPE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92C304-D782-4392-8F01-3837D2E4AF56}">
  <a:tblStyle styleId="{6E92C304-D782-4392-8F01-3837D2E4AF5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customschemas.google.com/relationships/presentationmetadata" Target="metadata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9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8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553975"/>
            <a:ext cx="8520600" cy="18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Course Title: Programming Language I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Course Code: CSE110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Semester: Fall 2022</a:t>
            </a:r>
            <a:endParaRPr sz="4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50" name="Google Shape;25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It works by </a:t>
            </a:r>
            <a:r>
              <a:rPr b="1" lang="en" sz="2300">
                <a:solidFill>
                  <a:srgbClr val="FF0000"/>
                </a:solidFill>
              </a:rPr>
              <a:t>repeatedly swapping</a:t>
            </a:r>
            <a:r>
              <a:rPr lang="en" sz="2300">
                <a:solidFill>
                  <a:schemeClr val="dk1"/>
                </a:solidFill>
              </a:rPr>
              <a:t> the </a:t>
            </a:r>
            <a:r>
              <a:rPr b="1" lang="en" sz="2300">
                <a:solidFill>
                  <a:srgbClr val="FF0000"/>
                </a:solidFill>
              </a:rPr>
              <a:t>adjacent elements</a:t>
            </a:r>
            <a:r>
              <a:rPr lang="en" sz="2300">
                <a:solidFill>
                  <a:schemeClr val="dk1"/>
                </a:solidFill>
              </a:rPr>
              <a:t> if they are in </a:t>
            </a:r>
            <a:r>
              <a:rPr b="1" lang="en" sz="2300">
                <a:solidFill>
                  <a:srgbClr val="FF0000"/>
                </a:solidFill>
              </a:rPr>
              <a:t>wrong order</a:t>
            </a:r>
            <a:r>
              <a:rPr lang="en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</p:txBody>
      </p:sp>
      <p:graphicFrame>
        <p:nvGraphicFramePr>
          <p:cNvPr id="251" name="Google Shape;251;p10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57" name="Google Shape;25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 sz="2300">
              <a:solidFill>
                <a:schemeClr val="dk1"/>
              </a:solidFill>
            </a:endParaRPr>
          </a:p>
        </p:txBody>
      </p:sp>
      <p:graphicFrame>
        <p:nvGraphicFramePr>
          <p:cNvPr id="258" name="Google Shape;258;p11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64" name="Google Shape;26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265" name="Google Shape;265;p12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71" name="Google Shape;2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272" name="Google Shape;272;p13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78" name="Google Shape;27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279" name="Google Shape;279;p14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85" name="Google Shape;2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286" name="Google Shape;286;p15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92" name="Google Shape;2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293" name="Google Shape;293;p16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00" name="Google Shape;300;p17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07" name="Google Shape;307;p18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14" name="Google Shape;314;p19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729000" y="1140200"/>
            <a:ext cx="837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2600250" y="1757350"/>
            <a:ext cx="4236300" cy="889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2"/>
          <p:cNvCxnSpPr/>
          <p:nvPr/>
        </p:nvCxnSpPr>
        <p:spPr>
          <a:xfrm flipH="1">
            <a:off x="3114500" y="17680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2"/>
          <p:cNvCxnSpPr/>
          <p:nvPr/>
        </p:nvCxnSpPr>
        <p:spPr>
          <a:xfrm>
            <a:off x="3671800" y="17787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"/>
          <p:cNvCxnSpPr/>
          <p:nvPr/>
        </p:nvCxnSpPr>
        <p:spPr>
          <a:xfrm>
            <a:off x="4218300" y="17787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2"/>
          <p:cNvCxnSpPr/>
          <p:nvPr/>
        </p:nvCxnSpPr>
        <p:spPr>
          <a:xfrm>
            <a:off x="4807650" y="17680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2"/>
          <p:cNvCxnSpPr/>
          <p:nvPr/>
        </p:nvCxnSpPr>
        <p:spPr>
          <a:xfrm>
            <a:off x="5364750" y="1757350"/>
            <a:ext cx="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2"/>
          <p:cNvCxnSpPr/>
          <p:nvPr/>
        </p:nvCxnSpPr>
        <p:spPr>
          <a:xfrm flipH="1">
            <a:off x="6098700" y="1778925"/>
            <a:ext cx="3900" cy="88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2"/>
          <p:cNvCxnSpPr/>
          <p:nvPr/>
        </p:nvCxnSpPr>
        <p:spPr>
          <a:xfrm flipH="1">
            <a:off x="6836550" y="1794225"/>
            <a:ext cx="10800" cy="8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"/>
          <p:cNvSpPr txBox="1"/>
          <p:nvPr/>
        </p:nvSpPr>
        <p:spPr>
          <a:xfrm>
            <a:off x="32592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8111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6296313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466800" y="2023425"/>
            <a:ext cx="5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379025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952250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27019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243050" y="3342575"/>
            <a:ext cx="356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= 7→ 2 → 1 → 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min_index = 0 → 1 → 2 →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721775" y="1296600"/>
            <a:ext cx="278700" cy="43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660925" y="2690800"/>
            <a:ext cx="53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Index -      0         1         2         3        4          5            6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28" name="Google Shape;328;p21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35" name="Google Shape;335;p22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49" name="Google Shape;349;p24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56" name="Google Shape;356;p25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63" name="Google Shape;363;p26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70" name="Google Shape;370;p27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76" name="Google Shape;3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77" name="Google Shape;377;p28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First iteration</a:t>
            </a:r>
            <a:endParaRPr/>
          </a:p>
        </p:txBody>
      </p:sp>
      <p:graphicFrame>
        <p:nvGraphicFramePr>
          <p:cNvPr id="384" name="Google Shape;384;p29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729000" y="1140200"/>
            <a:ext cx="837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2528900" y="1757350"/>
            <a:ext cx="4307700" cy="889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3"/>
          <p:cNvCxnSpPr/>
          <p:nvPr/>
        </p:nvCxnSpPr>
        <p:spPr>
          <a:xfrm flipH="1">
            <a:off x="3114500" y="17680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"/>
          <p:cNvCxnSpPr/>
          <p:nvPr/>
        </p:nvCxnSpPr>
        <p:spPr>
          <a:xfrm>
            <a:off x="3671800" y="17787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3"/>
          <p:cNvCxnSpPr/>
          <p:nvPr/>
        </p:nvCxnSpPr>
        <p:spPr>
          <a:xfrm>
            <a:off x="4218300" y="17787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3"/>
          <p:cNvCxnSpPr/>
          <p:nvPr/>
        </p:nvCxnSpPr>
        <p:spPr>
          <a:xfrm>
            <a:off x="4807650" y="17680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3"/>
          <p:cNvCxnSpPr/>
          <p:nvPr/>
        </p:nvCxnSpPr>
        <p:spPr>
          <a:xfrm>
            <a:off x="5364750" y="1757350"/>
            <a:ext cx="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3"/>
          <p:cNvCxnSpPr/>
          <p:nvPr/>
        </p:nvCxnSpPr>
        <p:spPr>
          <a:xfrm flipH="1">
            <a:off x="6098700" y="1778925"/>
            <a:ext cx="3900" cy="88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3"/>
          <p:cNvCxnSpPr/>
          <p:nvPr/>
        </p:nvCxnSpPr>
        <p:spPr>
          <a:xfrm flipH="1">
            <a:off x="6836550" y="1794225"/>
            <a:ext cx="10800" cy="8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3"/>
          <p:cNvSpPr txBox="1"/>
          <p:nvPr/>
        </p:nvSpPr>
        <p:spPr>
          <a:xfrm>
            <a:off x="32592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38111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6296313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575238" y="2023425"/>
            <a:ext cx="5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379025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4952250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2368150" y="2023425"/>
            <a:ext cx="6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243050" y="3342575"/>
            <a:ext cx="356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= 2 →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min_index = 1 →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3214675" y="1305025"/>
            <a:ext cx="278700" cy="43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660925" y="2690800"/>
            <a:ext cx="53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Index -      0         1         2         3        4          5            6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Second iteration</a:t>
            </a:r>
            <a:endParaRPr/>
          </a:p>
        </p:txBody>
      </p:sp>
      <p:graphicFrame>
        <p:nvGraphicFramePr>
          <p:cNvPr id="391" name="Google Shape;391;p30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97" name="Google Shape;3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Second iteration</a:t>
            </a:r>
            <a:endParaRPr/>
          </a:p>
        </p:txBody>
      </p:sp>
      <p:graphicFrame>
        <p:nvGraphicFramePr>
          <p:cNvPr id="398" name="Google Shape;398;p31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04" name="Google Shape;404;p32"/>
          <p:cNvSpPr txBox="1"/>
          <p:nvPr>
            <p:ph idx="1" type="body"/>
          </p:nvPr>
        </p:nvSpPr>
        <p:spPr>
          <a:xfrm>
            <a:off x="311700" y="11298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Second iteration</a:t>
            </a:r>
            <a:endParaRPr/>
          </a:p>
        </p:txBody>
      </p:sp>
      <p:graphicFrame>
        <p:nvGraphicFramePr>
          <p:cNvPr id="405" name="Google Shape;405;p32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11" name="Google Shape;41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Second iteration</a:t>
            </a:r>
            <a:endParaRPr/>
          </a:p>
        </p:txBody>
      </p:sp>
      <p:graphicFrame>
        <p:nvGraphicFramePr>
          <p:cNvPr id="412" name="Google Shape;412;p33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18" name="Google Shape;4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Second iteration</a:t>
            </a:r>
            <a:endParaRPr/>
          </a:p>
        </p:txBody>
      </p:sp>
      <p:graphicFrame>
        <p:nvGraphicFramePr>
          <p:cNvPr id="419" name="Google Shape;419;p34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25" name="Google Shape;425;p35"/>
          <p:cNvSpPr txBox="1"/>
          <p:nvPr>
            <p:ph idx="1" type="body"/>
          </p:nvPr>
        </p:nvSpPr>
        <p:spPr>
          <a:xfrm>
            <a:off x="311700" y="1142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Second iteration</a:t>
            </a:r>
            <a:endParaRPr/>
          </a:p>
        </p:txBody>
      </p:sp>
      <p:graphicFrame>
        <p:nvGraphicFramePr>
          <p:cNvPr id="426" name="Google Shape;426;p35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32" name="Google Shape;43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Second iteration</a:t>
            </a:r>
            <a:endParaRPr/>
          </a:p>
        </p:txBody>
      </p:sp>
      <p:graphicFrame>
        <p:nvGraphicFramePr>
          <p:cNvPr id="433" name="Google Shape;433;p36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39" name="Google Shape;43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Second iteration</a:t>
            </a:r>
            <a:endParaRPr/>
          </a:p>
        </p:txBody>
      </p:sp>
      <p:graphicFrame>
        <p:nvGraphicFramePr>
          <p:cNvPr id="440" name="Google Shape;440;p37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Second iteration</a:t>
            </a:r>
            <a:endParaRPr/>
          </a:p>
        </p:txBody>
      </p:sp>
      <p:graphicFrame>
        <p:nvGraphicFramePr>
          <p:cNvPr id="447" name="Google Shape;447;p38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Third iteration</a:t>
            </a:r>
            <a:endParaRPr/>
          </a:p>
        </p:txBody>
      </p:sp>
      <p:graphicFrame>
        <p:nvGraphicFramePr>
          <p:cNvPr id="454" name="Google Shape;454;p39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729000" y="1140200"/>
            <a:ext cx="837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2528900" y="1757350"/>
            <a:ext cx="4307700" cy="889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 flipH="1">
            <a:off x="3114500" y="17680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4"/>
          <p:cNvCxnSpPr/>
          <p:nvPr/>
        </p:nvCxnSpPr>
        <p:spPr>
          <a:xfrm>
            <a:off x="3671800" y="17787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4"/>
          <p:cNvCxnSpPr/>
          <p:nvPr/>
        </p:nvCxnSpPr>
        <p:spPr>
          <a:xfrm>
            <a:off x="4218300" y="17787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4"/>
          <p:cNvCxnSpPr/>
          <p:nvPr/>
        </p:nvCxnSpPr>
        <p:spPr>
          <a:xfrm>
            <a:off x="4807650" y="17680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4"/>
          <p:cNvCxnSpPr/>
          <p:nvPr/>
        </p:nvCxnSpPr>
        <p:spPr>
          <a:xfrm>
            <a:off x="5364750" y="1757350"/>
            <a:ext cx="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4"/>
          <p:cNvCxnSpPr/>
          <p:nvPr/>
        </p:nvCxnSpPr>
        <p:spPr>
          <a:xfrm flipH="1">
            <a:off x="6098700" y="1778925"/>
            <a:ext cx="3900" cy="88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"/>
          <p:cNvCxnSpPr/>
          <p:nvPr/>
        </p:nvCxnSpPr>
        <p:spPr>
          <a:xfrm flipH="1">
            <a:off x="6836550" y="1794225"/>
            <a:ext cx="10800" cy="8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"/>
          <p:cNvSpPr txBox="1"/>
          <p:nvPr/>
        </p:nvSpPr>
        <p:spPr>
          <a:xfrm>
            <a:off x="32592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38111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6296313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75238" y="2023425"/>
            <a:ext cx="5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4379025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4952250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368150" y="2023425"/>
            <a:ext cx="6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243050" y="3342575"/>
            <a:ext cx="356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=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min_index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811100" y="1305025"/>
            <a:ext cx="278700" cy="43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660925" y="2690800"/>
            <a:ext cx="53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Index -      0         1         2         3        4          5            6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60" name="Google Shape;4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Third iteration</a:t>
            </a:r>
            <a:endParaRPr/>
          </a:p>
        </p:txBody>
      </p:sp>
      <p:graphicFrame>
        <p:nvGraphicFramePr>
          <p:cNvPr id="461" name="Google Shape;461;p40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67" name="Google Shape;4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Third iteration</a:t>
            </a:r>
            <a:endParaRPr/>
          </a:p>
        </p:txBody>
      </p:sp>
      <p:graphicFrame>
        <p:nvGraphicFramePr>
          <p:cNvPr id="468" name="Google Shape;468;p41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74" name="Google Shape;4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Third iteration</a:t>
            </a:r>
            <a:endParaRPr/>
          </a:p>
        </p:txBody>
      </p:sp>
      <p:graphicFrame>
        <p:nvGraphicFramePr>
          <p:cNvPr id="475" name="Google Shape;475;p42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81" name="Google Shape;48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Third iteration</a:t>
            </a:r>
            <a:endParaRPr/>
          </a:p>
        </p:txBody>
      </p:sp>
      <p:graphicFrame>
        <p:nvGraphicFramePr>
          <p:cNvPr id="482" name="Google Shape;482;p43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88" name="Google Shape;4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Fourth iteration</a:t>
            </a:r>
            <a:endParaRPr/>
          </a:p>
        </p:txBody>
      </p:sp>
      <p:graphicFrame>
        <p:nvGraphicFramePr>
          <p:cNvPr id="489" name="Google Shape;489;p44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495" name="Google Shape;49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Fourth iteration</a:t>
            </a:r>
            <a:endParaRPr/>
          </a:p>
        </p:txBody>
      </p:sp>
      <p:graphicFrame>
        <p:nvGraphicFramePr>
          <p:cNvPr id="496" name="Google Shape;496;p45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502" name="Google Shape;5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Fourth iteration</a:t>
            </a:r>
            <a:endParaRPr/>
          </a:p>
        </p:txBody>
      </p:sp>
      <p:graphicFrame>
        <p:nvGraphicFramePr>
          <p:cNvPr id="503" name="Google Shape;503;p46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509" name="Google Shape;50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Fourth iteration</a:t>
            </a:r>
            <a:endParaRPr/>
          </a:p>
        </p:txBody>
      </p:sp>
      <p:graphicFrame>
        <p:nvGraphicFramePr>
          <p:cNvPr id="510" name="Google Shape;510;p47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516" name="Google Shape;5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Fifth iteration</a:t>
            </a:r>
            <a:endParaRPr/>
          </a:p>
        </p:txBody>
      </p:sp>
      <p:graphicFrame>
        <p:nvGraphicFramePr>
          <p:cNvPr id="517" name="Google Shape;517;p48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523" name="Google Shape;52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Fifth iteration</a:t>
            </a:r>
            <a:endParaRPr/>
          </a:p>
        </p:txBody>
      </p:sp>
      <p:graphicFrame>
        <p:nvGraphicFramePr>
          <p:cNvPr id="524" name="Google Shape;524;p49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729000" y="1140200"/>
            <a:ext cx="837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2528900" y="1757350"/>
            <a:ext cx="4307700" cy="889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 flipH="1">
            <a:off x="3114500" y="17680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5"/>
          <p:cNvCxnSpPr/>
          <p:nvPr/>
        </p:nvCxnSpPr>
        <p:spPr>
          <a:xfrm>
            <a:off x="3671800" y="17787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5"/>
          <p:cNvCxnSpPr/>
          <p:nvPr/>
        </p:nvCxnSpPr>
        <p:spPr>
          <a:xfrm>
            <a:off x="4218300" y="17787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5"/>
          <p:cNvCxnSpPr/>
          <p:nvPr/>
        </p:nvCxnSpPr>
        <p:spPr>
          <a:xfrm>
            <a:off x="4807650" y="17680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5"/>
          <p:cNvCxnSpPr/>
          <p:nvPr/>
        </p:nvCxnSpPr>
        <p:spPr>
          <a:xfrm>
            <a:off x="5364750" y="1757350"/>
            <a:ext cx="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5"/>
          <p:cNvCxnSpPr/>
          <p:nvPr/>
        </p:nvCxnSpPr>
        <p:spPr>
          <a:xfrm flipH="1">
            <a:off x="6098700" y="1778925"/>
            <a:ext cx="3900" cy="88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5"/>
          <p:cNvCxnSpPr/>
          <p:nvPr/>
        </p:nvCxnSpPr>
        <p:spPr>
          <a:xfrm flipH="1">
            <a:off x="6836550" y="1794225"/>
            <a:ext cx="10800" cy="8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5"/>
          <p:cNvSpPr txBox="1"/>
          <p:nvPr/>
        </p:nvSpPr>
        <p:spPr>
          <a:xfrm>
            <a:off x="32592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8111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6296313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5575238" y="2023425"/>
            <a:ext cx="5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79025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4952250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2368150" y="2023425"/>
            <a:ext cx="6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243050" y="3342575"/>
            <a:ext cx="356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= 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min_index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379025" y="1356050"/>
            <a:ext cx="278700" cy="43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1660925" y="2690800"/>
            <a:ext cx="53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Index -      0         1         2         3        4          5            6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530" name="Google Shape;53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Fifth iteration</a:t>
            </a:r>
            <a:endParaRPr/>
          </a:p>
        </p:txBody>
      </p:sp>
      <p:graphicFrame>
        <p:nvGraphicFramePr>
          <p:cNvPr id="531" name="Google Shape;531;p50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537" name="Google Shape;53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Sixth iteration</a:t>
            </a:r>
            <a:endParaRPr/>
          </a:p>
        </p:txBody>
      </p:sp>
      <p:graphicFrame>
        <p:nvGraphicFramePr>
          <p:cNvPr id="538" name="Google Shape;538;p51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544" name="Google Shape;54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</a:rPr>
              <a:t>Sixth iteration</a:t>
            </a:r>
            <a:endParaRPr/>
          </a:p>
        </p:txBody>
      </p:sp>
      <p:graphicFrame>
        <p:nvGraphicFramePr>
          <p:cNvPr id="545" name="Google Shape;545;p52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551" name="Google Shape;551;p53"/>
          <p:cNvGraphicFramePr/>
          <p:nvPr/>
        </p:nvGraphicFramePr>
        <p:xfrm>
          <a:off x="11882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  1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5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7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8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10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552" name="Google Shape;552;p53"/>
          <p:cNvSpPr txBox="1"/>
          <p:nvPr/>
        </p:nvSpPr>
        <p:spPr>
          <a:xfrm>
            <a:off x="3130800" y="3536150"/>
            <a:ext cx="288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Sorted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Searching</a:t>
            </a:r>
            <a:endParaRPr b="1" sz="3020"/>
          </a:p>
        </p:txBody>
      </p:sp>
      <p:sp>
        <p:nvSpPr>
          <p:cNvPr id="558" name="Google Shape;558;p54"/>
          <p:cNvSpPr txBox="1"/>
          <p:nvPr/>
        </p:nvSpPr>
        <p:spPr>
          <a:xfrm>
            <a:off x="1009125" y="1297450"/>
            <a:ext cx="7331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Searching Algorithms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designed to check for an element or retrieve an element from any data structure where it is stored.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learn about 2 searching algorithms.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◆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◆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Linear Search</a:t>
            </a:r>
            <a:endParaRPr b="1" sz="2720"/>
          </a:p>
        </p:txBody>
      </p:sp>
      <p:sp>
        <p:nvSpPr>
          <p:cNvPr id="564" name="Google Shape;564;p55"/>
          <p:cNvSpPr txBox="1"/>
          <p:nvPr/>
        </p:nvSpPr>
        <p:spPr>
          <a:xfrm>
            <a:off x="954000" y="1297450"/>
            <a:ext cx="73317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say you want to search for an element ‘x’ in a list.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linear searching, we start from the leftmost element of the list and one by one compare ‘x’ with each element of the list.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33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5" name="Google Shape;565;p55"/>
          <p:cNvGraphicFramePr/>
          <p:nvPr/>
        </p:nvGraphicFramePr>
        <p:xfrm>
          <a:off x="1771875" y="28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Linear Search</a:t>
            </a:r>
            <a:endParaRPr b="1" sz="2720"/>
          </a:p>
        </p:txBody>
      </p:sp>
      <p:sp>
        <p:nvSpPr>
          <p:cNvPr id="571" name="Google Shape;571;p56"/>
          <p:cNvSpPr txBox="1"/>
          <p:nvPr/>
        </p:nvSpPr>
        <p:spPr>
          <a:xfrm>
            <a:off x="994525" y="1276850"/>
            <a:ext cx="733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33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2" name="Google Shape;572;p56"/>
          <p:cNvGraphicFramePr/>
          <p:nvPr/>
        </p:nvGraphicFramePr>
        <p:xfrm>
          <a:off x="1792100" y="23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3" name="Google Shape;573;p56"/>
          <p:cNvSpPr txBox="1"/>
          <p:nvPr/>
        </p:nvSpPr>
        <p:spPr>
          <a:xfrm>
            <a:off x="1832550" y="3129575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0                   1                  2                3                 4                 5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Linear Search</a:t>
            </a:r>
            <a:endParaRPr b="1" sz="2720"/>
          </a:p>
        </p:txBody>
      </p:sp>
      <p:sp>
        <p:nvSpPr>
          <p:cNvPr id="579" name="Google Shape;579;p57"/>
          <p:cNvSpPr txBox="1"/>
          <p:nvPr/>
        </p:nvSpPr>
        <p:spPr>
          <a:xfrm>
            <a:off x="994525" y="1276850"/>
            <a:ext cx="733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33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0" name="Google Shape;580;p57"/>
          <p:cNvGraphicFramePr/>
          <p:nvPr/>
        </p:nvGraphicFramePr>
        <p:xfrm>
          <a:off x="1792100" y="23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1" name="Google Shape;581;p57"/>
          <p:cNvSpPr txBox="1"/>
          <p:nvPr/>
        </p:nvSpPr>
        <p:spPr>
          <a:xfrm>
            <a:off x="1832550" y="3129575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0                   1                  2                3                 4                 5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Linear Search</a:t>
            </a:r>
            <a:endParaRPr b="1" sz="2720"/>
          </a:p>
        </p:txBody>
      </p:sp>
      <p:sp>
        <p:nvSpPr>
          <p:cNvPr id="587" name="Google Shape;587;p58"/>
          <p:cNvSpPr txBox="1"/>
          <p:nvPr/>
        </p:nvSpPr>
        <p:spPr>
          <a:xfrm>
            <a:off x="994525" y="1276850"/>
            <a:ext cx="733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33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8" name="Google Shape;588;p58"/>
          <p:cNvGraphicFramePr/>
          <p:nvPr/>
        </p:nvGraphicFramePr>
        <p:xfrm>
          <a:off x="1792100" y="23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9" name="Google Shape;589;p58"/>
          <p:cNvSpPr txBox="1"/>
          <p:nvPr/>
        </p:nvSpPr>
        <p:spPr>
          <a:xfrm>
            <a:off x="1832550" y="3129575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0                   1                  2                3                 4                 5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Linear Search</a:t>
            </a:r>
            <a:endParaRPr b="1" sz="2720"/>
          </a:p>
        </p:txBody>
      </p:sp>
      <p:sp>
        <p:nvSpPr>
          <p:cNvPr id="595" name="Google Shape;595;p59"/>
          <p:cNvSpPr txBox="1"/>
          <p:nvPr/>
        </p:nvSpPr>
        <p:spPr>
          <a:xfrm>
            <a:off x="994525" y="1276850"/>
            <a:ext cx="733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33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6" name="Google Shape;596;p59"/>
          <p:cNvGraphicFramePr/>
          <p:nvPr/>
        </p:nvGraphicFramePr>
        <p:xfrm>
          <a:off x="1792100" y="23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7" name="Google Shape;597;p59"/>
          <p:cNvSpPr txBox="1"/>
          <p:nvPr/>
        </p:nvSpPr>
        <p:spPr>
          <a:xfrm>
            <a:off x="1832550" y="3129575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0                   1                  2                3                 4                 5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729000" y="1140200"/>
            <a:ext cx="837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2528900" y="1757350"/>
            <a:ext cx="4307700" cy="889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6"/>
          <p:cNvCxnSpPr/>
          <p:nvPr/>
        </p:nvCxnSpPr>
        <p:spPr>
          <a:xfrm flipH="1">
            <a:off x="3114500" y="17680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6"/>
          <p:cNvCxnSpPr/>
          <p:nvPr/>
        </p:nvCxnSpPr>
        <p:spPr>
          <a:xfrm>
            <a:off x="3671800" y="17787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6"/>
          <p:cNvCxnSpPr/>
          <p:nvPr/>
        </p:nvCxnSpPr>
        <p:spPr>
          <a:xfrm>
            <a:off x="4218300" y="17787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6"/>
          <p:cNvCxnSpPr/>
          <p:nvPr/>
        </p:nvCxnSpPr>
        <p:spPr>
          <a:xfrm>
            <a:off x="4807650" y="17680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6"/>
          <p:cNvCxnSpPr/>
          <p:nvPr/>
        </p:nvCxnSpPr>
        <p:spPr>
          <a:xfrm>
            <a:off x="5364750" y="1757350"/>
            <a:ext cx="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6"/>
          <p:cNvCxnSpPr/>
          <p:nvPr/>
        </p:nvCxnSpPr>
        <p:spPr>
          <a:xfrm flipH="1">
            <a:off x="6098700" y="1778925"/>
            <a:ext cx="3900" cy="88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6"/>
          <p:cNvCxnSpPr/>
          <p:nvPr/>
        </p:nvCxnSpPr>
        <p:spPr>
          <a:xfrm flipH="1">
            <a:off x="6836550" y="1794225"/>
            <a:ext cx="10800" cy="8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6"/>
          <p:cNvSpPr txBox="1"/>
          <p:nvPr/>
        </p:nvSpPr>
        <p:spPr>
          <a:xfrm>
            <a:off x="32592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38111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6296313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5575238" y="2023425"/>
            <a:ext cx="5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4379025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4952250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368150" y="2023425"/>
            <a:ext cx="6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1243050" y="3342575"/>
            <a:ext cx="356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= 10 → 7 → 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min_index = 4 → 5 →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4952250" y="1356050"/>
            <a:ext cx="278700" cy="43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1660925" y="2690800"/>
            <a:ext cx="53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Index -      0         1         2         3        4          5            6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Linear Search</a:t>
            </a:r>
            <a:endParaRPr b="1" sz="2720"/>
          </a:p>
        </p:txBody>
      </p:sp>
      <p:sp>
        <p:nvSpPr>
          <p:cNvPr id="603" name="Google Shape;603;p60"/>
          <p:cNvSpPr txBox="1"/>
          <p:nvPr/>
        </p:nvSpPr>
        <p:spPr>
          <a:xfrm>
            <a:off x="994525" y="1276850"/>
            <a:ext cx="733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33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4" name="Google Shape;604;p60"/>
          <p:cNvGraphicFramePr/>
          <p:nvPr/>
        </p:nvGraphicFramePr>
        <p:xfrm>
          <a:off x="1792100" y="23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5" name="Google Shape;605;p60"/>
          <p:cNvSpPr txBox="1"/>
          <p:nvPr/>
        </p:nvSpPr>
        <p:spPr>
          <a:xfrm>
            <a:off x="1832550" y="3129575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0                   1                  2                3                 4                 5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Linear Search</a:t>
            </a:r>
            <a:endParaRPr b="1" sz="2720"/>
          </a:p>
        </p:txBody>
      </p:sp>
      <p:sp>
        <p:nvSpPr>
          <p:cNvPr id="611" name="Google Shape;611;p61"/>
          <p:cNvSpPr txBox="1"/>
          <p:nvPr/>
        </p:nvSpPr>
        <p:spPr>
          <a:xfrm>
            <a:off x="994525" y="1276850"/>
            <a:ext cx="733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33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2" name="Google Shape;612;p61"/>
          <p:cNvGraphicFramePr/>
          <p:nvPr/>
        </p:nvGraphicFramePr>
        <p:xfrm>
          <a:off x="1792100" y="23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3" name="Google Shape;613;p61"/>
          <p:cNvSpPr txBox="1"/>
          <p:nvPr/>
        </p:nvSpPr>
        <p:spPr>
          <a:xfrm>
            <a:off x="1832550" y="3129575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0                   1                  2                3                 4                 5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1"/>
          <p:cNvSpPr txBox="1"/>
          <p:nvPr/>
        </p:nvSpPr>
        <p:spPr>
          <a:xfrm>
            <a:off x="1809400" y="3811700"/>
            <a:ext cx="3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620" name="Google Shape;620;p62"/>
          <p:cNvSpPr txBox="1"/>
          <p:nvPr/>
        </p:nvSpPr>
        <p:spPr>
          <a:xfrm>
            <a:off x="994525" y="1276850"/>
            <a:ext cx="733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Binary search is </a:t>
            </a:r>
            <a:r>
              <a:rPr b="1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efficient algorithm for finding an item from a sorted list of items</a:t>
            </a:r>
            <a:endParaRPr b="1" i="0" sz="1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 a </a:t>
            </a:r>
            <a:r>
              <a:rPr b="1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 list </a:t>
            </a:r>
            <a:r>
              <a:rPr b="0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repeatedly dividing the search interval in half. </a:t>
            </a:r>
            <a:endParaRPr b="0" i="0" sz="1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626" name="Google Shape;626;p63"/>
          <p:cNvSpPr txBox="1"/>
          <p:nvPr/>
        </p:nvSpPr>
        <p:spPr>
          <a:xfrm>
            <a:off x="994525" y="1276850"/>
            <a:ext cx="7331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Left =  0 and  Right = length - 1</a:t>
            </a:r>
            <a:endParaRPr b="0" i="0" sz="1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Mid = (Left + Right) // 2</a:t>
            </a:r>
            <a:endParaRPr b="0" i="0" sz="1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Mid index value == X then return Mid </a:t>
            </a:r>
            <a:endParaRPr b="0" i="0" sz="1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Mid index value &gt; X then Right = Mid - 1</a:t>
            </a:r>
            <a:endParaRPr b="0" i="0" sz="1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Mid index value &lt; X then Left = Mid + 1</a:t>
            </a:r>
            <a:endParaRPr b="0" i="0" sz="1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632" name="Google Shape;632;p64"/>
          <p:cNvSpPr txBox="1"/>
          <p:nvPr/>
        </p:nvSpPr>
        <p:spPr>
          <a:xfrm>
            <a:off x="994525" y="1276850"/>
            <a:ext cx="733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Let, x = 7 to be searched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64"/>
          <p:cNvGraphicFramePr/>
          <p:nvPr/>
        </p:nvGraphicFramePr>
        <p:xfrm>
          <a:off x="1792100" y="23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4" name="Google Shape;634;p64"/>
          <p:cNvSpPr txBox="1"/>
          <p:nvPr/>
        </p:nvSpPr>
        <p:spPr>
          <a:xfrm>
            <a:off x="1832550" y="3129575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0                   1                  2                3                 4                 5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640" name="Google Shape;640;p65"/>
          <p:cNvSpPr txBox="1"/>
          <p:nvPr/>
        </p:nvSpPr>
        <p:spPr>
          <a:xfrm>
            <a:off x="994525" y="694325"/>
            <a:ext cx="73317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7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two pointers left (index = 0) and right (index = len(list)-1) at the lowest and the highest positions respectively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1" name="Google Shape;641;p65"/>
          <p:cNvGraphicFramePr/>
          <p:nvPr/>
        </p:nvGraphicFramePr>
        <p:xfrm>
          <a:off x="1724025" y="29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642" name="Google Shape;642;p65"/>
          <p:cNvSpPr txBox="1"/>
          <p:nvPr/>
        </p:nvSpPr>
        <p:spPr>
          <a:xfrm>
            <a:off x="1812325" y="2571750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0                   1                  2                3                 4                 5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5"/>
          <p:cNvSpPr/>
          <p:nvPr/>
        </p:nvSpPr>
        <p:spPr>
          <a:xfrm>
            <a:off x="1956350" y="358210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5"/>
          <p:cNvSpPr/>
          <p:nvPr/>
        </p:nvSpPr>
        <p:spPr>
          <a:xfrm>
            <a:off x="6774650" y="358210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5"/>
          <p:cNvSpPr txBox="1"/>
          <p:nvPr/>
        </p:nvSpPr>
        <p:spPr>
          <a:xfrm>
            <a:off x="1800200" y="4059700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5"/>
          <p:cNvSpPr txBox="1"/>
          <p:nvPr/>
        </p:nvSpPr>
        <p:spPr>
          <a:xfrm>
            <a:off x="6641450" y="4059700"/>
            <a:ext cx="7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652" name="Google Shape;652;p66"/>
          <p:cNvSpPr txBox="1"/>
          <p:nvPr/>
        </p:nvSpPr>
        <p:spPr>
          <a:xfrm>
            <a:off x="994525" y="694325"/>
            <a:ext cx="7331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7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b="1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element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list.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 = (Left + Right) // 2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3" name="Google Shape;653;p66"/>
          <p:cNvGraphicFramePr/>
          <p:nvPr/>
        </p:nvGraphicFramePr>
        <p:xfrm>
          <a:off x="1724025" y="29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4" name="Google Shape;654;p66"/>
          <p:cNvSpPr txBox="1"/>
          <p:nvPr/>
        </p:nvSpPr>
        <p:spPr>
          <a:xfrm>
            <a:off x="1812325" y="2571738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0                1                  2                  3                   4                   5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66"/>
          <p:cNvSpPr/>
          <p:nvPr/>
        </p:nvSpPr>
        <p:spPr>
          <a:xfrm>
            <a:off x="200227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6"/>
          <p:cNvSpPr/>
          <p:nvPr/>
        </p:nvSpPr>
        <p:spPr>
          <a:xfrm>
            <a:off x="6774650" y="3578913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6"/>
          <p:cNvSpPr txBox="1"/>
          <p:nvPr/>
        </p:nvSpPr>
        <p:spPr>
          <a:xfrm>
            <a:off x="1846125" y="40970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6"/>
          <p:cNvSpPr txBox="1"/>
          <p:nvPr/>
        </p:nvSpPr>
        <p:spPr>
          <a:xfrm>
            <a:off x="6641450" y="40970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6"/>
          <p:cNvSpPr/>
          <p:nvPr/>
        </p:nvSpPr>
        <p:spPr>
          <a:xfrm>
            <a:off x="399852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6"/>
          <p:cNvSpPr txBox="1"/>
          <p:nvPr/>
        </p:nvSpPr>
        <p:spPr>
          <a:xfrm>
            <a:off x="3865325" y="4097075"/>
            <a:ext cx="5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666" name="Google Shape;666;p67"/>
          <p:cNvSpPr txBox="1"/>
          <p:nvPr/>
        </p:nvSpPr>
        <p:spPr>
          <a:xfrm>
            <a:off x="994525" y="694325"/>
            <a:ext cx="7331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7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 index value == X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return Mid index.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7" name="Google Shape;667;p67"/>
          <p:cNvGraphicFramePr/>
          <p:nvPr/>
        </p:nvGraphicFramePr>
        <p:xfrm>
          <a:off x="1724025" y="29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8" name="Google Shape;668;p67"/>
          <p:cNvSpPr txBox="1"/>
          <p:nvPr/>
        </p:nvSpPr>
        <p:spPr>
          <a:xfrm>
            <a:off x="1812325" y="2571738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0                1                  2                  3                   4                   5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7"/>
          <p:cNvSpPr/>
          <p:nvPr/>
        </p:nvSpPr>
        <p:spPr>
          <a:xfrm>
            <a:off x="200227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7"/>
          <p:cNvSpPr/>
          <p:nvPr/>
        </p:nvSpPr>
        <p:spPr>
          <a:xfrm>
            <a:off x="6774650" y="3578913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7"/>
          <p:cNvSpPr txBox="1"/>
          <p:nvPr/>
        </p:nvSpPr>
        <p:spPr>
          <a:xfrm>
            <a:off x="1846125" y="40970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7"/>
          <p:cNvSpPr txBox="1"/>
          <p:nvPr/>
        </p:nvSpPr>
        <p:spPr>
          <a:xfrm>
            <a:off x="6641450" y="409707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7"/>
          <p:cNvSpPr/>
          <p:nvPr/>
        </p:nvSpPr>
        <p:spPr>
          <a:xfrm>
            <a:off x="399852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7"/>
          <p:cNvSpPr txBox="1"/>
          <p:nvPr/>
        </p:nvSpPr>
        <p:spPr>
          <a:xfrm>
            <a:off x="3865325" y="4097075"/>
            <a:ext cx="5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680" name="Google Shape;680;p68"/>
          <p:cNvSpPr txBox="1"/>
          <p:nvPr/>
        </p:nvSpPr>
        <p:spPr>
          <a:xfrm>
            <a:off x="994525" y="694325"/>
            <a:ext cx="7331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7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 index value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X then consider only the right portion of the mid value.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1" name="Google Shape;681;p68"/>
          <p:cNvGraphicFramePr/>
          <p:nvPr/>
        </p:nvGraphicFramePr>
        <p:xfrm>
          <a:off x="1724025" y="29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2" name="Google Shape;682;p68"/>
          <p:cNvSpPr txBox="1"/>
          <p:nvPr/>
        </p:nvSpPr>
        <p:spPr>
          <a:xfrm>
            <a:off x="1812325" y="2571738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0                1                  2                  3                   4                   5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8"/>
          <p:cNvSpPr/>
          <p:nvPr/>
        </p:nvSpPr>
        <p:spPr>
          <a:xfrm>
            <a:off x="200227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8"/>
          <p:cNvSpPr/>
          <p:nvPr/>
        </p:nvSpPr>
        <p:spPr>
          <a:xfrm>
            <a:off x="6774650" y="3578913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68"/>
          <p:cNvSpPr txBox="1"/>
          <p:nvPr/>
        </p:nvSpPr>
        <p:spPr>
          <a:xfrm>
            <a:off x="1846125" y="40970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8"/>
          <p:cNvSpPr txBox="1"/>
          <p:nvPr/>
        </p:nvSpPr>
        <p:spPr>
          <a:xfrm>
            <a:off x="6641450" y="4097075"/>
            <a:ext cx="6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68"/>
          <p:cNvSpPr/>
          <p:nvPr/>
        </p:nvSpPr>
        <p:spPr>
          <a:xfrm>
            <a:off x="399852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68"/>
          <p:cNvSpPr txBox="1"/>
          <p:nvPr/>
        </p:nvSpPr>
        <p:spPr>
          <a:xfrm>
            <a:off x="3865325" y="4097075"/>
            <a:ext cx="6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Mid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694" name="Google Shape;694;p69"/>
          <p:cNvSpPr txBox="1"/>
          <p:nvPr/>
        </p:nvSpPr>
        <p:spPr>
          <a:xfrm>
            <a:off x="994525" y="694325"/>
            <a:ext cx="73317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7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 index value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X then consider only the right portion of the mid value.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= mid + 1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5" name="Google Shape;695;p69"/>
          <p:cNvGraphicFramePr/>
          <p:nvPr/>
        </p:nvGraphicFramePr>
        <p:xfrm>
          <a:off x="1724025" y="29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6" name="Google Shape;696;p69"/>
          <p:cNvSpPr txBox="1"/>
          <p:nvPr/>
        </p:nvSpPr>
        <p:spPr>
          <a:xfrm>
            <a:off x="1812325" y="2571738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0                1                  2                  3                   4                   5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69"/>
          <p:cNvSpPr/>
          <p:nvPr/>
        </p:nvSpPr>
        <p:spPr>
          <a:xfrm>
            <a:off x="484037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69"/>
          <p:cNvSpPr/>
          <p:nvPr/>
        </p:nvSpPr>
        <p:spPr>
          <a:xfrm>
            <a:off x="6774650" y="3578913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69"/>
          <p:cNvSpPr txBox="1"/>
          <p:nvPr/>
        </p:nvSpPr>
        <p:spPr>
          <a:xfrm>
            <a:off x="4739350" y="40970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9"/>
          <p:cNvSpPr txBox="1"/>
          <p:nvPr/>
        </p:nvSpPr>
        <p:spPr>
          <a:xfrm>
            <a:off x="6641450" y="4097075"/>
            <a:ext cx="6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9"/>
          <p:cNvSpPr txBox="1"/>
          <p:nvPr/>
        </p:nvSpPr>
        <p:spPr>
          <a:xfrm>
            <a:off x="3865325" y="4097075"/>
            <a:ext cx="6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729000" y="1140200"/>
            <a:ext cx="837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2528900" y="1757350"/>
            <a:ext cx="4307700" cy="889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7"/>
          <p:cNvCxnSpPr/>
          <p:nvPr/>
        </p:nvCxnSpPr>
        <p:spPr>
          <a:xfrm flipH="1">
            <a:off x="3114500" y="17680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7"/>
          <p:cNvCxnSpPr/>
          <p:nvPr/>
        </p:nvCxnSpPr>
        <p:spPr>
          <a:xfrm>
            <a:off x="3671800" y="17787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7"/>
          <p:cNvCxnSpPr/>
          <p:nvPr/>
        </p:nvCxnSpPr>
        <p:spPr>
          <a:xfrm>
            <a:off x="4218300" y="17787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7"/>
          <p:cNvCxnSpPr/>
          <p:nvPr/>
        </p:nvCxnSpPr>
        <p:spPr>
          <a:xfrm>
            <a:off x="4807650" y="17680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7"/>
          <p:cNvCxnSpPr/>
          <p:nvPr/>
        </p:nvCxnSpPr>
        <p:spPr>
          <a:xfrm>
            <a:off x="5364750" y="1757350"/>
            <a:ext cx="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7"/>
          <p:cNvCxnSpPr/>
          <p:nvPr/>
        </p:nvCxnSpPr>
        <p:spPr>
          <a:xfrm flipH="1">
            <a:off x="6098700" y="1778925"/>
            <a:ext cx="3900" cy="88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7"/>
          <p:cNvCxnSpPr/>
          <p:nvPr/>
        </p:nvCxnSpPr>
        <p:spPr>
          <a:xfrm flipH="1">
            <a:off x="6836550" y="1794225"/>
            <a:ext cx="10800" cy="8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7"/>
          <p:cNvSpPr txBox="1"/>
          <p:nvPr/>
        </p:nvSpPr>
        <p:spPr>
          <a:xfrm>
            <a:off x="32592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8111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6296332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5575238" y="2023425"/>
            <a:ext cx="5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4379025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4952250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2368150" y="2023425"/>
            <a:ext cx="6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243050" y="3342575"/>
            <a:ext cx="356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min_index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575250" y="1305025"/>
            <a:ext cx="278700" cy="43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1660925" y="2690800"/>
            <a:ext cx="53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Index -      0         1         2         3        4          5            6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707" name="Google Shape;707;p70"/>
          <p:cNvSpPr txBox="1"/>
          <p:nvPr/>
        </p:nvSpPr>
        <p:spPr>
          <a:xfrm>
            <a:off x="994525" y="694325"/>
            <a:ext cx="7331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7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 = (Left + Right)//2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8" name="Google Shape;708;p70"/>
          <p:cNvGraphicFramePr/>
          <p:nvPr/>
        </p:nvGraphicFramePr>
        <p:xfrm>
          <a:off x="1724025" y="29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9" name="Google Shape;709;p70"/>
          <p:cNvSpPr txBox="1"/>
          <p:nvPr/>
        </p:nvSpPr>
        <p:spPr>
          <a:xfrm>
            <a:off x="1812325" y="2571738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0                1                  2                  3                4                   5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0"/>
          <p:cNvSpPr/>
          <p:nvPr/>
        </p:nvSpPr>
        <p:spPr>
          <a:xfrm>
            <a:off x="484037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0"/>
          <p:cNvSpPr/>
          <p:nvPr/>
        </p:nvSpPr>
        <p:spPr>
          <a:xfrm>
            <a:off x="6774650" y="3578913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0"/>
          <p:cNvSpPr txBox="1"/>
          <p:nvPr/>
        </p:nvSpPr>
        <p:spPr>
          <a:xfrm>
            <a:off x="4739350" y="40970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70"/>
          <p:cNvSpPr txBox="1"/>
          <p:nvPr/>
        </p:nvSpPr>
        <p:spPr>
          <a:xfrm>
            <a:off x="6641450" y="4097075"/>
            <a:ext cx="6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70"/>
          <p:cNvSpPr txBox="1"/>
          <p:nvPr/>
        </p:nvSpPr>
        <p:spPr>
          <a:xfrm>
            <a:off x="3865325" y="4097075"/>
            <a:ext cx="6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70"/>
          <p:cNvSpPr/>
          <p:nvPr/>
        </p:nvSpPr>
        <p:spPr>
          <a:xfrm>
            <a:off x="584697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70"/>
          <p:cNvSpPr txBox="1"/>
          <p:nvPr/>
        </p:nvSpPr>
        <p:spPr>
          <a:xfrm>
            <a:off x="5690400" y="40970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722" name="Google Shape;722;p71"/>
          <p:cNvSpPr txBox="1"/>
          <p:nvPr/>
        </p:nvSpPr>
        <p:spPr>
          <a:xfrm>
            <a:off x="994525" y="694325"/>
            <a:ext cx="73317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7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 index value == X</a:t>
            </a:r>
            <a:b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is found in index 4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3" name="Google Shape;723;p71"/>
          <p:cNvGraphicFramePr/>
          <p:nvPr/>
        </p:nvGraphicFramePr>
        <p:xfrm>
          <a:off x="1724025" y="29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949325"/>
                <a:gridCol w="949325"/>
                <a:gridCol w="949325"/>
                <a:gridCol w="949325"/>
                <a:gridCol w="949325"/>
                <a:gridCol w="949325"/>
              </a:tblGrid>
              <a:tr h="6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4" name="Google Shape;724;p71"/>
          <p:cNvSpPr txBox="1"/>
          <p:nvPr/>
        </p:nvSpPr>
        <p:spPr>
          <a:xfrm>
            <a:off x="1812325" y="2571738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0                1                  2                  3                4                   5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71"/>
          <p:cNvSpPr/>
          <p:nvPr/>
        </p:nvSpPr>
        <p:spPr>
          <a:xfrm>
            <a:off x="484037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71"/>
          <p:cNvSpPr/>
          <p:nvPr/>
        </p:nvSpPr>
        <p:spPr>
          <a:xfrm>
            <a:off x="6774650" y="3578913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71"/>
          <p:cNvSpPr txBox="1"/>
          <p:nvPr/>
        </p:nvSpPr>
        <p:spPr>
          <a:xfrm>
            <a:off x="4739350" y="40970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71"/>
          <p:cNvSpPr txBox="1"/>
          <p:nvPr/>
        </p:nvSpPr>
        <p:spPr>
          <a:xfrm>
            <a:off x="6641450" y="4097075"/>
            <a:ext cx="6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71"/>
          <p:cNvSpPr txBox="1"/>
          <p:nvPr/>
        </p:nvSpPr>
        <p:spPr>
          <a:xfrm>
            <a:off x="3865325" y="4097075"/>
            <a:ext cx="6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71"/>
          <p:cNvSpPr/>
          <p:nvPr/>
        </p:nvSpPr>
        <p:spPr>
          <a:xfrm>
            <a:off x="5846975" y="35789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1"/>
          <p:cNvSpPr txBox="1"/>
          <p:nvPr/>
        </p:nvSpPr>
        <p:spPr>
          <a:xfrm>
            <a:off x="5690400" y="40970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737" name="Google Shape;737;p72"/>
          <p:cNvSpPr txBox="1"/>
          <p:nvPr/>
        </p:nvSpPr>
        <p:spPr>
          <a:xfrm>
            <a:off x="994525" y="1017725"/>
            <a:ext cx="733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23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72"/>
          <p:cNvSpPr txBox="1"/>
          <p:nvPr/>
        </p:nvSpPr>
        <p:spPr>
          <a:xfrm>
            <a:off x="994500" y="1981050"/>
            <a:ext cx="74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0             1             2             3             4              5             6             7              8             9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72"/>
          <p:cNvSpPr/>
          <p:nvPr/>
        </p:nvSpPr>
        <p:spPr>
          <a:xfrm>
            <a:off x="1245300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72"/>
          <p:cNvSpPr/>
          <p:nvPr/>
        </p:nvSpPr>
        <p:spPr>
          <a:xfrm>
            <a:off x="8032225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72"/>
          <p:cNvSpPr txBox="1"/>
          <p:nvPr/>
        </p:nvSpPr>
        <p:spPr>
          <a:xfrm>
            <a:off x="994500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72"/>
          <p:cNvSpPr txBox="1"/>
          <p:nvPr/>
        </p:nvSpPr>
        <p:spPr>
          <a:xfrm>
            <a:off x="7781425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3" name="Google Shape;743;p72"/>
          <p:cNvGraphicFramePr/>
          <p:nvPr/>
        </p:nvGraphicFramePr>
        <p:xfrm>
          <a:off x="994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660975"/>
              </a:tblGrid>
              <a:tr h="74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23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38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56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72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4" name="Google Shape;744;p72"/>
          <p:cNvSpPr/>
          <p:nvPr/>
        </p:nvSpPr>
        <p:spPr>
          <a:xfrm>
            <a:off x="4273300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72"/>
          <p:cNvSpPr txBox="1"/>
          <p:nvPr/>
        </p:nvSpPr>
        <p:spPr>
          <a:xfrm>
            <a:off x="4022500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751" name="Google Shape;751;p73"/>
          <p:cNvSpPr txBox="1"/>
          <p:nvPr/>
        </p:nvSpPr>
        <p:spPr>
          <a:xfrm>
            <a:off x="994525" y="1017725"/>
            <a:ext cx="7331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23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 index value &lt; X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73"/>
          <p:cNvSpPr txBox="1"/>
          <p:nvPr/>
        </p:nvSpPr>
        <p:spPr>
          <a:xfrm>
            <a:off x="994500" y="1981050"/>
            <a:ext cx="74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0             1             2             3             4              5             6             7              8             9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73"/>
          <p:cNvSpPr/>
          <p:nvPr/>
        </p:nvSpPr>
        <p:spPr>
          <a:xfrm>
            <a:off x="1245300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73"/>
          <p:cNvSpPr/>
          <p:nvPr/>
        </p:nvSpPr>
        <p:spPr>
          <a:xfrm>
            <a:off x="8032225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73"/>
          <p:cNvSpPr txBox="1"/>
          <p:nvPr/>
        </p:nvSpPr>
        <p:spPr>
          <a:xfrm>
            <a:off x="994500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73"/>
          <p:cNvSpPr txBox="1"/>
          <p:nvPr/>
        </p:nvSpPr>
        <p:spPr>
          <a:xfrm>
            <a:off x="7781425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7" name="Google Shape;757;p73"/>
          <p:cNvGraphicFramePr/>
          <p:nvPr/>
        </p:nvGraphicFramePr>
        <p:xfrm>
          <a:off x="994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660975"/>
              </a:tblGrid>
              <a:tr h="74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23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38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56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72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8" name="Google Shape;758;p73"/>
          <p:cNvSpPr/>
          <p:nvPr/>
        </p:nvSpPr>
        <p:spPr>
          <a:xfrm>
            <a:off x="4273300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3"/>
          <p:cNvSpPr txBox="1"/>
          <p:nvPr/>
        </p:nvSpPr>
        <p:spPr>
          <a:xfrm>
            <a:off x="4022500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765" name="Google Shape;765;p74"/>
          <p:cNvSpPr txBox="1"/>
          <p:nvPr/>
        </p:nvSpPr>
        <p:spPr>
          <a:xfrm>
            <a:off x="994525" y="1017725"/>
            <a:ext cx="7331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23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= mid + 1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4"/>
          <p:cNvSpPr txBox="1"/>
          <p:nvPr/>
        </p:nvSpPr>
        <p:spPr>
          <a:xfrm>
            <a:off x="994500" y="1981050"/>
            <a:ext cx="74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0             1             2             3             4              5             6             7              8             9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74"/>
          <p:cNvSpPr/>
          <p:nvPr/>
        </p:nvSpPr>
        <p:spPr>
          <a:xfrm>
            <a:off x="4991700" y="31264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74"/>
          <p:cNvSpPr/>
          <p:nvPr/>
        </p:nvSpPr>
        <p:spPr>
          <a:xfrm>
            <a:off x="8032225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4"/>
          <p:cNvSpPr txBox="1"/>
          <p:nvPr/>
        </p:nvSpPr>
        <p:spPr>
          <a:xfrm>
            <a:off x="4740900" y="360402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74"/>
          <p:cNvSpPr txBox="1"/>
          <p:nvPr/>
        </p:nvSpPr>
        <p:spPr>
          <a:xfrm>
            <a:off x="7781425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1" name="Google Shape;771;p74"/>
          <p:cNvGraphicFramePr/>
          <p:nvPr/>
        </p:nvGraphicFramePr>
        <p:xfrm>
          <a:off x="994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660975"/>
              </a:tblGrid>
              <a:tr h="74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23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38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56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72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777" name="Google Shape;777;p75"/>
          <p:cNvSpPr txBox="1"/>
          <p:nvPr/>
        </p:nvSpPr>
        <p:spPr>
          <a:xfrm>
            <a:off x="994525" y="1017725"/>
            <a:ext cx="7331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23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 = (Left + Right) // 2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75"/>
          <p:cNvSpPr txBox="1"/>
          <p:nvPr/>
        </p:nvSpPr>
        <p:spPr>
          <a:xfrm>
            <a:off x="994500" y="1981050"/>
            <a:ext cx="74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0             1             2             3             4              5             6             7              8             9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75"/>
          <p:cNvSpPr/>
          <p:nvPr/>
        </p:nvSpPr>
        <p:spPr>
          <a:xfrm>
            <a:off x="4991700" y="31264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5"/>
          <p:cNvSpPr/>
          <p:nvPr/>
        </p:nvSpPr>
        <p:spPr>
          <a:xfrm>
            <a:off x="8032225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5"/>
          <p:cNvSpPr txBox="1"/>
          <p:nvPr/>
        </p:nvSpPr>
        <p:spPr>
          <a:xfrm>
            <a:off x="4740900" y="360402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5"/>
          <p:cNvSpPr txBox="1"/>
          <p:nvPr/>
        </p:nvSpPr>
        <p:spPr>
          <a:xfrm>
            <a:off x="7781425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3" name="Google Shape;783;p75"/>
          <p:cNvGraphicFramePr/>
          <p:nvPr/>
        </p:nvGraphicFramePr>
        <p:xfrm>
          <a:off x="994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660975"/>
              </a:tblGrid>
              <a:tr h="74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23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38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56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72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4" name="Google Shape;784;p75"/>
          <p:cNvSpPr/>
          <p:nvPr/>
        </p:nvSpPr>
        <p:spPr>
          <a:xfrm>
            <a:off x="6511963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5"/>
          <p:cNvSpPr txBox="1"/>
          <p:nvPr/>
        </p:nvSpPr>
        <p:spPr>
          <a:xfrm>
            <a:off x="6261163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791" name="Google Shape;791;p76"/>
          <p:cNvSpPr txBox="1"/>
          <p:nvPr/>
        </p:nvSpPr>
        <p:spPr>
          <a:xfrm>
            <a:off x="994525" y="1017725"/>
            <a:ext cx="7331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23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of mid index &gt; X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76"/>
          <p:cNvSpPr txBox="1"/>
          <p:nvPr/>
        </p:nvSpPr>
        <p:spPr>
          <a:xfrm>
            <a:off x="994500" y="1981050"/>
            <a:ext cx="74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0             1             2             3             4              5             6             7              8             9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76"/>
          <p:cNvSpPr/>
          <p:nvPr/>
        </p:nvSpPr>
        <p:spPr>
          <a:xfrm>
            <a:off x="4991700" y="31264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76"/>
          <p:cNvSpPr/>
          <p:nvPr/>
        </p:nvSpPr>
        <p:spPr>
          <a:xfrm>
            <a:off x="8032225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76"/>
          <p:cNvSpPr txBox="1"/>
          <p:nvPr/>
        </p:nvSpPr>
        <p:spPr>
          <a:xfrm>
            <a:off x="4740900" y="360402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6"/>
          <p:cNvSpPr txBox="1"/>
          <p:nvPr/>
        </p:nvSpPr>
        <p:spPr>
          <a:xfrm>
            <a:off x="7781425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7" name="Google Shape;797;p76"/>
          <p:cNvGraphicFramePr/>
          <p:nvPr/>
        </p:nvGraphicFramePr>
        <p:xfrm>
          <a:off x="994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660975"/>
              </a:tblGrid>
              <a:tr h="74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23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38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56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72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8" name="Google Shape;798;p76"/>
          <p:cNvSpPr/>
          <p:nvPr/>
        </p:nvSpPr>
        <p:spPr>
          <a:xfrm>
            <a:off x="6511963" y="312335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6"/>
          <p:cNvSpPr txBox="1"/>
          <p:nvPr/>
        </p:nvSpPr>
        <p:spPr>
          <a:xfrm>
            <a:off x="6261163" y="3600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805" name="Google Shape;805;p77"/>
          <p:cNvSpPr txBox="1"/>
          <p:nvPr/>
        </p:nvSpPr>
        <p:spPr>
          <a:xfrm>
            <a:off x="1031250" y="707250"/>
            <a:ext cx="53079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23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= Mid - 1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77"/>
          <p:cNvSpPr txBox="1"/>
          <p:nvPr/>
        </p:nvSpPr>
        <p:spPr>
          <a:xfrm>
            <a:off x="994500" y="1981050"/>
            <a:ext cx="74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0             1             2             3             4              5             6             7              8             9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77"/>
          <p:cNvSpPr/>
          <p:nvPr/>
        </p:nvSpPr>
        <p:spPr>
          <a:xfrm>
            <a:off x="4991700" y="31264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77"/>
          <p:cNvSpPr/>
          <p:nvPr/>
        </p:nvSpPr>
        <p:spPr>
          <a:xfrm>
            <a:off x="5787300" y="31264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7"/>
          <p:cNvSpPr txBox="1"/>
          <p:nvPr/>
        </p:nvSpPr>
        <p:spPr>
          <a:xfrm>
            <a:off x="4740900" y="360402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77"/>
          <p:cNvSpPr txBox="1"/>
          <p:nvPr/>
        </p:nvSpPr>
        <p:spPr>
          <a:xfrm>
            <a:off x="5536500" y="360402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1" name="Google Shape;811;p77"/>
          <p:cNvGraphicFramePr/>
          <p:nvPr/>
        </p:nvGraphicFramePr>
        <p:xfrm>
          <a:off x="994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660975"/>
              </a:tblGrid>
              <a:tr h="74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23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38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817" name="Google Shape;817;p78"/>
          <p:cNvSpPr txBox="1"/>
          <p:nvPr/>
        </p:nvSpPr>
        <p:spPr>
          <a:xfrm>
            <a:off x="1031250" y="707250"/>
            <a:ext cx="53079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23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 = (Left + Right) // 2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78"/>
          <p:cNvSpPr txBox="1"/>
          <p:nvPr/>
        </p:nvSpPr>
        <p:spPr>
          <a:xfrm>
            <a:off x="994500" y="1981050"/>
            <a:ext cx="74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0             1             2             3             4              5             6             7              8             9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78"/>
          <p:cNvSpPr/>
          <p:nvPr/>
        </p:nvSpPr>
        <p:spPr>
          <a:xfrm>
            <a:off x="4991700" y="31264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78"/>
          <p:cNvSpPr/>
          <p:nvPr/>
        </p:nvSpPr>
        <p:spPr>
          <a:xfrm>
            <a:off x="5787300" y="31264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78"/>
          <p:cNvSpPr txBox="1"/>
          <p:nvPr/>
        </p:nvSpPr>
        <p:spPr>
          <a:xfrm>
            <a:off x="4740900" y="360402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78"/>
          <p:cNvSpPr txBox="1"/>
          <p:nvPr/>
        </p:nvSpPr>
        <p:spPr>
          <a:xfrm>
            <a:off x="5536500" y="360402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3" name="Google Shape;823;p78"/>
          <p:cNvGraphicFramePr/>
          <p:nvPr/>
        </p:nvGraphicFramePr>
        <p:xfrm>
          <a:off x="994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660975"/>
              </a:tblGrid>
              <a:tr h="74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23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38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</a:tbl>
          </a:graphicData>
        </a:graphic>
      </p:graphicFrame>
      <p:sp>
        <p:nvSpPr>
          <p:cNvPr id="824" name="Google Shape;824;p78"/>
          <p:cNvSpPr/>
          <p:nvPr/>
        </p:nvSpPr>
        <p:spPr>
          <a:xfrm>
            <a:off x="4991700" y="395000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78"/>
          <p:cNvSpPr txBox="1"/>
          <p:nvPr/>
        </p:nvSpPr>
        <p:spPr>
          <a:xfrm>
            <a:off x="4740900" y="442760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Binary Search</a:t>
            </a:r>
            <a:endParaRPr b="1" sz="2720"/>
          </a:p>
        </p:txBody>
      </p:sp>
      <p:sp>
        <p:nvSpPr>
          <p:cNvPr id="831" name="Google Shape;831;p79"/>
          <p:cNvSpPr txBox="1"/>
          <p:nvPr/>
        </p:nvSpPr>
        <p:spPr>
          <a:xfrm>
            <a:off x="1031250" y="707250"/>
            <a:ext cx="53079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 23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 index value == X.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is found in Index 5 !!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79"/>
          <p:cNvSpPr txBox="1"/>
          <p:nvPr/>
        </p:nvSpPr>
        <p:spPr>
          <a:xfrm>
            <a:off x="994500" y="1981050"/>
            <a:ext cx="74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0             1             2             3             4              5             6             7              8             9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79"/>
          <p:cNvSpPr/>
          <p:nvPr/>
        </p:nvSpPr>
        <p:spPr>
          <a:xfrm>
            <a:off x="4991700" y="31264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79"/>
          <p:cNvSpPr/>
          <p:nvPr/>
        </p:nvSpPr>
        <p:spPr>
          <a:xfrm>
            <a:off x="5787300" y="3126425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79"/>
          <p:cNvSpPr txBox="1"/>
          <p:nvPr/>
        </p:nvSpPr>
        <p:spPr>
          <a:xfrm>
            <a:off x="4740900" y="360402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79"/>
          <p:cNvSpPr txBox="1"/>
          <p:nvPr/>
        </p:nvSpPr>
        <p:spPr>
          <a:xfrm>
            <a:off x="5536500" y="360402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7" name="Google Shape;837;p79"/>
          <p:cNvGraphicFramePr/>
          <p:nvPr/>
        </p:nvGraphicFramePr>
        <p:xfrm>
          <a:off x="994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{6E92C304-D782-4392-8F01-3837D2E4AF56}</a:tableStyleId>
              </a:tblPr>
              <a:tblGrid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757000"/>
                <a:gridCol w="660975"/>
              </a:tblGrid>
              <a:tr h="74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23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38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</a:tbl>
          </a:graphicData>
        </a:graphic>
      </p:graphicFrame>
      <p:sp>
        <p:nvSpPr>
          <p:cNvPr id="838" name="Google Shape;838;p79"/>
          <p:cNvSpPr/>
          <p:nvPr/>
        </p:nvSpPr>
        <p:spPr>
          <a:xfrm>
            <a:off x="4991700" y="3950000"/>
            <a:ext cx="2940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79"/>
          <p:cNvSpPr txBox="1"/>
          <p:nvPr/>
        </p:nvSpPr>
        <p:spPr>
          <a:xfrm>
            <a:off x="4740900" y="442760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729000" y="1140200"/>
            <a:ext cx="837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2528900" y="1757350"/>
            <a:ext cx="4307700" cy="889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8"/>
          <p:cNvCxnSpPr/>
          <p:nvPr/>
        </p:nvCxnSpPr>
        <p:spPr>
          <a:xfrm flipH="1">
            <a:off x="3114500" y="17680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8"/>
          <p:cNvCxnSpPr/>
          <p:nvPr/>
        </p:nvCxnSpPr>
        <p:spPr>
          <a:xfrm>
            <a:off x="3671800" y="17787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8"/>
          <p:cNvCxnSpPr/>
          <p:nvPr/>
        </p:nvCxnSpPr>
        <p:spPr>
          <a:xfrm>
            <a:off x="4218300" y="17787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8"/>
          <p:cNvCxnSpPr/>
          <p:nvPr/>
        </p:nvCxnSpPr>
        <p:spPr>
          <a:xfrm>
            <a:off x="4807650" y="17680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8"/>
          <p:cNvCxnSpPr/>
          <p:nvPr/>
        </p:nvCxnSpPr>
        <p:spPr>
          <a:xfrm>
            <a:off x="5364750" y="1757350"/>
            <a:ext cx="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8"/>
          <p:cNvCxnSpPr/>
          <p:nvPr/>
        </p:nvCxnSpPr>
        <p:spPr>
          <a:xfrm flipH="1">
            <a:off x="6098700" y="1778925"/>
            <a:ext cx="3900" cy="88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8"/>
          <p:cNvCxnSpPr/>
          <p:nvPr/>
        </p:nvCxnSpPr>
        <p:spPr>
          <a:xfrm flipH="1">
            <a:off x="6836550" y="1794225"/>
            <a:ext cx="10800" cy="8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8"/>
          <p:cNvSpPr txBox="1"/>
          <p:nvPr/>
        </p:nvSpPr>
        <p:spPr>
          <a:xfrm>
            <a:off x="32592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38111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6296332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5575238" y="2023425"/>
            <a:ext cx="5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4379025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4952250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2368150" y="2023425"/>
            <a:ext cx="6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6296325" y="1305025"/>
            <a:ext cx="278700" cy="43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1660925" y="2690800"/>
            <a:ext cx="53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Index -      0         1         2         3        4          5            6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729000" y="1140200"/>
            <a:ext cx="837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2528900" y="1757350"/>
            <a:ext cx="4307700" cy="889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9"/>
          <p:cNvCxnSpPr/>
          <p:nvPr/>
        </p:nvCxnSpPr>
        <p:spPr>
          <a:xfrm flipH="1">
            <a:off x="3114500" y="17680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9"/>
          <p:cNvCxnSpPr/>
          <p:nvPr/>
        </p:nvCxnSpPr>
        <p:spPr>
          <a:xfrm>
            <a:off x="3671800" y="17787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9"/>
          <p:cNvCxnSpPr/>
          <p:nvPr/>
        </p:nvCxnSpPr>
        <p:spPr>
          <a:xfrm>
            <a:off x="4218300" y="1778775"/>
            <a:ext cx="1080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9"/>
          <p:cNvCxnSpPr/>
          <p:nvPr/>
        </p:nvCxnSpPr>
        <p:spPr>
          <a:xfrm>
            <a:off x="4807650" y="1768075"/>
            <a:ext cx="108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9"/>
          <p:cNvCxnSpPr/>
          <p:nvPr/>
        </p:nvCxnSpPr>
        <p:spPr>
          <a:xfrm>
            <a:off x="5364750" y="1757350"/>
            <a:ext cx="0" cy="8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9"/>
          <p:cNvCxnSpPr/>
          <p:nvPr/>
        </p:nvCxnSpPr>
        <p:spPr>
          <a:xfrm flipH="1">
            <a:off x="6098700" y="1778925"/>
            <a:ext cx="3900" cy="88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9"/>
          <p:cNvCxnSpPr/>
          <p:nvPr/>
        </p:nvCxnSpPr>
        <p:spPr>
          <a:xfrm flipH="1">
            <a:off x="6836550" y="1794225"/>
            <a:ext cx="10800" cy="8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9"/>
          <p:cNvSpPr txBox="1"/>
          <p:nvPr/>
        </p:nvSpPr>
        <p:spPr>
          <a:xfrm>
            <a:off x="32592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3811100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6296332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5575238" y="2023425"/>
            <a:ext cx="5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4379025" y="202342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4952250" y="2023425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2368150" y="2023425"/>
            <a:ext cx="6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1660925" y="2690800"/>
            <a:ext cx="53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Index -      0         1         2         3        4          5            6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3396850" y="3611175"/>
            <a:ext cx="27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