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68" r:id="rId2"/>
    <p:sldId id="271" r:id="rId3"/>
    <p:sldId id="272" r:id="rId4"/>
    <p:sldId id="257" r:id="rId5"/>
    <p:sldId id="261" r:id="rId6"/>
    <p:sldId id="258" r:id="rId7"/>
    <p:sldId id="259" r:id="rId8"/>
    <p:sldId id="260" r:id="rId9"/>
    <p:sldId id="262" r:id="rId10"/>
    <p:sldId id="263" r:id="rId11"/>
    <p:sldId id="266" r:id="rId12"/>
    <p:sldId id="264" r:id="rId13"/>
    <p:sldId id="265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909A0-8F39-443A-B69E-A3CCCB7AE6D0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7D82A-BBD7-4756-B4F9-2E1D69DEE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9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5DC1F-D154-41B2-8EA0-948014A5B1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6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F4DC-9CE9-4A6E-88B5-B79DAFB7847A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B48-6611-4F6C-B74C-9830E721C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3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F4DC-9CE9-4A6E-88B5-B79DAFB7847A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B48-6611-4F6C-B74C-9830E721C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F4DC-9CE9-4A6E-88B5-B79DAFB7847A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B48-6611-4F6C-B74C-9830E721C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F4DC-9CE9-4A6E-88B5-B79DAFB7847A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B48-6611-4F6C-B74C-9830E721C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F4DC-9CE9-4A6E-88B5-B79DAFB7847A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B48-6611-4F6C-B74C-9830E721C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6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F4DC-9CE9-4A6E-88B5-B79DAFB7847A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B48-6611-4F6C-B74C-9830E721C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4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F4DC-9CE9-4A6E-88B5-B79DAFB7847A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B48-6611-4F6C-B74C-9830E721C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8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F4DC-9CE9-4A6E-88B5-B79DAFB7847A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B48-6611-4F6C-B74C-9830E721C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5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F4DC-9CE9-4A6E-88B5-B79DAFB7847A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B48-6611-4F6C-B74C-9830E721C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7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F4DC-9CE9-4A6E-88B5-B79DAFB7847A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B48-6611-4F6C-B74C-9830E721C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5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F4DC-9CE9-4A6E-88B5-B79DAFB7847A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B48-6611-4F6C-B74C-9830E721C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1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CF4DC-9CE9-4A6E-88B5-B79DAFB7847A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4B48-6611-4F6C-B74C-9830E721C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6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080" y="621979"/>
            <a:ext cx="9144000" cy="5196929"/>
          </a:xfrm>
        </p:spPr>
        <p:txBody>
          <a:bodyPr>
            <a:normAutofit fontScale="90000"/>
          </a:bodyPr>
          <a:lstStyle/>
          <a:p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b="1" dirty="0">
                <a:latin typeface="+mn-lt"/>
                <a:cs typeface="Times New Roman" panose="02020603050405020304" pitchFamily="18" charset="0"/>
              </a:rPr>
            </a:br>
            <a:r>
              <a:rPr lang="en-US" sz="5400" dirty="0">
                <a:latin typeface="+mn-lt"/>
              </a:rPr>
              <a:t>INHERITANCE</a:t>
            </a:r>
            <a:b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Programming Language II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CSE 111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 Summer 2020</a:t>
            </a:r>
            <a:br>
              <a:rPr lang="en-US" sz="13900" b="1" dirty="0"/>
            </a:br>
            <a:br>
              <a:rPr lang="en-US" dirty="0"/>
            </a:br>
            <a:endParaRPr lang="en-US" sz="67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A097-2FBA-4F58-A106-99B575F68BB8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736EC1-5F3B-49D1-8A3B-B03749E6DB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6" y="5574813"/>
            <a:ext cx="1398569" cy="128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2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Inheritance</a:t>
            </a:r>
          </a:p>
        </p:txBody>
      </p:sp>
      <p:pic>
        <p:nvPicPr>
          <p:cNvPr id="3074" name="Picture 2" descr="C# | Multilevel Inheritance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103" y="2224087"/>
            <a:ext cx="2622172" cy="318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122" y="1955800"/>
            <a:ext cx="1295581" cy="37195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5886" y="2061230"/>
            <a:ext cx="477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Multi-level inheritance</a:t>
            </a:r>
            <a:r>
              <a:rPr lang="en-US" dirty="0"/>
              <a:t> is archived when a derived class </a:t>
            </a:r>
            <a:r>
              <a:rPr lang="en-US" b="1" dirty="0"/>
              <a:t>inherits</a:t>
            </a:r>
            <a:r>
              <a:rPr lang="en-US" dirty="0"/>
              <a:t> another derived class. </a:t>
            </a:r>
          </a:p>
          <a:p>
            <a:endParaRPr lang="en-US" dirty="0"/>
          </a:p>
          <a:p>
            <a:r>
              <a:rPr lang="en-US" dirty="0"/>
              <a:t>There is no limit on the number of levels up to which, the </a:t>
            </a:r>
            <a:r>
              <a:rPr lang="en-US" b="1" dirty="0"/>
              <a:t>multi-level inheritance</a:t>
            </a:r>
            <a:r>
              <a:rPr lang="en-US" dirty="0"/>
              <a:t> is archived in </a:t>
            </a:r>
            <a:r>
              <a:rPr lang="en-US" b="1" dirty="0"/>
              <a:t>python</a:t>
            </a:r>
            <a:r>
              <a:rPr lang="en-US" dirty="0"/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761" y="4186098"/>
            <a:ext cx="3048914" cy="207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07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465" y="609600"/>
            <a:ext cx="3238336" cy="472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65" y="5505399"/>
            <a:ext cx="1460336" cy="819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377" y="1517592"/>
            <a:ext cx="2298823" cy="74933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052738" y="1786709"/>
            <a:ext cx="603667" cy="211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850766" y="1714460"/>
            <a:ext cx="2794000" cy="355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If we change </a:t>
            </a:r>
            <a:r>
              <a:rPr lang="en-US" b="1" dirty="0">
                <a:solidFill>
                  <a:srgbClr val="C00000"/>
                </a:solidFill>
              </a:rPr>
              <a:t>Class2</a:t>
            </a:r>
            <a:r>
              <a:rPr lang="en-US" dirty="0"/>
              <a:t> like this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207500" y="2743199"/>
            <a:ext cx="2533158" cy="8191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0" dirty="0"/>
              <a:t>Output?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766" y="3797260"/>
            <a:ext cx="2548252" cy="242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2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Resolution Order (MRO)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06100" cy="650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Things get complicated when you have several base classes and levels of inheritance. This is resolved using Method Resolution Order - a formal plan that Python follows when running object methods.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34" y="2705100"/>
            <a:ext cx="2870365" cy="325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099" y="2622449"/>
            <a:ext cx="3987801" cy="34165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981498"/>
            <a:ext cx="1562318" cy="8126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15056" y="3869035"/>
            <a:ext cx="4159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 find the output, python will travel all the parents of </a:t>
            </a:r>
            <a:r>
              <a:rPr lang="en-US" b="1" dirty="0">
                <a:solidFill>
                  <a:srgbClr val="C00000"/>
                </a:solidFill>
              </a:rPr>
              <a:t>Class4</a:t>
            </a:r>
            <a:r>
              <a:rPr lang="en-US" dirty="0">
                <a:solidFill>
                  <a:srgbClr val="C00000"/>
                </a:solidFill>
              </a:rPr>
              <a:t> first (from left to right) then to the upper level parent classes (if any).</a:t>
            </a:r>
          </a:p>
        </p:txBody>
      </p:sp>
    </p:spTree>
    <p:extLst>
      <p:ext uri="{BB962C8B-B14F-4D97-AF65-F5344CB8AC3E}">
        <p14:creationId xmlns:p14="http://schemas.microsoft.com/office/powerpoint/2010/main" val="3795791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super() keyword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721505" cy="2589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0901" y="1690688"/>
            <a:ext cx="574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Python's built-in super() function provides a shortcut for calling base classes, because it automatically follows Method Resolution Order.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0901" y="3016251"/>
            <a:ext cx="521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we do not pass self to super().__</a:t>
            </a:r>
            <a:r>
              <a:rPr lang="en-US" dirty="0" err="1"/>
              <a:t>init</a:t>
            </a:r>
            <a:r>
              <a:rPr lang="en-US" dirty="0"/>
              <a:t>__() as super() handles this automatically.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1" y="5042263"/>
            <a:ext cx="1031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***If the child class inherits more than one class and Super() is used inside its constructor then the constructor of the leftmost parent class will be invoked.</a:t>
            </a:r>
          </a:p>
        </p:txBody>
      </p:sp>
    </p:spTree>
    <p:extLst>
      <p:ext uri="{BB962C8B-B14F-4D97-AF65-F5344CB8AC3E}">
        <p14:creationId xmlns:p14="http://schemas.microsoft.com/office/powerpoint/2010/main" val="1491963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838" y="1463315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overriding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EF1FFEE-B1D7-4C6F-8CAD-1B4A1F2128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6" y="5509427"/>
            <a:ext cx="1444287" cy="132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90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89" y="178618"/>
            <a:ext cx="9508911" cy="636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8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689"/>
            <a:ext cx="10515600" cy="4351338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variable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method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255FEBD-5A1A-4602-B9D5-B1B897F33B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0169"/>
            <a:ext cx="1406769" cy="129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3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969" y="1497821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Basics of Inheritance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Inheritance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Multiclass inheritance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212007-4477-459A-9DD1-C05E51910D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9973"/>
            <a:ext cx="144475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9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inheritance?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is a golden rule and powerful feature in OOP(Object Oriented Programming)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to define a Derived Class(Child Class) which takes all functionalities(attributes and methods) of the Base class(Parent Class).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we can add more features in the child class according to our preference.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mechanism to reuse a code while building a software or system is inheritance. Otherwise, There will be a number of duplicate codes which can add more complexity.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C453E1-6446-4EC4-B1A5-82D3B6B442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2437"/>
            <a:ext cx="144475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425" y="1635125"/>
            <a:ext cx="10515600" cy="1717675"/>
          </a:xfrm>
        </p:spPr>
        <p:txBody>
          <a:bodyPr/>
          <a:lstStyle/>
          <a:p>
            <a:r>
              <a:rPr lang="en-US" dirty="0"/>
              <a:t>When the child class inherits the properties or functionalities of a single parent class.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Single inheritance in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3214688"/>
            <a:ext cx="430561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BE58BF-E18A-42A2-BB42-F6EFCA57FE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" y="5525338"/>
            <a:ext cx="1452492" cy="133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7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395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Code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0694" y="1119305"/>
            <a:ext cx="3058040" cy="8764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912" y="1372850"/>
            <a:ext cx="274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Inheritance Syntax  </a:t>
            </a:r>
          </a:p>
        </p:txBody>
      </p:sp>
      <p:sp>
        <p:nvSpPr>
          <p:cNvPr id="6" name="Right Arrow 5"/>
          <p:cNvSpPr/>
          <p:nvPr/>
        </p:nvSpPr>
        <p:spPr>
          <a:xfrm rot="10800000">
            <a:off x="2267800" y="2276033"/>
            <a:ext cx="431156" cy="1612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694" y="2145683"/>
            <a:ext cx="3058040" cy="44964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8522" y="2169602"/>
            <a:ext cx="131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Class</a:t>
            </a:r>
          </a:p>
          <a:p>
            <a:r>
              <a:rPr lang="en-US" dirty="0"/>
              <a:t>   (Animal)</a:t>
            </a:r>
          </a:p>
        </p:txBody>
      </p:sp>
      <p:sp>
        <p:nvSpPr>
          <p:cNvPr id="10" name="Right Arrow 9"/>
          <p:cNvSpPr/>
          <p:nvPr/>
        </p:nvSpPr>
        <p:spPr>
          <a:xfrm rot="10800000">
            <a:off x="2138091" y="4588481"/>
            <a:ext cx="431156" cy="1612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48829" y="4477347"/>
            <a:ext cx="1176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 Class</a:t>
            </a:r>
          </a:p>
          <a:p>
            <a:r>
              <a:rPr lang="en-US" dirty="0"/>
              <a:t>(Dog)</a:t>
            </a:r>
          </a:p>
          <a:p>
            <a:r>
              <a:rPr lang="en-US" dirty="0"/>
              <a:t>inherits</a:t>
            </a:r>
          </a:p>
          <a:p>
            <a:r>
              <a:rPr lang="en-US" dirty="0"/>
              <a:t>Animal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366" y="1494874"/>
            <a:ext cx="1638529" cy="17528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7741" y="1494874"/>
            <a:ext cx="1714739" cy="15623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30181" y="3350379"/>
            <a:ext cx="52042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derived class inherits the functionality of the base class. For example, </a:t>
            </a:r>
            <a:r>
              <a:rPr lang="en-US" b="1" dirty="0" err="1"/>
              <a:t>d.eat</a:t>
            </a:r>
            <a:r>
              <a:rPr lang="en-US" b="1" dirty="0"/>
              <a:t>() </a:t>
            </a:r>
            <a:r>
              <a:rPr lang="en-US" dirty="0"/>
              <a:t>is giving the output </a:t>
            </a:r>
            <a:r>
              <a:rPr lang="en-US" b="1" dirty="0"/>
              <a:t>Eating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Dog</a:t>
            </a:r>
            <a:r>
              <a:rPr lang="en-US" dirty="0"/>
              <a:t> class modifies existing behavior of its parent class i.e. the </a:t>
            </a:r>
            <a:r>
              <a:rPr lang="en-US" b="1" dirty="0" err="1"/>
              <a:t>WhoAmI</a:t>
            </a:r>
            <a:r>
              <a:rPr lang="en-US" b="1" dirty="0"/>
              <a:t> </a:t>
            </a:r>
            <a:r>
              <a:rPr lang="en-US" dirty="0"/>
              <a:t>method of parent class which is </a:t>
            </a:r>
            <a:r>
              <a:rPr lang="en-US" b="1" dirty="0"/>
              <a:t>Animal</a:t>
            </a:r>
            <a:r>
              <a:rPr lang="en-US" dirty="0"/>
              <a:t> class ***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derived class extends the functionality of the base class, by defining a new bark()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7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0" y="3207940"/>
            <a:ext cx="4610100" cy="87788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n-lt"/>
              </a:rPr>
              <a:t>We can call the constructor of Animal class inside the constructor of child class and use it accordingly.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399" y="1828800"/>
            <a:ext cx="6292321" cy="451405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399" y="800408"/>
            <a:ext cx="10058400" cy="539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Code Example</a:t>
            </a:r>
          </a:p>
        </p:txBody>
      </p:sp>
    </p:spTree>
    <p:extLst>
      <p:ext uri="{BB962C8B-B14F-4D97-AF65-F5344CB8AC3E}">
        <p14:creationId xmlns:p14="http://schemas.microsoft.com/office/powerpoint/2010/main" val="142790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multiple inheritance, the child class inherits qualities from two or more base classes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Python Multiple Inheritance: What is it and How to use it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3098800"/>
            <a:ext cx="345122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03743"/>
            <a:ext cx="3797465" cy="32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3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419224"/>
            <a:ext cx="5003800" cy="5083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777" y="1530092"/>
            <a:ext cx="3794012" cy="17778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32777" y="3751018"/>
            <a:ext cx="5657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we can call the method of </a:t>
            </a:r>
            <a:r>
              <a:rPr lang="en-US" b="1" dirty="0" err="1"/>
              <a:t>Pysician</a:t>
            </a:r>
            <a:r>
              <a:rPr lang="en-US" b="1" dirty="0"/>
              <a:t> </a:t>
            </a:r>
            <a:r>
              <a:rPr lang="en-US" dirty="0"/>
              <a:t>class</a:t>
            </a:r>
            <a:r>
              <a:rPr lang="en-US" b="1" dirty="0"/>
              <a:t> </a:t>
            </a:r>
            <a:r>
              <a:rPr lang="en-US" dirty="0"/>
              <a:t>which is </a:t>
            </a:r>
            <a:r>
              <a:rPr lang="en-US" b="1" dirty="0" err="1"/>
              <a:t>Print_specialization</a:t>
            </a:r>
            <a:r>
              <a:rPr lang="en-US" dirty="0"/>
              <a:t>() from the object </a:t>
            </a:r>
            <a:r>
              <a:rPr lang="en-US" b="1" dirty="0"/>
              <a:t>y </a:t>
            </a:r>
            <a:r>
              <a:rPr lang="en-US" dirty="0"/>
              <a:t> of the </a:t>
            </a:r>
            <a:r>
              <a:rPr lang="en-US" b="1" dirty="0" err="1"/>
              <a:t>PhysicianRobot</a:t>
            </a:r>
            <a:r>
              <a:rPr lang="en-US" dirty="0"/>
              <a:t> class(Child)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Also </a:t>
            </a:r>
            <a:r>
              <a:rPr lang="en-US" b="1" dirty="0" err="1"/>
              <a:t>PhysicianRobot</a:t>
            </a:r>
            <a:r>
              <a:rPr lang="en-US" dirty="0"/>
              <a:t>(child class) modifies the </a:t>
            </a:r>
            <a:r>
              <a:rPr lang="en-US" b="1" dirty="0" err="1"/>
              <a:t>say_hi</a:t>
            </a:r>
            <a:r>
              <a:rPr lang="en-US" dirty="0"/>
              <a:t>() method of </a:t>
            </a:r>
            <a:r>
              <a:rPr lang="en-US" b="1" dirty="0"/>
              <a:t>Robot </a:t>
            </a:r>
            <a:r>
              <a:rPr lang="en-US" dirty="0"/>
              <a:t>class(Parent)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So, it can access features of both of the parent classes</a:t>
            </a:r>
          </a:p>
        </p:txBody>
      </p:sp>
    </p:spTree>
    <p:extLst>
      <p:ext uri="{BB962C8B-B14F-4D97-AF65-F5344CB8AC3E}">
        <p14:creationId xmlns:p14="http://schemas.microsoft.com/office/powerpoint/2010/main" val="162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536</Words>
  <Application>Microsoft Office PowerPoint</Application>
  <PresentationFormat>Widescreen</PresentationFormat>
  <Paragraphs>65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  INHERITANCE       Course Title: Programming Language II Course Code: CSE 111 Semester: Summer 2020  </vt:lpstr>
      <vt:lpstr>Last Lecture</vt:lpstr>
      <vt:lpstr>Today’s Lecture</vt:lpstr>
      <vt:lpstr>What is inheritance?</vt:lpstr>
      <vt:lpstr>Single Inheritance</vt:lpstr>
      <vt:lpstr>Code Example</vt:lpstr>
      <vt:lpstr>We can call the constructor of Animal class inside the constructor of child class and use it accordingly.</vt:lpstr>
      <vt:lpstr>Multiple Inheritance</vt:lpstr>
      <vt:lpstr>Code Example</vt:lpstr>
      <vt:lpstr>Multilevel Inheritance</vt:lpstr>
      <vt:lpstr>PowerPoint Presentation</vt:lpstr>
      <vt:lpstr>Method Resolution Order (MRO)</vt:lpstr>
      <vt:lpstr>super() keyword</vt:lpstr>
      <vt:lpstr>Next Lecture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SR Rana</dc:creator>
  <cp:lastModifiedBy>Rayhan Kabir</cp:lastModifiedBy>
  <cp:revision>26</cp:revision>
  <dcterms:created xsi:type="dcterms:W3CDTF">2020-09-11T15:35:31Z</dcterms:created>
  <dcterms:modified xsi:type="dcterms:W3CDTF">2020-09-12T16:39:21Z</dcterms:modified>
</cp:coreProperties>
</file>