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0" r:id="rId2"/>
    <p:sldId id="281" r:id="rId3"/>
    <p:sldId id="282" r:id="rId4"/>
    <p:sldId id="269" r:id="rId5"/>
    <p:sldId id="270" r:id="rId6"/>
    <p:sldId id="271" r:id="rId7"/>
    <p:sldId id="284" r:id="rId8"/>
    <p:sldId id="272" r:id="rId9"/>
    <p:sldId id="273" r:id="rId10"/>
    <p:sldId id="274" r:id="rId11"/>
    <p:sldId id="275" r:id="rId12"/>
    <p:sldId id="278" r:id="rId13"/>
    <p:sldId id="276" r:id="rId14"/>
    <p:sldId id="277" r:id="rId15"/>
    <p:sldId id="279" r:id="rId16"/>
    <p:sldId id="285" r:id="rId17"/>
    <p:sldId id="28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E9BB-63EE-452A-9F76-EF859B4DDDB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905F2-20BD-443F-9F6F-DBABF9F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AA601-36C9-4F11-9279-17405E7D603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1550-41F9-42E6-B884-B7E7BE7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2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998F-57E0-4445-B7B3-82ED936BCA8F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354A-BB16-4038-9D83-74C716CF502D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5A13-F87C-4088-BB68-D69F2FA8031B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BA4-9140-4CB9-9D2E-941CC644CDE8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E8AA-8161-490C-9720-E780A39F7B61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C556-2D21-4805-9D1A-57C67F899F08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7CBF-F79C-4824-9BC6-0F7647DAFF95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3994-6F1E-49C9-BD3C-4BDA08B08EE2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9A38-1963-4DCF-8AC2-88C67E49A8CD}" type="datetime1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2837-D58C-4F24-AFB7-BEA67FB6C091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D6F5-9C47-48DF-8934-C40DBDA569FB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CA99-DFDA-414D-9911-610C75A212C3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8729" y="5829299"/>
            <a:ext cx="998763" cy="89217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080" y="621979"/>
            <a:ext cx="9144000" cy="51969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Functions</a:t>
            </a: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Programming Language II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111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Summer 2020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- 6</a:t>
            </a:r>
            <a:r>
              <a:rPr lang="en-US" sz="13900" b="1" dirty="0" smtClean="0"/>
              <a:t/>
            </a:r>
            <a:br>
              <a:rPr lang="en-US" sz="13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67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161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Unknown Number of Arguments (</a:t>
            </a:r>
            <a:r>
              <a:rPr lang="en-US" sz="4900" b="1" dirty="0" err="1" smtClean="0"/>
              <a:t>args</a:t>
            </a:r>
            <a:r>
              <a:rPr lang="en-US" sz="4900" b="1" dirty="0" smtClean="0"/>
              <a:t>*)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004"/>
            <a:ext cx="10515600" cy="4990959"/>
          </a:xfrm>
        </p:spPr>
        <p:txBody>
          <a:bodyPr>
            <a:normAutofit/>
          </a:bodyPr>
          <a:lstStyle/>
          <a:p>
            <a:r>
              <a:rPr lang="en-US" sz="1800" dirty="0"/>
              <a:t>If </a:t>
            </a:r>
            <a:r>
              <a:rPr lang="en-US" sz="1800" dirty="0" smtClean="0"/>
              <a:t>we </a:t>
            </a:r>
            <a:r>
              <a:rPr lang="en-US" sz="1800" dirty="0"/>
              <a:t>do not know how many arguments </a:t>
            </a:r>
            <a:r>
              <a:rPr lang="en-US" sz="1800" dirty="0" smtClean="0"/>
              <a:t>will </a:t>
            </a:r>
            <a:r>
              <a:rPr lang="en-US" sz="1800" dirty="0"/>
              <a:t>be passed </a:t>
            </a:r>
            <a:r>
              <a:rPr lang="en-US" sz="1800" dirty="0" smtClean="0"/>
              <a:t>to </a:t>
            </a:r>
            <a:r>
              <a:rPr lang="en-US" sz="1800" dirty="0"/>
              <a:t>your function, </a:t>
            </a:r>
            <a:r>
              <a:rPr lang="en-US" sz="1800" dirty="0" smtClean="0"/>
              <a:t>we can add an </a:t>
            </a:r>
            <a:r>
              <a:rPr lang="en-US" sz="1800" dirty="0" err="1" smtClean="0"/>
              <a:t>asterik</a:t>
            </a:r>
            <a:r>
              <a:rPr lang="en-US" sz="1800" dirty="0" smtClean="0"/>
              <a:t> (*) </a:t>
            </a:r>
            <a:r>
              <a:rPr lang="en-US" sz="1800" dirty="0"/>
              <a:t>before the parameter name in the function definition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			</a:t>
            </a: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8075" y="2224165"/>
            <a:ext cx="58368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(*kids):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first child is "+ kids[0])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("Alice", "Bob", "Carrol")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1375" y="2501164"/>
            <a:ext cx="3159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Output: </a:t>
            </a:r>
            <a:r>
              <a:rPr lang="en-US" dirty="0"/>
              <a:t>The first child is </a:t>
            </a:r>
            <a:r>
              <a:rPr lang="en-US" dirty="0" smtClean="0"/>
              <a:t>Alice.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8075" y="3819832"/>
            <a:ext cx="101009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CoronaStat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(*update):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print("Corona positive:", update[0], update[1], update[2], update[3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CoronaStat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("Female:", 800, "Male:", 1000)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8075" y="5297160"/>
            <a:ext cx="50792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Output: </a:t>
            </a:r>
            <a:r>
              <a:rPr lang="it-IT" dirty="0"/>
              <a:t>Corona positive: Female: 800 Male: 1000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2825" y="18242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2825" y="343145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548"/>
          </a:xfrm>
        </p:spPr>
        <p:txBody>
          <a:bodyPr/>
          <a:lstStyle/>
          <a:p>
            <a:r>
              <a:rPr lang="en-US" b="1" dirty="0" smtClean="0"/>
              <a:t>Keyword 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675"/>
            <a:ext cx="10515600" cy="321232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</a:t>
            </a:r>
            <a:r>
              <a:rPr lang="en-US" sz="1800" dirty="0"/>
              <a:t>can also send arguments with the </a:t>
            </a:r>
            <a:r>
              <a:rPr lang="en-US" sz="1800" b="1" dirty="0"/>
              <a:t>key = value</a:t>
            </a:r>
            <a:r>
              <a:rPr lang="en-US" sz="1800" dirty="0"/>
              <a:t> syntax.</a:t>
            </a:r>
          </a:p>
          <a:p>
            <a:r>
              <a:rPr lang="en-US" sz="1800" dirty="0"/>
              <a:t>This way the </a:t>
            </a:r>
            <a:r>
              <a:rPr lang="en-US" sz="1800" b="1" dirty="0"/>
              <a:t>order</a:t>
            </a:r>
            <a:r>
              <a:rPr lang="en-US" sz="1800" dirty="0"/>
              <a:t> of the arguments </a:t>
            </a:r>
            <a:r>
              <a:rPr lang="en-US" sz="1800" b="1" dirty="0"/>
              <a:t>does not matter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7274" y="2224616"/>
            <a:ext cx="95535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(child3, child2, child1):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print("The youngest child is " + child3)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(child1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"David",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child2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"Daniel",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child3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"Nicolai")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7274" y="3366556"/>
            <a:ext cx="38814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Output: </a:t>
            </a:r>
            <a:r>
              <a:rPr lang="en-US" dirty="0"/>
              <a:t>The eldest child is </a:t>
            </a:r>
            <a:r>
              <a:rPr lang="en-US" dirty="0" smtClean="0"/>
              <a:t>Nicolai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 Argument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In function's </a:t>
            </a:r>
            <a:r>
              <a:rPr lang="en-US" sz="1800" dirty="0" smtClean="0"/>
              <a:t>parameter </a:t>
            </a:r>
            <a:r>
              <a:rPr lang="en-US" sz="1800" dirty="0"/>
              <a:t>list we can specify a default value(s) for one or more arguments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smtClean="0"/>
              <a:t> A default value can be written in the format “</a:t>
            </a:r>
            <a:r>
              <a:rPr lang="en-US" sz="1800" b="1" dirty="0" err="1" smtClean="0"/>
              <a:t>parameter_name</a:t>
            </a:r>
            <a:r>
              <a:rPr lang="en-US" sz="1800" b="1" dirty="0" smtClean="0"/>
              <a:t> = value</a:t>
            </a:r>
            <a:r>
              <a:rPr lang="en-US" sz="1800" dirty="0" smtClean="0"/>
              <a:t>”.</a:t>
            </a:r>
          </a:p>
          <a:p>
            <a:pPr algn="just"/>
            <a:r>
              <a:rPr lang="en-US" sz="1800" dirty="0" smtClean="0"/>
              <a:t>We </a:t>
            </a:r>
            <a:r>
              <a:rPr lang="en-US" sz="1800" dirty="0"/>
              <a:t>will have the option to assign or not assign a value for those arguments.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2998" y="2853498"/>
            <a:ext cx="87534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 = 2):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(x*x + 2*x*y + y*y)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square of the sum of 2 and 2 is : 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square of the sum of 2 and 3 is : 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(2,4))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2998" y="4379369"/>
            <a:ext cx="8753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Output: </a:t>
            </a:r>
            <a:r>
              <a:rPr lang="en-US" dirty="0"/>
              <a:t>The square of the sum of 2 and 2 is:  16</a:t>
            </a:r>
          </a:p>
          <a:p>
            <a:r>
              <a:rPr lang="en-US" dirty="0"/>
              <a:t>               The square of the sum of 2 and 4 is :  36</a:t>
            </a:r>
          </a:p>
        </p:txBody>
      </p:sp>
    </p:spTree>
    <p:extLst>
      <p:ext uri="{BB962C8B-B14F-4D97-AF65-F5344CB8AC3E}">
        <p14:creationId xmlns:p14="http://schemas.microsoft.com/office/powerpoint/2010/main" val="34036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618"/>
          </a:xfrm>
        </p:spPr>
        <p:txBody>
          <a:bodyPr>
            <a:noAutofit/>
          </a:bodyPr>
          <a:lstStyle/>
          <a:p>
            <a:r>
              <a:rPr lang="en-US" b="1" dirty="0" smtClean="0"/>
              <a:t>‘return’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744"/>
            <a:ext cx="10515600" cy="4992219"/>
          </a:xfrm>
        </p:spPr>
        <p:txBody>
          <a:bodyPr/>
          <a:lstStyle/>
          <a:p>
            <a:r>
              <a:rPr lang="en-US" sz="1800" dirty="0"/>
              <a:t>To let a function </a:t>
            </a:r>
            <a:r>
              <a:rPr lang="en-US" sz="1800" b="1" dirty="0"/>
              <a:t>return</a:t>
            </a:r>
            <a:r>
              <a:rPr lang="en-US" sz="1800" dirty="0"/>
              <a:t> a value, use the </a:t>
            </a:r>
            <a:r>
              <a:rPr lang="en-US" sz="1800" b="1" dirty="0"/>
              <a:t>return </a:t>
            </a:r>
            <a:r>
              <a:rPr lang="en-US" sz="1800" dirty="0" smtClean="0"/>
              <a:t>statement.</a:t>
            </a:r>
          </a:p>
          <a:p>
            <a:r>
              <a:rPr lang="en-US" sz="1800" dirty="0" smtClean="0"/>
              <a:t>The returned value replaces the function calling statement.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0322" y="2333653"/>
            <a:ext cx="487103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multiply(x):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5 *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print(multiply(3), end= " 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print(multiply(5), end= " 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print(multiply(9))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4533" y="2711357"/>
            <a:ext cx="20193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Output: </a:t>
            </a:r>
            <a:r>
              <a:rPr lang="en-US" dirty="0"/>
              <a:t>15 25 </a:t>
            </a:r>
            <a:r>
              <a:rPr lang="en-US" dirty="0" smtClean="0"/>
              <a:t>45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7142" y="1976341"/>
            <a:ext cx="48710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0322" y="4333134"/>
            <a:ext cx="87318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(x*x + 2*x*y + y*y)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square of the sum of 2 and 3 is : 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3))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143" y="3963759"/>
            <a:ext cx="48710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 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0322" y="5390337"/>
            <a:ext cx="53091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Output: </a:t>
            </a:r>
            <a:r>
              <a:rPr lang="en-US" dirty="0"/>
              <a:t>The square of the sum of 2 and 3 is :  </a:t>
            </a:r>
            <a:r>
              <a:rPr lang="en-US" dirty="0" smtClean="0"/>
              <a:t>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3372"/>
          </a:xfrm>
        </p:spPr>
        <p:txBody>
          <a:bodyPr>
            <a:noAutofit/>
          </a:bodyPr>
          <a:lstStyle/>
          <a:p>
            <a:r>
              <a:rPr lang="en-US" b="1" dirty="0" smtClean="0"/>
              <a:t>Pass and Lambda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39" y="898498"/>
            <a:ext cx="10515600" cy="520690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Function </a:t>
            </a:r>
            <a:r>
              <a:rPr lang="en-US" sz="1800" dirty="0"/>
              <a:t>definitions </a:t>
            </a:r>
            <a:r>
              <a:rPr lang="en-US" sz="1800" dirty="0" smtClean="0"/>
              <a:t>should not </a:t>
            </a:r>
            <a:r>
              <a:rPr lang="en-US" sz="1800" dirty="0"/>
              <a:t>be empty, but if you for some reason have a function definition with no content, put in the </a:t>
            </a:r>
            <a:r>
              <a:rPr lang="en-US" sz="1800" b="1" dirty="0"/>
              <a:t>pass</a:t>
            </a:r>
            <a:r>
              <a:rPr lang="en-US" sz="1800" dirty="0"/>
              <a:t> statement to avoid getting an error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1800" dirty="0" smtClean="0"/>
              <a:t>In </a:t>
            </a:r>
            <a:r>
              <a:rPr lang="en-US" sz="1800" dirty="0"/>
              <a:t>Python, small </a:t>
            </a:r>
            <a:r>
              <a:rPr lang="en-US" sz="1800" b="1" dirty="0"/>
              <a:t>anonymous (unnamed) </a:t>
            </a:r>
            <a:r>
              <a:rPr lang="en-US" sz="1800" dirty="0"/>
              <a:t>functions can be created with </a:t>
            </a:r>
            <a:r>
              <a:rPr lang="en-US" sz="1800" b="1" dirty="0"/>
              <a:t>lambda </a:t>
            </a:r>
            <a:r>
              <a:rPr lang="en-US" sz="1800" dirty="0"/>
              <a:t>keyword</a:t>
            </a:r>
            <a:r>
              <a:rPr lang="en-US" sz="1800" b="1" dirty="0"/>
              <a:t>. </a:t>
            </a:r>
            <a:r>
              <a:rPr lang="en-US" sz="1800" dirty="0"/>
              <a:t>Lambda forms can be used as an argument to other function where function objects are required but syntactically they are restricted to a single expression. A function like this</a:t>
            </a:r>
            <a:r>
              <a:rPr lang="en-US" sz="1800" dirty="0" smtClean="0"/>
              <a:t>: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</a:t>
            </a:r>
            <a:r>
              <a:rPr lang="en-US" sz="1800" dirty="0" smtClean="0"/>
              <a:t>may </a:t>
            </a:r>
            <a:r>
              <a:rPr lang="en-US" sz="1800" dirty="0"/>
              <a:t>also be defined using </a:t>
            </a:r>
            <a:r>
              <a:rPr lang="en-US" sz="1800" b="1" dirty="0" smtClean="0"/>
              <a:t>lambda</a:t>
            </a:r>
          </a:p>
          <a:p>
            <a:pPr marL="0" indent="0">
              <a:buNone/>
            </a:pPr>
            <a:endParaRPr lang="en-US" sz="1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4900" y="1524000"/>
            <a:ext cx="44519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900" y="3421873"/>
            <a:ext cx="445193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average(x, y):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(x + y)/2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print(average(4, 3))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4900" y="4769706"/>
            <a:ext cx="54416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print((lambda x, y: (x + y)/2)(4, 3))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4900" y="5292991"/>
            <a:ext cx="1990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Output: </a:t>
            </a:r>
            <a:r>
              <a:rPr lang="en-US" dirty="0"/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37269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function??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Suppose you are given two lists. You have to sort these lists in ascending order.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42" y="2191274"/>
            <a:ext cx="2410737" cy="43476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07697" y="1821942"/>
            <a:ext cx="198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Solution: 1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21" y="2175354"/>
            <a:ext cx="2576809" cy="27085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11925" y="1844475"/>
            <a:ext cx="198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Solution: 2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20" y="2175354"/>
            <a:ext cx="1952898" cy="10288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93335" y="1806022"/>
            <a:ext cx="198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Solution: 3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72" y="3523039"/>
            <a:ext cx="1765496" cy="14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3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function is a block of code that runs when it is called.</a:t>
            </a:r>
          </a:p>
          <a:p>
            <a:r>
              <a:rPr lang="en-US" sz="1800" dirty="0" smtClean="0"/>
              <a:t>There are lots built in function functions in python to make our life easier.</a:t>
            </a:r>
          </a:p>
          <a:p>
            <a:r>
              <a:rPr lang="en-US" sz="1800" dirty="0" smtClean="0"/>
              <a:t>Sometimes we need functions for our customized purpose. Then we create user define functions.</a:t>
            </a:r>
          </a:p>
          <a:p>
            <a:r>
              <a:rPr lang="en-US" sz="1800" dirty="0" smtClean="0"/>
              <a:t>User defined functions have 4 parts.</a:t>
            </a:r>
          </a:p>
          <a:p>
            <a:pPr lvl="1"/>
            <a:r>
              <a:rPr lang="en-US" sz="1400" dirty="0" smtClean="0"/>
              <a:t>Function name</a:t>
            </a:r>
          </a:p>
          <a:p>
            <a:pPr lvl="1"/>
            <a:r>
              <a:rPr lang="en-US" sz="1400" dirty="0" smtClean="0"/>
              <a:t>Parameter List</a:t>
            </a:r>
          </a:p>
          <a:p>
            <a:pPr lvl="1"/>
            <a:r>
              <a:rPr lang="en-US" sz="1400" dirty="0" smtClean="0"/>
              <a:t>Body</a:t>
            </a:r>
          </a:p>
          <a:p>
            <a:pPr lvl="1"/>
            <a:r>
              <a:rPr lang="en-US" sz="1400" dirty="0" smtClean="0"/>
              <a:t>Return Statement</a:t>
            </a:r>
          </a:p>
          <a:p>
            <a:pPr marL="0" lvl="1" indent="228600"/>
            <a:r>
              <a:rPr lang="en-US" sz="1800" dirty="0" smtClean="0"/>
              <a:t>If we have a block of code that we need to execute several times, we put that block of code inside of</a:t>
            </a:r>
          </a:p>
          <a:p>
            <a:pPr marL="0" lvl="1" indent="0">
              <a:buNone/>
            </a:pPr>
            <a:r>
              <a:rPr lang="en-US" sz="1800" dirty="0" smtClean="0"/>
              <a:t>    a function.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Lecture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 of String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String operations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3" y="0"/>
            <a:ext cx="9508911" cy="63602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614"/>
            <a:ext cx="10515600" cy="4351338"/>
          </a:xfrm>
        </p:spPr>
        <p:txBody>
          <a:bodyPr/>
          <a:lstStyle/>
          <a:p>
            <a:pPr marL="346075"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() function</a:t>
            </a:r>
          </a:p>
          <a:p>
            <a:pPr marL="803275"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803275"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range</a:t>
            </a:r>
          </a:p>
          <a:p>
            <a:pPr marL="803275"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  <a:p>
            <a:pPr marL="346075"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loop/ for each loop</a:t>
            </a:r>
          </a:p>
          <a:p>
            <a:pPr marL="803275"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803275"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of a range</a:t>
            </a:r>
          </a:p>
          <a:p>
            <a:pPr marL="803275" lvl="2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Iteration over a String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functions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in functions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functions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function</a:t>
            </a:r>
          </a:p>
          <a:p>
            <a:pPr marL="228600"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function?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654"/>
            <a:ext cx="10515600" cy="4486275"/>
          </a:xfrm>
        </p:spPr>
        <p:txBody>
          <a:bodyPr>
            <a:normAutofit/>
          </a:bodyPr>
          <a:lstStyle/>
          <a:p>
            <a:r>
              <a:rPr lang="en-US" sz="1800" dirty="0"/>
              <a:t>A function is a </a:t>
            </a:r>
            <a:r>
              <a:rPr lang="en-US" sz="1800" b="1" dirty="0"/>
              <a:t>block of code </a:t>
            </a:r>
            <a:r>
              <a:rPr lang="en-US" sz="1800" dirty="0"/>
              <a:t>which only runs when it is </a:t>
            </a:r>
            <a:r>
              <a:rPr lang="en-US" sz="1800" dirty="0" smtClean="0"/>
              <a:t>called.</a:t>
            </a:r>
            <a:endParaRPr lang="en-US" sz="1800" dirty="0"/>
          </a:p>
          <a:p>
            <a:r>
              <a:rPr lang="en-US" sz="1800" dirty="0" smtClean="0"/>
              <a:t>A function has 4 parts.</a:t>
            </a:r>
          </a:p>
          <a:p>
            <a:pPr lvl="1"/>
            <a:r>
              <a:rPr lang="en-US" sz="1400" dirty="0" smtClean="0"/>
              <a:t>Function name</a:t>
            </a:r>
          </a:p>
          <a:p>
            <a:pPr lvl="1"/>
            <a:r>
              <a:rPr lang="en-US" sz="1400" dirty="0" smtClean="0"/>
              <a:t>Parameter list</a:t>
            </a:r>
          </a:p>
          <a:p>
            <a:pPr lvl="1"/>
            <a:r>
              <a:rPr lang="en-US" sz="1400" dirty="0" smtClean="0"/>
              <a:t>Body of the function</a:t>
            </a:r>
          </a:p>
          <a:p>
            <a:pPr lvl="1"/>
            <a:r>
              <a:rPr lang="en-US" sz="1400" dirty="0" smtClean="0"/>
              <a:t>Return statement</a:t>
            </a:r>
          </a:p>
          <a:p>
            <a:r>
              <a:rPr lang="en-US" sz="1800" dirty="0" smtClean="0"/>
              <a:t>There can be 4 types of functions.</a:t>
            </a:r>
          </a:p>
          <a:p>
            <a:pPr lvl="1"/>
            <a:r>
              <a:rPr lang="en-US" sz="1600" dirty="0" smtClean="0"/>
              <a:t>User-Defined Functions</a:t>
            </a:r>
          </a:p>
          <a:p>
            <a:pPr lvl="1"/>
            <a:r>
              <a:rPr lang="en-US" sz="1600" dirty="0" smtClean="0"/>
              <a:t>Built-In Function</a:t>
            </a:r>
          </a:p>
          <a:p>
            <a:pPr lvl="1"/>
            <a:r>
              <a:rPr lang="en-US" sz="1600" dirty="0" smtClean="0"/>
              <a:t>Lambda Function</a:t>
            </a:r>
          </a:p>
          <a:p>
            <a:pPr lvl="1"/>
            <a:r>
              <a:rPr lang="en-US" sz="1600" dirty="0" smtClean="0"/>
              <a:t>Recursive Function</a:t>
            </a:r>
          </a:p>
          <a:p>
            <a:pPr marL="233363" lvl="1" indent="-233363"/>
            <a:r>
              <a:rPr lang="en-US" sz="1800" dirty="0" smtClean="0"/>
              <a:t>Functions are integral part of modular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Built-In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074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 smtClean="0"/>
              <a:t>Functions that are already available to us for use in Python.</a:t>
            </a:r>
          </a:p>
          <a:p>
            <a:pPr marL="0" indent="0">
              <a:buNone/>
            </a:pPr>
            <a:r>
              <a:rPr lang="en-US" sz="1800" b="1" dirty="0" smtClean="0"/>
              <a:t>    For example,</a:t>
            </a:r>
          </a:p>
          <a:p>
            <a:pPr marL="0" indent="0">
              <a:buNone/>
            </a:pPr>
            <a:r>
              <a:rPr lang="en-US" sz="1800" dirty="0" smtClean="0"/>
              <a:t>     input(), print(), min(), max(), abs() etc.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To know </a:t>
            </a:r>
            <a:r>
              <a:rPr lang="en-US" sz="1800" b="1" dirty="0" smtClean="0"/>
              <a:t>more</a:t>
            </a:r>
            <a:r>
              <a:rPr lang="en-US" sz="1800" dirty="0" smtClean="0"/>
              <a:t> about built in functions follow this </a:t>
            </a:r>
            <a:r>
              <a:rPr lang="en-US" sz="1800" dirty="0" smtClean="0">
                <a:hlinkClick r:id="rId2"/>
              </a:rPr>
              <a:t>link</a:t>
            </a:r>
            <a:r>
              <a:rPr lang="en-US" sz="1800" dirty="0" smtClean="0"/>
              <a:t> 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9602"/>
              </p:ext>
            </p:extLst>
          </p:nvPr>
        </p:nvGraphicFramePr>
        <p:xfrm>
          <a:off x="1154861" y="2626316"/>
          <a:ext cx="9882277" cy="249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481">
                  <a:extLst>
                    <a:ext uri="{9D8B030D-6E8A-4147-A177-3AD203B41FA5}">
                      <a16:colId xmlns:a16="http://schemas.microsoft.com/office/drawing/2014/main" val="4233461243"/>
                    </a:ext>
                  </a:extLst>
                </a:gridCol>
                <a:gridCol w="3659754">
                  <a:extLst>
                    <a:ext uri="{9D8B030D-6E8A-4147-A177-3AD203B41FA5}">
                      <a16:colId xmlns:a16="http://schemas.microsoft.com/office/drawing/2014/main" val="2037901954"/>
                    </a:ext>
                  </a:extLst>
                </a:gridCol>
                <a:gridCol w="4183042">
                  <a:extLst>
                    <a:ext uri="{9D8B030D-6E8A-4147-A177-3AD203B41FA5}">
                      <a16:colId xmlns:a16="http://schemas.microsoft.com/office/drawing/2014/main" val="2875879990"/>
                    </a:ext>
                  </a:extLst>
                </a:gridCol>
              </a:tblGrid>
              <a:tr h="299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Built in 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96284"/>
                  </a:ext>
                </a:extLst>
              </a:tr>
              <a:tr h="4190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input()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Takes</a:t>
                      </a:r>
                      <a:r>
                        <a:rPr lang="en-US" sz="1600" baseline="0" dirty="0" smtClean="0"/>
                        <a:t> user input and returns String.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s=</a:t>
                      </a:r>
                      <a:r>
                        <a:rPr lang="en-US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input(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"Enter a number: ")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98045"/>
                  </a:ext>
                </a:extLst>
              </a:tr>
              <a:tr h="5173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print(obj1,obj2….)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Prints specified objects in</a:t>
                      </a:r>
                      <a:r>
                        <a:rPr lang="en-US" sz="1600" baseline="0" dirty="0" smtClean="0"/>
                        <a:t> the output section.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print("Hello World.")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23194"/>
                  </a:ext>
                </a:extLst>
              </a:tr>
              <a:tr h="5173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min(collection)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Returns the minimum value from a collection.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min([20,10,30])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0714"/>
                  </a:ext>
                </a:extLst>
              </a:tr>
              <a:tr h="5173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max(collection)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the maximum value from a collection.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max([20,10,30])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21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Defined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Custom functions that we write to fulfill our purpose.</a:t>
            </a:r>
          </a:p>
          <a:p>
            <a:r>
              <a:rPr lang="en-US" sz="1800" dirty="0" smtClean="0"/>
              <a:t>There are two types of user-defined functions.</a:t>
            </a:r>
          </a:p>
          <a:p>
            <a:pPr lvl="1"/>
            <a:r>
              <a:rPr lang="en-US" sz="1600" dirty="0" smtClean="0"/>
              <a:t>Void function : Functions that do not return anything after execution.</a:t>
            </a:r>
          </a:p>
          <a:p>
            <a:pPr lvl="1"/>
            <a:r>
              <a:rPr lang="en-US" sz="1600" dirty="0" smtClean="0"/>
              <a:t>Fruitful function: Functions that return some value after execution.</a:t>
            </a:r>
          </a:p>
          <a:p>
            <a:r>
              <a:rPr lang="en-US" sz="1800" dirty="0" smtClean="0"/>
              <a:t>In </a:t>
            </a:r>
            <a:r>
              <a:rPr lang="en-US" sz="1800" dirty="0"/>
              <a:t>Python a function is defined using the </a:t>
            </a:r>
            <a:r>
              <a:rPr lang="en-US" sz="1800" b="1" dirty="0" err="1"/>
              <a:t>def</a:t>
            </a:r>
            <a:r>
              <a:rPr lang="en-US" sz="1800" dirty="0"/>
              <a:t> keyword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To </a:t>
            </a:r>
            <a:r>
              <a:rPr lang="en-US" sz="1800" dirty="0"/>
              <a:t>call a function, use the function name followed by parenthesis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Output will be: </a:t>
            </a:r>
            <a:r>
              <a:rPr lang="en-US" sz="1800" dirty="0" smtClean="0"/>
              <a:t>Hello from a function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3387499"/>
            <a:ext cx="4972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 from a function")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4515637"/>
            <a:ext cx="48863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print("Hello from a function")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1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Defined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01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Custom functions that we write to fulfill our purpose.</a:t>
            </a:r>
          </a:p>
          <a:p>
            <a:r>
              <a:rPr lang="en-US" sz="1800" dirty="0" smtClean="0"/>
              <a:t>A user defined function has 4 parts. </a:t>
            </a:r>
          </a:p>
          <a:p>
            <a:pPr lvl="1"/>
            <a:r>
              <a:rPr lang="en-US" sz="1600" dirty="0" smtClean="0"/>
              <a:t>Function name</a:t>
            </a:r>
          </a:p>
          <a:p>
            <a:pPr lvl="1"/>
            <a:r>
              <a:rPr lang="en-US" sz="1600" dirty="0" smtClean="0"/>
              <a:t>Parameter list</a:t>
            </a:r>
          </a:p>
          <a:p>
            <a:pPr lvl="1"/>
            <a:r>
              <a:rPr lang="en-US" sz="1600" dirty="0" smtClean="0"/>
              <a:t>Body of the function</a:t>
            </a:r>
          </a:p>
          <a:p>
            <a:pPr lvl="1"/>
            <a:r>
              <a:rPr lang="en-US" sz="1600" dirty="0" smtClean="0"/>
              <a:t>Return statement</a:t>
            </a:r>
          </a:p>
          <a:p>
            <a:pPr marL="0" lvl="1" indent="0">
              <a:buNone/>
            </a:pPr>
            <a:r>
              <a:rPr lang="en-US" sz="1800" dirty="0" smtClean="0"/>
              <a:t>   For example,</a:t>
            </a:r>
          </a:p>
          <a:p>
            <a:pPr marL="0" lvl="1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76538" y="3953589"/>
            <a:ext cx="3128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compare(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max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x&gt;y: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 =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max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print(compare(10,20))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3702847" y="3422569"/>
            <a:ext cx="361950" cy="9382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3823" y="3083718"/>
            <a:ext cx="2493163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1750" y="2822109"/>
            <a:ext cx="513397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 name: </a:t>
            </a:r>
            <a:r>
              <a:rPr lang="en-US" sz="1400" dirty="0" smtClean="0"/>
              <a:t>It can be anything as long as we follow naming conventions. Function has the same naming convention as variable.</a:t>
            </a:r>
            <a:endParaRPr lang="en-US" sz="14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4635398" y="3820546"/>
            <a:ext cx="182779" cy="3250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26787" y="3860377"/>
            <a:ext cx="1672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6987" y="3598767"/>
            <a:ext cx="513397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Parameter List: </a:t>
            </a:r>
            <a:r>
              <a:rPr lang="en-US" sz="1400" dirty="0" smtClean="0"/>
              <a:t>Optional. We use it if we want to pass some values to the function. </a:t>
            </a:r>
            <a:endParaRPr lang="en-US" sz="1400" dirty="0"/>
          </a:p>
        </p:txBody>
      </p:sp>
      <p:sp>
        <p:nvSpPr>
          <p:cNvPr id="25" name="Right Brace 24"/>
          <p:cNvSpPr/>
          <p:nvPr/>
        </p:nvSpPr>
        <p:spPr>
          <a:xfrm>
            <a:off x="4835728" y="4379039"/>
            <a:ext cx="641747" cy="1314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0275" y="4564951"/>
            <a:ext cx="366711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76986" y="4303342"/>
            <a:ext cx="513397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Body of the function: </a:t>
            </a:r>
            <a:r>
              <a:rPr lang="en-US" sz="1400" dirty="0" smtClean="0"/>
              <a:t>Optional. The block of code that is executed when the function id called. 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10275" y="5324157"/>
            <a:ext cx="389036" cy="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99311" y="4954825"/>
            <a:ext cx="513397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Return statement: </a:t>
            </a:r>
            <a:r>
              <a:rPr lang="en-US" sz="1400" dirty="0" smtClean="0"/>
              <a:t>Optional. After the function has finished executing it will take away a value and replace the function calling statement with that value.</a:t>
            </a:r>
            <a:endParaRPr lang="en-US" sz="1400" dirty="0"/>
          </a:p>
        </p:txBody>
      </p:sp>
      <p:cxnSp>
        <p:nvCxnSpPr>
          <p:cNvPr id="39" name="Straight Connector 38"/>
          <p:cNvCxnSpPr>
            <a:stCxn id="25" idx="1"/>
          </p:cNvCxnSpPr>
          <p:nvPr/>
        </p:nvCxnSpPr>
        <p:spPr>
          <a:xfrm>
            <a:off x="5477475" y="5036264"/>
            <a:ext cx="53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010275" y="4564952"/>
            <a:ext cx="0" cy="47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760868" y="5780152"/>
            <a:ext cx="1247175" cy="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6010275" y="5324157"/>
            <a:ext cx="1" cy="46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8" idx="1"/>
          </p:cNvCxnSpPr>
          <p:nvPr/>
        </p:nvCxnSpPr>
        <p:spPr>
          <a:xfrm flipV="1">
            <a:off x="3883823" y="3100740"/>
            <a:ext cx="3866" cy="609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9311" y="5821752"/>
            <a:ext cx="513397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Calling the function: </a:t>
            </a:r>
            <a:r>
              <a:rPr lang="en-US" sz="1400" dirty="0" smtClean="0"/>
              <a:t>A function only executes if we call it. We can call a function following this syntax: </a:t>
            </a:r>
          </a:p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(arguments)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586095" y="6381070"/>
            <a:ext cx="1618698" cy="1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04793" y="6191084"/>
            <a:ext cx="0" cy="196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3" idx="1"/>
          </p:cNvCxnSpPr>
          <p:nvPr/>
        </p:nvCxnSpPr>
        <p:spPr>
          <a:xfrm>
            <a:off x="6204793" y="6191084"/>
            <a:ext cx="194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Brace 75"/>
          <p:cNvSpPr/>
          <p:nvPr/>
        </p:nvSpPr>
        <p:spPr>
          <a:xfrm rot="5400000">
            <a:off x="4503461" y="5382339"/>
            <a:ext cx="165267" cy="1782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9825"/>
          </a:xfrm>
        </p:spPr>
        <p:txBody>
          <a:bodyPr/>
          <a:lstStyle/>
          <a:p>
            <a:r>
              <a:rPr lang="en-US" b="1" dirty="0" smtClean="0"/>
              <a:t>Parameter and Arguments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48213"/>
          </a:xfrm>
        </p:spPr>
        <p:txBody>
          <a:bodyPr>
            <a:normAutofit/>
          </a:bodyPr>
          <a:lstStyle/>
          <a:p>
            <a:r>
              <a:rPr lang="en-US" sz="1800" dirty="0"/>
              <a:t>Information can be passed into functions as </a:t>
            </a:r>
            <a:r>
              <a:rPr lang="en-US" sz="1800" b="1" dirty="0"/>
              <a:t>arguments</a:t>
            </a:r>
            <a:r>
              <a:rPr lang="en-US" sz="1800" dirty="0"/>
              <a:t>.</a:t>
            </a:r>
          </a:p>
          <a:p>
            <a:r>
              <a:rPr lang="en-US" sz="1800" dirty="0"/>
              <a:t>Arguments</a:t>
            </a:r>
            <a:r>
              <a:rPr lang="en-US" sz="1800" b="1" dirty="0"/>
              <a:t> </a:t>
            </a:r>
            <a:r>
              <a:rPr lang="en-US" sz="1800" dirty="0"/>
              <a:t>are </a:t>
            </a:r>
            <a:r>
              <a:rPr lang="en-US" sz="1800" dirty="0" smtClean="0"/>
              <a:t>specified as parameter</a:t>
            </a:r>
            <a:r>
              <a:rPr lang="en-US" sz="1800" b="1" dirty="0" smtClean="0"/>
              <a:t> </a:t>
            </a:r>
            <a:r>
              <a:rPr lang="en-US" sz="1800" dirty="0" smtClean="0"/>
              <a:t>list</a:t>
            </a:r>
            <a:r>
              <a:rPr lang="en-US" sz="1800" b="1" dirty="0" smtClean="0"/>
              <a:t> </a:t>
            </a:r>
            <a:r>
              <a:rPr lang="en-US" sz="1800" dirty="0"/>
              <a:t>after the function name, inside the parentheses. You can add as many </a:t>
            </a:r>
            <a:r>
              <a:rPr lang="en-US" sz="1800" dirty="0" smtClean="0"/>
              <a:t>parameters </a:t>
            </a:r>
            <a:r>
              <a:rPr lang="en-US" sz="1800" dirty="0"/>
              <a:t>as you want, just separate them with a </a:t>
            </a:r>
            <a:r>
              <a:rPr lang="en-US" sz="1800" b="1" dirty="0" smtClean="0"/>
              <a:t>comma(,)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From </a:t>
            </a:r>
            <a:r>
              <a:rPr lang="en-US" sz="1800" dirty="0"/>
              <a:t>a function's </a:t>
            </a:r>
            <a:r>
              <a:rPr lang="en-US" sz="1800" dirty="0" smtClean="0"/>
              <a:t>perspective: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parameter is the </a:t>
            </a:r>
            <a:r>
              <a:rPr lang="en-US" sz="1800" b="1" dirty="0"/>
              <a:t>variable listed inside the parentheses </a:t>
            </a:r>
            <a:r>
              <a:rPr lang="en-US" sz="1800" dirty="0"/>
              <a:t>in the function definition.</a:t>
            </a:r>
          </a:p>
          <a:p>
            <a:pPr lvl="1"/>
            <a:r>
              <a:rPr lang="en-US" sz="1800" dirty="0"/>
              <a:t>An argument is the value that is </a:t>
            </a:r>
            <a:r>
              <a:rPr lang="en-US" sz="1800" b="1" dirty="0" smtClean="0"/>
              <a:t>sent to the function </a:t>
            </a:r>
            <a:r>
              <a:rPr lang="en-US" sz="1800" dirty="0" smtClean="0"/>
              <a:t>when </a:t>
            </a:r>
            <a:r>
              <a:rPr lang="en-US" sz="1800" dirty="0"/>
              <a:t>it is called.</a:t>
            </a: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53052" y="2653165"/>
            <a:ext cx="1565684" cy="1530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Output will be 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Hello Alice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Hello Bob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Hello Carrol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026" y="2541020"/>
            <a:ext cx="35052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Carrol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8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4420"/>
          </a:xfrm>
        </p:spPr>
        <p:txBody>
          <a:bodyPr>
            <a:noAutofit/>
          </a:bodyPr>
          <a:lstStyle/>
          <a:p>
            <a:r>
              <a:rPr lang="en-US" b="1" dirty="0"/>
              <a:t>Number of </a:t>
            </a:r>
            <a:r>
              <a:rPr lang="en-US" b="1" dirty="0" smtClean="0"/>
              <a:t>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7233"/>
            <a:ext cx="10515600" cy="5089730"/>
          </a:xfrm>
        </p:spPr>
        <p:txBody>
          <a:bodyPr>
            <a:normAutofit/>
          </a:bodyPr>
          <a:lstStyle/>
          <a:p>
            <a:r>
              <a:rPr lang="en-US" sz="1800" dirty="0"/>
              <a:t>By default, a function must be called with the correct number of arguments</a:t>
            </a:r>
            <a:r>
              <a:rPr lang="en-US" sz="1800" dirty="0" smtClean="0"/>
              <a:t>. For example, </a:t>
            </a:r>
            <a:endParaRPr lang="en-US" sz="1800" b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r>
              <a:rPr lang="en-US" sz="1800" dirty="0"/>
              <a:t>If you try to call the function with 1 or 3 arguments, you will get an error</a:t>
            </a:r>
            <a:r>
              <a:rPr lang="en-US" sz="1800" dirty="0" smtClean="0"/>
              <a:t>:</a:t>
            </a:r>
          </a:p>
          <a:p>
            <a:endParaRPr lang="en-US" sz="1800" b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9050" y="1542541"/>
            <a:ext cx="3352803" cy="65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Alice goes to Shopping Complex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6738" y="3423828"/>
            <a:ext cx="3981261" cy="1155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Output: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TypeError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my_function</a:t>
            </a:r>
            <a:r>
              <a:rPr lang="en-US" b="1" dirty="0">
                <a:solidFill>
                  <a:srgbClr val="FF0000"/>
                </a:solidFill>
              </a:rPr>
              <a:t>() missing 1 required positional argument: 'place'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3474" y="1538033"/>
            <a:ext cx="62103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place):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print(name+" goes to "+place)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"Shopping Complex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74" y="3423828"/>
            <a:ext cx="53816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place):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print(name+" goes to "+place)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("Alice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rac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1440</Words>
  <Application>Microsoft Office PowerPoint</Application>
  <PresentationFormat>Widescreen</PresentationFormat>
  <Paragraphs>261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Office Theme</vt:lpstr>
      <vt:lpstr>  Introduction to Functions      Course Title: Programming Language II Course Code: CSE 111 Semester: Summer 2020 Lecture - 6  </vt:lpstr>
      <vt:lpstr>Last Lecture</vt:lpstr>
      <vt:lpstr>Today’s Lecture</vt:lpstr>
      <vt:lpstr>Functions</vt:lpstr>
      <vt:lpstr>Built-In Function</vt:lpstr>
      <vt:lpstr>User Defined Functions</vt:lpstr>
      <vt:lpstr>User Defined Functions</vt:lpstr>
      <vt:lpstr>Parameter and Arguments</vt:lpstr>
      <vt:lpstr>Number of Arguments</vt:lpstr>
      <vt:lpstr>Unknown Number of Arguments (args*) </vt:lpstr>
      <vt:lpstr>Keyword Arguments</vt:lpstr>
      <vt:lpstr>Default Argument Values</vt:lpstr>
      <vt:lpstr>‘return’ statement</vt:lpstr>
      <vt:lpstr>Pass and Lambda Function</vt:lpstr>
      <vt:lpstr>Why function??</vt:lpstr>
      <vt:lpstr>Summary</vt:lpstr>
      <vt:lpstr>Next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CSE110 Python</dc:title>
  <dc:creator>Md. Tawhid Anwar</dc:creator>
  <cp:lastModifiedBy>Windows User</cp:lastModifiedBy>
  <cp:revision>216</cp:revision>
  <dcterms:created xsi:type="dcterms:W3CDTF">2020-06-03T07:05:09Z</dcterms:created>
  <dcterms:modified xsi:type="dcterms:W3CDTF">2020-06-27T16:17:37Z</dcterms:modified>
</cp:coreProperties>
</file>