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y="5143500" cx="9144000"/>
  <p:notesSz cx="6858000" cy="9144000"/>
  <p:embeddedFontLst>
    <p:embeddedFont>
      <p:font typeface="Economica"/>
      <p:regular r:id="rId44"/>
      <p:bold r:id="rId45"/>
      <p:italic r:id="rId46"/>
      <p:boldItalic r:id="rId47"/>
    </p:embeddedFon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52" roundtripDataSignature="AMtx7mg9y6TgdP2GsM9D7BTdXUXhBwEX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C3BBA8-D6D9-46DB-8737-9330FDF1D30B}">
  <a:tblStyle styleId="{0DC3BBA8-D6D9-46DB-8737-9330FDF1D30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font" Target="fonts/Economica-regular.fntdata"/><Relationship Id="rId43" Type="http://schemas.openxmlformats.org/officeDocument/2006/relationships/slide" Target="slides/slide36.xml"/><Relationship Id="rId46" Type="http://schemas.openxmlformats.org/officeDocument/2006/relationships/font" Target="fonts/Economica-italic.fntdata"/><Relationship Id="rId45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OpenSans-regular.fntdata"/><Relationship Id="rId47" Type="http://schemas.openxmlformats.org/officeDocument/2006/relationships/font" Target="fonts/Economica-boldItalic.fntdata"/><Relationship Id="rId49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OpenSans-boldItalic.fntdata"/><Relationship Id="rId50" Type="http://schemas.openxmlformats.org/officeDocument/2006/relationships/font" Target="fonts/OpenSans-italic.fntdata"/><Relationship Id="rId52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86f7d197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86f7d197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86f7d197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86f7d197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86f7d1978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86f7d1978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86f7d197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86f7d197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86f7d1978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86f7d1978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33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3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3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2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42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" name="Google Shape;64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5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6" name="Google Shape;96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" name="Google Shape;2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5" name="Google Shape;25;p36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6" name="Google Shape;26;p3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" name="Google Shape;30;p3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38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40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40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1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GB" sz="4755"/>
              <a:t>Recursion</a:t>
            </a:r>
            <a:endParaRPr sz="3622"/>
          </a:p>
        </p:txBody>
      </p:sp>
      <p:sp>
        <p:nvSpPr>
          <p:cNvPr id="108" name="Google Shape;108;p1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/>
              <a:t>Mushtari Sadia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Multiple Recursive Calls</a:t>
            </a:r>
            <a:endParaRPr/>
          </a:p>
        </p:txBody>
      </p:sp>
      <p:pic>
        <p:nvPicPr>
          <p:cNvPr id="166" name="Google Shape;1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99625"/>
            <a:ext cx="4775440" cy="3691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7" name="Google Shape;167;p10"/>
          <p:cNvGraphicFramePr/>
          <p:nvPr/>
        </p:nvGraphicFramePr>
        <p:xfrm>
          <a:off x="523595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{0DC3BBA8-D6D9-46DB-8737-9330FDF1D30B}</a:tableStyleId>
              </a:tblPr>
              <a:tblGrid>
                <a:gridCol w="1477775"/>
                <a:gridCol w="14777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Month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Count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Multiple Recursive Calls</a:t>
            </a:r>
            <a:endParaRPr/>
          </a:p>
        </p:txBody>
      </p:sp>
      <p:pic>
        <p:nvPicPr>
          <p:cNvPr id="173" name="Google Shape;17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99625"/>
            <a:ext cx="4775440" cy="3691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4" name="Google Shape;174;p11"/>
          <p:cNvGraphicFramePr/>
          <p:nvPr/>
        </p:nvGraphicFramePr>
        <p:xfrm>
          <a:off x="523595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{0DC3BBA8-D6D9-46DB-8737-9330FDF1D30B}</a:tableStyleId>
              </a:tblPr>
              <a:tblGrid>
                <a:gridCol w="1477775"/>
                <a:gridCol w="14777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Month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Count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Multiple Recursive Calls</a:t>
            </a:r>
            <a:endParaRPr/>
          </a:p>
        </p:txBody>
      </p:sp>
      <p:pic>
        <p:nvPicPr>
          <p:cNvPr id="180" name="Google Shape;18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99625"/>
            <a:ext cx="4775440" cy="3691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Google Shape;181;p12"/>
          <p:cNvGraphicFramePr/>
          <p:nvPr/>
        </p:nvGraphicFramePr>
        <p:xfrm>
          <a:off x="523595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{0DC3BBA8-D6D9-46DB-8737-9330FDF1D30B}</a:tableStyleId>
              </a:tblPr>
              <a:tblGrid>
                <a:gridCol w="1477775"/>
                <a:gridCol w="14777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Month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Count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Multiple Recursive Calls</a:t>
            </a:r>
            <a:endParaRPr/>
          </a:p>
        </p:txBody>
      </p:sp>
      <p:pic>
        <p:nvPicPr>
          <p:cNvPr id="187" name="Google Shape;1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99625"/>
            <a:ext cx="4775440" cy="3691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8" name="Google Shape;188;p13"/>
          <p:cNvGraphicFramePr/>
          <p:nvPr/>
        </p:nvGraphicFramePr>
        <p:xfrm>
          <a:off x="523595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{0DC3BBA8-D6D9-46DB-8737-9330FDF1D30B}</a:tableStyleId>
              </a:tblPr>
              <a:tblGrid>
                <a:gridCol w="1477775"/>
                <a:gridCol w="14777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Month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Count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Multiple Recursive Calls</a:t>
            </a:r>
            <a:endParaRPr/>
          </a:p>
        </p:txBody>
      </p:sp>
      <p:pic>
        <p:nvPicPr>
          <p:cNvPr id="194" name="Google Shape;1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99625"/>
            <a:ext cx="4775440" cy="3691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14"/>
          <p:cNvGraphicFramePr/>
          <p:nvPr/>
        </p:nvGraphicFramePr>
        <p:xfrm>
          <a:off x="523595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{0DC3BBA8-D6D9-46DB-8737-9330FDF1D30B}</a:tableStyleId>
              </a:tblPr>
              <a:tblGrid>
                <a:gridCol w="1477775"/>
                <a:gridCol w="14777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Month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Count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Multiple Recursive Calls</a:t>
            </a:r>
            <a:endParaRPr/>
          </a:p>
        </p:txBody>
      </p:sp>
      <p:pic>
        <p:nvPicPr>
          <p:cNvPr id="201" name="Google Shape;2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99625"/>
            <a:ext cx="4775440" cy="3691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2" name="Google Shape;202;p15"/>
          <p:cNvGraphicFramePr/>
          <p:nvPr/>
        </p:nvGraphicFramePr>
        <p:xfrm>
          <a:off x="5247825" y="107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{0DC3BBA8-D6D9-46DB-8737-9330FDF1D30B}</a:tableStyleId>
              </a:tblPr>
              <a:tblGrid>
                <a:gridCol w="1477775"/>
                <a:gridCol w="14777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Month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Count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Fibonacci Numbers</a:t>
            </a:r>
            <a:endParaRPr/>
          </a:p>
        </p:txBody>
      </p:sp>
      <p:pic>
        <p:nvPicPr>
          <p:cNvPr id="208" name="Google Shape;2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99625"/>
            <a:ext cx="4775440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6"/>
          <p:cNvSpPr txBox="1"/>
          <p:nvPr/>
        </p:nvSpPr>
        <p:spPr>
          <a:xfrm>
            <a:off x="440700" y="1297250"/>
            <a:ext cx="3611100" cy="50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f(n) = f(n-1) + f(n-2)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10" name="Google Shape;210;p16"/>
          <p:cNvGraphicFramePr/>
          <p:nvPr/>
        </p:nvGraphicFramePr>
        <p:xfrm>
          <a:off x="5247825" y="107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{0DC3BBA8-D6D9-46DB-8737-9330FDF1D30B}</a:tableStyleId>
              </a:tblPr>
              <a:tblGrid>
                <a:gridCol w="1477775"/>
                <a:gridCol w="14777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Month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Count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Fibonacci Numbers</a:t>
            </a:r>
            <a:endParaRPr/>
          </a:p>
        </p:txBody>
      </p:sp>
      <p:pic>
        <p:nvPicPr>
          <p:cNvPr id="216" name="Google Shape;2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99625"/>
            <a:ext cx="6471691" cy="369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75" y="417238"/>
            <a:ext cx="8839200" cy="4309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456550"/>
            <a:ext cx="8839199" cy="4230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Definition</a:t>
            </a:r>
            <a:endParaRPr/>
          </a:p>
        </p:txBody>
      </p:sp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311700" y="1225225"/>
            <a:ext cx="8520600" cy="28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A programming technique where a </a:t>
            </a:r>
            <a:r>
              <a:rPr b="1" lang="en-GB" sz="2500"/>
              <a:t>function calls itself</a:t>
            </a:r>
            <a:endParaRPr b="1" sz="25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GB" sz="2100"/>
              <a:t>in programming, goal is to NOT have infinite recursion </a:t>
            </a:r>
            <a:endParaRPr sz="21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GB" sz="2100"/>
              <a:t>must have 1 or more base cases that are easy to solve</a:t>
            </a:r>
            <a:endParaRPr sz="2400"/>
          </a:p>
        </p:txBody>
      </p:sp>
      <p:sp>
        <p:nvSpPr>
          <p:cNvPr id="115" name="Google Shape;115;p2"/>
          <p:cNvSpPr txBox="1"/>
          <p:nvPr/>
        </p:nvSpPr>
        <p:spPr>
          <a:xfrm>
            <a:off x="523850" y="3304750"/>
            <a:ext cx="3504300" cy="73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 f(n):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return f(n-1)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4572000" y="3304750"/>
            <a:ext cx="3504300" cy="129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 f(n):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if n==1: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return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return f(n-1)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453075"/>
            <a:ext cx="8839201" cy="423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431488"/>
            <a:ext cx="8839202" cy="4280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78100"/>
            <a:ext cx="8839199" cy="424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437500"/>
            <a:ext cx="8839199" cy="415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18700"/>
            <a:ext cx="8839201" cy="4096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199" cy="4235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8600"/>
            <a:ext cx="8839201" cy="425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200" cy="4192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28"/>
          <p:cNvPicPr preferRelativeResize="0"/>
          <p:nvPr/>
        </p:nvPicPr>
        <p:blipFill rotWithShape="1">
          <a:blip r:embed="rId3">
            <a:alphaModFix/>
          </a:blip>
          <a:srcRect b="1739" l="0" r="0" t="0"/>
          <a:stretch/>
        </p:blipFill>
        <p:spPr>
          <a:xfrm>
            <a:off x="152400" y="378075"/>
            <a:ext cx="8839199" cy="41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40063"/>
            <a:ext cx="8839200" cy="4663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 b="0" l="0" r="0" t="30886"/>
          <a:stretch/>
        </p:blipFill>
        <p:spPr>
          <a:xfrm>
            <a:off x="0" y="1416023"/>
            <a:ext cx="8839200" cy="24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Iterative Algorithms So Far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197" cy="4547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Iteration Vs Recursion</a:t>
            </a:r>
            <a:endParaRPr/>
          </a:p>
        </p:txBody>
      </p:sp>
      <p:pic>
        <p:nvPicPr>
          <p:cNvPr id="287" name="Google Shape;28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28350"/>
            <a:ext cx="7685818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1"/>
          <p:cNvSpPr txBox="1"/>
          <p:nvPr/>
        </p:nvSpPr>
        <p:spPr>
          <a:xfrm>
            <a:off x="7318500" y="4421350"/>
            <a:ext cx="15138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Stack overflow error!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g286f7d1978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50" y="195775"/>
            <a:ext cx="7717075" cy="49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g286f7d1978f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63" y="475775"/>
            <a:ext cx="8171075" cy="39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g286f7d1978f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0275"/>
            <a:ext cx="8991600" cy="3455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g286f7d1978f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237" y="293850"/>
            <a:ext cx="9184474" cy="41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g286f7d1978f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550" y="125350"/>
            <a:ext cx="5008900" cy="48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Multiplication - Iterative Solution</a:t>
            </a:r>
            <a:endParaRPr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28350"/>
            <a:ext cx="6996183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Multiplication - Recursive Solution</a:t>
            </a:r>
            <a:endParaRPr/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04600"/>
            <a:ext cx="6823008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Factorial - Recursive Solution</a:t>
            </a:r>
            <a:endParaRPr/>
          </a:p>
        </p:txBody>
      </p:sp>
      <p:pic>
        <p:nvPicPr>
          <p:cNvPr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99625"/>
            <a:ext cx="6714175" cy="369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Factorial - Recursive Solution</a:t>
            </a:r>
            <a:endParaRPr/>
          </a:p>
        </p:txBody>
      </p:sp>
      <p:pic>
        <p:nvPicPr>
          <p:cNvPr id="146" name="Google Shape;1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9300" y="1147225"/>
            <a:ext cx="3655875" cy="19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231450"/>
            <a:ext cx="8839198" cy="1757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Multiple Recursive Calls</a:t>
            </a:r>
            <a:endParaRPr/>
          </a:p>
        </p:txBody>
      </p:sp>
      <p:pic>
        <p:nvPicPr>
          <p:cNvPr id="153" name="Google Shape;15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99625"/>
            <a:ext cx="7744541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Multiple Recursive Calls</a:t>
            </a:r>
            <a:endParaRPr/>
          </a:p>
        </p:txBody>
      </p:sp>
      <p:graphicFrame>
        <p:nvGraphicFramePr>
          <p:cNvPr id="159" name="Google Shape;159;p9"/>
          <p:cNvGraphicFramePr/>
          <p:nvPr/>
        </p:nvGraphicFramePr>
        <p:xfrm>
          <a:off x="523595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{0DC3BBA8-D6D9-46DB-8737-9330FDF1D30B}</a:tableStyleId>
              </a:tblPr>
              <a:tblGrid>
                <a:gridCol w="1477775"/>
                <a:gridCol w="14777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Month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Count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0" name="Google Shape;160;p9"/>
          <p:cNvPicPr preferRelativeResize="0"/>
          <p:nvPr/>
        </p:nvPicPr>
        <p:blipFill rotWithShape="1">
          <a:blip r:embed="rId3">
            <a:alphaModFix/>
          </a:blip>
          <a:srcRect b="0" l="0" r="0" t="4260"/>
          <a:stretch/>
        </p:blipFill>
        <p:spPr>
          <a:xfrm>
            <a:off x="73300" y="1344750"/>
            <a:ext cx="4972601" cy="36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