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56" r:id="rId2"/>
    <p:sldId id="383" r:id="rId3"/>
    <p:sldId id="384" r:id="rId4"/>
    <p:sldId id="385" r:id="rId5"/>
    <p:sldId id="386" r:id="rId6"/>
    <p:sldId id="283" r:id="rId7"/>
    <p:sldId id="318" r:id="rId8"/>
    <p:sldId id="313" r:id="rId9"/>
    <p:sldId id="314" r:id="rId10"/>
    <p:sldId id="349" r:id="rId11"/>
    <p:sldId id="360" r:id="rId12"/>
    <p:sldId id="361" r:id="rId13"/>
    <p:sldId id="362" r:id="rId14"/>
    <p:sldId id="363" r:id="rId15"/>
    <p:sldId id="342" r:id="rId16"/>
    <p:sldId id="343" r:id="rId17"/>
    <p:sldId id="344" r:id="rId18"/>
    <p:sldId id="359" r:id="rId19"/>
    <p:sldId id="345" r:id="rId20"/>
    <p:sldId id="346" r:id="rId21"/>
    <p:sldId id="327" r:id="rId22"/>
    <p:sldId id="328" r:id="rId23"/>
    <p:sldId id="348" r:id="rId24"/>
    <p:sldId id="329" r:id="rId25"/>
    <p:sldId id="330" r:id="rId26"/>
    <p:sldId id="331" r:id="rId27"/>
    <p:sldId id="332" r:id="rId28"/>
    <p:sldId id="333" r:id="rId29"/>
    <p:sldId id="334" r:id="rId30"/>
    <p:sldId id="335" r:id="rId31"/>
    <p:sldId id="336" r:id="rId32"/>
    <p:sldId id="340" r:id="rId33"/>
    <p:sldId id="341" r:id="rId34"/>
    <p:sldId id="316" r:id="rId35"/>
    <p:sldId id="347" r:id="rId36"/>
    <p:sldId id="351" r:id="rId37"/>
    <p:sldId id="387" r:id="rId38"/>
    <p:sldId id="364" r:id="rId39"/>
    <p:sldId id="365" r:id="rId40"/>
    <p:sldId id="366" r:id="rId41"/>
    <p:sldId id="370" r:id="rId42"/>
    <p:sldId id="369" r:id="rId43"/>
    <p:sldId id="371" r:id="rId44"/>
    <p:sldId id="372" r:id="rId45"/>
    <p:sldId id="373" r:id="rId46"/>
    <p:sldId id="376" r:id="rId47"/>
    <p:sldId id="377" r:id="rId48"/>
    <p:sldId id="378" r:id="rId49"/>
    <p:sldId id="379" r:id="rId50"/>
    <p:sldId id="380" r:id="rId51"/>
    <p:sldId id="381" r:id="rId52"/>
    <p:sldId id="382" r:id="rId53"/>
    <p:sldId id="374" r:id="rId54"/>
    <p:sldId id="375" r:id="rId55"/>
    <p:sldId id="368" r:id="rId56"/>
    <p:sldId id="367" r:id="rId5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CC0000"/>
    <a:srgbClr val="006699"/>
    <a:srgbClr val="0000FF"/>
    <a:srgbClr val="0066FF"/>
    <a:srgbClr val="DD0111"/>
    <a:srgbClr val="990033"/>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67" autoAdjust="0"/>
    <p:restoredTop sz="78250" autoAdjust="0"/>
  </p:normalViewPr>
  <p:slideViewPr>
    <p:cSldViewPr snapToGrid="0">
      <p:cViewPr varScale="1">
        <p:scale>
          <a:sx n="67" d="100"/>
          <a:sy n="67" d="100"/>
        </p:scale>
        <p:origin x="1315" y="6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4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686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6663FA6C-0783-4197-91AE-AA02F83F57F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xlinux.nist.gov/dads/HTML/sim.html"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xlinux.nist.gov/dads/HTML/algorithm.htm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663FA6C-0783-4197-91AE-AA02F83F57FA}" type="slidenum">
              <a:rPr lang="en-US" smtClean="0"/>
              <a:pPr>
                <a:defRPr/>
              </a:pPr>
              <a:t>1</a:t>
            </a:fld>
            <a:endParaRPr lang="en-US"/>
          </a:p>
        </p:txBody>
      </p:sp>
    </p:spTree>
    <p:extLst>
      <p:ext uri="{BB962C8B-B14F-4D97-AF65-F5344CB8AC3E}">
        <p14:creationId xmlns:p14="http://schemas.microsoft.com/office/powerpoint/2010/main" val="3215230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D7884A3F-EEA4-47A8-947E-7C959C3096BA}" type="slidenum">
              <a:rPr lang="en-US" smtClean="0">
                <a:latin typeface="Arial" charset="0"/>
              </a:rPr>
              <a:pPr/>
              <a:t>13</a:t>
            </a:fld>
            <a:endParaRPr lang="en-US">
              <a:latin typeface="Arial" charset="0"/>
            </a:endParaRPr>
          </a:p>
        </p:txBody>
      </p:sp>
      <p:sp>
        <p:nvSpPr>
          <p:cNvPr id="71683" name="Rectangle 2"/>
          <p:cNvSpPr>
            <a:spLocks noGrp="1" noRot="1" noChangeAspect="1" noChangeArrowheads="1" noTextEdit="1"/>
          </p:cNvSpPr>
          <p:nvPr>
            <p:ph type="sldImg"/>
          </p:nvPr>
        </p:nvSpPr>
        <p:spPr>
          <a:xfrm>
            <a:off x="381000" y="685800"/>
            <a:ext cx="6096000" cy="3429000"/>
          </a:xfrm>
          <a:ln/>
        </p:spPr>
      </p:sp>
      <p:sp>
        <p:nvSpPr>
          <p:cNvPr id="71684"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25CFB6E-81BA-4136-8E6B-29C4860869E3}" type="slidenum">
              <a:rPr lang="en-US" smtClean="0">
                <a:latin typeface="Arial" charset="0"/>
              </a:rPr>
              <a:pPr/>
              <a:t>14</a:t>
            </a:fld>
            <a:endParaRPr lang="en-US">
              <a:latin typeface="Arial" charset="0"/>
            </a:endParaRPr>
          </a:p>
        </p:txBody>
      </p:sp>
      <p:sp>
        <p:nvSpPr>
          <p:cNvPr id="72707" name="Rectangle 2"/>
          <p:cNvSpPr>
            <a:spLocks noGrp="1" noRot="1" noChangeAspect="1" noChangeArrowheads="1" noTextEdit="1"/>
          </p:cNvSpPr>
          <p:nvPr>
            <p:ph type="sldImg"/>
          </p:nvPr>
        </p:nvSpPr>
        <p:spPr>
          <a:xfrm>
            <a:off x="381000" y="685800"/>
            <a:ext cx="6096000" cy="3429000"/>
          </a:xfrm>
          <a:ln/>
        </p:spPr>
      </p:sp>
      <p:sp>
        <p:nvSpPr>
          <p:cNvPr id="72708"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361AEE1-ED30-40E2-95C4-D75DBA1F8205}" type="slidenum">
              <a:rPr lang="en-US" smtClean="0">
                <a:latin typeface="Arial" charset="0"/>
              </a:rPr>
              <a:pPr/>
              <a:t>15</a:t>
            </a:fld>
            <a:endParaRPr lang="en-US">
              <a:latin typeface="Arial" charset="0"/>
            </a:endParaRPr>
          </a:p>
        </p:txBody>
      </p:sp>
      <p:sp>
        <p:nvSpPr>
          <p:cNvPr id="73731" name="Rectangle 2"/>
          <p:cNvSpPr>
            <a:spLocks noGrp="1" noRot="1" noChangeAspect="1" noChangeArrowheads="1" noTextEdit="1"/>
          </p:cNvSpPr>
          <p:nvPr>
            <p:ph type="sldImg"/>
          </p:nvPr>
        </p:nvSpPr>
        <p:spPr>
          <a:xfrm>
            <a:off x="381000" y="685800"/>
            <a:ext cx="6096000" cy="3429000"/>
          </a:xfr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498E35A-DB10-4D09-9472-2A5D8A523944}" type="slidenum">
              <a:rPr lang="en-US" smtClean="0">
                <a:latin typeface="Arial" charset="0"/>
              </a:rPr>
              <a:pPr/>
              <a:t>16</a:t>
            </a:fld>
            <a:endParaRPr lang="en-US">
              <a:latin typeface="Arial" charset="0"/>
            </a:endParaRPr>
          </a:p>
        </p:txBody>
      </p:sp>
      <p:sp>
        <p:nvSpPr>
          <p:cNvPr id="74755" name="Rectangle 2"/>
          <p:cNvSpPr>
            <a:spLocks noGrp="1" noRot="1" noChangeAspect="1" noChangeArrowheads="1" noTextEdit="1"/>
          </p:cNvSpPr>
          <p:nvPr>
            <p:ph type="sldImg"/>
          </p:nvPr>
        </p:nvSpPr>
        <p:spPr>
          <a:xfrm>
            <a:off x="381000" y="685800"/>
            <a:ext cx="6096000" cy="3429000"/>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BA962EE-E09F-4A02-9187-C3F99C0B4EB2}" type="slidenum">
              <a:rPr lang="en-US" smtClean="0">
                <a:latin typeface="Arial" charset="0"/>
              </a:rPr>
              <a:pPr/>
              <a:t>17</a:t>
            </a:fld>
            <a:endParaRPr lang="en-US">
              <a:latin typeface="Arial" charset="0"/>
            </a:endParaRPr>
          </a:p>
        </p:txBody>
      </p:sp>
      <p:sp>
        <p:nvSpPr>
          <p:cNvPr id="75779" name="Rectangle 2"/>
          <p:cNvSpPr>
            <a:spLocks noGrp="1" noRot="1" noChangeAspect="1" noChangeArrowheads="1" noTextEdit="1"/>
          </p:cNvSpPr>
          <p:nvPr>
            <p:ph type="sldImg"/>
          </p:nvPr>
        </p:nvSpPr>
        <p:spPr>
          <a:xfrm>
            <a:off x="381000" y="685800"/>
            <a:ext cx="6096000" cy="3429000"/>
          </a:xfrm>
          <a:ln/>
        </p:spPr>
      </p:sp>
      <p:sp>
        <p:nvSpPr>
          <p:cNvPr id="75780" name="Notes Placeholder 3"/>
          <p:cNvSpPr>
            <a:spLocks noGrp="1"/>
          </p:cNvSpPr>
          <p:nvPr>
            <p:ph type="body" idx="1"/>
          </p:nvPr>
        </p:nvSpPr>
        <p:spPr>
          <a:noFill/>
          <a:ln/>
        </p:spPr>
        <p:txBody>
          <a:bodyPr/>
          <a:lstStyle/>
          <a:p>
            <a:endParaRPr lang="en-US" dirty="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381000" y="685800"/>
            <a:ext cx="6096000" cy="3429000"/>
          </a:xfrm>
          <a:ln/>
        </p:spPr>
      </p:sp>
      <p:sp>
        <p:nvSpPr>
          <p:cNvPr id="76803" name="Notes Placeholder 2"/>
          <p:cNvSpPr>
            <a:spLocks noGrp="1"/>
          </p:cNvSpPr>
          <p:nvPr>
            <p:ph type="body" idx="1"/>
          </p:nvPr>
        </p:nvSpPr>
        <p:spPr>
          <a:noFill/>
          <a:ln/>
        </p:spPr>
        <p:txBody>
          <a:bodyPr/>
          <a:lstStyle/>
          <a:p>
            <a:r>
              <a:rPr lang="en-US">
                <a:latin typeface="Arial" charset="0"/>
              </a:rPr>
              <a:t>Random Access Machine (RAM) model. This model assumes a single processor. In the RAM model, instructions are executed one after the other, with no concurrent operations. This model of computation is an abstraction that allows us to compare algorithms on the basis of performance. The assumptions made in the RAM model to accomplish this are:</a:t>
            </a:r>
          </a:p>
          <a:p>
            <a:r>
              <a:rPr lang="en-US">
                <a:latin typeface="Arial" charset="0"/>
              </a:rPr>
              <a:t>Each simple operation takes 1 time step.</a:t>
            </a:r>
          </a:p>
          <a:p>
            <a:r>
              <a:rPr lang="en-US">
                <a:latin typeface="Arial" charset="0"/>
              </a:rPr>
              <a:t>Loops and subroutines are not simple operations.</a:t>
            </a:r>
          </a:p>
          <a:p>
            <a:r>
              <a:rPr lang="en-US">
                <a:latin typeface="Arial" charset="0"/>
              </a:rPr>
              <a:t>Each memory access takes one time step, and there is no shortage of memory.</a:t>
            </a:r>
          </a:p>
          <a:p>
            <a:endParaRPr lang="en-US">
              <a:latin typeface="Arial" charset="0"/>
            </a:endParaRPr>
          </a:p>
        </p:txBody>
      </p:sp>
      <p:sp>
        <p:nvSpPr>
          <p:cNvPr id="76804" name="Slide Number Placeholder 3"/>
          <p:cNvSpPr>
            <a:spLocks noGrp="1"/>
          </p:cNvSpPr>
          <p:nvPr>
            <p:ph type="sldNum" sz="quarter" idx="5"/>
          </p:nvPr>
        </p:nvSpPr>
        <p:spPr>
          <a:noFill/>
        </p:spPr>
        <p:txBody>
          <a:bodyPr/>
          <a:lstStyle/>
          <a:p>
            <a:fld id="{BE118022-929A-453D-B1F5-00EAFCEB4EB6}" type="slidenum">
              <a:rPr lang="en-US" smtClean="0">
                <a:latin typeface="Arial" charset="0"/>
              </a:rPr>
              <a:pPr/>
              <a:t>18</a:t>
            </a:fld>
            <a:endParaRPr 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381000" y="685800"/>
            <a:ext cx="6096000" cy="3429000"/>
          </a:xfrm>
          <a:ln/>
        </p:spPr>
      </p:sp>
      <p:sp>
        <p:nvSpPr>
          <p:cNvPr id="77827" name="Notes Placeholder 2"/>
          <p:cNvSpPr>
            <a:spLocks noGrp="1"/>
          </p:cNvSpPr>
          <p:nvPr>
            <p:ph type="body" idx="1"/>
          </p:nvPr>
        </p:nvSpPr>
        <p:spPr>
          <a:noFill/>
          <a:ln/>
        </p:spPr>
        <p:txBody>
          <a:bodyPr/>
          <a:lstStyle/>
          <a:p>
            <a:r>
              <a:rPr lang="en-US" b="1" dirty="0">
                <a:latin typeface="Arial" charset="0"/>
              </a:rPr>
              <a:t>asymptotically tight bound: Definition:</a:t>
            </a:r>
            <a:r>
              <a:rPr lang="en-US" dirty="0">
                <a:latin typeface="Arial" charset="0"/>
              </a:rPr>
              <a:t> When the </a:t>
            </a:r>
            <a:r>
              <a:rPr lang="en-US" i="1" dirty="0">
                <a:latin typeface="Arial" charset="0"/>
                <a:hlinkClick r:id="rId3"/>
              </a:rPr>
              <a:t>asymptotic complexity</a:t>
            </a:r>
            <a:r>
              <a:rPr lang="en-US" dirty="0">
                <a:latin typeface="Arial" charset="0"/>
              </a:rPr>
              <a:t> of an </a:t>
            </a:r>
            <a:r>
              <a:rPr lang="en-US" i="1" dirty="0">
                <a:latin typeface="Arial" charset="0"/>
                <a:hlinkClick r:id="rId4"/>
              </a:rPr>
              <a:t>algorithm</a:t>
            </a:r>
            <a:r>
              <a:rPr lang="en-US" dirty="0">
                <a:latin typeface="Arial" charset="0"/>
              </a:rPr>
              <a:t> exactly matches the theoretically proved asymptotic complexity of the corresponding problem. Informally, when an algorithm solves a problem at the theoretical minimum.</a:t>
            </a:r>
          </a:p>
          <a:p>
            <a:endParaRPr lang="en-US" dirty="0">
              <a:latin typeface="Arial" charset="0"/>
            </a:endParaRPr>
          </a:p>
        </p:txBody>
      </p:sp>
      <p:sp>
        <p:nvSpPr>
          <p:cNvPr id="77828" name="Slide Number Placeholder 3"/>
          <p:cNvSpPr>
            <a:spLocks noGrp="1"/>
          </p:cNvSpPr>
          <p:nvPr>
            <p:ph type="sldNum" sz="quarter" idx="5"/>
          </p:nvPr>
        </p:nvSpPr>
        <p:spPr>
          <a:noFill/>
        </p:spPr>
        <p:txBody>
          <a:bodyPr/>
          <a:lstStyle/>
          <a:p>
            <a:fld id="{2682ED9D-13DD-4C65-B866-E15B9463C200}" type="slidenum">
              <a:rPr lang="en-US" smtClean="0">
                <a:latin typeface="Arial" charset="0"/>
              </a:rPr>
              <a:pPr/>
              <a:t>20</a:t>
            </a:fld>
            <a:endParaRPr 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8E1A21C-37A2-45A9-87A1-AA01A6427D7A}" type="slidenum">
              <a:rPr lang="en-US" smtClean="0">
                <a:latin typeface="Arial" charset="0"/>
              </a:rPr>
              <a:pPr/>
              <a:t>36</a:t>
            </a:fld>
            <a:endParaRPr lang="en-US">
              <a:latin typeface="Arial" charset="0"/>
            </a:endParaRPr>
          </a:p>
        </p:txBody>
      </p:sp>
      <p:sp>
        <p:nvSpPr>
          <p:cNvPr id="78851" name="Rectangle 2"/>
          <p:cNvSpPr>
            <a:spLocks noGrp="1" noRot="1" noChangeAspect="1" noChangeArrowheads="1" noTextEdit="1"/>
          </p:cNvSpPr>
          <p:nvPr>
            <p:ph type="sldImg"/>
          </p:nvPr>
        </p:nvSpPr>
        <p:spPr>
          <a:xfrm>
            <a:off x="382588" y="685800"/>
            <a:ext cx="6096000" cy="3429000"/>
          </a:xfrm>
          <a:ln/>
        </p:spPr>
      </p:sp>
      <p:sp>
        <p:nvSpPr>
          <p:cNvPr id="78852"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p:cNvSpPr>
            <a:spLocks noGrp="1" noChangeArrowheads="1"/>
          </p:cNvSpPr>
          <p:nvPr>
            <p:ph type="sldNum" sz="quarter" idx="5"/>
          </p:nvPr>
        </p:nvSpPr>
        <p:spPr>
          <a:noFill/>
        </p:spPr>
        <p:txBody>
          <a:bodyPr/>
          <a:lstStyle/>
          <a:p>
            <a:fld id="{A5782ADE-B758-42D8-BC45-2631E55B3F32}" type="slidenum">
              <a:rPr lang="en-US" smtClean="0">
                <a:latin typeface="Arial" charset="0"/>
              </a:rPr>
              <a:pPr/>
              <a:t>41</a:t>
            </a:fld>
            <a:endParaRPr lang="en-US">
              <a:latin typeface="Arial" charset="0"/>
            </a:endParaRPr>
          </a:p>
        </p:txBody>
      </p:sp>
      <p:sp>
        <p:nvSpPr>
          <p:cNvPr id="79875" name="Rectangle 2"/>
          <p:cNvSpPr>
            <a:spLocks noGrp="1" noRot="1" noChangeAspect="1" noChangeArrowheads="1" noTextEdit="1"/>
          </p:cNvSpPr>
          <p:nvPr>
            <p:ph type="sldImg"/>
          </p:nvPr>
        </p:nvSpPr>
        <p:spPr>
          <a:xfrm>
            <a:off x="382588" y="685800"/>
            <a:ext cx="6094412" cy="3429000"/>
          </a:xfrm>
          <a:ln/>
        </p:spPr>
      </p:sp>
      <p:sp>
        <p:nvSpPr>
          <p:cNvPr id="79876"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p:spPr>
        <p:txBody>
          <a:bodyPr/>
          <a:lstStyle/>
          <a:p>
            <a:fld id="{86DBB567-48C8-4F57-A506-CB84EEC4C5CF}" type="slidenum">
              <a:rPr lang="en-US" smtClean="0">
                <a:latin typeface="Arial" charset="0"/>
              </a:rPr>
              <a:pPr/>
              <a:t>42</a:t>
            </a:fld>
            <a:endParaRPr lang="en-US">
              <a:latin typeface="Arial" charset="0"/>
            </a:endParaRPr>
          </a:p>
        </p:txBody>
      </p:sp>
      <p:sp>
        <p:nvSpPr>
          <p:cNvPr id="80899" name="Rectangle 2"/>
          <p:cNvSpPr>
            <a:spLocks noGrp="1" noRot="1" noChangeAspect="1" noChangeArrowheads="1" noTextEdit="1"/>
          </p:cNvSpPr>
          <p:nvPr>
            <p:ph type="sldImg"/>
          </p:nvPr>
        </p:nvSpPr>
        <p:spPr>
          <a:xfrm>
            <a:off x="382588" y="685800"/>
            <a:ext cx="6094412" cy="3429000"/>
          </a:xfrm>
          <a:ln/>
        </p:spPr>
      </p:sp>
      <p:sp>
        <p:nvSpPr>
          <p:cNvPr id="80900"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663FA6C-0783-4197-91AE-AA02F83F57FA}" type="slidenum">
              <a:rPr lang="en-US" smtClean="0"/>
              <a:pPr>
                <a:defRPr/>
              </a:pPr>
              <a:t>2</a:t>
            </a:fld>
            <a:endParaRPr lang="en-US"/>
          </a:p>
        </p:txBody>
      </p:sp>
    </p:spTree>
    <p:extLst>
      <p:ext uri="{BB962C8B-B14F-4D97-AF65-F5344CB8AC3E}">
        <p14:creationId xmlns:p14="http://schemas.microsoft.com/office/powerpoint/2010/main" val="4098805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p>
            <a:fld id="{B9C7A799-78DF-47F7-BD5F-07627E667DF1}" type="slidenum">
              <a:rPr lang="en-US" smtClean="0">
                <a:latin typeface="Arial" charset="0"/>
              </a:rPr>
              <a:pPr/>
              <a:t>43</a:t>
            </a:fld>
            <a:endParaRPr lang="en-US">
              <a:latin typeface="Arial" charset="0"/>
            </a:endParaRPr>
          </a:p>
        </p:txBody>
      </p:sp>
      <p:sp>
        <p:nvSpPr>
          <p:cNvPr id="8192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noFill/>
        </p:spPr>
        <p:txBody>
          <a:bodyPr/>
          <a:lstStyle/>
          <a:p>
            <a:fld id="{08AE21DB-8371-4091-BF14-A26686674D50}" type="slidenum">
              <a:rPr lang="en-US" smtClean="0">
                <a:latin typeface="Arial" charset="0"/>
              </a:rPr>
              <a:pPr/>
              <a:t>44</a:t>
            </a:fld>
            <a:endParaRPr lang="en-US">
              <a:latin typeface="Arial" charset="0"/>
            </a:endParaRPr>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noFill/>
        </p:spPr>
        <p:txBody>
          <a:bodyPr/>
          <a:lstStyle/>
          <a:p>
            <a:fld id="{2090E601-85E8-4D70-868C-DF4263D68746}" type="slidenum">
              <a:rPr lang="en-US" smtClean="0">
                <a:latin typeface="Arial" charset="0"/>
              </a:rPr>
              <a:pPr/>
              <a:t>45</a:t>
            </a:fld>
            <a:endParaRPr lang="en-US">
              <a:latin typeface="Arial" charset="0"/>
            </a:endParaRPr>
          </a:p>
        </p:txBody>
      </p:sp>
      <p:sp>
        <p:nvSpPr>
          <p:cNvPr id="83971" name="Rectangle 2"/>
          <p:cNvSpPr>
            <a:spLocks noGrp="1" noRot="1" noChangeAspect="1" noChangeArrowheads="1" noTextEdit="1"/>
          </p:cNvSpPr>
          <p:nvPr>
            <p:ph type="sldImg"/>
          </p:nvPr>
        </p:nvSpPr>
        <p:spPr>
          <a:xfrm>
            <a:off x="382588" y="685800"/>
            <a:ext cx="6094412" cy="3429000"/>
          </a:xfrm>
          <a:ln/>
        </p:spPr>
      </p:sp>
      <p:sp>
        <p:nvSpPr>
          <p:cNvPr id="83972"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37F4DFC-C986-422E-96B5-F1875F91C450}" type="slidenum">
              <a:rPr lang="en-US" smtClean="0">
                <a:latin typeface="Arial" charset="0"/>
              </a:rPr>
              <a:pPr/>
              <a:t>46</a:t>
            </a:fld>
            <a:endParaRPr lang="en-US">
              <a:latin typeface="Arial" charset="0"/>
            </a:endParaRPr>
          </a:p>
        </p:txBody>
      </p:sp>
      <p:sp>
        <p:nvSpPr>
          <p:cNvPr id="87043" name="Rectangle 2"/>
          <p:cNvSpPr>
            <a:spLocks noGrp="1" noRot="1" noChangeAspect="1" noChangeArrowheads="1" noTextEdit="1"/>
          </p:cNvSpPr>
          <p:nvPr>
            <p:ph type="sldImg"/>
          </p:nvPr>
        </p:nvSpPr>
        <p:spPr>
          <a:xfrm>
            <a:off x="382588" y="685800"/>
            <a:ext cx="6096000" cy="3429000"/>
          </a:xfrm>
          <a:ln/>
        </p:spPr>
      </p:sp>
      <p:sp>
        <p:nvSpPr>
          <p:cNvPr id="87044" name="Rectangle 3"/>
          <p:cNvSpPr>
            <a:spLocks noGrp="1" noChangeArrowheads="1"/>
          </p:cNvSpPr>
          <p:nvPr>
            <p:ph type="body" idx="1"/>
          </p:nvPr>
        </p:nvSpPr>
        <p:spPr>
          <a:noFill/>
          <a:ln/>
        </p:spPr>
        <p:txBody>
          <a:bodyPr/>
          <a:lstStyle/>
          <a:p>
            <a:r>
              <a:rPr lang="en-US">
                <a:latin typeface="Arial" charset="0"/>
              </a:rPr>
              <a:t>constant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AC2C484B-FBD5-4E0D-AA91-EFC172178222}" type="slidenum">
              <a:rPr lang="en-US" smtClean="0">
                <a:latin typeface="Arial" charset="0"/>
              </a:rPr>
              <a:pPr/>
              <a:t>47</a:t>
            </a:fld>
            <a:endParaRPr lang="en-US">
              <a:latin typeface="Arial" charset="0"/>
            </a:endParaRPr>
          </a:p>
        </p:txBody>
      </p:sp>
      <p:sp>
        <p:nvSpPr>
          <p:cNvPr id="88067" name="Rectangle 2"/>
          <p:cNvSpPr>
            <a:spLocks noGrp="1" noRot="1" noChangeAspect="1" noChangeArrowheads="1" noTextEdit="1"/>
          </p:cNvSpPr>
          <p:nvPr>
            <p:ph type="sldImg"/>
          </p:nvPr>
        </p:nvSpPr>
        <p:spPr>
          <a:xfrm>
            <a:off x="382588" y="685800"/>
            <a:ext cx="6096000" cy="3429000"/>
          </a:xfrm>
          <a:ln/>
        </p:spPr>
      </p:sp>
      <p:sp>
        <p:nvSpPr>
          <p:cNvPr id="88068" name="Rectangle 3"/>
          <p:cNvSpPr>
            <a:spLocks noGrp="1" noChangeArrowheads="1"/>
          </p:cNvSpPr>
          <p:nvPr>
            <p:ph type="body" idx="1"/>
          </p:nvPr>
        </p:nvSpPr>
        <p:spPr>
          <a:noFill/>
          <a:ln/>
        </p:spPr>
        <p:txBody>
          <a:bodyPr/>
          <a:lstStyle/>
          <a:p>
            <a:r>
              <a:rPr lang="en-US">
                <a:latin typeface="Arial" charset="0"/>
              </a:rPr>
              <a:t>linear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06C4B8D0-03AC-4E1F-AE4F-CCC9E7AD3068}" type="slidenum">
              <a:rPr lang="en-US" smtClean="0">
                <a:latin typeface="Arial" charset="0"/>
              </a:rPr>
              <a:pPr/>
              <a:t>48</a:t>
            </a:fld>
            <a:endParaRPr lang="en-US">
              <a:latin typeface="Arial" charset="0"/>
            </a:endParaRPr>
          </a:p>
        </p:txBody>
      </p:sp>
      <p:sp>
        <p:nvSpPr>
          <p:cNvPr id="89091" name="Rectangle 2"/>
          <p:cNvSpPr>
            <a:spLocks noGrp="1" noRot="1" noChangeAspect="1" noChangeArrowheads="1" noTextEdit="1"/>
          </p:cNvSpPr>
          <p:nvPr>
            <p:ph type="sldImg"/>
          </p:nvPr>
        </p:nvSpPr>
        <p:spPr>
          <a:xfrm>
            <a:off x="382588" y="685800"/>
            <a:ext cx="6096000" cy="3429000"/>
          </a:xfrm>
          <a:ln/>
        </p:spPr>
      </p:sp>
      <p:sp>
        <p:nvSpPr>
          <p:cNvPr id="89092" name="Rectangle 3"/>
          <p:cNvSpPr>
            <a:spLocks noGrp="1" noChangeArrowheads="1"/>
          </p:cNvSpPr>
          <p:nvPr>
            <p:ph type="body" idx="1"/>
          </p:nvPr>
        </p:nvSpPr>
        <p:spPr>
          <a:noFill/>
          <a:ln/>
        </p:spPr>
        <p:txBody>
          <a:bodyPr/>
          <a:lstStyle/>
          <a:p>
            <a:r>
              <a:rPr lang="en-US">
                <a:latin typeface="Arial" charset="0"/>
              </a:rPr>
              <a:t>N squared == 1 + 2 + … + N</a:t>
            </a:r>
          </a:p>
          <a:p>
            <a:endParaRPr lang="en-US">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088590FA-F2C1-41AE-9156-ADE78EF964F1}" type="slidenum">
              <a:rPr lang="en-US" smtClean="0">
                <a:latin typeface="Arial" charset="0"/>
              </a:rPr>
              <a:pPr/>
              <a:t>49</a:t>
            </a:fld>
            <a:endParaRPr lang="en-US">
              <a:latin typeface="Arial" charset="0"/>
            </a:endParaRPr>
          </a:p>
        </p:txBody>
      </p:sp>
      <p:sp>
        <p:nvSpPr>
          <p:cNvPr id="90115" name="Rectangle 2"/>
          <p:cNvSpPr>
            <a:spLocks noGrp="1" noRot="1" noChangeAspect="1" noChangeArrowheads="1" noTextEdit="1"/>
          </p:cNvSpPr>
          <p:nvPr>
            <p:ph type="sldImg"/>
          </p:nvPr>
        </p:nvSpPr>
        <p:spPr>
          <a:xfrm>
            <a:off x="382588" y="685800"/>
            <a:ext cx="6096000" cy="3429000"/>
          </a:xfrm>
          <a:ln/>
        </p:spPr>
      </p:sp>
      <p:sp>
        <p:nvSpPr>
          <p:cNvPr id="90116" name="Rectangle 3"/>
          <p:cNvSpPr>
            <a:spLocks noGrp="1" noChangeArrowheads="1"/>
          </p:cNvSpPr>
          <p:nvPr>
            <p:ph type="body" idx="1"/>
          </p:nvPr>
        </p:nvSpPr>
        <p:spPr>
          <a:noFill/>
          <a:ln/>
        </p:spPr>
        <p:txBody>
          <a:bodyPr/>
          <a:lstStyle/>
          <a:p>
            <a:r>
              <a:rPr lang="en-US">
                <a:latin typeface="Arial" charset="0"/>
              </a:rPr>
              <a:t>Obviousy n squared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D767308-40E0-44FD-90B2-9C67A0169F6F}" type="slidenum">
              <a:rPr lang="en-US" smtClean="0">
                <a:latin typeface="Arial" charset="0"/>
              </a:rPr>
              <a:pPr/>
              <a:t>51</a:t>
            </a:fld>
            <a:endParaRPr lang="en-US">
              <a:latin typeface="Arial" charset="0"/>
            </a:endParaRPr>
          </a:p>
        </p:txBody>
      </p:sp>
      <p:sp>
        <p:nvSpPr>
          <p:cNvPr id="91139" name="Rectangle 2"/>
          <p:cNvSpPr>
            <a:spLocks noGrp="1" noRot="1" noChangeAspect="1" noChangeArrowheads="1" noTextEdit="1"/>
          </p:cNvSpPr>
          <p:nvPr>
            <p:ph type="sldImg"/>
          </p:nvPr>
        </p:nvSpPr>
        <p:spPr>
          <a:xfrm>
            <a:off x="382588" y="685800"/>
            <a:ext cx="6096000" cy="3429000"/>
          </a:xfrm>
          <a:ln/>
        </p:spPr>
      </p:sp>
      <p:sp>
        <p:nvSpPr>
          <p:cNvPr id="91140" name="Rectangle 3"/>
          <p:cNvSpPr>
            <a:spLocks noGrp="1" noChangeArrowheads="1"/>
          </p:cNvSpPr>
          <p:nvPr>
            <p:ph type="body" idx="1"/>
          </p:nvPr>
        </p:nvSpPr>
        <p:spPr>
          <a:noFill/>
          <a:ln/>
        </p:spPr>
        <p:txBody>
          <a:bodyPr/>
          <a:lstStyle/>
          <a:p>
            <a:r>
              <a:rPr lang="en-US">
                <a:latin typeface="Arial" charset="0"/>
              </a:rPr>
              <a:t>outer loop O(lg N), inner loop (N)  == O (N lg N) by product rule</a:t>
            </a:r>
          </a:p>
          <a:p>
            <a:endParaRPr lang="en-US">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04DF4245-AB5E-4D39-A33B-3247381C284E}" type="slidenum">
              <a:rPr lang="en-US" smtClean="0">
                <a:latin typeface="Arial" charset="0"/>
              </a:rPr>
              <a:pPr/>
              <a:t>52</a:t>
            </a:fld>
            <a:endParaRPr lang="en-US">
              <a:latin typeface="Arial" charset="0"/>
            </a:endParaRPr>
          </a:p>
        </p:txBody>
      </p:sp>
      <p:sp>
        <p:nvSpPr>
          <p:cNvPr id="92163" name="Rectangle 1026"/>
          <p:cNvSpPr>
            <a:spLocks noGrp="1" noRot="1" noChangeAspect="1" noChangeArrowheads="1" noTextEdit="1"/>
          </p:cNvSpPr>
          <p:nvPr>
            <p:ph type="sldImg"/>
          </p:nvPr>
        </p:nvSpPr>
        <p:spPr>
          <a:xfrm>
            <a:off x="382588" y="685800"/>
            <a:ext cx="6096000" cy="3429000"/>
          </a:xfrm>
          <a:ln/>
        </p:spPr>
      </p:sp>
      <p:sp>
        <p:nvSpPr>
          <p:cNvPr id="92164" name="Rectangle 1027"/>
          <p:cNvSpPr>
            <a:spLocks noGrp="1" noChangeArrowheads="1"/>
          </p:cNvSpPr>
          <p:nvPr>
            <p:ph type="body" idx="1"/>
          </p:nvPr>
        </p:nvSpPr>
        <p:spPr>
          <a:noFill/>
          <a:ln/>
        </p:spPr>
        <p:txBody>
          <a:bodyPr/>
          <a:lstStyle/>
          <a:p>
            <a:r>
              <a:rPr lang="en-US">
                <a:latin typeface="Arial" charset="0"/>
              </a:rPr>
              <a:t>outer O (lg N)  inner = sum of powers of 2 which is linear since</a:t>
            </a:r>
          </a:p>
          <a:p>
            <a:r>
              <a:rPr lang="en-US">
                <a:latin typeface="Arial" charset="0"/>
              </a:rPr>
              <a:t>The sum of powers of 2 dividing into N is 2N  so its O (N lg N) by product rule</a:t>
            </a:r>
          </a:p>
          <a:p>
            <a:endParaRPr lang="en-US">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p:spPr>
        <p:txBody>
          <a:bodyPr/>
          <a:lstStyle/>
          <a:p>
            <a:fld id="{80E60EC6-5C6E-4997-A898-E3F557486B6A}" type="slidenum">
              <a:rPr lang="en-US" smtClean="0">
                <a:latin typeface="Arial" charset="0"/>
              </a:rPr>
              <a:pPr/>
              <a:t>53</a:t>
            </a:fld>
            <a:endParaRPr lang="en-US">
              <a:latin typeface="Arial" charset="0"/>
            </a:endParaRPr>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1760867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663FA6C-0783-4197-91AE-AA02F83F57FA}" type="slidenum">
              <a:rPr lang="en-US" smtClean="0"/>
              <a:pPr>
                <a:defRPr/>
              </a:pPr>
              <a:t>3</a:t>
            </a:fld>
            <a:endParaRPr lang="en-US"/>
          </a:p>
        </p:txBody>
      </p:sp>
    </p:spTree>
    <p:extLst>
      <p:ext uri="{BB962C8B-B14F-4D97-AF65-F5344CB8AC3E}">
        <p14:creationId xmlns:p14="http://schemas.microsoft.com/office/powerpoint/2010/main" val="19347309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noFill/>
        </p:spPr>
        <p:txBody>
          <a:bodyPr/>
          <a:lstStyle/>
          <a:p>
            <a:fld id="{B0065D9D-AC77-4777-9911-04FC418D7CC1}" type="slidenum">
              <a:rPr lang="en-US" smtClean="0">
                <a:latin typeface="Arial" charset="0"/>
              </a:rPr>
              <a:pPr/>
              <a:t>54</a:t>
            </a:fld>
            <a:endParaRPr lang="en-US">
              <a:latin typeface="Arial" charset="0"/>
            </a:endParaRPr>
          </a:p>
        </p:txBody>
      </p:sp>
      <p:sp>
        <p:nvSpPr>
          <p:cNvPr id="86019" name="Rectangle 2"/>
          <p:cNvSpPr>
            <a:spLocks noGrp="1" noRot="1" noChangeAspect="1" noChangeArrowheads="1" noTextEdit="1"/>
          </p:cNvSpPr>
          <p:nvPr>
            <p:ph type="sldImg"/>
          </p:nvPr>
        </p:nvSpPr>
        <p:spPr>
          <a:xfrm>
            <a:off x="382588" y="685800"/>
            <a:ext cx="6094412" cy="3429000"/>
          </a:xfrm>
          <a:ln/>
        </p:spPr>
      </p:sp>
      <p:sp>
        <p:nvSpPr>
          <p:cNvPr id="86020"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2631236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663FA6C-0783-4197-91AE-AA02F83F57FA}" type="slidenum">
              <a:rPr lang="en-US" smtClean="0"/>
              <a:pPr>
                <a:defRPr/>
              </a:pPr>
              <a:t>4</a:t>
            </a:fld>
            <a:endParaRPr lang="en-US"/>
          </a:p>
        </p:txBody>
      </p:sp>
    </p:spTree>
    <p:extLst>
      <p:ext uri="{BB962C8B-B14F-4D97-AF65-F5344CB8AC3E}">
        <p14:creationId xmlns:p14="http://schemas.microsoft.com/office/powerpoint/2010/main" val="85093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663FA6C-0783-4197-91AE-AA02F83F57FA}" type="slidenum">
              <a:rPr lang="en-US" smtClean="0"/>
              <a:pPr>
                <a:defRPr/>
              </a:pPr>
              <a:t>5</a:t>
            </a:fld>
            <a:endParaRPr lang="en-US"/>
          </a:p>
        </p:txBody>
      </p:sp>
    </p:spTree>
    <p:extLst>
      <p:ext uri="{BB962C8B-B14F-4D97-AF65-F5344CB8AC3E}">
        <p14:creationId xmlns:p14="http://schemas.microsoft.com/office/powerpoint/2010/main" val="1382913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663FA6C-0783-4197-91AE-AA02F83F57FA}" type="slidenum">
              <a:rPr lang="en-US" smtClean="0"/>
              <a:pPr>
                <a:defRPr/>
              </a:pPr>
              <a:t>6</a:t>
            </a:fld>
            <a:endParaRPr lang="en-US"/>
          </a:p>
        </p:txBody>
      </p:sp>
    </p:spTree>
    <p:extLst>
      <p:ext uri="{BB962C8B-B14F-4D97-AF65-F5344CB8AC3E}">
        <p14:creationId xmlns:p14="http://schemas.microsoft.com/office/powerpoint/2010/main" val="2090394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663FA6C-0783-4197-91AE-AA02F83F57FA}" type="slidenum">
              <a:rPr lang="en-US" smtClean="0"/>
              <a:pPr>
                <a:defRPr/>
              </a:pPr>
              <a:t>7</a:t>
            </a:fld>
            <a:endParaRPr lang="en-US"/>
          </a:p>
        </p:txBody>
      </p:sp>
    </p:spTree>
    <p:extLst>
      <p:ext uri="{BB962C8B-B14F-4D97-AF65-F5344CB8AC3E}">
        <p14:creationId xmlns:p14="http://schemas.microsoft.com/office/powerpoint/2010/main" val="3443164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923D81A0-E2F9-43D2-83F2-0B813FE1E52E}" type="slidenum">
              <a:rPr lang="en-US" smtClean="0">
                <a:latin typeface="Arial" charset="0"/>
              </a:rPr>
              <a:pPr/>
              <a:t>11</a:t>
            </a:fld>
            <a:endParaRPr lang="en-US">
              <a:latin typeface="Arial" charset="0"/>
            </a:endParaRPr>
          </a:p>
        </p:txBody>
      </p:sp>
      <p:sp>
        <p:nvSpPr>
          <p:cNvPr id="69635" name="Rectangle 2"/>
          <p:cNvSpPr>
            <a:spLocks noGrp="1" noRot="1" noChangeAspect="1" noChangeArrowheads="1" noTextEdit="1"/>
          </p:cNvSpPr>
          <p:nvPr>
            <p:ph type="sldImg"/>
          </p:nvPr>
        </p:nvSpPr>
        <p:spPr>
          <a:xfrm>
            <a:off x="381000" y="685800"/>
            <a:ext cx="6096000" cy="3429000"/>
          </a:xfrm>
          <a:ln/>
        </p:spPr>
      </p:sp>
      <p:sp>
        <p:nvSpPr>
          <p:cNvPr id="69636" name="Rectangle 3"/>
          <p:cNvSpPr>
            <a:spLocks noGrp="1" noChangeArrowheads="1"/>
          </p:cNvSpPr>
          <p:nvPr>
            <p:ph type="body" idx="1"/>
          </p:nvPr>
        </p:nvSpPr>
        <p:spPr>
          <a:noFill/>
          <a:ln/>
        </p:spPr>
        <p:txBody>
          <a:bodyPr/>
          <a:lstStyle/>
          <a:p>
            <a:endParaRPr lang="en-US" dirty="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45B7DA1-11F7-4D6F-830A-776D62FF67B4}" type="slidenum">
              <a:rPr lang="en-US" smtClean="0">
                <a:latin typeface="Arial" charset="0"/>
              </a:rPr>
              <a:pPr/>
              <a:t>12</a:t>
            </a:fld>
            <a:endParaRPr lang="en-US">
              <a:latin typeface="Arial" charset="0"/>
            </a:endParaRPr>
          </a:p>
        </p:txBody>
      </p:sp>
      <p:sp>
        <p:nvSpPr>
          <p:cNvPr id="70659" name="Rectangle 2"/>
          <p:cNvSpPr>
            <a:spLocks noGrp="1" noRot="1" noChangeAspect="1" noChangeArrowheads="1" noTextEdit="1"/>
          </p:cNvSpPr>
          <p:nvPr>
            <p:ph type="sldImg"/>
          </p:nvPr>
        </p:nvSpPr>
        <p:spPr>
          <a:xfrm>
            <a:off x="381000" y="685800"/>
            <a:ext cx="6096000" cy="3429000"/>
          </a:xfrm>
          <a:ln/>
        </p:spPr>
      </p:sp>
      <p:sp>
        <p:nvSpPr>
          <p:cNvPr id="70660"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AutoShape 7"/>
          <p:cNvSpPr>
            <a:spLocks noChangeArrowheads="1"/>
          </p:cNvSpPr>
          <p:nvPr userDrawn="1"/>
        </p:nvSpPr>
        <p:spPr bwMode="auto">
          <a:xfrm>
            <a:off x="436033" y="3671888"/>
            <a:ext cx="10983384"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latin typeface="Arial" pitchFamily="34" charset="0"/>
            </a:endParaRPr>
          </a:p>
        </p:txBody>
      </p:sp>
      <p:sp>
        <p:nvSpPr>
          <p:cNvPr id="7170" name="Rectangle 2"/>
          <p:cNvSpPr>
            <a:spLocks noGrp="1" noChangeArrowheads="1"/>
          </p:cNvSpPr>
          <p:nvPr>
            <p:ph type="ctrTitle"/>
          </p:nvPr>
        </p:nvSpPr>
        <p:spPr>
          <a:xfrm>
            <a:off x="914400" y="2130426"/>
            <a:ext cx="10363200" cy="1470025"/>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12" name="Date Placeholder 11">
            <a:extLst>
              <a:ext uri="{FF2B5EF4-FFF2-40B4-BE49-F238E27FC236}">
                <a16:creationId xmlns:a16="http://schemas.microsoft.com/office/drawing/2014/main" id="{282D026E-2DE4-4982-8DAD-93A5A56ED84D}"/>
              </a:ext>
            </a:extLst>
          </p:cNvPr>
          <p:cNvSpPr>
            <a:spLocks noGrp="1"/>
          </p:cNvSpPr>
          <p:nvPr>
            <p:ph type="dt" sz="half" idx="14"/>
          </p:nvPr>
        </p:nvSpPr>
        <p:spPr/>
        <p:txBody>
          <a:bodyPr/>
          <a:lstStyle/>
          <a:p>
            <a:pPr>
              <a:defRPr/>
            </a:pPr>
            <a:endParaRPr lang="en-US"/>
          </a:p>
        </p:txBody>
      </p:sp>
      <p:sp>
        <p:nvSpPr>
          <p:cNvPr id="13" name="Footer Placeholder 12">
            <a:extLst>
              <a:ext uri="{FF2B5EF4-FFF2-40B4-BE49-F238E27FC236}">
                <a16:creationId xmlns:a16="http://schemas.microsoft.com/office/drawing/2014/main" id="{C72A5892-0DB9-46DD-B87B-E66335497F02}"/>
              </a:ext>
            </a:extLst>
          </p:cNvPr>
          <p:cNvSpPr>
            <a:spLocks noGrp="1"/>
          </p:cNvSpPr>
          <p:nvPr>
            <p:ph type="ftr" sz="quarter" idx="15"/>
          </p:nvPr>
        </p:nvSpPr>
        <p:spPr/>
        <p:txBody>
          <a:bodyPr/>
          <a:lstStyle/>
          <a:p>
            <a:pPr>
              <a:defRPr/>
            </a:pPr>
            <a:endParaRPr lang="en-US"/>
          </a:p>
        </p:txBody>
      </p:sp>
      <p:sp>
        <p:nvSpPr>
          <p:cNvPr id="14" name="Slide Number Placeholder 13">
            <a:extLst>
              <a:ext uri="{FF2B5EF4-FFF2-40B4-BE49-F238E27FC236}">
                <a16:creationId xmlns:a16="http://schemas.microsoft.com/office/drawing/2014/main" id="{0693D78F-E63D-4735-8085-9A505F3F9B59}"/>
              </a:ext>
            </a:extLst>
          </p:cNvPr>
          <p:cNvSpPr>
            <a:spLocks noGrp="1"/>
          </p:cNvSpPr>
          <p:nvPr>
            <p:ph type="sldNum" sz="quarter" idx="16"/>
          </p:nvPr>
        </p:nvSpPr>
        <p:spPr/>
        <p:txBody>
          <a:bodyPr/>
          <a:lstStyle/>
          <a:p>
            <a:pPr>
              <a:defRPr/>
            </a:pPr>
            <a:fld id="{AF097B65-4AA3-4D43-98D2-7C2C17AEBDE6}" type="slidenum">
              <a:rPr lang="en-US" smtClean="0"/>
              <a:pPr>
                <a:defRPr/>
              </a:pPr>
              <a:t>‹#›</a:t>
            </a:fld>
            <a:endParaRPr lang="en-US"/>
          </a:p>
        </p:txBody>
      </p:sp>
      <p:pic>
        <p:nvPicPr>
          <p:cNvPr id="18" name="Picture 2" descr="BRAC University Jobs 2020- Jobs in BRAC University- careerz360.com">
            <a:extLst>
              <a:ext uri="{FF2B5EF4-FFF2-40B4-BE49-F238E27FC236}">
                <a16:creationId xmlns:a16="http://schemas.microsoft.com/office/drawing/2014/main" id="{9DF5DE68-000D-4B80-BA20-11A4BA7560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B7AF2C4-55BA-4135-A93E-C15FEA36091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95267" y="100013"/>
            <a:ext cx="2745317" cy="6191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085" y="100013"/>
            <a:ext cx="8036983"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DDDED74-4C51-4D36-8ED2-3979F610CA7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084" y="100013"/>
            <a:ext cx="10972800" cy="906462"/>
          </a:xfrm>
        </p:spPr>
        <p:txBody>
          <a:bodyPr/>
          <a:lstStyle/>
          <a:p>
            <a:r>
              <a:rPr lang="en-US"/>
              <a:t>Click to edit Master title style</a:t>
            </a:r>
          </a:p>
        </p:txBody>
      </p:sp>
      <p:sp>
        <p:nvSpPr>
          <p:cNvPr id="3" name="Text Placeholder 2"/>
          <p:cNvSpPr>
            <a:spLocks noGrp="1"/>
          </p:cNvSpPr>
          <p:nvPr>
            <p:ph type="body" sz="half" idx="1"/>
          </p:nvPr>
        </p:nvSpPr>
        <p:spPr>
          <a:xfrm>
            <a:off x="467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55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64A5860-A3ED-46A2-897A-C5167B1F1C9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5084" y="100013"/>
            <a:ext cx="10972800" cy="906462"/>
          </a:xfrm>
        </p:spPr>
        <p:txBody>
          <a:bodyPr/>
          <a:lstStyle/>
          <a:p>
            <a:r>
              <a:rPr lang="en-US"/>
              <a:t>Click to edit Master title style</a:t>
            </a:r>
          </a:p>
        </p:txBody>
      </p:sp>
      <p:sp>
        <p:nvSpPr>
          <p:cNvPr id="3" name="Text Placeholder 2"/>
          <p:cNvSpPr>
            <a:spLocks noGrp="1"/>
          </p:cNvSpPr>
          <p:nvPr>
            <p:ph type="body" sz="half" idx="1"/>
          </p:nvPr>
        </p:nvSpPr>
        <p:spPr>
          <a:xfrm>
            <a:off x="467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55784" y="1214438"/>
            <a:ext cx="53848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55784" y="3829051"/>
            <a:ext cx="53848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fld id="{95312F8F-88DF-4FEB-9577-EA262CBCDBE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5084" y="100013"/>
            <a:ext cx="10972800" cy="906462"/>
          </a:xfrm>
        </p:spPr>
        <p:txBody>
          <a:bodyPr/>
          <a:lstStyle/>
          <a:p>
            <a:r>
              <a:rPr lang="en-US"/>
              <a:t>Click to edit Master title style</a:t>
            </a:r>
          </a:p>
        </p:txBody>
      </p:sp>
      <p:sp>
        <p:nvSpPr>
          <p:cNvPr id="3" name="Content Placeholder 2"/>
          <p:cNvSpPr>
            <a:spLocks noGrp="1"/>
          </p:cNvSpPr>
          <p:nvPr>
            <p:ph sz="half" idx="1"/>
          </p:nvPr>
        </p:nvSpPr>
        <p:spPr>
          <a:xfrm>
            <a:off x="467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55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1E67CC2-ADFC-40DC-9170-9A0C9E7FAB4A}"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0E9B-F666-4169-A557-718DA7FE20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7371AA-F1F5-486C-ACE1-27784B3BB5D5}"/>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07ACB930-A08B-48A3-9ABC-C002877FD80A}"/>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1F42BD2B-4CB8-4E21-B7FF-658E7EA359BA}"/>
              </a:ext>
            </a:extLst>
          </p:cNvPr>
          <p:cNvSpPr>
            <a:spLocks noGrp="1"/>
          </p:cNvSpPr>
          <p:nvPr>
            <p:ph type="sldNum" sz="quarter" idx="12"/>
          </p:nvPr>
        </p:nvSpPr>
        <p:spPr/>
        <p:txBody>
          <a:bodyPr/>
          <a:lstStyle/>
          <a:p>
            <a:pPr>
              <a:defRPr/>
            </a:pPr>
            <a:fld id="{AF097B65-4AA3-4D43-98D2-7C2C17AEBDE6}" type="slidenum">
              <a:rPr lang="en-US" smtClean="0"/>
              <a:pPr>
                <a:defRPr/>
              </a:pPr>
              <a:t>‹#›</a:t>
            </a:fld>
            <a:endParaRPr lang="en-US"/>
          </a:p>
        </p:txBody>
      </p:sp>
    </p:spTree>
    <p:extLst>
      <p:ext uri="{BB962C8B-B14F-4D97-AF65-F5344CB8AC3E}">
        <p14:creationId xmlns:p14="http://schemas.microsoft.com/office/powerpoint/2010/main" val="5970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C1E8BE6-B4B3-40AB-8F0E-EB0DA90F673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B172CF0-F52B-48C5-8CFA-099DDE47FFE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7784" y="1214439"/>
            <a:ext cx="53848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55784" y="1214439"/>
            <a:ext cx="53848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E52CF6A-08C6-4B84-A547-38A20E5C2EF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ACA88B87-3612-49C7-BFF3-7A6975D2B61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6DA84F86-0A14-4482-8182-A4D897B0056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C20E4B10-B695-496B-8BDF-8C0369FC33A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40A570F1-D7F1-4DA0-9425-86FC2473507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00E3ABD-8673-4279-9132-3BA0CF6ECBC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descr="BRAC University Jobs 2020- Jobs in BRAC University- careerz360.com">
            <a:extLst>
              <a:ext uri="{FF2B5EF4-FFF2-40B4-BE49-F238E27FC236}">
                <a16:creationId xmlns:a16="http://schemas.microsoft.com/office/drawing/2014/main" id="{D7A5C4A2-B653-43F4-A5DB-BFE980578028}"/>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10242" name="Rectangle 2"/>
          <p:cNvSpPr>
            <a:spLocks noGrp="1" noChangeArrowheads="1"/>
          </p:cNvSpPr>
          <p:nvPr>
            <p:ph type="title"/>
          </p:nvPr>
        </p:nvSpPr>
        <p:spPr bwMode="auto">
          <a:xfrm>
            <a:off x="455084" y="100013"/>
            <a:ext cx="10972800" cy="9064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43" name="Rectangle 3"/>
          <p:cNvSpPr>
            <a:spLocks noGrp="1" noChangeArrowheads="1"/>
          </p:cNvSpPr>
          <p:nvPr>
            <p:ph type="body" idx="1"/>
          </p:nvPr>
        </p:nvSpPr>
        <p:spPr bwMode="auto">
          <a:xfrm>
            <a:off x="467784" y="1214439"/>
            <a:ext cx="10972800" cy="5076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397625"/>
            <a:ext cx="28448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4165600" y="6397625"/>
            <a:ext cx="38608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8737600" y="6397625"/>
            <a:ext cx="28448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AF097B65-4AA3-4D43-98D2-7C2C17AEBDE6}" type="slidenum">
              <a:rPr lang="en-US"/>
              <a:pPr>
                <a:defRPr/>
              </a:pPr>
              <a:t>‹#›</a:t>
            </a:fld>
            <a:endParaRPr lang="en-US"/>
          </a:p>
        </p:txBody>
      </p:sp>
      <p:sp>
        <p:nvSpPr>
          <p:cNvPr id="1035" name="AutoShape 11"/>
          <p:cNvSpPr>
            <a:spLocks noChangeArrowheads="1"/>
          </p:cNvSpPr>
          <p:nvPr userDrawn="1"/>
        </p:nvSpPr>
        <p:spPr bwMode="auto">
          <a:xfrm>
            <a:off x="436033" y="989013"/>
            <a:ext cx="10983384"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pitchFamily="34" charset="0"/>
        </a:defRPr>
      </a:lvl2pPr>
      <a:lvl3pPr algn="ctr" rtl="0" eaLnBrk="0" fontAlgn="base" hangingPunct="0">
        <a:spcBef>
          <a:spcPct val="0"/>
        </a:spcBef>
        <a:spcAft>
          <a:spcPct val="0"/>
        </a:spcAft>
        <a:defRPr sz="4000">
          <a:solidFill>
            <a:schemeClr val="tx2"/>
          </a:solidFill>
          <a:latin typeface="Arial" pitchFamily="34" charset="0"/>
        </a:defRPr>
      </a:lvl3pPr>
      <a:lvl4pPr algn="ctr" rtl="0" eaLnBrk="0" fontAlgn="base" hangingPunct="0">
        <a:spcBef>
          <a:spcPct val="0"/>
        </a:spcBef>
        <a:spcAft>
          <a:spcPct val="0"/>
        </a:spcAft>
        <a:defRPr sz="4000">
          <a:solidFill>
            <a:schemeClr val="tx2"/>
          </a:solidFill>
          <a:latin typeface="Arial" pitchFamily="34" charset="0"/>
        </a:defRPr>
      </a:lvl4pPr>
      <a:lvl5pPr algn="ctr" rtl="0" eaLnBrk="0" fontAlgn="base" hangingPunct="0">
        <a:spcBef>
          <a:spcPct val="0"/>
        </a:spcBef>
        <a:spcAft>
          <a:spcPct val="0"/>
        </a:spcAft>
        <a:defRPr sz="4000">
          <a:solidFill>
            <a:schemeClr val="tx2"/>
          </a:solidFill>
          <a:latin typeface="Arial" pitchFamily="34" charset="0"/>
        </a:defRPr>
      </a:lvl5pPr>
      <a:lvl6pPr marL="457200" algn="ctr" rtl="0" fontAlgn="base">
        <a:spcBef>
          <a:spcPct val="0"/>
        </a:spcBef>
        <a:spcAft>
          <a:spcPct val="0"/>
        </a:spcAft>
        <a:defRPr sz="4000">
          <a:solidFill>
            <a:schemeClr val="tx2"/>
          </a:solidFill>
          <a:latin typeface="Arial" pitchFamily="34" charset="0"/>
        </a:defRPr>
      </a:lvl6pPr>
      <a:lvl7pPr marL="914400" algn="ctr" rtl="0" fontAlgn="base">
        <a:spcBef>
          <a:spcPct val="0"/>
        </a:spcBef>
        <a:spcAft>
          <a:spcPct val="0"/>
        </a:spcAft>
        <a:defRPr sz="4000">
          <a:solidFill>
            <a:schemeClr val="tx2"/>
          </a:solidFill>
          <a:latin typeface="Arial" pitchFamily="34" charset="0"/>
        </a:defRPr>
      </a:lvl7pPr>
      <a:lvl8pPr marL="1371600" algn="ctr" rtl="0" fontAlgn="base">
        <a:spcBef>
          <a:spcPct val="0"/>
        </a:spcBef>
        <a:spcAft>
          <a:spcPct val="0"/>
        </a:spcAft>
        <a:defRPr sz="4000">
          <a:solidFill>
            <a:schemeClr val="tx2"/>
          </a:solidFill>
          <a:latin typeface="Arial" pitchFamily="34" charset="0"/>
        </a:defRPr>
      </a:lvl8pPr>
      <a:lvl9pPr marL="1828800" algn="ctr" rtl="0" fontAlgn="base">
        <a:spcBef>
          <a:spcPct val="0"/>
        </a:spcBef>
        <a:spcAft>
          <a:spcPct val="0"/>
        </a:spcAft>
        <a:defRPr sz="40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accent2"/>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p:txBody>
          <a:bodyPr/>
          <a:lstStyle/>
          <a:p>
            <a:r>
              <a:rPr lang="en-US" dirty="0"/>
              <a:t>CSE-221</a:t>
            </a:r>
            <a:br>
              <a:rPr lang="en-US" dirty="0"/>
            </a:br>
            <a:r>
              <a:rPr lang="en-US" dirty="0"/>
              <a:t>Algorithms</a:t>
            </a:r>
          </a:p>
        </p:txBody>
      </p:sp>
      <p:sp>
        <p:nvSpPr>
          <p:cNvPr id="25603" name="Rectangle 3"/>
          <p:cNvSpPr>
            <a:spLocks noGrp="1" noChangeArrowheads="1"/>
          </p:cNvSpPr>
          <p:nvPr>
            <p:ph type="subTitle" idx="1"/>
          </p:nvPr>
        </p:nvSpPr>
        <p:spPr/>
        <p:txBody>
          <a:bodyPr/>
          <a:lstStyle/>
          <a:p>
            <a:r>
              <a:rPr lang="en-US" dirty="0"/>
              <a:t>Introduction to Algorithms </a:t>
            </a:r>
          </a:p>
        </p:txBody>
      </p:sp>
      <p:pic>
        <p:nvPicPr>
          <p:cNvPr id="4" name="Picture 2" descr="BRAC University Jobs 2020- Jobs in BRAC University- careerz360.com">
            <a:extLst>
              <a:ext uri="{FF2B5EF4-FFF2-40B4-BE49-F238E27FC236}">
                <a16:creationId xmlns:a16="http://schemas.microsoft.com/office/drawing/2014/main" id="{2CC4EB32-E872-4ECD-84DE-D6198F23C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10</a:t>
            </a:fld>
            <a:endParaRPr lang="en-US" dirty="0">
              <a:latin typeface="Arial" charset="0"/>
            </a:endParaRPr>
          </a:p>
        </p:txBody>
      </p:sp>
      <p:sp>
        <p:nvSpPr>
          <p:cNvPr id="30723" name="Rectangle 2"/>
          <p:cNvSpPr>
            <a:spLocks noGrp="1" noChangeArrowheads="1"/>
          </p:cNvSpPr>
          <p:nvPr>
            <p:ph type="title"/>
          </p:nvPr>
        </p:nvSpPr>
        <p:spPr/>
        <p:txBody>
          <a:bodyPr/>
          <a:lstStyle/>
          <a:p>
            <a:r>
              <a:rPr lang="en-US" sz="3600"/>
              <a:t>Growth of Functions</a:t>
            </a:r>
          </a:p>
        </p:txBody>
      </p:sp>
      <p:pic>
        <p:nvPicPr>
          <p:cNvPr id="30724" name="Picture 9" descr="relative growth rate table"/>
          <p:cNvPicPr>
            <a:picLocks noChangeAspect="1" noChangeArrowheads="1"/>
          </p:cNvPicPr>
          <p:nvPr/>
        </p:nvPicPr>
        <p:blipFill>
          <a:blip r:embed="rId2"/>
          <a:srcRect/>
          <a:stretch>
            <a:fillRect/>
          </a:stretch>
        </p:blipFill>
        <p:spPr bwMode="auto">
          <a:xfrm>
            <a:off x="1905000" y="1727200"/>
            <a:ext cx="8382000" cy="3073400"/>
          </a:xfrm>
          <a:prstGeom prst="rect">
            <a:avLst/>
          </a:prstGeom>
          <a:noFill/>
          <a:ln w="9525">
            <a:noFill/>
            <a:miter lim="800000"/>
            <a:headEnd/>
            <a:tailEnd/>
          </a:ln>
        </p:spPr>
      </p:pic>
      <p:pic>
        <p:nvPicPr>
          <p:cNvPr id="5" name="Picture 2" descr="BRAC University Jobs 2020- Jobs in BRAC University- careerz360.com">
            <a:extLst>
              <a:ext uri="{FF2B5EF4-FFF2-40B4-BE49-F238E27FC236}">
                <a16:creationId xmlns:a16="http://schemas.microsoft.com/office/drawing/2014/main" id="{92680CB3-5074-4565-BF96-9BFE90BFB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t>Complexity Graphs</a:t>
            </a:r>
          </a:p>
        </p:txBody>
      </p:sp>
      <p:pic>
        <p:nvPicPr>
          <p:cNvPr id="1028" name="Picture 3" descr="E:\CSE830\MATLAB\Lec3\COMPLEX1.GIF"/>
          <p:cNvPicPr>
            <a:picLocks noChangeAspect="1" noChangeArrowheads="1"/>
          </p:cNvPicPr>
          <p:nvPr/>
        </p:nvPicPr>
        <p:blipFill>
          <a:blip r:embed="rId3"/>
          <a:srcRect/>
          <a:stretch>
            <a:fillRect/>
          </a:stretch>
        </p:blipFill>
        <p:spPr bwMode="auto">
          <a:xfrm>
            <a:off x="2133600" y="1524000"/>
            <a:ext cx="7715250" cy="5143500"/>
          </a:xfrm>
          <a:prstGeom prst="rect">
            <a:avLst/>
          </a:prstGeom>
          <a:noFill/>
          <a:ln w="9525">
            <a:noFill/>
            <a:miter lim="800000"/>
            <a:headEnd/>
            <a:tailEnd/>
          </a:ln>
        </p:spPr>
      </p:pic>
      <p:sp>
        <p:nvSpPr>
          <p:cNvPr id="1029" name="Text Box 4"/>
          <p:cNvSpPr txBox="1">
            <a:spLocks noChangeArrowheads="1"/>
          </p:cNvSpPr>
          <p:nvPr/>
        </p:nvSpPr>
        <p:spPr bwMode="auto">
          <a:xfrm>
            <a:off x="7848601" y="4267200"/>
            <a:ext cx="1106393" cy="523220"/>
          </a:xfrm>
          <a:prstGeom prst="rect">
            <a:avLst/>
          </a:prstGeom>
          <a:noFill/>
          <a:ln w="9525">
            <a:noFill/>
            <a:miter lim="800000"/>
            <a:headEnd/>
            <a:tailEnd/>
          </a:ln>
        </p:spPr>
        <p:txBody>
          <a:bodyPr wrap="none">
            <a:spAutoFit/>
          </a:bodyPr>
          <a:lstStyle/>
          <a:p>
            <a:r>
              <a:rPr lang="en-US" sz="2800"/>
              <a:t>log(n)</a:t>
            </a:r>
            <a:endParaRPr lang="en-US"/>
          </a:p>
        </p:txBody>
      </p:sp>
      <mc:AlternateContent xmlns:mc="http://schemas.openxmlformats.org/markup-compatibility/2006" xmlns:a14="http://schemas.microsoft.com/office/drawing/2010/main">
        <mc:Choice Requires="a14">
          <p:sp>
            <p:nvSpPr>
              <p:cNvPr id="1026" name="Object 2"/>
              <p:cNvSpPr txBox="1"/>
              <p:nvPr/>
            </p:nvSpPr>
            <p:spPr bwMode="auto">
              <a:xfrm>
                <a:off x="7543800" y="2438401"/>
                <a:ext cx="577850" cy="55086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ad>
                        <m:radPr>
                          <m:degHide m:val="on"/>
                          <m:ctrlPr>
                            <a:rPr lang="en-US" i="1">
                              <a:solidFill>
                                <a:srgbClr val="000000"/>
                              </a:solidFill>
                              <a:latin typeface="Cambria Math" panose="02040503050406030204" pitchFamily="18" charset="0"/>
                            </a:rPr>
                          </m:ctrlPr>
                        </m:radPr>
                        <m:deg/>
                        <m:e>
                          <m:r>
                            <a:rPr lang="en-US" i="1">
                              <a:solidFill>
                                <a:srgbClr val="000000"/>
                              </a:solidFill>
                              <a:latin typeface="Cambria Math" panose="02040503050406030204" pitchFamily="18" charset="0"/>
                            </a:rPr>
                            <m:t>𝑛</m:t>
                          </m:r>
                        </m:e>
                      </m:rad>
                    </m:oMath>
                  </m:oMathPara>
                </a14:m>
                <a:endParaRPr lang="en-US"/>
              </a:p>
            </p:txBody>
          </p:sp>
        </mc:Choice>
        <mc:Fallback xmlns="">
          <p:sp>
            <p:nvSpPr>
              <p:cNvPr id="1026" name="Object 2"/>
              <p:cNvSpPr txBox="1">
                <a:spLocks noRot="1" noChangeAspect="1" noMove="1" noResize="1" noEditPoints="1" noAdjustHandles="1" noChangeArrowheads="1" noChangeShapeType="1" noTextEdit="1"/>
              </p:cNvSpPr>
              <p:nvPr/>
            </p:nvSpPr>
            <p:spPr bwMode="auto">
              <a:xfrm>
                <a:off x="7543800" y="2438401"/>
                <a:ext cx="577850" cy="550863"/>
              </a:xfrm>
              <a:prstGeom prst="rect">
                <a:avLst/>
              </a:prstGeom>
              <a:blipFill>
                <a:blip r:embed="rId4"/>
                <a:stretch>
                  <a:fillRect/>
                </a:stretch>
              </a:blipFill>
            </p:spPr>
            <p:txBody>
              <a:bodyPr/>
              <a:lstStyle/>
              <a:p>
                <a:r>
                  <a:rPr lang="en-US">
                    <a:noFill/>
                  </a:rPr>
                  <a:t> </a:t>
                </a:r>
              </a:p>
            </p:txBody>
          </p:sp>
        </mc:Fallback>
      </mc:AlternateContent>
      <p:pic>
        <p:nvPicPr>
          <p:cNvPr id="6" name="Picture 2" descr="BRAC University Jobs 2020- Jobs in BRAC University- careerz360.com">
            <a:extLst>
              <a:ext uri="{FF2B5EF4-FFF2-40B4-BE49-F238E27FC236}">
                <a16:creationId xmlns:a16="http://schemas.microsoft.com/office/drawing/2014/main" id="{12F4DD9A-1169-48F8-8915-0BBC60745F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4">
            <a:extLst>
              <a:ext uri="{FF2B5EF4-FFF2-40B4-BE49-F238E27FC236}">
                <a16:creationId xmlns:a16="http://schemas.microsoft.com/office/drawing/2014/main" id="{4BE19942-D43A-457D-82CA-C3198A9D47EB}"/>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11</a:t>
            </a:fld>
            <a:endParaRPr lang="en-US" dirty="0">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t>Complexity Graphs</a:t>
            </a:r>
          </a:p>
        </p:txBody>
      </p:sp>
      <p:pic>
        <p:nvPicPr>
          <p:cNvPr id="2052" name="Picture 3" descr="E:\CSE830\MATLAB\Lec3\COMPLEX2.GIF"/>
          <p:cNvPicPr>
            <a:picLocks noChangeAspect="1" noChangeArrowheads="1"/>
          </p:cNvPicPr>
          <p:nvPr/>
        </p:nvPicPr>
        <p:blipFill>
          <a:blip r:embed="rId3"/>
          <a:srcRect/>
          <a:stretch>
            <a:fillRect/>
          </a:stretch>
        </p:blipFill>
        <p:spPr bwMode="auto">
          <a:xfrm>
            <a:off x="2438400" y="1676400"/>
            <a:ext cx="7543800" cy="5029200"/>
          </a:xfrm>
          <a:prstGeom prst="rect">
            <a:avLst/>
          </a:prstGeom>
          <a:noFill/>
          <a:ln w="9525">
            <a:noFill/>
            <a:miter lim="800000"/>
            <a:headEnd/>
            <a:tailEnd/>
          </a:ln>
        </p:spPr>
      </p:pic>
      <p:sp>
        <p:nvSpPr>
          <p:cNvPr id="2053" name="Text Box 4"/>
          <p:cNvSpPr txBox="1">
            <a:spLocks noChangeArrowheads="1"/>
          </p:cNvSpPr>
          <p:nvPr/>
        </p:nvSpPr>
        <p:spPr bwMode="auto">
          <a:xfrm>
            <a:off x="9220201" y="5611813"/>
            <a:ext cx="840295" cy="400110"/>
          </a:xfrm>
          <a:prstGeom prst="rect">
            <a:avLst/>
          </a:prstGeom>
          <a:noFill/>
          <a:ln w="9525">
            <a:noFill/>
            <a:miter lim="800000"/>
            <a:headEnd/>
            <a:tailEnd/>
          </a:ln>
        </p:spPr>
        <p:txBody>
          <a:bodyPr wrap="none">
            <a:spAutoFit/>
          </a:bodyPr>
          <a:lstStyle/>
          <a:p>
            <a:r>
              <a:rPr lang="en-US" sz="2000" dirty="0"/>
              <a:t>log(n)</a:t>
            </a:r>
            <a:endParaRPr lang="en-US" dirty="0"/>
          </a:p>
        </p:txBody>
      </p:sp>
      <mc:AlternateContent xmlns:mc="http://schemas.openxmlformats.org/markup-compatibility/2006" xmlns:a14="http://schemas.microsoft.com/office/drawing/2010/main">
        <mc:Choice Requires="a14">
          <p:sp>
            <p:nvSpPr>
              <p:cNvPr id="2050" name="Object 2"/>
              <p:cNvSpPr txBox="1"/>
              <p:nvPr/>
            </p:nvSpPr>
            <p:spPr bwMode="auto">
              <a:xfrm>
                <a:off x="9220200" y="5105400"/>
                <a:ext cx="381000" cy="36195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rad>
                        <m:radPr>
                          <m:degHide m:val="on"/>
                          <m:ctrlPr>
                            <a:rPr lang="en-US" i="1">
                              <a:solidFill>
                                <a:srgbClr val="000000"/>
                              </a:solidFill>
                              <a:latin typeface="Cambria Math" panose="02040503050406030204" pitchFamily="18" charset="0"/>
                            </a:rPr>
                          </m:ctrlPr>
                        </m:radPr>
                        <m:deg/>
                        <m:e>
                          <m:r>
                            <a:rPr lang="en-US" i="1">
                              <a:solidFill>
                                <a:srgbClr val="000000"/>
                              </a:solidFill>
                              <a:latin typeface="Cambria Math" panose="02040503050406030204" pitchFamily="18" charset="0"/>
                            </a:rPr>
                            <m:t>𝑛</m:t>
                          </m:r>
                        </m:e>
                      </m:rad>
                    </m:oMath>
                  </m:oMathPara>
                </a14:m>
                <a:endParaRPr lang="en-US" dirty="0"/>
              </a:p>
            </p:txBody>
          </p:sp>
        </mc:Choice>
        <mc:Fallback xmlns="">
          <p:sp>
            <p:nvSpPr>
              <p:cNvPr id="2050" name="Object 2"/>
              <p:cNvSpPr txBox="1">
                <a:spLocks noRot="1" noChangeAspect="1" noMove="1" noResize="1" noEditPoints="1" noAdjustHandles="1" noChangeArrowheads="1" noChangeShapeType="1" noTextEdit="1"/>
              </p:cNvSpPr>
              <p:nvPr/>
            </p:nvSpPr>
            <p:spPr bwMode="auto">
              <a:xfrm>
                <a:off x="9220200" y="5105400"/>
                <a:ext cx="381000" cy="361950"/>
              </a:xfrm>
              <a:prstGeom prst="rect">
                <a:avLst/>
              </a:prstGeom>
              <a:blipFill>
                <a:blip r:embed="rId4"/>
                <a:stretch>
                  <a:fillRect r="-6452"/>
                </a:stretch>
              </a:blipFill>
            </p:spPr>
            <p:txBody>
              <a:bodyPr/>
              <a:lstStyle/>
              <a:p>
                <a:r>
                  <a:rPr lang="en-US">
                    <a:noFill/>
                  </a:rPr>
                  <a:t> </a:t>
                </a:r>
              </a:p>
            </p:txBody>
          </p:sp>
        </mc:Fallback>
      </mc:AlternateContent>
      <p:sp>
        <p:nvSpPr>
          <p:cNvPr id="2054" name="Text Box 6"/>
          <p:cNvSpPr txBox="1">
            <a:spLocks noChangeArrowheads="1"/>
          </p:cNvSpPr>
          <p:nvPr/>
        </p:nvSpPr>
        <p:spPr bwMode="auto">
          <a:xfrm>
            <a:off x="8763000" y="3733800"/>
            <a:ext cx="385042" cy="523220"/>
          </a:xfrm>
          <a:prstGeom prst="rect">
            <a:avLst/>
          </a:prstGeom>
          <a:noFill/>
          <a:ln w="9525">
            <a:noFill/>
            <a:miter lim="800000"/>
            <a:headEnd/>
            <a:tailEnd/>
          </a:ln>
        </p:spPr>
        <p:txBody>
          <a:bodyPr wrap="none">
            <a:spAutoFit/>
          </a:bodyPr>
          <a:lstStyle/>
          <a:p>
            <a:r>
              <a:rPr lang="en-US" sz="2800" dirty="0"/>
              <a:t>n</a:t>
            </a:r>
            <a:endParaRPr lang="en-US" dirty="0"/>
          </a:p>
        </p:txBody>
      </p:sp>
      <p:sp>
        <p:nvSpPr>
          <p:cNvPr id="2055" name="Text Box 7"/>
          <p:cNvSpPr txBox="1">
            <a:spLocks noChangeArrowheads="1"/>
          </p:cNvSpPr>
          <p:nvPr/>
        </p:nvSpPr>
        <p:spPr bwMode="auto">
          <a:xfrm>
            <a:off x="7315200" y="2514600"/>
            <a:ext cx="1406154" cy="523220"/>
          </a:xfrm>
          <a:prstGeom prst="rect">
            <a:avLst/>
          </a:prstGeom>
          <a:noFill/>
          <a:ln w="9525">
            <a:noFill/>
            <a:miter lim="800000"/>
            <a:headEnd/>
            <a:tailEnd/>
          </a:ln>
        </p:spPr>
        <p:txBody>
          <a:bodyPr wrap="none">
            <a:spAutoFit/>
          </a:bodyPr>
          <a:lstStyle/>
          <a:p>
            <a:r>
              <a:rPr lang="en-US" sz="2800" dirty="0"/>
              <a:t>n log(n)</a:t>
            </a:r>
            <a:endParaRPr lang="en-US" dirty="0"/>
          </a:p>
        </p:txBody>
      </p:sp>
      <p:pic>
        <p:nvPicPr>
          <p:cNvPr id="8" name="Picture 2" descr="BRAC University Jobs 2020- Jobs in BRAC University- careerz360.com">
            <a:extLst>
              <a:ext uri="{FF2B5EF4-FFF2-40B4-BE49-F238E27FC236}">
                <a16:creationId xmlns:a16="http://schemas.microsoft.com/office/drawing/2014/main" id="{B7A32BB5-D4C5-4377-8863-A1C9B699D9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4">
            <a:extLst>
              <a:ext uri="{FF2B5EF4-FFF2-40B4-BE49-F238E27FC236}">
                <a16:creationId xmlns:a16="http://schemas.microsoft.com/office/drawing/2014/main" id="{7F863D85-EF1F-411C-8B8D-7F38653F987C}"/>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12</a:t>
            </a:fld>
            <a:endParaRPr lang="en-US" dirty="0">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1746" name="Picture 2" descr="E:\CSE830\MATLAB\Lec3\COMPLEX3.GIF"/>
          <p:cNvPicPr>
            <a:picLocks noChangeAspect="1" noChangeArrowheads="1"/>
          </p:cNvPicPr>
          <p:nvPr/>
        </p:nvPicPr>
        <p:blipFill>
          <a:blip r:embed="rId3"/>
          <a:srcRect/>
          <a:stretch>
            <a:fillRect/>
          </a:stretch>
        </p:blipFill>
        <p:spPr bwMode="auto">
          <a:xfrm>
            <a:off x="2209800" y="1524000"/>
            <a:ext cx="7734300" cy="5156200"/>
          </a:xfrm>
          <a:prstGeom prst="rect">
            <a:avLst/>
          </a:prstGeom>
          <a:noFill/>
          <a:ln w="9525">
            <a:noFill/>
            <a:miter lim="800000"/>
            <a:headEnd/>
            <a:tailEnd/>
          </a:ln>
        </p:spPr>
      </p:pic>
      <p:sp>
        <p:nvSpPr>
          <p:cNvPr id="31747" name="Rectangle 3"/>
          <p:cNvSpPr>
            <a:spLocks noGrp="1" noChangeArrowheads="1"/>
          </p:cNvSpPr>
          <p:nvPr>
            <p:ph type="title"/>
          </p:nvPr>
        </p:nvSpPr>
        <p:spPr/>
        <p:txBody>
          <a:bodyPr/>
          <a:lstStyle/>
          <a:p>
            <a:r>
              <a:rPr lang="en-US"/>
              <a:t>Complexity Graphs</a:t>
            </a:r>
          </a:p>
        </p:txBody>
      </p:sp>
      <p:sp>
        <p:nvSpPr>
          <p:cNvPr id="31748" name="Text Box 4"/>
          <p:cNvSpPr txBox="1">
            <a:spLocks noChangeArrowheads="1"/>
          </p:cNvSpPr>
          <p:nvPr/>
        </p:nvSpPr>
        <p:spPr bwMode="auto">
          <a:xfrm>
            <a:off x="3810000" y="1981200"/>
            <a:ext cx="651140" cy="523220"/>
          </a:xfrm>
          <a:prstGeom prst="rect">
            <a:avLst/>
          </a:prstGeom>
          <a:noFill/>
          <a:ln w="9525">
            <a:noFill/>
            <a:miter lim="800000"/>
            <a:headEnd/>
            <a:tailEnd/>
          </a:ln>
        </p:spPr>
        <p:txBody>
          <a:bodyPr wrap="none">
            <a:spAutoFit/>
          </a:bodyPr>
          <a:lstStyle/>
          <a:p>
            <a:r>
              <a:rPr lang="en-US" sz="2800" dirty="0"/>
              <a:t>n</a:t>
            </a:r>
            <a:r>
              <a:rPr lang="en-US" sz="2800" baseline="30000" dirty="0"/>
              <a:t>10</a:t>
            </a:r>
            <a:endParaRPr lang="en-US" dirty="0"/>
          </a:p>
        </p:txBody>
      </p:sp>
      <p:sp>
        <p:nvSpPr>
          <p:cNvPr id="31749" name="Text Box 5"/>
          <p:cNvSpPr txBox="1">
            <a:spLocks noChangeArrowheads="1"/>
          </p:cNvSpPr>
          <p:nvPr/>
        </p:nvSpPr>
        <p:spPr bwMode="auto">
          <a:xfrm>
            <a:off x="9296400" y="5791200"/>
            <a:ext cx="1053494" cy="400110"/>
          </a:xfrm>
          <a:prstGeom prst="rect">
            <a:avLst/>
          </a:prstGeom>
          <a:noFill/>
          <a:ln w="9525">
            <a:noFill/>
            <a:miter lim="800000"/>
            <a:headEnd/>
            <a:tailEnd/>
          </a:ln>
        </p:spPr>
        <p:txBody>
          <a:bodyPr wrap="none">
            <a:spAutoFit/>
          </a:bodyPr>
          <a:lstStyle/>
          <a:p>
            <a:r>
              <a:rPr lang="en-US" sz="2000" dirty="0"/>
              <a:t>n log(n)</a:t>
            </a:r>
            <a:endParaRPr lang="en-US" dirty="0"/>
          </a:p>
        </p:txBody>
      </p:sp>
      <p:sp>
        <p:nvSpPr>
          <p:cNvPr id="31750" name="Text Box 6"/>
          <p:cNvSpPr txBox="1">
            <a:spLocks noChangeArrowheads="1"/>
          </p:cNvSpPr>
          <p:nvPr/>
        </p:nvSpPr>
        <p:spPr bwMode="auto">
          <a:xfrm>
            <a:off x="8382001" y="2057400"/>
            <a:ext cx="518091" cy="523220"/>
          </a:xfrm>
          <a:prstGeom prst="rect">
            <a:avLst/>
          </a:prstGeom>
          <a:noFill/>
          <a:ln w="9525">
            <a:noFill/>
            <a:miter lim="800000"/>
            <a:headEnd/>
            <a:tailEnd/>
          </a:ln>
        </p:spPr>
        <p:txBody>
          <a:bodyPr wrap="none">
            <a:spAutoFit/>
          </a:bodyPr>
          <a:lstStyle/>
          <a:p>
            <a:r>
              <a:rPr lang="en-US" sz="2800"/>
              <a:t>n</a:t>
            </a:r>
            <a:r>
              <a:rPr lang="en-US" sz="2800" baseline="30000"/>
              <a:t>3</a:t>
            </a:r>
            <a:endParaRPr lang="en-US"/>
          </a:p>
        </p:txBody>
      </p:sp>
      <p:sp>
        <p:nvSpPr>
          <p:cNvPr id="31751" name="Text Box 7"/>
          <p:cNvSpPr txBox="1">
            <a:spLocks noChangeArrowheads="1"/>
          </p:cNvSpPr>
          <p:nvPr/>
        </p:nvSpPr>
        <p:spPr bwMode="auto">
          <a:xfrm>
            <a:off x="8686801" y="5181600"/>
            <a:ext cx="518091" cy="523220"/>
          </a:xfrm>
          <a:prstGeom prst="rect">
            <a:avLst/>
          </a:prstGeom>
          <a:noFill/>
          <a:ln w="9525">
            <a:noFill/>
            <a:miter lim="800000"/>
            <a:headEnd/>
            <a:tailEnd/>
          </a:ln>
        </p:spPr>
        <p:txBody>
          <a:bodyPr wrap="none">
            <a:spAutoFit/>
          </a:bodyPr>
          <a:lstStyle/>
          <a:p>
            <a:r>
              <a:rPr lang="en-US" sz="2800" dirty="0"/>
              <a:t>n</a:t>
            </a:r>
            <a:r>
              <a:rPr lang="en-US" sz="2800" baseline="30000" dirty="0"/>
              <a:t>2</a:t>
            </a:r>
            <a:endParaRPr lang="en-US" dirty="0"/>
          </a:p>
        </p:txBody>
      </p:sp>
      <p:pic>
        <p:nvPicPr>
          <p:cNvPr id="8" name="Picture 2" descr="BRAC University Jobs 2020- Jobs in BRAC University- careerz360.com">
            <a:extLst>
              <a:ext uri="{FF2B5EF4-FFF2-40B4-BE49-F238E27FC236}">
                <a16:creationId xmlns:a16="http://schemas.microsoft.com/office/drawing/2014/main" id="{FEEDA3E7-4186-4DAC-8768-F8158CE28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4">
            <a:extLst>
              <a:ext uri="{FF2B5EF4-FFF2-40B4-BE49-F238E27FC236}">
                <a16:creationId xmlns:a16="http://schemas.microsoft.com/office/drawing/2014/main" id="{3D4F3957-F3B6-4027-AE14-37D29A5969DE}"/>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13</a:t>
            </a:fld>
            <a:endParaRPr lang="en-US" dirty="0">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770" name="Picture 2" descr="E:\CSE830\MATLAB\Lec3\COMPLEX4.GIF"/>
          <p:cNvPicPr>
            <a:picLocks noChangeAspect="1" noChangeArrowheads="1"/>
          </p:cNvPicPr>
          <p:nvPr/>
        </p:nvPicPr>
        <p:blipFill>
          <a:blip r:embed="rId3"/>
          <a:srcRect/>
          <a:stretch>
            <a:fillRect/>
          </a:stretch>
        </p:blipFill>
        <p:spPr bwMode="auto">
          <a:xfrm>
            <a:off x="2057400" y="1524000"/>
            <a:ext cx="7791450" cy="5194300"/>
          </a:xfrm>
          <a:prstGeom prst="rect">
            <a:avLst/>
          </a:prstGeom>
          <a:noFill/>
          <a:ln w="9525">
            <a:noFill/>
            <a:miter lim="800000"/>
            <a:headEnd/>
            <a:tailEnd/>
          </a:ln>
        </p:spPr>
      </p:pic>
      <p:sp>
        <p:nvSpPr>
          <p:cNvPr id="32771" name="Rectangle 3"/>
          <p:cNvSpPr>
            <a:spLocks noGrp="1" noChangeArrowheads="1"/>
          </p:cNvSpPr>
          <p:nvPr>
            <p:ph type="title"/>
          </p:nvPr>
        </p:nvSpPr>
        <p:spPr/>
        <p:txBody>
          <a:bodyPr/>
          <a:lstStyle/>
          <a:p>
            <a:r>
              <a:rPr lang="en-US"/>
              <a:t>Complexity Graphs </a:t>
            </a:r>
            <a:r>
              <a:rPr lang="en-US" sz="3600"/>
              <a:t>(log scale)</a:t>
            </a:r>
            <a:endParaRPr lang="en-US"/>
          </a:p>
        </p:txBody>
      </p:sp>
      <p:sp>
        <p:nvSpPr>
          <p:cNvPr id="32772" name="Text Box 4"/>
          <p:cNvSpPr txBox="1">
            <a:spLocks noChangeArrowheads="1"/>
          </p:cNvSpPr>
          <p:nvPr/>
        </p:nvSpPr>
        <p:spPr bwMode="auto">
          <a:xfrm>
            <a:off x="9067800" y="4191000"/>
            <a:ext cx="651140" cy="523220"/>
          </a:xfrm>
          <a:prstGeom prst="rect">
            <a:avLst/>
          </a:prstGeom>
          <a:noFill/>
          <a:ln w="9525">
            <a:noFill/>
            <a:miter lim="800000"/>
            <a:headEnd/>
            <a:tailEnd/>
          </a:ln>
        </p:spPr>
        <p:txBody>
          <a:bodyPr wrap="none">
            <a:spAutoFit/>
          </a:bodyPr>
          <a:lstStyle/>
          <a:p>
            <a:r>
              <a:rPr lang="en-US" sz="2800"/>
              <a:t>n</a:t>
            </a:r>
            <a:r>
              <a:rPr lang="en-US" sz="2800" baseline="30000"/>
              <a:t>10</a:t>
            </a:r>
            <a:endParaRPr lang="en-US"/>
          </a:p>
        </p:txBody>
      </p:sp>
      <p:sp>
        <p:nvSpPr>
          <p:cNvPr id="32773" name="Text Box 5"/>
          <p:cNvSpPr txBox="1">
            <a:spLocks noChangeArrowheads="1"/>
          </p:cNvSpPr>
          <p:nvPr/>
        </p:nvSpPr>
        <p:spPr bwMode="auto">
          <a:xfrm>
            <a:off x="9067800" y="2438400"/>
            <a:ext cx="651140" cy="523220"/>
          </a:xfrm>
          <a:prstGeom prst="rect">
            <a:avLst/>
          </a:prstGeom>
          <a:noFill/>
          <a:ln w="9525">
            <a:noFill/>
            <a:miter lim="800000"/>
            <a:headEnd/>
            <a:tailEnd/>
          </a:ln>
        </p:spPr>
        <p:txBody>
          <a:bodyPr wrap="none">
            <a:spAutoFit/>
          </a:bodyPr>
          <a:lstStyle/>
          <a:p>
            <a:r>
              <a:rPr lang="en-US" sz="2800"/>
              <a:t>n</a:t>
            </a:r>
            <a:r>
              <a:rPr lang="en-US" sz="2800" baseline="30000"/>
              <a:t>20</a:t>
            </a:r>
            <a:endParaRPr lang="en-US"/>
          </a:p>
        </p:txBody>
      </p:sp>
      <p:sp>
        <p:nvSpPr>
          <p:cNvPr id="32774" name="Text Box 6"/>
          <p:cNvSpPr txBox="1">
            <a:spLocks noChangeArrowheads="1"/>
          </p:cNvSpPr>
          <p:nvPr/>
        </p:nvSpPr>
        <p:spPr bwMode="auto">
          <a:xfrm>
            <a:off x="4953001" y="2057400"/>
            <a:ext cx="518091" cy="523220"/>
          </a:xfrm>
          <a:prstGeom prst="rect">
            <a:avLst/>
          </a:prstGeom>
          <a:noFill/>
          <a:ln w="9525">
            <a:noFill/>
            <a:miter lim="800000"/>
            <a:headEnd/>
            <a:tailEnd/>
          </a:ln>
        </p:spPr>
        <p:txBody>
          <a:bodyPr wrap="none">
            <a:spAutoFit/>
          </a:bodyPr>
          <a:lstStyle/>
          <a:p>
            <a:r>
              <a:rPr lang="en-US" sz="2800"/>
              <a:t>n</a:t>
            </a:r>
            <a:r>
              <a:rPr lang="en-US" sz="2800" baseline="30000"/>
              <a:t>n</a:t>
            </a:r>
            <a:endParaRPr lang="en-US"/>
          </a:p>
        </p:txBody>
      </p:sp>
      <p:sp>
        <p:nvSpPr>
          <p:cNvPr id="32775" name="Text Box 7"/>
          <p:cNvSpPr txBox="1">
            <a:spLocks noChangeArrowheads="1"/>
          </p:cNvSpPr>
          <p:nvPr/>
        </p:nvSpPr>
        <p:spPr bwMode="auto">
          <a:xfrm>
            <a:off x="9220201" y="5486400"/>
            <a:ext cx="817853" cy="523220"/>
          </a:xfrm>
          <a:prstGeom prst="rect">
            <a:avLst/>
          </a:prstGeom>
          <a:noFill/>
          <a:ln w="9525">
            <a:noFill/>
            <a:miter lim="800000"/>
            <a:headEnd/>
            <a:tailEnd/>
          </a:ln>
        </p:spPr>
        <p:txBody>
          <a:bodyPr wrap="none">
            <a:spAutoFit/>
          </a:bodyPr>
          <a:lstStyle/>
          <a:p>
            <a:r>
              <a:rPr lang="en-US" sz="2800"/>
              <a:t>1.1</a:t>
            </a:r>
            <a:r>
              <a:rPr lang="en-US" sz="2800" baseline="30000"/>
              <a:t>n</a:t>
            </a:r>
            <a:endParaRPr lang="en-US"/>
          </a:p>
        </p:txBody>
      </p:sp>
      <p:sp>
        <p:nvSpPr>
          <p:cNvPr id="32776" name="Text Box 8"/>
          <p:cNvSpPr txBox="1">
            <a:spLocks noChangeArrowheads="1"/>
          </p:cNvSpPr>
          <p:nvPr/>
        </p:nvSpPr>
        <p:spPr bwMode="auto">
          <a:xfrm>
            <a:off x="9296401" y="3276600"/>
            <a:ext cx="518091" cy="523220"/>
          </a:xfrm>
          <a:prstGeom prst="rect">
            <a:avLst/>
          </a:prstGeom>
          <a:noFill/>
          <a:ln w="9525">
            <a:noFill/>
            <a:miter lim="800000"/>
            <a:headEnd/>
            <a:tailEnd/>
          </a:ln>
        </p:spPr>
        <p:txBody>
          <a:bodyPr wrap="none">
            <a:spAutoFit/>
          </a:bodyPr>
          <a:lstStyle/>
          <a:p>
            <a:r>
              <a:rPr lang="en-US" sz="2800"/>
              <a:t>2</a:t>
            </a:r>
            <a:r>
              <a:rPr lang="en-US" sz="2800" baseline="30000"/>
              <a:t>n</a:t>
            </a:r>
            <a:endParaRPr lang="en-US"/>
          </a:p>
        </p:txBody>
      </p:sp>
      <p:sp>
        <p:nvSpPr>
          <p:cNvPr id="32777" name="Text Box 9"/>
          <p:cNvSpPr txBox="1">
            <a:spLocks noChangeArrowheads="1"/>
          </p:cNvSpPr>
          <p:nvPr/>
        </p:nvSpPr>
        <p:spPr bwMode="auto">
          <a:xfrm>
            <a:off x="9296401" y="1752600"/>
            <a:ext cx="518091" cy="523220"/>
          </a:xfrm>
          <a:prstGeom prst="rect">
            <a:avLst/>
          </a:prstGeom>
          <a:noFill/>
          <a:ln w="9525">
            <a:noFill/>
            <a:miter lim="800000"/>
            <a:headEnd/>
            <a:tailEnd/>
          </a:ln>
        </p:spPr>
        <p:txBody>
          <a:bodyPr wrap="none">
            <a:spAutoFit/>
          </a:bodyPr>
          <a:lstStyle/>
          <a:p>
            <a:r>
              <a:rPr lang="en-US" sz="2800"/>
              <a:t>3</a:t>
            </a:r>
            <a:r>
              <a:rPr lang="en-US" sz="2800" baseline="30000"/>
              <a:t>n</a:t>
            </a:r>
            <a:endParaRPr lang="en-US"/>
          </a:p>
        </p:txBody>
      </p:sp>
      <p:pic>
        <p:nvPicPr>
          <p:cNvPr id="10" name="Picture 2" descr="BRAC University Jobs 2020- Jobs in BRAC University- careerz360.com">
            <a:extLst>
              <a:ext uri="{FF2B5EF4-FFF2-40B4-BE49-F238E27FC236}">
                <a16:creationId xmlns:a16="http://schemas.microsoft.com/office/drawing/2014/main" id="{F45FA306-A266-4E6E-AE28-7747AE4D51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4">
            <a:extLst>
              <a:ext uri="{FF2B5EF4-FFF2-40B4-BE49-F238E27FC236}">
                <a16:creationId xmlns:a16="http://schemas.microsoft.com/office/drawing/2014/main" id="{94D3C49C-3AD1-4368-9689-CA653FFA5EA4}"/>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14</a:t>
            </a:fld>
            <a:endParaRPr lang="en-US" dirty="0">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Algorithm Complexity</a:t>
            </a:r>
          </a:p>
        </p:txBody>
      </p:sp>
      <p:sp>
        <p:nvSpPr>
          <p:cNvPr id="33795" name="Rectangle 3"/>
          <p:cNvSpPr>
            <a:spLocks noGrp="1" noChangeArrowheads="1"/>
          </p:cNvSpPr>
          <p:nvPr>
            <p:ph type="body" idx="1"/>
          </p:nvPr>
        </p:nvSpPr>
        <p:spPr/>
        <p:txBody>
          <a:bodyPr/>
          <a:lstStyle/>
          <a:p>
            <a:pPr eaLnBrk="1" hangingPunct="1"/>
            <a:r>
              <a:rPr lang="en-US">
                <a:solidFill>
                  <a:srgbClr val="FF0000"/>
                </a:solidFill>
              </a:rPr>
              <a:t>Worst Case Complexity:</a:t>
            </a:r>
          </a:p>
          <a:p>
            <a:pPr lvl="1" eaLnBrk="1" hangingPunct="1"/>
            <a:r>
              <a:rPr lang="en-US"/>
              <a:t>the function defined by the </a:t>
            </a:r>
            <a:r>
              <a:rPr lang="en-US" i="1"/>
              <a:t>maximum</a:t>
            </a:r>
            <a:r>
              <a:rPr lang="en-US"/>
              <a:t> number of steps taken on any instance of size </a:t>
            </a:r>
            <a:r>
              <a:rPr lang="en-US" i="1"/>
              <a:t>n</a:t>
            </a:r>
          </a:p>
          <a:p>
            <a:pPr eaLnBrk="1" hangingPunct="1"/>
            <a:r>
              <a:rPr lang="en-US">
                <a:solidFill>
                  <a:srgbClr val="009900"/>
                </a:solidFill>
              </a:rPr>
              <a:t>Best Case Complexity:</a:t>
            </a:r>
          </a:p>
          <a:p>
            <a:pPr lvl="1" eaLnBrk="1" hangingPunct="1"/>
            <a:r>
              <a:rPr lang="en-US"/>
              <a:t>the function defined by the </a:t>
            </a:r>
            <a:r>
              <a:rPr lang="en-US" i="1"/>
              <a:t>minimum</a:t>
            </a:r>
            <a:r>
              <a:rPr lang="en-US"/>
              <a:t> number of steps taken on any instance of size </a:t>
            </a:r>
            <a:r>
              <a:rPr lang="en-US" i="1"/>
              <a:t>n</a:t>
            </a:r>
            <a:endParaRPr lang="en-US"/>
          </a:p>
          <a:p>
            <a:pPr eaLnBrk="1" hangingPunct="1"/>
            <a:r>
              <a:rPr lang="en-US">
                <a:solidFill>
                  <a:srgbClr val="3333FF"/>
                </a:solidFill>
              </a:rPr>
              <a:t>Average Case Complexity:</a:t>
            </a:r>
          </a:p>
          <a:p>
            <a:pPr lvl="1" eaLnBrk="1" hangingPunct="1"/>
            <a:r>
              <a:rPr lang="en-US"/>
              <a:t>the function defined by the </a:t>
            </a:r>
            <a:r>
              <a:rPr lang="en-US" i="1"/>
              <a:t>average</a:t>
            </a:r>
            <a:r>
              <a:rPr lang="en-US"/>
              <a:t> number of steps taken on any instance of size </a:t>
            </a:r>
            <a:r>
              <a:rPr lang="en-US" i="1"/>
              <a:t>n</a:t>
            </a:r>
            <a:endParaRPr lang="en-US"/>
          </a:p>
          <a:p>
            <a:pPr lvl="1" eaLnBrk="1" hangingPunct="1">
              <a:buFontTx/>
              <a:buNone/>
            </a:pPr>
            <a:endParaRPr lang="en-US"/>
          </a:p>
          <a:p>
            <a:pPr lvl="1" eaLnBrk="1" hangingPunct="1"/>
            <a:endParaRPr lang="en-US"/>
          </a:p>
          <a:p>
            <a:pPr lvl="1" eaLnBrk="1" hangingPunct="1">
              <a:buFontTx/>
              <a:buNone/>
            </a:pPr>
            <a:endParaRPr lang="en-US"/>
          </a:p>
          <a:p>
            <a:pPr lvl="1" eaLnBrk="1" hangingPunct="1"/>
            <a:endParaRPr lang="en-US"/>
          </a:p>
        </p:txBody>
      </p:sp>
      <p:pic>
        <p:nvPicPr>
          <p:cNvPr id="4" name="Picture 2" descr="BRAC University Jobs 2020- Jobs in BRAC University- careerz360.com">
            <a:extLst>
              <a:ext uri="{FF2B5EF4-FFF2-40B4-BE49-F238E27FC236}">
                <a16:creationId xmlns:a16="http://schemas.microsoft.com/office/drawing/2014/main" id="{4F779FD4-546E-4434-8116-4775430DB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BF481120-6E20-4852-B9E5-126DE67DC8C1}"/>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15</a:t>
            </a:fld>
            <a:endParaRPr lang="en-US" dirty="0">
              <a:latin typeface="Arial"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28813" y="0"/>
            <a:ext cx="8458200" cy="1143000"/>
          </a:xfrm>
        </p:spPr>
        <p:txBody>
          <a:bodyPr/>
          <a:lstStyle/>
          <a:p>
            <a:pPr eaLnBrk="1" hangingPunct="1"/>
            <a:r>
              <a:rPr lang="en-US" sz="2800"/>
              <a:t>Best, Worst, and Average Case Complexity</a:t>
            </a:r>
          </a:p>
        </p:txBody>
      </p:sp>
      <p:sp>
        <p:nvSpPr>
          <p:cNvPr id="34819" name="Rectangle 3"/>
          <p:cNvSpPr>
            <a:spLocks noGrp="1" noChangeArrowheads="1"/>
          </p:cNvSpPr>
          <p:nvPr>
            <p:ph type="body" idx="1"/>
          </p:nvPr>
        </p:nvSpPr>
        <p:spPr/>
        <p:txBody>
          <a:bodyPr/>
          <a:lstStyle/>
          <a:p>
            <a:pPr eaLnBrk="1" hangingPunct="1"/>
            <a:endParaRPr lang="en-US"/>
          </a:p>
          <a:p>
            <a:pPr eaLnBrk="1" hangingPunct="1"/>
            <a:endParaRPr lang="en-US"/>
          </a:p>
          <a:p>
            <a:pPr eaLnBrk="1" hangingPunct="1"/>
            <a:endParaRPr lang="en-US"/>
          </a:p>
        </p:txBody>
      </p:sp>
      <p:pic>
        <p:nvPicPr>
          <p:cNvPr id="34820" name="Picture 5" descr="img30"/>
          <p:cNvPicPr>
            <a:picLocks noChangeAspect="1" noChangeArrowheads="1"/>
          </p:cNvPicPr>
          <p:nvPr/>
        </p:nvPicPr>
        <p:blipFill>
          <a:blip r:embed="rId3"/>
          <a:srcRect/>
          <a:stretch>
            <a:fillRect/>
          </a:stretch>
        </p:blipFill>
        <p:spPr bwMode="auto">
          <a:xfrm>
            <a:off x="3090863" y="1908176"/>
            <a:ext cx="5245100" cy="3559175"/>
          </a:xfrm>
          <a:prstGeom prst="rect">
            <a:avLst/>
          </a:prstGeom>
          <a:noFill/>
          <a:ln w="9525">
            <a:noFill/>
            <a:miter lim="800000"/>
            <a:headEnd/>
            <a:tailEnd/>
          </a:ln>
        </p:spPr>
      </p:pic>
      <p:sp>
        <p:nvSpPr>
          <p:cNvPr id="34821" name="Rectangle 6"/>
          <p:cNvSpPr>
            <a:spLocks noChangeArrowheads="1"/>
          </p:cNvSpPr>
          <p:nvPr/>
        </p:nvSpPr>
        <p:spPr bwMode="auto">
          <a:xfrm>
            <a:off x="7272339" y="1866901"/>
            <a:ext cx="1749425" cy="646331"/>
          </a:xfrm>
          <a:prstGeom prst="rect">
            <a:avLst/>
          </a:prstGeom>
          <a:solidFill>
            <a:schemeClr val="bg1"/>
          </a:solidFill>
          <a:ln w="9525">
            <a:noFill/>
            <a:miter lim="800000"/>
            <a:headEnd/>
            <a:tailEnd/>
          </a:ln>
        </p:spPr>
        <p:txBody>
          <a:bodyPr>
            <a:spAutoFit/>
          </a:bodyPr>
          <a:lstStyle/>
          <a:p>
            <a:r>
              <a:rPr lang="en-US">
                <a:solidFill>
                  <a:srgbClr val="FF0000"/>
                </a:solidFill>
                <a:latin typeface="Verdana" pitchFamily="34" charset="0"/>
              </a:rPr>
              <a:t>Worst Case Complexity</a:t>
            </a:r>
          </a:p>
        </p:txBody>
      </p:sp>
      <p:sp>
        <p:nvSpPr>
          <p:cNvPr id="34822" name="Rectangle 7"/>
          <p:cNvSpPr>
            <a:spLocks noChangeArrowheads="1"/>
          </p:cNvSpPr>
          <p:nvPr/>
        </p:nvSpPr>
        <p:spPr bwMode="auto">
          <a:xfrm>
            <a:off x="7278689" y="2967039"/>
            <a:ext cx="1952625" cy="646331"/>
          </a:xfrm>
          <a:prstGeom prst="rect">
            <a:avLst/>
          </a:prstGeom>
          <a:solidFill>
            <a:schemeClr val="bg1"/>
          </a:solidFill>
          <a:ln w="9525">
            <a:noFill/>
            <a:miter lim="800000"/>
            <a:headEnd/>
            <a:tailEnd/>
          </a:ln>
        </p:spPr>
        <p:txBody>
          <a:bodyPr>
            <a:spAutoFit/>
          </a:bodyPr>
          <a:lstStyle/>
          <a:p>
            <a:r>
              <a:rPr lang="en-US">
                <a:solidFill>
                  <a:srgbClr val="3333FF"/>
                </a:solidFill>
                <a:latin typeface="Verdana" pitchFamily="34" charset="0"/>
              </a:rPr>
              <a:t>Average Case Complexity</a:t>
            </a:r>
          </a:p>
        </p:txBody>
      </p:sp>
      <p:sp>
        <p:nvSpPr>
          <p:cNvPr id="34823" name="Rectangle 8"/>
          <p:cNvSpPr>
            <a:spLocks noChangeArrowheads="1"/>
          </p:cNvSpPr>
          <p:nvPr/>
        </p:nvSpPr>
        <p:spPr bwMode="auto">
          <a:xfrm>
            <a:off x="7329489" y="4022726"/>
            <a:ext cx="1952625" cy="646331"/>
          </a:xfrm>
          <a:prstGeom prst="rect">
            <a:avLst/>
          </a:prstGeom>
          <a:solidFill>
            <a:schemeClr val="bg1"/>
          </a:solidFill>
          <a:ln w="9525">
            <a:noFill/>
            <a:miter lim="800000"/>
            <a:headEnd/>
            <a:tailEnd/>
          </a:ln>
        </p:spPr>
        <p:txBody>
          <a:bodyPr>
            <a:spAutoFit/>
          </a:bodyPr>
          <a:lstStyle/>
          <a:p>
            <a:r>
              <a:rPr lang="en-US">
                <a:solidFill>
                  <a:srgbClr val="009900"/>
                </a:solidFill>
                <a:latin typeface="Verdana" pitchFamily="34" charset="0"/>
              </a:rPr>
              <a:t>Best Case Complexity</a:t>
            </a:r>
          </a:p>
        </p:txBody>
      </p:sp>
      <p:sp>
        <p:nvSpPr>
          <p:cNvPr id="34824" name="Rectangle 9"/>
          <p:cNvSpPr>
            <a:spLocks noChangeArrowheads="1"/>
          </p:cNvSpPr>
          <p:nvPr/>
        </p:nvSpPr>
        <p:spPr bwMode="auto">
          <a:xfrm>
            <a:off x="2665413" y="1833563"/>
            <a:ext cx="1071562" cy="523220"/>
          </a:xfrm>
          <a:prstGeom prst="rect">
            <a:avLst/>
          </a:prstGeom>
          <a:solidFill>
            <a:schemeClr val="bg1"/>
          </a:solidFill>
          <a:ln w="9525">
            <a:noFill/>
            <a:miter lim="800000"/>
            <a:headEnd/>
            <a:tailEnd/>
          </a:ln>
        </p:spPr>
        <p:txBody>
          <a:bodyPr>
            <a:spAutoFit/>
          </a:bodyPr>
          <a:lstStyle/>
          <a:p>
            <a:r>
              <a:rPr lang="en-US" sz="1400">
                <a:solidFill>
                  <a:schemeClr val="accent2"/>
                </a:solidFill>
                <a:latin typeface="Verdana" pitchFamily="34" charset="0"/>
              </a:rPr>
              <a:t>Number of steps</a:t>
            </a:r>
          </a:p>
        </p:txBody>
      </p:sp>
      <p:sp>
        <p:nvSpPr>
          <p:cNvPr id="34825" name="Rectangle 10"/>
          <p:cNvSpPr>
            <a:spLocks noChangeArrowheads="1"/>
          </p:cNvSpPr>
          <p:nvPr/>
        </p:nvSpPr>
        <p:spPr bwMode="auto">
          <a:xfrm>
            <a:off x="7570788" y="5294313"/>
            <a:ext cx="1422400" cy="523220"/>
          </a:xfrm>
          <a:prstGeom prst="rect">
            <a:avLst/>
          </a:prstGeom>
          <a:solidFill>
            <a:schemeClr val="bg1"/>
          </a:solidFill>
          <a:ln w="9525">
            <a:noFill/>
            <a:miter lim="800000"/>
            <a:headEnd/>
            <a:tailEnd/>
          </a:ln>
        </p:spPr>
        <p:txBody>
          <a:bodyPr>
            <a:spAutoFit/>
          </a:bodyPr>
          <a:lstStyle/>
          <a:p>
            <a:r>
              <a:rPr lang="en-US" sz="1400">
                <a:solidFill>
                  <a:schemeClr val="accent2"/>
                </a:solidFill>
                <a:latin typeface="Verdana" pitchFamily="34" charset="0"/>
              </a:rPr>
              <a:t>N </a:t>
            </a:r>
          </a:p>
          <a:p>
            <a:r>
              <a:rPr lang="en-US" sz="1400">
                <a:solidFill>
                  <a:schemeClr val="accent2"/>
                </a:solidFill>
                <a:latin typeface="Verdana" pitchFamily="34" charset="0"/>
              </a:rPr>
              <a:t>(input size)</a:t>
            </a:r>
          </a:p>
        </p:txBody>
      </p:sp>
      <p:pic>
        <p:nvPicPr>
          <p:cNvPr id="10" name="Picture 2" descr="BRAC University Jobs 2020- Jobs in BRAC University- careerz360.com">
            <a:extLst>
              <a:ext uri="{FF2B5EF4-FFF2-40B4-BE49-F238E27FC236}">
                <a16:creationId xmlns:a16="http://schemas.microsoft.com/office/drawing/2014/main" id="{B58368E9-81F0-41FD-8AC1-04AB17E74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4">
            <a:extLst>
              <a:ext uri="{FF2B5EF4-FFF2-40B4-BE49-F238E27FC236}">
                <a16:creationId xmlns:a16="http://schemas.microsoft.com/office/drawing/2014/main" id="{0D047942-3D03-412D-8315-CD730982A705}"/>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16</a:t>
            </a:fld>
            <a:endParaRPr lang="en-US" dirty="0">
              <a:latin typeface="Arial"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184400" y="0"/>
            <a:ext cx="7772400" cy="1143000"/>
          </a:xfrm>
        </p:spPr>
        <p:txBody>
          <a:bodyPr/>
          <a:lstStyle/>
          <a:p>
            <a:pPr eaLnBrk="1" hangingPunct="1"/>
            <a:r>
              <a:rPr lang="en-US"/>
              <a:t>Doing the Analysis</a:t>
            </a:r>
          </a:p>
        </p:txBody>
      </p:sp>
      <p:sp>
        <p:nvSpPr>
          <p:cNvPr id="666627" name="Rectangle 3"/>
          <p:cNvSpPr>
            <a:spLocks noGrp="1" noChangeArrowheads="1"/>
          </p:cNvSpPr>
          <p:nvPr>
            <p:ph type="body" idx="1"/>
          </p:nvPr>
        </p:nvSpPr>
        <p:spPr>
          <a:xfrm>
            <a:off x="849086" y="1247775"/>
            <a:ext cx="9818915" cy="4114800"/>
          </a:xfrm>
        </p:spPr>
        <p:txBody>
          <a:bodyPr/>
          <a:lstStyle/>
          <a:p>
            <a:pPr eaLnBrk="1" hangingPunct="1"/>
            <a:r>
              <a:rPr lang="en-US" sz="2000" dirty="0"/>
              <a:t>It’s hard to estimate the running time exactly</a:t>
            </a:r>
          </a:p>
          <a:p>
            <a:pPr lvl="1" eaLnBrk="1" hangingPunct="1"/>
            <a:r>
              <a:rPr lang="en-US" sz="1800" dirty="0"/>
              <a:t>Best case depends on the input</a:t>
            </a:r>
          </a:p>
          <a:p>
            <a:pPr lvl="1" eaLnBrk="1" hangingPunct="1"/>
            <a:r>
              <a:rPr lang="en-US" sz="1800" dirty="0"/>
              <a:t>Average case is difficult to compute</a:t>
            </a:r>
          </a:p>
          <a:p>
            <a:pPr lvl="1" eaLnBrk="1" hangingPunct="1"/>
            <a:r>
              <a:rPr lang="en-US" sz="1800" dirty="0"/>
              <a:t>So we usually focus on worst case analysis</a:t>
            </a:r>
          </a:p>
          <a:p>
            <a:pPr lvl="2" eaLnBrk="1" hangingPunct="1"/>
            <a:r>
              <a:rPr lang="en-US" sz="1800" dirty="0"/>
              <a:t>Easier to compute</a:t>
            </a:r>
          </a:p>
          <a:p>
            <a:pPr lvl="2" eaLnBrk="1" hangingPunct="1"/>
            <a:r>
              <a:rPr lang="en-US" sz="1800" dirty="0"/>
              <a:t>Usually close to the actual running time</a:t>
            </a:r>
          </a:p>
          <a:p>
            <a:pPr eaLnBrk="1" hangingPunct="1"/>
            <a:r>
              <a:rPr lang="en-US" sz="2000" dirty="0"/>
              <a:t>Strategy: find a function (an equation) that, for large n, is an upper bound to the actual function (actual number of steps, memory usage, etc.)</a:t>
            </a:r>
          </a:p>
          <a:p>
            <a:pPr eaLnBrk="1" hangingPunct="1"/>
            <a:endParaRPr lang="en-US" dirty="0"/>
          </a:p>
        </p:txBody>
      </p:sp>
      <p:grpSp>
        <p:nvGrpSpPr>
          <p:cNvPr id="35844" name="Group 5"/>
          <p:cNvGrpSpPr>
            <a:grpSpLocks/>
          </p:cNvGrpSpPr>
          <p:nvPr/>
        </p:nvGrpSpPr>
        <p:grpSpPr bwMode="auto">
          <a:xfrm>
            <a:off x="3396697" y="4161452"/>
            <a:ext cx="5087937" cy="2524619"/>
            <a:chOff x="1220" y="2404"/>
            <a:chExt cx="3205" cy="1649"/>
          </a:xfrm>
        </p:grpSpPr>
        <p:pic>
          <p:nvPicPr>
            <p:cNvPr id="35845" name="Picture 6" descr="img46"/>
            <p:cNvPicPr>
              <a:picLocks noChangeAspect="1" noChangeArrowheads="1"/>
            </p:cNvPicPr>
            <p:nvPr/>
          </p:nvPicPr>
          <p:blipFill>
            <a:blip r:embed="rId3"/>
            <a:srcRect/>
            <a:stretch>
              <a:fillRect/>
            </a:stretch>
          </p:blipFill>
          <p:spPr bwMode="auto">
            <a:xfrm>
              <a:off x="1220" y="2404"/>
              <a:ext cx="2117" cy="1649"/>
            </a:xfrm>
            <a:prstGeom prst="rect">
              <a:avLst/>
            </a:prstGeom>
            <a:noFill/>
            <a:ln w="9525">
              <a:noFill/>
              <a:miter lim="800000"/>
              <a:headEnd/>
              <a:tailEnd/>
            </a:ln>
          </p:spPr>
        </p:pic>
        <p:sp>
          <p:nvSpPr>
            <p:cNvPr id="35846" name="Rectangle 7"/>
            <p:cNvSpPr>
              <a:spLocks noChangeArrowheads="1"/>
            </p:cNvSpPr>
            <p:nvPr/>
          </p:nvSpPr>
          <p:spPr bwMode="auto">
            <a:xfrm>
              <a:off x="3070" y="2597"/>
              <a:ext cx="1173" cy="231"/>
            </a:xfrm>
            <a:prstGeom prst="rect">
              <a:avLst/>
            </a:prstGeom>
            <a:solidFill>
              <a:schemeClr val="bg1"/>
            </a:solidFill>
            <a:ln w="9525">
              <a:noFill/>
              <a:miter lim="800000"/>
              <a:headEnd/>
              <a:tailEnd/>
            </a:ln>
          </p:spPr>
          <p:txBody>
            <a:bodyPr>
              <a:spAutoFit/>
            </a:bodyPr>
            <a:lstStyle/>
            <a:p>
              <a:r>
                <a:rPr lang="en-US" dirty="0">
                  <a:solidFill>
                    <a:schemeClr val="accent2"/>
                  </a:solidFill>
                  <a:latin typeface="Verdana" pitchFamily="34" charset="0"/>
                </a:rPr>
                <a:t>Upper bound</a:t>
              </a:r>
            </a:p>
          </p:txBody>
        </p:sp>
        <p:sp>
          <p:nvSpPr>
            <p:cNvPr id="35847" name="Rectangle 8"/>
            <p:cNvSpPr>
              <a:spLocks noChangeArrowheads="1"/>
            </p:cNvSpPr>
            <p:nvPr/>
          </p:nvSpPr>
          <p:spPr bwMode="auto">
            <a:xfrm>
              <a:off x="3133" y="3040"/>
              <a:ext cx="1173" cy="231"/>
            </a:xfrm>
            <a:prstGeom prst="rect">
              <a:avLst/>
            </a:prstGeom>
            <a:solidFill>
              <a:schemeClr val="bg1"/>
            </a:solidFill>
            <a:ln w="9525">
              <a:noFill/>
              <a:miter lim="800000"/>
              <a:headEnd/>
              <a:tailEnd/>
            </a:ln>
          </p:spPr>
          <p:txBody>
            <a:bodyPr>
              <a:spAutoFit/>
            </a:bodyPr>
            <a:lstStyle/>
            <a:p>
              <a:r>
                <a:rPr lang="en-US" dirty="0">
                  <a:solidFill>
                    <a:schemeClr val="accent2"/>
                  </a:solidFill>
                  <a:latin typeface="Verdana" pitchFamily="34" charset="0"/>
                </a:rPr>
                <a:t>Lower bound</a:t>
              </a:r>
            </a:p>
          </p:txBody>
        </p:sp>
        <p:sp>
          <p:nvSpPr>
            <p:cNvPr id="35848" name="Rectangle 9"/>
            <p:cNvSpPr>
              <a:spLocks noChangeArrowheads="1"/>
            </p:cNvSpPr>
            <p:nvPr/>
          </p:nvSpPr>
          <p:spPr bwMode="auto">
            <a:xfrm>
              <a:off x="3154" y="2813"/>
              <a:ext cx="1271" cy="231"/>
            </a:xfrm>
            <a:prstGeom prst="rect">
              <a:avLst/>
            </a:prstGeom>
            <a:solidFill>
              <a:schemeClr val="bg1"/>
            </a:solidFill>
            <a:ln w="9525">
              <a:noFill/>
              <a:miter lim="800000"/>
              <a:headEnd/>
              <a:tailEnd/>
            </a:ln>
          </p:spPr>
          <p:txBody>
            <a:bodyPr>
              <a:spAutoFit/>
            </a:bodyPr>
            <a:lstStyle/>
            <a:p>
              <a:r>
                <a:rPr lang="en-US" dirty="0">
                  <a:solidFill>
                    <a:schemeClr val="accent2"/>
                  </a:solidFill>
                  <a:latin typeface="Verdana" pitchFamily="34" charset="0"/>
                </a:rPr>
                <a:t>Actual function</a:t>
              </a:r>
            </a:p>
          </p:txBody>
        </p:sp>
      </p:grpSp>
      <p:pic>
        <p:nvPicPr>
          <p:cNvPr id="9" name="Picture 2" descr="BRAC University Jobs 2020- Jobs in BRAC University- careerz360.com">
            <a:extLst>
              <a:ext uri="{FF2B5EF4-FFF2-40B4-BE49-F238E27FC236}">
                <a16:creationId xmlns:a16="http://schemas.microsoft.com/office/drawing/2014/main" id="{0E4F7CF8-8E73-461C-B666-699E0C688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4">
            <a:extLst>
              <a:ext uri="{FF2B5EF4-FFF2-40B4-BE49-F238E27FC236}">
                <a16:creationId xmlns:a16="http://schemas.microsoft.com/office/drawing/2014/main" id="{2DC1CDD2-875A-497E-98A3-807DD17CD696}"/>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17</a:t>
            </a:fld>
            <a:endParaRPr lang="en-US"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66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66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66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662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662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Motivation for Asymptotic Analysis</a:t>
            </a:r>
          </a:p>
        </p:txBody>
      </p:sp>
      <p:sp>
        <p:nvSpPr>
          <p:cNvPr id="65539" name="Rectangle 3"/>
          <p:cNvSpPr>
            <a:spLocks noGrp="1" noChangeArrowheads="1"/>
          </p:cNvSpPr>
          <p:nvPr>
            <p:ph type="body" idx="1"/>
          </p:nvPr>
        </p:nvSpPr>
        <p:spPr/>
        <p:txBody>
          <a:bodyPr/>
          <a:lstStyle/>
          <a:p>
            <a:r>
              <a:rPr lang="en-US" dirty="0"/>
              <a:t>An </a:t>
            </a:r>
            <a:r>
              <a:rPr lang="en-US" i="1" dirty="0"/>
              <a:t>exact computation</a:t>
            </a:r>
            <a:r>
              <a:rPr lang="en-US" dirty="0"/>
              <a:t> of worst-case running time can be difficult </a:t>
            </a:r>
          </a:p>
          <a:p>
            <a:pPr lvl="1"/>
            <a:r>
              <a:rPr lang="en-US" dirty="0"/>
              <a:t>Function may have many terms: </a:t>
            </a:r>
          </a:p>
          <a:p>
            <a:pPr lvl="2"/>
            <a:r>
              <a:rPr lang="en-US" dirty="0"/>
              <a:t>4n</a:t>
            </a:r>
            <a:r>
              <a:rPr lang="en-US" baseline="30000" dirty="0"/>
              <a:t>2</a:t>
            </a:r>
            <a:r>
              <a:rPr lang="en-US" dirty="0"/>
              <a:t> - 3n log n + 17.5 n - 43 n</a:t>
            </a:r>
            <a:r>
              <a:rPr lang="en-US" baseline="30000" dirty="0"/>
              <a:t>⅔ </a:t>
            </a:r>
            <a:r>
              <a:rPr lang="en-US" dirty="0"/>
              <a:t>+ 75 </a:t>
            </a:r>
          </a:p>
          <a:p>
            <a:r>
              <a:rPr lang="en-US" dirty="0"/>
              <a:t>An </a:t>
            </a:r>
            <a:r>
              <a:rPr lang="en-US" i="1" dirty="0"/>
              <a:t>exact computation</a:t>
            </a:r>
            <a:r>
              <a:rPr lang="en-US" dirty="0"/>
              <a:t> of worst-case running time is unnecessary</a:t>
            </a:r>
          </a:p>
        </p:txBody>
      </p:sp>
      <p:pic>
        <p:nvPicPr>
          <p:cNvPr id="4" name="Picture 2" descr="BRAC University Jobs 2020- Jobs in BRAC University- careerz360.com">
            <a:extLst>
              <a:ext uri="{FF2B5EF4-FFF2-40B4-BE49-F238E27FC236}">
                <a16:creationId xmlns:a16="http://schemas.microsoft.com/office/drawing/2014/main" id="{0F4507C7-22A3-454B-A2A8-35CB18599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E8668733-851B-4928-9B97-F2D2908447BB}"/>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18</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5084" y="285749"/>
            <a:ext cx="10972800" cy="904083"/>
          </a:xfrm>
        </p:spPr>
        <p:txBody>
          <a:bodyPr/>
          <a:lstStyle/>
          <a:p>
            <a:pPr eaLnBrk="1" hangingPunct="1"/>
            <a:r>
              <a:rPr lang="en-US" dirty="0"/>
              <a:t>Classifying functions by their</a:t>
            </a:r>
            <a:br>
              <a:rPr lang="en-US" dirty="0"/>
            </a:br>
            <a:r>
              <a:rPr lang="en-US" dirty="0"/>
              <a:t>Asymptotic Growth Rates </a:t>
            </a:r>
            <a:endParaRPr lang="en-US" dirty="0">
              <a:cs typeface="Angsana New" pitchFamily="18" charset="-34"/>
            </a:endParaRPr>
          </a:p>
        </p:txBody>
      </p:sp>
      <p:sp>
        <p:nvSpPr>
          <p:cNvPr id="37891" name="Rectangle 3"/>
          <p:cNvSpPr>
            <a:spLocks noGrp="1" noChangeArrowheads="1"/>
          </p:cNvSpPr>
          <p:nvPr>
            <p:ph type="body" idx="1"/>
          </p:nvPr>
        </p:nvSpPr>
        <p:spPr>
          <a:xfrm>
            <a:off x="467784" y="1543050"/>
            <a:ext cx="10972800" cy="4748214"/>
          </a:xfrm>
        </p:spPr>
        <p:txBody>
          <a:bodyPr/>
          <a:lstStyle/>
          <a:p>
            <a:pPr eaLnBrk="1" hangingPunct="1"/>
            <a:r>
              <a:rPr lang="en-US" dirty="0"/>
              <a:t>asymptotic growth rate, asymptotic order, or </a:t>
            </a:r>
            <a:br>
              <a:rPr lang="en-US" dirty="0"/>
            </a:br>
            <a:r>
              <a:rPr lang="en-US" dirty="0"/>
              <a:t>order of functions </a:t>
            </a:r>
          </a:p>
          <a:p>
            <a:pPr lvl="1" eaLnBrk="1" hangingPunct="1"/>
            <a:r>
              <a:rPr lang="en-US" dirty="0"/>
              <a:t>Comparing and classifying functions that ignores </a:t>
            </a:r>
          </a:p>
          <a:p>
            <a:pPr lvl="2" eaLnBrk="1" hangingPunct="1"/>
            <a:r>
              <a:rPr lang="en-US" i="1" dirty="0"/>
              <a:t>constant factors</a:t>
            </a:r>
            <a:r>
              <a:rPr lang="en-US" dirty="0"/>
              <a:t> and </a:t>
            </a:r>
          </a:p>
          <a:p>
            <a:pPr lvl="2" eaLnBrk="1" hangingPunct="1"/>
            <a:r>
              <a:rPr lang="en-US" i="1" dirty="0"/>
              <a:t>small inputs</a:t>
            </a:r>
            <a:r>
              <a:rPr lang="en-US" dirty="0"/>
              <a:t>. </a:t>
            </a:r>
          </a:p>
          <a:p>
            <a:pPr eaLnBrk="1" hangingPunct="1"/>
            <a:r>
              <a:rPr lang="en-US" dirty="0"/>
              <a:t>The Sets big oh O(g), big theta </a:t>
            </a:r>
            <a:r>
              <a:rPr lang="en-US" dirty="0">
                <a:sym typeface="Symbol" pitchFamily="18" charset="2"/>
              </a:rPr>
              <a:t></a:t>
            </a:r>
            <a:r>
              <a:rPr lang="en-US" dirty="0"/>
              <a:t>(g), big omega </a:t>
            </a:r>
            <a:r>
              <a:rPr lang="en-US" dirty="0">
                <a:sym typeface="Symbol" pitchFamily="18" charset="2"/>
              </a:rPr>
              <a:t></a:t>
            </a:r>
            <a:r>
              <a:rPr lang="en-US" dirty="0"/>
              <a:t>(g)</a:t>
            </a:r>
          </a:p>
        </p:txBody>
      </p:sp>
      <p:pic>
        <p:nvPicPr>
          <p:cNvPr id="4" name="Picture 2" descr="BRAC University Jobs 2020- Jobs in BRAC University- careerz360.com">
            <a:extLst>
              <a:ext uri="{FF2B5EF4-FFF2-40B4-BE49-F238E27FC236}">
                <a16:creationId xmlns:a16="http://schemas.microsoft.com/office/drawing/2014/main" id="{B9754F68-0C5E-455D-9840-0587CA8FE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9B51064-0E40-4D6E-98FE-10ECE8884E3D}"/>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19</a:t>
            </a:fld>
            <a:endParaRPr lang="en-US" dirty="0">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8819-02FF-4B76-AC9B-7D780FC07E82}"/>
              </a:ext>
            </a:extLst>
          </p:cNvPr>
          <p:cNvSpPr>
            <a:spLocks noGrp="1"/>
          </p:cNvSpPr>
          <p:nvPr>
            <p:ph type="title"/>
          </p:nvPr>
        </p:nvSpPr>
        <p:spPr/>
        <p:txBody>
          <a:bodyPr/>
          <a:lstStyle/>
          <a:p>
            <a:r>
              <a:rPr lang="en-US" dirty="0"/>
              <a:t>Algorithm Definition</a:t>
            </a:r>
          </a:p>
        </p:txBody>
      </p:sp>
      <p:sp>
        <p:nvSpPr>
          <p:cNvPr id="3" name="Content Placeholder 2">
            <a:extLst>
              <a:ext uri="{FF2B5EF4-FFF2-40B4-BE49-F238E27FC236}">
                <a16:creationId xmlns:a16="http://schemas.microsoft.com/office/drawing/2014/main" id="{E883AC89-879D-488C-9B9D-5390D4BE6BE0}"/>
              </a:ext>
            </a:extLst>
          </p:cNvPr>
          <p:cNvSpPr>
            <a:spLocks noGrp="1"/>
          </p:cNvSpPr>
          <p:nvPr>
            <p:ph idx="1"/>
          </p:nvPr>
        </p:nvSpPr>
        <p:spPr/>
        <p:txBody>
          <a:bodyPr/>
          <a:lstStyle/>
          <a:p>
            <a:r>
              <a:rPr lang="en-US" dirty="0"/>
              <a:t>A finite set of </a:t>
            </a:r>
            <a:r>
              <a:rPr lang="en-US" u="sng" dirty="0"/>
              <a:t>statements</a:t>
            </a:r>
            <a:r>
              <a:rPr lang="en-US" dirty="0"/>
              <a:t> that </a:t>
            </a:r>
            <a:r>
              <a:rPr lang="en-US" u="sng" dirty="0"/>
              <a:t>guarantees</a:t>
            </a:r>
            <a:r>
              <a:rPr lang="en-US" dirty="0"/>
              <a:t> an </a:t>
            </a:r>
            <a:r>
              <a:rPr lang="en-US" u="sng" dirty="0"/>
              <a:t>optimal</a:t>
            </a:r>
            <a:r>
              <a:rPr lang="en-US" dirty="0"/>
              <a:t> solution in finite interval of time</a:t>
            </a:r>
          </a:p>
          <a:p>
            <a:endParaRPr lang="en-US" dirty="0"/>
          </a:p>
          <a:p>
            <a:r>
              <a:rPr lang="en-US" dirty="0"/>
              <a:t>Algorithmic thinking and problem solving skill are vital in making efficient solutions.</a:t>
            </a:r>
          </a:p>
          <a:p>
            <a:pPr marL="0" indent="0">
              <a:buNone/>
            </a:pPr>
            <a:endParaRPr lang="en-US" dirty="0"/>
          </a:p>
          <a:p>
            <a:r>
              <a:rPr lang="en-US" dirty="0"/>
              <a:t>The English word "ALGORITHM" derives from the Latin word AL-  AL-KHWARIZMI’S name. He developed the concept of an algorithm in Mathematics, and thus sometimes being called the “Grandfather of Computer Science".</a:t>
            </a:r>
          </a:p>
        </p:txBody>
      </p:sp>
      <p:sp>
        <p:nvSpPr>
          <p:cNvPr id="4" name="Slide Number Placeholder 3">
            <a:extLst>
              <a:ext uri="{FF2B5EF4-FFF2-40B4-BE49-F238E27FC236}">
                <a16:creationId xmlns:a16="http://schemas.microsoft.com/office/drawing/2014/main" id="{5E8B6237-04EB-4128-87E1-7BAD8173FDC1}"/>
              </a:ext>
            </a:extLst>
          </p:cNvPr>
          <p:cNvSpPr>
            <a:spLocks noGrp="1"/>
          </p:cNvSpPr>
          <p:nvPr>
            <p:ph type="sldNum" sz="quarter" idx="12"/>
          </p:nvPr>
        </p:nvSpPr>
        <p:spPr/>
        <p:txBody>
          <a:bodyPr/>
          <a:lstStyle/>
          <a:p>
            <a:pPr>
              <a:defRPr/>
            </a:pPr>
            <a:fld id="{DC1E8BE6-B4B3-40AB-8F0E-EB0DA90F6733}" type="slidenum">
              <a:rPr lang="en-US" smtClean="0"/>
              <a:pPr>
                <a:defRPr/>
              </a:pPr>
              <a:t>2</a:t>
            </a:fld>
            <a:endParaRPr lang="en-US" dirty="0"/>
          </a:p>
        </p:txBody>
      </p:sp>
      <p:pic>
        <p:nvPicPr>
          <p:cNvPr id="5" name="Picture 2" descr="BRAC University Jobs 2020- Jobs in BRAC University- careerz360.com">
            <a:extLst>
              <a:ext uri="{FF2B5EF4-FFF2-40B4-BE49-F238E27FC236}">
                <a16:creationId xmlns:a16="http://schemas.microsoft.com/office/drawing/2014/main" id="{25A81A03-3A7F-4809-A711-9ACE84303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53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5084" y="320039"/>
            <a:ext cx="10972800" cy="1189832"/>
          </a:xfrm>
        </p:spPr>
        <p:txBody>
          <a:bodyPr/>
          <a:lstStyle/>
          <a:p>
            <a:pPr eaLnBrk="1" hangingPunct="1"/>
            <a:r>
              <a:rPr lang="en-US" dirty="0"/>
              <a:t>Classifying functions by their</a:t>
            </a:r>
            <a:br>
              <a:rPr lang="en-US" dirty="0"/>
            </a:br>
            <a:r>
              <a:rPr lang="en-US" dirty="0"/>
              <a:t>Asymptotic Growth Rates </a:t>
            </a:r>
            <a:endParaRPr lang="th-TH" dirty="0">
              <a:cs typeface="Angsana New" pitchFamily="18" charset="-34"/>
            </a:endParaRPr>
          </a:p>
        </p:txBody>
      </p:sp>
      <p:sp>
        <p:nvSpPr>
          <p:cNvPr id="38915" name="Rectangle 3"/>
          <p:cNvSpPr>
            <a:spLocks noGrp="1" noChangeArrowheads="1"/>
          </p:cNvSpPr>
          <p:nvPr>
            <p:ph type="body" idx="1"/>
          </p:nvPr>
        </p:nvSpPr>
        <p:spPr>
          <a:xfrm>
            <a:off x="467784" y="1931670"/>
            <a:ext cx="10972800" cy="4359594"/>
          </a:xfrm>
        </p:spPr>
        <p:txBody>
          <a:bodyPr/>
          <a:lstStyle/>
          <a:p>
            <a:pPr marL="514350" indent="-514350" eaLnBrk="1" hangingPunct="1">
              <a:buFont typeface="+mj-lt"/>
              <a:buAutoNum type="arabicPeriod"/>
            </a:pPr>
            <a:r>
              <a:rPr lang="th-TH" dirty="0"/>
              <a:t>O(g(n)), Big-Oh of g of n, the Asymptotic Upper Bound</a:t>
            </a:r>
            <a:endParaRPr lang="en-US" dirty="0"/>
          </a:p>
          <a:p>
            <a:pPr marL="514350" indent="-514350" eaLnBrk="1" hangingPunct="1">
              <a:buFont typeface="+mj-lt"/>
              <a:buAutoNum type="arabicPeriod"/>
            </a:pPr>
            <a:r>
              <a:rPr lang="th-TH" dirty="0">
                <a:latin typeface="Symbol" pitchFamily="18" charset="2"/>
              </a:rPr>
              <a:t>Q</a:t>
            </a:r>
            <a:r>
              <a:rPr lang="th-TH" dirty="0"/>
              <a:t>(g(n)), Theta of g of n, the Asymptotic Tight Bound </a:t>
            </a:r>
          </a:p>
          <a:p>
            <a:pPr marL="514350" indent="-514350" eaLnBrk="1" hangingPunct="1">
              <a:buFont typeface="+mj-lt"/>
              <a:buAutoNum type="arabicPeriod"/>
            </a:pPr>
            <a:r>
              <a:rPr lang="th-TH" dirty="0">
                <a:latin typeface="Symbol" pitchFamily="18" charset="2"/>
              </a:rPr>
              <a:t>W</a:t>
            </a:r>
            <a:r>
              <a:rPr lang="th-TH" dirty="0"/>
              <a:t>(g(n)), Omega of g of n, the Asymptotic Lower Bound</a:t>
            </a:r>
          </a:p>
        </p:txBody>
      </p:sp>
      <p:pic>
        <p:nvPicPr>
          <p:cNvPr id="4" name="Picture 2" descr="BRAC University Jobs 2020- Jobs in BRAC University- careerz360.com">
            <a:extLst>
              <a:ext uri="{FF2B5EF4-FFF2-40B4-BE49-F238E27FC236}">
                <a16:creationId xmlns:a16="http://schemas.microsoft.com/office/drawing/2014/main" id="{FA2DABD2-5A54-4438-B5DC-4CE2E091C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90414A27-7FFD-4720-82FA-47A1A73BA14E}"/>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20</a:t>
            </a:fld>
            <a:endParaRPr lang="en-US" dirty="0">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sz="3600"/>
              <a:t>Big-O</a:t>
            </a:r>
          </a:p>
        </p:txBody>
      </p:sp>
      <p:sp>
        <p:nvSpPr>
          <p:cNvPr id="141315" name="Rectangle 3"/>
          <p:cNvSpPr>
            <a:spLocks noGrp="1" noChangeArrowheads="1"/>
          </p:cNvSpPr>
          <p:nvPr>
            <p:ph type="body" idx="1"/>
          </p:nvPr>
        </p:nvSpPr>
        <p:spPr/>
        <p:txBody>
          <a:bodyPr/>
          <a:lstStyle/>
          <a:p>
            <a:pPr eaLnBrk="1" hangingPunct="1"/>
            <a:endParaRPr lang="en-US"/>
          </a:p>
          <a:p>
            <a:pPr eaLnBrk="1" hangingPunct="1"/>
            <a:endParaRPr lang="en-US"/>
          </a:p>
          <a:p>
            <a:pPr eaLnBrk="1" hangingPunct="1"/>
            <a:r>
              <a:rPr lang="en-US"/>
              <a:t>What does it mean?</a:t>
            </a:r>
          </a:p>
          <a:p>
            <a:pPr lvl="1" eaLnBrk="1" hangingPunct="1"/>
            <a:r>
              <a:rPr lang="en-US"/>
              <a:t>If </a:t>
            </a:r>
            <a:r>
              <a:rPr lang="en-US" i="1"/>
              <a:t>f</a:t>
            </a:r>
            <a:r>
              <a:rPr lang="en-US"/>
              <a:t>(</a:t>
            </a:r>
            <a:r>
              <a:rPr lang="en-US" i="1"/>
              <a:t>n</a:t>
            </a:r>
            <a:r>
              <a:rPr lang="en-US"/>
              <a:t>) = O(</a:t>
            </a:r>
            <a:r>
              <a:rPr lang="en-US" i="1"/>
              <a:t>n</a:t>
            </a:r>
            <a:r>
              <a:rPr lang="en-US" baseline="30000"/>
              <a:t>2</a:t>
            </a:r>
            <a:r>
              <a:rPr lang="en-US"/>
              <a:t>), then:</a:t>
            </a:r>
          </a:p>
          <a:p>
            <a:pPr lvl="2" eaLnBrk="1" hangingPunct="1"/>
            <a:r>
              <a:rPr lang="en-US" i="1"/>
              <a:t>f</a:t>
            </a:r>
            <a:r>
              <a:rPr lang="en-US"/>
              <a:t>(</a:t>
            </a:r>
            <a:r>
              <a:rPr lang="en-US" i="1"/>
              <a:t>n</a:t>
            </a:r>
            <a:r>
              <a:rPr lang="en-US"/>
              <a:t>) can be larger than </a:t>
            </a:r>
            <a:r>
              <a:rPr lang="en-US" i="1"/>
              <a:t>n</a:t>
            </a:r>
            <a:r>
              <a:rPr lang="en-US" baseline="30000"/>
              <a:t>2</a:t>
            </a:r>
            <a:r>
              <a:rPr lang="en-US"/>
              <a:t> sometimes, </a:t>
            </a:r>
            <a:r>
              <a:rPr lang="en-US" b="1"/>
              <a:t>but…</a:t>
            </a:r>
          </a:p>
          <a:p>
            <a:pPr lvl="2" eaLnBrk="1" hangingPunct="1"/>
            <a:r>
              <a:rPr lang="en-US"/>
              <a:t>We can choose some constant </a:t>
            </a:r>
            <a:r>
              <a:rPr lang="en-US" b="1" i="1">
                <a:solidFill>
                  <a:srgbClr val="FF0000"/>
                </a:solidFill>
              </a:rPr>
              <a:t>c</a:t>
            </a:r>
            <a:r>
              <a:rPr lang="en-US"/>
              <a:t> and some value </a:t>
            </a:r>
            <a:r>
              <a:rPr lang="en-US" i="1">
                <a:solidFill>
                  <a:srgbClr val="FF0000"/>
                </a:solidFill>
              </a:rPr>
              <a:t>n</a:t>
            </a:r>
            <a:r>
              <a:rPr lang="en-US" i="1" baseline="-25000">
                <a:solidFill>
                  <a:srgbClr val="FF0000"/>
                </a:solidFill>
              </a:rPr>
              <a:t>0</a:t>
            </a:r>
            <a:r>
              <a:rPr lang="en-US"/>
              <a:t> such that for </a:t>
            </a:r>
            <a:r>
              <a:rPr lang="en-US" b="1"/>
              <a:t>every</a:t>
            </a:r>
            <a:r>
              <a:rPr lang="en-US"/>
              <a:t> value of </a:t>
            </a:r>
            <a:r>
              <a:rPr lang="en-US" b="1" i="1">
                <a:solidFill>
                  <a:srgbClr val="FF0000"/>
                </a:solidFill>
              </a:rPr>
              <a:t>n</a:t>
            </a:r>
            <a:r>
              <a:rPr lang="en-US"/>
              <a:t> larger than </a:t>
            </a:r>
            <a:r>
              <a:rPr lang="en-US" b="1" i="1">
                <a:solidFill>
                  <a:srgbClr val="FF0000"/>
                </a:solidFill>
              </a:rPr>
              <a:t>n</a:t>
            </a:r>
            <a:r>
              <a:rPr lang="en-US" b="1" i="1" baseline="-25000">
                <a:solidFill>
                  <a:srgbClr val="FF0000"/>
                </a:solidFill>
              </a:rPr>
              <a:t>0</a:t>
            </a:r>
            <a:r>
              <a:rPr lang="en-US" i="1">
                <a:solidFill>
                  <a:srgbClr val="FF0000"/>
                </a:solidFill>
              </a:rPr>
              <a:t> :</a:t>
            </a:r>
            <a:r>
              <a:rPr lang="en-US">
                <a:solidFill>
                  <a:srgbClr val="FF0000"/>
                </a:solidFill>
              </a:rPr>
              <a:t> </a:t>
            </a:r>
            <a:r>
              <a:rPr lang="en-US" i="1">
                <a:solidFill>
                  <a:srgbClr val="FF0000"/>
                </a:solidFill>
              </a:rPr>
              <a:t>f</a:t>
            </a:r>
            <a:r>
              <a:rPr lang="en-US">
                <a:solidFill>
                  <a:srgbClr val="FF0000"/>
                </a:solidFill>
              </a:rPr>
              <a:t>(</a:t>
            </a:r>
            <a:r>
              <a:rPr lang="en-US" i="1">
                <a:solidFill>
                  <a:srgbClr val="FF0000"/>
                </a:solidFill>
              </a:rPr>
              <a:t>n</a:t>
            </a:r>
            <a:r>
              <a:rPr lang="en-US">
                <a:solidFill>
                  <a:srgbClr val="FF0000"/>
                </a:solidFill>
              </a:rPr>
              <a:t>) &lt; </a:t>
            </a:r>
            <a:r>
              <a:rPr lang="en-US" i="1">
                <a:solidFill>
                  <a:srgbClr val="FF0000"/>
                </a:solidFill>
              </a:rPr>
              <a:t>cn</a:t>
            </a:r>
            <a:r>
              <a:rPr lang="en-US" baseline="30000">
                <a:solidFill>
                  <a:srgbClr val="FF0000"/>
                </a:solidFill>
              </a:rPr>
              <a:t>2</a:t>
            </a:r>
          </a:p>
          <a:p>
            <a:pPr lvl="2" eaLnBrk="1" hangingPunct="1"/>
            <a:r>
              <a:rPr lang="en-US"/>
              <a:t>That is, for values larger than </a:t>
            </a:r>
            <a:r>
              <a:rPr lang="en-US" i="1"/>
              <a:t>n</a:t>
            </a:r>
            <a:r>
              <a:rPr lang="en-US" i="1" baseline="-25000"/>
              <a:t>0</a:t>
            </a:r>
            <a:r>
              <a:rPr lang="en-US"/>
              <a:t>, </a:t>
            </a:r>
            <a:r>
              <a:rPr lang="en-US" i="1"/>
              <a:t>f</a:t>
            </a:r>
            <a:r>
              <a:rPr lang="en-US"/>
              <a:t>(</a:t>
            </a:r>
            <a:r>
              <a:rPr lang="en-US" i="1"/>
              <a:t>n</a:t>
            </a:r>
            <a:r>
              <a:rPr lang="en-US"/>
              <a:t>) is never more than a constant multiplier greater than </a:t>
            </a:r>
            <a:r>
              <a:rPr lang="en-US" i="1"/>
              <a:t>n</a:t>
            </a:r>
            <a:r>
              <a:rPr lang="en-US" baseline="30000"/>
              <a:t>2</a:t>
            </a:r>
            <a:endParaRPr lang="en-US"/>
          </a:p>
          <a:p>
            <a:pPr lvl="2" eaLnBrk="1" hangingPunct="1"/>
            <a:r>
              <a:rPr lang="en-US"/>
              <a:t>Or, in other words, </a:t>
            </a:r>
            <a:r>
              <a:rPr lang="en-US" i="1"/>
              <a:t>f</a:t>
            </a:r>
            <a:r>
              <a:rPr lang="en-US"/>
              <a:t>(</a:t>
            </a:r>
            <a:r>
              <a:rPr lang="en-US" i="1"/>
              <a:t>n</a:t>
            </a:r>
            <a:r>
              <a:rPr lang="en-US"/>
              <a:t>) does not grow more than a constant factor faster than </a:t>
            </a:r>
            <a:r>
              <a:rPr lang="en-US" i="1"/>
              <a:t>n</a:t>
            </a:r>
            <a:r>
              <a:rPr lang="en-US" baseline="30000"/>
              <a:t>2</a:t>
            </a:r>
            <a:r>
              <a:rPr lang="en-US"/>
              <a:t>.</a:t>
            </a:r>
          </a:p>
        </p:txBody>
      </p:sp>
      <mc:AlternateContent xmlns:mc="http://schemas.openxmlformats.org/markup-compatibility/2006" xmlns:a14="http://schemas.microsoft.com/office/drawing/2010/main">
        <mc:Choice Requires="a14">
          <p:sp>
            <p:nvSpPr>
              <p:cNvPr id="3074" name="Object 2"/>
              <p:cNvSpPr txBox="1"/>
              <p:nvPr/>
            </p:nvSpPr>
            <p:spPr bwMode="auto">
              <a:xfrm>
                <a:off x="1905000" y="1235075"/>
                <a:ext cx="8382000" cy="9731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𝑓</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𝑂</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𝑔</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e>
                      </m:d>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there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exist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positive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constants</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𝑐</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and</m:t>
                      </m:r>
                      <m:r>
                        <m:rPr>
                          <m:nor/>
                        </m:rP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𝑛</m:t>
                          </m:r>
                        </m:e>
                        <m:sub>
                          <m:r>
                            <a:rPr lang="en-US" i="1">
                              <a:solidFill>
                                <a:srgbClr val="000000"/>
                              </a:solidFill>
                              <a:latin typeface="Cambria Math" panose="02040503050406030204" pitchFamily="18" charset="0"/>
                            </a:rPr>
                            <m:t>0</m:t>
                          </m:r>
                        </m:sub>
                      </m:sSub>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such</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that</m:t>
                      </m:r>
                    </m:oMath>
                    <m:oMath xmlns:m="http://schemas.openxmlformats.org/officeDocument/2006/math">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rPr>
                        <m:t>𝑓</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𝑐𝑔</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for</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all</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𝑛</m:t>
                          </m:r>
                        </m:e>
                        <m:sub>
                          <m:r>
                            <a:rPr lang="en-US" i="1">
                              <a:solidFill>
                                <a:srgbClr val="000000"/>
                              </a:solidFill>
                              <a:latin typeface="Cambria Math" panose="02040503050406030204" pitchFamily="18" charset="0"/>
                            </a:rPr>
                            <m:t>0</m:t>
                          </m:r>
                        </m:sub>
                      </m:sSub>
                    </m:oMath>
                  </m:oMathPara>
                </a14:m>
                <a:endParaRPr lang="en-US"/>
              </a:p>
            </p:txBody>
          </p:sp>
        </mc:Choice>
        <mc:Fallback xmlns="">
          <p:sp>
            <p:nvSpPr>
              <p:cNvPr id="3074" name="Object 2"/>
              <p:cNvSpPr txBox="1">
                <a:spLocks noRot="1" noChangeAspect="1" noMove="1" noResize="1" noEditPoints="1" noAdjustHandles="1" noChangeArrowheads="1" noChangeShapeType="1" noTextEdit="1"/>
              </p:cNvSpPr>
              <p:nvPr/>
            </p:nvSpPr>
            <p:spPr bwMode="auto">
              <a:xfrm>
                <a:off x="1905000" y="1235075"/>
                <a:ext cx="8382000" cy="973138"/>
              </a:xfrm>
              <a:prstGeom prst="rect">
                <a:avLst/>
              </a:prstGeom>
              <a:blipFill>
                <a:blip r:embed="rId2"/>
                <a:stretch>
                  <a:fillRect l="-218"/>
                </a:stretch>
              </a:blipFill>
            </p:spPr>
            <p:txBody>
              <a:bodyPr/>
              <a:lstStyle/>
              <a:p>
                <a:r>
                  <a:rPr lang="en-US">
                    <a:noFill/>
                  </a:rPr>
                  <a:t> </a:t>
                </a:r>
              </a:p>
            </p:txBody>
          </p:sp>
        </mc:Fallback>
      </mc:AlternateContent>
      <p:pic>
        <p:nvPicPr>
          <p:cNvPr id="6" name="Picture 2" descr="BRAC University Jobs 2020- Jobs in BRAC University- careerz360.com">
            <a:extLst>
              <a:ext uri="{FF2B5EF4-FFF2-40B4-BE49-F238E27FC236}">
                <a16:creationId xmlns:a16="http://schemas.microsoft.com/office/drawing/2014/main" id="{4FDAC182-1050-4D5F-A18E-6AA0C2EF0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4">
            <a:extLst>
              <a:ext uri="{FF2B5EF4-FFF2-40B4-BE49-F238E27FC236}">
                <a16:creationId xmlns:a16="http://schemas.microsoft.com/office/drawing/2014/main" id="{C40DFF55-6EF7-4DFD-B401-A199AE0F6770}"/>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21</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31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sz="3600"/>
              <a:t>Visualization of </a:t>
            </a:r>
            <a:r>
              <a:rPr lang="en-US" sz="3600" i="1"/>
              <a:t>O</a:t>
            </a:r>
            <a:r>
              <a:rPr lang="en-US" sz="3600"/>
              <a:t>(</a:t>
            </a:r>
            <a:r>
              <a:rPr lang="en-US" sz="3600" i="1"/>
              <a:t>g</a:t>
            </a:r>
            <a:r>
              <a:rPr lang="en-US" sz="3600"/>
              <a:t>(</a:t>
            </a:r>
            <a:r>
              <a:rPr lang="en-US" sz="3600" i="1"/>
              <a:t>n</a:t>
            </a:r>
            <a:r>
              <a:rPr lang="en-US" sz="3600"/>
              <a:t>))</a:t>
            </a:r>
          </a:p>
        </p:txBody>
      </p:sp>
      <p:sp>
        <p:nvSpPr>
          <p:cNvPr id="39940" name="Line 3"/>
          <p:cNvSpPr>
            <a:spLocks noChangeShapeType="1"/>
          </p:cNvSpPr>
          <p:nvPr/>
        </p:nvSpPr>
        <p:spPr bwMode="auto">
          <a:xfrm>
            <a:off x="2590800" y="1193800"/>
            <a:ext cx="0" cy="4648200"/>
          </a:xfrm>
          <a:prstGeom prst="line">
            <a:avLst/>
          </a:prstGeom>
          <a:noFill/>
          <a:ln w="9525">
            <a:solidFill>
              <a:schemeClr val="tx1"/>
            </a:solidFill>
            <a:round/>
            <a:headEnd/>
            <a:tailEnd/>
          </a:ln>
        </p:spPr>
        <p:txBody>
          <a:bodyPr/>
          <a:lstStyle/>
          <a:p>
            <a:endParaRPr lang="en-US"/>
          </a:p>
        </p:txBody>
      </p:sp>
      <p:sp>
        <p:nvSpPr>
          <p:cNvPr id="39941" name="Line 4"/>
          <p:cNvSpPr>
            <a:spLocks noChangeShapeType="1"/>
          </p:cNvSpPr>
          <p:nvPr/>
        </p:nvSpPr>
        <p:spPr bwMode="auto">
          <a:xfrm>
            <a:off x="2590800" y="5842000"/>
            <a:ext cx="7315200" cy="0"/>
          </a:xfrm>
          <a:prstGeom prst="line">
            <a:avLst/>
          </a:prstGeom>
          <a:noFill/>
          <a:ln w="9525">
            <a:solidFill>
              <a:schemeClr val="tx1"/>
            </a:solidFill>
            <a:round/>
            <a:headEnd/>
            <a:tailEnd/>
          </a:ln>
        </p:spPr>
        <p:txBody>
          <a:bodyPr/>
          <a:lstStyle/>
          <a:p>
            <a:endParaRPr lang="en-US"/>
          </a:p>
        </p:txBody>
      </p:sp>
      <p:sp>
        <p:nvSpPr>
          <p:cNvPr id="39942" name="Freeform 5"/>
          <p:cNvSpPr>
            <a:spLocks/>
          </p:cNvSpPr>
          <p:nvPr/>
        </p:nvSpPr>
        <p:spPr bwMode="auto">
          <a:xfrm>
            <a:off x="2590800" y="1651000"/>
            <a:ext cx="5715000" cy="3429000"/>
          </a:xfrm>
          <a:custGeom>
            <a:avLst/>
            <a:gdLst>
              <a:gd name="T0" fmla="*/ 0 w 3600"/>
              <a:gd name="T1" fmla="*/ 2147483647 h 2160"/>
              <a:gd name="T2" fmla="*/ 2147483647 w 3600"/>
              <a:gd name="T3" fmla="*/ 2147483647 h 2160"/>
              <a:gd name="T4" fmla="*/ 2147483647 w 3600"/>
              <a:gd name="T5" fmla="*/ 2147483647 h 2160"/>
              <a:gd name="T6" fmla="*/ 2147483647 w 3600"/>
              <a:gd name="T7" fmla="*/ 2147483647 h 2160"/>
              <a:gd name="T8" fmla="*/ 2147483647 w 3600"/>
              <a:gd name="T9" fmla="*/ 2147483647 h 2160"/>
              <a:gd name="T10" fmla="*/ 2147483647 w 3600"/>
              <a:gd name="T11" fmla="*/ 2147483647 h 2160"/>
              <a:gd name="T12" fmla="*/ 2147483647 w 3600"/>
              <a:gd name="T13" fmla="*/ 2147483647 h 2160"/>
              <a:gd name="T14" fmla="*/ 2147483647 w 3600"/>
              <a:gd name="T15" fmla="*/ 2147483647 h 2160"/>
              <a:gd name="T16" fmla="*/ 2147483647 w 3600"/>
              <a:gd name="T17" fmla="*/ 0 h 2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00"/>
              <a:gd name="T28" fmla="*/ 0 h 2160"/>
              <a:gd name="T29" fmla="*/ 3600 w 3600"/>
              <a:gd name="T30" fmla="*/ 2160 h 2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00" h="216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w="9525">
            <a:solidFill>
              <a:schemeClr val="tx1"/>
            </a:solidFill>
            <a:round/>
            <a:headEnd/>
            <a:tailEnd/>
          </a:ln>
        </p:spPr>
        <p:txBody>
          <a:bodyPr/>
          <a:lstStyle/>
          <a:p>
            <a:endParaRPr lang="en-US"/>
          </a:p>
        </p:txBody>
      </p:sp>
      <p:sp>
        <p:nvSpPr>
          <p:cNvPr id="39943" name="Freeform 6"/>
          <p:cNvSpPr>
            <a:spLocks/>
          </p:cNvSpPr>
          <p:nvPr/>
        </p:nvSpPr>
        <p:spPr bwMode="auto">
          <a:xfrm>
            <a:off x="2590800" y="3403600"/>
            <a:ext cx="5715000" cy="1817688"/>
          </a:xfrm>
          <a:custGeom>
            <a:avLst/>
            <a:gdLst>
              <a:gd name="T0" fmla="*/ 0 w 3600"/>
              <a:gd name="T1" fmla="*/ 2147483647 h 1145"/>
              <a:gd name="T2" fmla="*/ 2147483647 w 3600"/>
              <a:gd name="T3" fmla="*/ 2147483647 h 1145"/>
              <a:gd name="T4" fmla="*/ 2147483647 w 3600"/>
              <a:gd name="T5" fmla="*/ 2147483647 h 1145"/>
              <a:gd name="T6" fmla="*/ 2147483647 w 3600"/>
              <a:gd name="T7" fmla="*/ 2147483647 h 1145"/>
              <a:gd name="T8" fmla="*/ 2147483647 w 3600"/>
              <a:gd name="T9" fmla="*/ 2147483647 h 1145"/>
              <a:gd name="T10" fmla="*/ 2147483647 w 3600"/>
              <a:gd name="T11" fmla="*/ 2147483647 h 1145"/>
              <a:gd name="T12" fmla="*/ 2147483647 w 3600"/>
              <a:gd name="T13" fmla="*/ 2147483647 h 1145"/>
              <a:gd name="T14" fmla="*/ 2147483647 w 3600"/>
              <a:gd name="T15" fmla="*/ 2147483647 h 1145"/>
              <a:gd name="T16" fmla="*/ 2147483647 w 3600"/>
              <a:gd name="T17" fmla="*/ 2147483647 h 1145"/>
              <a:gd name="T18" fmla="*/ 2147483647 w 3600"/>
              <a:gd name="T19" fmla="*/ 2147483647 h 1145"/>
              <a:gd name="T20" fmla="*/ 2147483647 w 3600"/>
              <a:gd name="T21" fmla="*/ 2147483647 h 1145"/>
              <a:gd name="T22" fmla="*/ 2147483647 w 3600"/>
              <a:gd name="T23" fmla="*/ 2147483647 h 1145"/>
              <a:gd name="T24" fmla="*/ 2147483647 w 3600"/>
              <a:gd name="T25" fmla="*/ 2147483647 h 1145"/>
              <a:gd name="T26" fmla="*/ 2147483647 w 3600"/>
              <a:gd name="T27" fmla="*/ 2147483647 h 1145"/>
              <a:gd name="T28" fmla="*/ 2147483647 w 3600"/>
              <a:gd name="T29" fmla="*/ 2147483647 h 1145"/>
              <a:gd name="T30" fmla="*/ 2147483647 w 3600"/>
              <a:gd name="T31" fmla="*/ 2147483647 h 1145"/>
              <a:gd name="T32" fmla="*/ 2147483647 w 3600"/>
              <a:gd name="T33" fmla="*/ 0 h 1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00"/>
              <a:gd name="T52" fmla="*/ 0 h 1145"/>
              <a:gd name="T53" fmla="*/ 3600 w 3600"/>
              <a:gd name="T54" fmla="*/ 1145 h 1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00" h="1145">
                <a:moveTo>
                  <a:pt x="0" y="720"/>
                </a:moveTo>
                <a:cubicBezTo>
                  <a:pt x="32" y="676"/>
                  <a:pt x="64" y="632"/>
                  <a:pt x="96" y="624"/>
                </a:cubicBezTo>
                <a:cubicBezTo>
                  <a:pt x="128" y="616"/>
                  <a:pt x="160" y="632"/>
                  <a:pt x="192" y="672"/>
                </a:cubicBezTo>
                <a:cubicBezTo>
                  <a:pt x="224" y="712"/>
                  <a:pt x="240" y="792"/>
                  <a:pt x="288" y="864"/>
                </a:cubicBezTo>
                <a:cubicBezTo>
                  <a:pt x="336" y="936"/>
                  <a:pt x="424" y="1063"/>
                  <a:pt x="480" y="1104"/>
                </a:cubicBezTo>
                <a:cubicBezTo>
                  <a:pt x="536" y="1145"/>
                  <a:pt x="590" y="1129"/>
                  <a:pt x="622" y="1113"/>
                </a:cubicBezTo>
                <a:cubicBezTo>
                  <a:pt x="654" y="1097"/>
                  <a:pt x="648" y="1105"/>
                  <a:pt x="672" y="1008"/>
                </a:cubicBezTo>
                <a:cubicBezTo>
                  <a:pt x="696" y="911"/>
                  <a:pt x="736" y="664"/>
                  <a:pt x="768" y="528"/>
                </a:cubicBezTo>
                <a:cubicBezTo>
                  <a:pt x="800" y="392"/>
                  <a:pt x="832" y="216"/>
                  <a:pt x="864" y="192"/>
                </a:cubicBezTo>
                <a:cubicBezTo>
                  <a:pt x="896" y="168"/>
                  <a:pt x="920" y="312"/>
                  <a:pt x="960" y="384"/>
                </a:cubicBezTo>
                <a:cubicBezTo>
                  <a:pt x="1000" y="456"/>
                  <a:pt x="1022" y="574"/>
                  <a:pt x="1104" y="624"/>
                </a:cubicBezTo>
                <a:cubicBezTo>
                  <a:pt x="1186" y="674"/>
                  <a:pt x="1366" y="695"/>
                  <a:pt x="1451" y="687"/>
                </a:cubicBezTo>
                <a:cubicBezTo>
                  <a:pt x="1536" y="679"/>
                  <a:pt x="1530" y="628"/>
                  <a:pt x="1616" y="577"/>
                </a:cubicBezTo>
                <a:cubicBezTo>
                  <a:pt x="1702" y="526"/>
                  <a:pt x="1829" y="440"/>
                  <a:pt x="1968" y="384"/>
                </a:cubicBezTo>
                <a:cubicBezTo>
                  <a:pt x="2107" y="328"/>
                  <a:pt x="2280" y="288"/>
                  <a:pt x="2448" y="240"/>
                </a:cubicBezTo>
                <a:cubicBezTo>
                  <a:pt x="2616" y="192"/>
                  <a:pt x="2784" y="136"/>
                  <a:pt x="2976" y="96"/>
                </a:cubicBezTo>
                <a:cubicBezTo>
                  <a:pt x="3168" y="56"/>
                  <a:pt x="3384" y="28"/>
                  <a:pt x="3600" y="0"/>
                </a:cubicBezTo>
              </a:path>
            </a:pathLst>
          </a:custGeom>
          <a:noFill/>
          <a:ln w="9525">
            <a:solidFill>
              <a:schemeClr val="tx1"/>
            </a:solidFill>
            <a:round/>
            <a:headEnd/>
            <a:tailEnd/>
          </a:ln>
        </p:spPr>
        <p:txBody>
          <a:bodyPr/>
          <a:lstStyle/>
          <a:p>
            <a:endParaRPr lang="en-US"/>
          </a:p>
        </p:txBody>
      </p:sp>
      <p:sp>
        <p:nvSpPr>
          <p:cNvPr id="39944" name="Line 7"/>
          <p:cNvSpPr>
            <a:spLocks noChangeShapeType="1"/>
          </p:cNvSpPr>
          <p:nvPr/>
        </p:nvSpPr>
        <p:spPr bwMode="auto">
          <a:xfrm>
            <a:off x="4241800" y="3556000"/>
            <a:ext cx="0" cy="2286000"/>
          </a:xfrm>
          <a:prstGeom prst="line">
            <a:avLst/>
          </a:prstGeom>
          <a:noFill/>
          <a:ln w="12700">
            <a:solidFill>
              <a:schemeClr val="tx1"/>
            </a:solidFill>
            <a:prstDash val="dash"/>
            <a:round/>
            <a:headEnd/>
            <a:tailEnd/>
          </a:ln>
        </p:spPr>
        <p:txBody>
          <a:bodyPr/>
          <a:lstStyle/>
          <a:p>
            <a:endParaRPr lang="en-US"/>
          </a:p>
        </p:txBody>
      </p:sp>
      <p:sp>
        <p:nvSpPr>
          <p:cNvPr id="39945" name="Text Box 8"/>
          <p:cNvSpPr txBox="1">
            <a:spLocks noChangeArrowheads="1"/>
          </p:cNvSpPr>
          <p:nvPr/>
        </p:nvSpPr>
        <p:spPr bwMode="auto">
          <a:xfrm>
            <a:off x="4022725" y="5807075"/>
            <a:ext cx="397866" cy="369332"/>
          </a:xfrm>
          <a:prstGeom prst="rect">
            <a:avLst/>
          </a:prstGeom>
          <a:noFill/>
          <a:ln w="9525">
            <a:noFill/>
            <a:miter lim="800000"/>
            <a:headEnd/>
            <a:tailEnd/>
          </a:ln>
        </p:spPr>
        <p:txBody>
          <a:bodyPr wrap="none">
            <a:spAutoFit/>
          </a:bodyPr>
          <a:lstStyle/>
          <a:p>
            <a:r>
              <a:rPr lang="en-US" i="1"/>
              <a:t>n</a:t>
            </a:r>
            <a:r>
              <a:rPr lang="en-US" i="1" baseline="-25000"/>
              <a:t>0</a:t>
            </a:r>
            <a:endParaRPr lang="en-US" i="1"/>
          </a:p>
        </p:txBody>
      </p:sp>
      <p:sp>
        <p:nvSpPr>
          <p:cNvPr id="39946" name="Text Box 9"/>
          <p:cNvSpPr txBox="1">
            <a:spLocks noChangeArrowheads="1"/>
          </p:cNvSpPr>
          <p:nvPr/>
        </p:nvSpPr>
        <p:spPr bwMode="auto">
          <a:xfrm>
            <a:off x="8289925" y="1336675"/>
            <a:ext cx="710451" cy="369332"/>
          </a:xfrm>
          <a:prstGeom prst="rect">
            <a:avLst/>
          </a:prstGeom>
          <a:noFill/>
          <a:ln w="9525">
            <a:noFill/>
            <a:miter lim="800000"/>
            <a:headEnd/>
            <a:tailEnd/>
          </a:ln>
        </p:spPr>
        <p:txBody>
          <a:bodyPr wrap="none">
            <a:spAutoFit/>
          </a:bodyPr>
          <a:lstStyle/>
          <a:p>
            <a:r>
              <a:rPr lang="en-US" i="1" dirty="0"/>
              <a:t>cg</a:t>
            </a:r>
            <a:r>
              <a:rPr lang="en-US" dirty="0"/>
              <a:t>(</a:t>
            </a:r>
            <a:r>
              <a:rPr lang="en-US" i="1" dirty="0"/>
              <a:t>n</a:t>
            </a:r>
            <a:r>
              <a:rPr lang="en-US" dirty="0"/>
              <a:t>)</a:t>
            </a:r>
          </a:p>
        </p:txBody>
      </p:sp>
      <p:sp>
        <p:nvSpPr>
          <p:cNvPr id="39947" name="Text Box 10"/>
          <p:cNvSpPr txBox="1">
            <a:spLocks noChangeArrowheads="1"/>
          </p:cNvSpPr>
          <p:nvPr/>
        </p:nvSpPr>
        <p:spPr bwMode="auto">
          <a:xfrm>
            <a:off x="8366125" y="3089275"/>
            <a:ext cx="530915" cy="369332"/>
          </a:xfrm>
          <a:prstGeom prst="rect">
            <a:avLst/>
          </a:prstGeom>
          <a:noFill/>
          <a:ln w="9525">
            <a:noFill/>
            <a:miter lim="800000"/>
            <a:headEnd/>
            <a:tailEnd/>
          </a:ln>
        </p:spPr>
        <p:txBody>
          <a:bodyPr wrap="none">
            <a:spAutoFit/>
          </a:bodyPr>
          <a:lstStyle/>
          <a:p>
            <a:r>
              <a:rPr lang="en-US" i="1"/>
              <a:t>f</a:t>
            </a:r>
            <a:r>
              <a:rPr lang="en-US"/>
              <a:t>(</a:t>
            </a:r>
            <a:r>
              <a:rPr lang="en-US" i="1"/>
              <a:t>n</a:t>
            </a:r>
            <a:r>
              <a:rPr lang="en-US"/>
              <a:t>)</a:t>
            </a:r>
            <a:endParaRPr lang="en-US" i="1"/>
          </a:p>
        </p:txBody>
      </p:sp>
      <p:pic>
        <p:nvPicPr>
          <p:cNvPr id="12" name="Picture 2" descr="BRAC University Jobs 2020- Jobs in BRAC University- careerz360.com">
            <a:extLst>
              <a:ext uri="{FF2B5EF4-FFF2-40B4-BE49-F238E27FC236}">
                <a16:creationId xmlns:a16="http://schemas.microsoft.com/office/drawing/2014/main" id="{74608624-1077-4948-90B0-27A931425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4">
            <a:extLst>
              <a:ext uri="{FF2B5EF4-FFF2-40B4-BE49-F238E27FC236}">
                <a16:creationId xmlns:a16="http://schemas.microsoft.com/office/drawing/2014/main" id="{BD74321F-9B3E-4CE9-812D-CEF2D50CB400}"/>
              </a:ext>
            </a:extLst>
          </p:cNvPr>
          <p:cNvSpPr txBox="1">
            <a:spLocks/>
          </p:cNvSpPr>
          <p:nvPr/>
        </p:nvSpPr>
        <p:spPr bwMode="auto">
          <a:xfrm>
            <a:off x="10528823" y="6469380"/>
            <a:ext cx="1662854" cy="28860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B61F5BC8-4B1D-4350-8C3D-C95D2F653B46}" type="slidenum">
              <a:rPr lang="en-US" smtClean="0">
                <a:latin typeface="Arial" charset="0"/>
              </a:rPr>
              <a:pPr algn="ctr"/>
              <a:t>22</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9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9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9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9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39941" grpId="0" animBg="1"/>
      <p:bldP spid="39942" grpId="0" animBg="1"/>
      <p:bldP spid="39943" grpId="0" animBg="1"/>
      <p:bldP spid="39944" grpId="0" animBg="1"/>
      <p:bldP spid="39945" grpId="0"/>
      <p:bldP spid="39946" grpId="0"/>
      <p:bldP spid="39947"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80E648B5-F9BC-48A3-92CA-304868C91CEE}" type="slidenum">
              <a:rPr lang="en-US" smtClean="0">
                <a:latin typeface="Arial" charset="0"/>
              </a:rPr>
              <a:pPr/>
              <a:t>23</a:t>
            </a:fld>
            <a:endParaRPr lang="en-US">
              <a:latin typeface="Arial" charset="0"/>
            </a:endParaRPr>
          </a:p>
        </p:txBody>
      </p:sp>
      <p:sp>
        <p:nvSpPr>
          <p:cNvPr id="40963" name="Rectangle 2"/>
          <p:cNvSpPr>
            <a:spLocks noGrp="1" noChangeArrowheads="1"/>
          </p:cNvSpPr>
          <p:nvPr>
            <p:ph type="title"/>
          </p:nvPr>
        </p:nvSpPr>
        <p:spPr/>
        <p:txBody>
          <a:bodyPr/>
          <a:lstStyle/>
          <a:p>
            <a:pPr eaLnBrk="1" hangingPunct="1"/>
            <a:r>
              <a:rPr lang="en-US"/>
              <a:t>Examples</a:t>
            </a:r>
          </a:p>
        </p:txBody>
      </p:sp>
      <p:sp>
        <p:nvSpPr>
          <p:cNvPr id="150531" name="Rectangle 3"/>
          <p:cNvSpPr>
            <a:spLocks noGrp="1" noChangeArrowheads="1"/>
          </p:cNvSpPr>
          <p:nvPr>
            <p:ph type="body" idx="1"/>
          </p:nvPr>
        </p:nvSpPr>
        <p:spPr/>
        <p:txBody>
          <a:bodyPr/>
          <a:lstStyle/>
          <a:p>
            <a:pPr lvl="1" eaLnBrk="1" hangingPunct="1">
              <a:lnSpc>
                <a:spcPct val="200000"/>
              </a:lnSpc>
            </a:pPr>
            <a:r>
              <a:rPr lang="en-US">
                <a:latin typeface="Comic Sans MS" pitchFamily="66" charset="0"/>
              </a:rPr>
              <a:t>2n</a:t>
            </a:r>
            <a:r>
              <a:rPr lang="en-US" baseline="30000">
                <a:latin typeface="Comic Sans MS" pitchFamily="66" charset="0"/>
              </a:rPr>
              <a:t>2</a:t>
            </a:r>
            <a:r>
              <a:rPr lang="en-US">
                <a:latin typeface="Comic Sans MS" pitchFamily="66" charset="0"/>
              </a:rPr>
              <a:t> = O(n</a:t>
            </a:r>
            <a:r>
              <a:rPr lang="en-US" baseline="30000">
                <a:latin typeface="Comic Sans MS" pitchFamily="66" charset="0"/>
              </a:rPr>
              <a:t>3</a:t>
            </a:r>
            <a:r>
              <a:rPr lang="en-US">
                <a:latin typeface="Comic Sans MS" pitchFamily="66" charset="0"/>
              </a:rPr>
              <a:t>):</a:t>
            </a:r>
          </a:p>
          <a:p>
            <a:pPr lvl="1" eaLnBrk="1" hangingPunct="1">
              <a:lnSpc>
                <a:spcPct val="200000"/>
              </a:lnSpc>
            </a:pPr>
            <a:r>
              <a:rPr lang="en-US">
                <a:latin typeface="Comic Sans MS" pitchFamily="66" charset="0"/>
              </a:rPr>
              <a:t> n</a:t>
            </a:r>
            <a:r>
              <a:rPr lang="en-US" baseline="30000">
                <a:latin typeface="Comic Sans MS" pitchFamily="66" charset="0"/>
              </a:rPr>
              <a:t>2</a:t>
            </a:r>
            <a:r>
              <a:rPr lang="en-US">
                <a:latin typeface="Comic Sans MS" pitchFamily="66" charset="0"/>
              </a:rPr>
              <a:t> = O(n</a:t>
            </a:r>
            <a:r>
              <a:rPr lang="en-US" baseline="30000">
                <a:latin typeface="Comic Sans MS" pitchFamily="66" charset="0"/>
              </a:rPr>
              <a:t>2</a:t>
            </a:r>
            <a:r>
              <a:rPr lang="en-US">
                <a:latin typeface="Comic Sans MS" pitchFamily="66" charset="0"/>
              </a:rPr>
              <a:t>):</a:t>
            </a:r>
          </a:p>
          <a:p>
            <a:pPr lvl="1" eaLnBrk="1" hangingPunct="1">
              <a:lnSpc>
                <a:spcPct val="200000"/>
              </a:lnSpc>
            </a:pPr>
            <a:r>
              <a:rPr lang="en-US">
                <a:latin typeface="Comic Sans MS" pitchFamily="66" charset="0"/>
              </a:rPr>
              <a:t> 1000n</a:t>
            </a:r>
            <a:r>
              <a:rPr lang="en-US" baseline="30000">
                <a:latin typeface="Comic Sans MS" pitchFamily="66" charset="0"/>
              </a:rPr>
              <a:t>2</a:t>
            </a:r>
            <a:r>
              <a:rPr lang="en-US">
                <a:latin typeface="Comic Sans MS" pitchFamily="66" charset="0"/>
              </a:rPr>
              <a:t>+1000n = O(n</a:t>
            </a:r>
            <a:r>
              <a:rPr lang="en-US" baseline="30000">
                <a:latin typeface="Comic Sans MS" pitchFamily="66" charset="0"/>
              </a:rPr>
              <a:t>2</a:t>
            </a:r>
            <a:r>
              <a:rPr lang="en-US">
                <a:latin typeface="Comic Sans MS" pitchFamily="66" charset="0"/>
              </a:rPr>
              <a:t>): </a:t>
            </a:r>
          </a:p>
          <a:p>
            <a:pPr lvl="1" eaLnBrk="1" hangingPunct="1">
              <a:lnSpc>
                <a:spcPct val="200000"/>
              </a:lnSpc>
              <a:buFontTx/>
              <a:buNone/>
            </a:pPr>
            <a:r>
              <a:rPr lang="en-US">
                <a:latin typeface="Comic Sans MS" pitchFamily="66" charset="0"/>
              </a:rPr>
              <a:t>	</a:t>
            </a:r>
          </a:p>
          <a:p>
            <a:pPr lvl="1" eaLnBrk="1" hangingPunct="1">
              <a:lnSpc>
                <a:spcPct val="200000"/>
              </a:lnSpc>
            </a:pPr>
            <a:r>
              <a:rPr lang="en-US">
                <a:latin typeface="Comic Sans MS" pitchFamily="66" charset="0"/>
              </a:rPr>
              <a:t> n = O(n</a:t>
            </a:r>
            <a:r>
              <a:rPr lang="en-US" baseline="30000">
                <a:latin typeface="Comic Sans MS" pitchFamily="66" charset="0"/>
              </a:rPr>
              <a:t>2</a:t>
            </a:r>
            <a:r>
              <a:rPr lang="en-US">
                <a:latin typeface="Comic Sans MS" pitchFamily="66" charset="0"/>
              </a:rPr>
              <a:t>):</a:t>
            </a:r>
          </a:p>
        </p:txBody>
      </p:sp>
      <p:sp>
        <p:nvSpPr>
          <p:cNvPr id="150532" name="Rectangle 4"/>
          <p:cNvSpPr>
            <a:spLocks noChangeArrowheads="1"/>
          </p:cNvSpPr>
          <p:nvPr/>
        </p:nvSpPr>
        <p:spPr bwMode="auto">
          <a:xfrm>
            <a:off x="4341814" y="1506538"/>
            <a:ext cx="5146675" cy="457200"/>
          </a:xfrm>
          <a:prstGeom prst="rect">
            <a:avLst/>
          </a:prstGeom>
          <a:noFill/>
          <a:ln w="9525">
            <a:noFill/>
            <a:miter lim="800000"/>
            <a:headEnd/>
            <a:tailEnd/>
          </a:ln>
        </p:spPr>
        <p:txBody>
          <a:bodyPr wrap="none">
            <a:spAutoFit/>
          </a:bodyPr>
          <a:lstStyle/>
          <a:p>
            <a:r>
              <a:rPr lang="en-US" sz="2400">
                <a:solidFill>
                  <a:schemeClr val="accent2"/>
                </a:solidFill>
                <a:latin typeface="Comic Sans MS" pitchFamily="66" charset="0"/>
              </a:rPr>
              <a:t>2n</a:t>
            </a:r>
            <a:r>
              <a:rPr lang="en-US" sz="2400" baseline="30000">
                <a:solidFill>
                  <a:schemeClr val="accent2"/>
                </a:solidFill>
                <a:latin typeface="Comic Sans MS" pitchFamily="66" charset="0"/>
              </a:rPr>
              <a:t>2</a:t>
            </a:r>
            <a:r>
              <a:rPr lang="en-US" sz="2400">
                <a:solidFill>
                  <a:schemeClr val="accent2"/>
                </a:solidFill>
                <a:latin typeface="Comic Sans MS" pitchFamily="66" charset="0"/>
              </a:rPr>
              <a:t> </a:t>
            </a:r>
            <a:r>
              <a:rPr lang="en-US" sz="2400">
                <a:solidFill>
                  <a:schemeClr val="accent2"/>
                </a:solidFill>
                <a:latin typeface="Comic Sans MS" pitchFamily="66" charset="0"/>
                <a:sym typeface="Symbol" pitchFamily="18" charset="2"/>
              </a:rPr>
              <a:t>≤</a:t>
            </a:r>
            <a:r>
              <a:rPr lang="en-US" sz="2400">
                <a:solidFill>
                  <a:schemeClr val="accent2"/>
                </a:solidFill>
                <a:latin typeface="Comic Sans MS" pitchFamily="66" charset="0"/>
              </a:rPr>
              <a:t> cn</a:t>
            </a:r>
            <a:r>
              <a:rPr lang="en-US" sz="2400" baseline="30000">
                <a:solidFill>
                  <a:schemeClr val="accent2"/>
                </a:solidFill>
                <a:latin typeface="Comic Sans MS" pitchFamily="66" charset="0"/>
              </a:rPr>
              <a:t>3 </a:t>
            </a:r>
            <a:r>
              <a:rPr lang="en-US" sz="2400">
                <a:solidFill>
                  <a:schemeClr val="accent2"/>
                </a:solidFill>
                <a:latin typeface="Comic Sans MS" pitchFamily="66" charset="0"/>
                <a:sym typeface="Symbol" pitchFamily="18" charset="2"/>
              </a:rPr>
              <a:t> 2 ≤ cn </a:t>
            </a:r>
            <a:r>
              <a:rPr lang="en-US" sz="2400">
                <a:solidFill>
                  <a:srgbClr val="002060"/>
                </a:solidFill>
                <a:latin typeface="Comic Sans MS" pitchFamily="66" charset="0"/>
                <a:sym typeface="Symbol" pitchFamily="18" charset="2"/>
              </a:rPr>
              <a:t></a:t>
            </a:r>
            <a:r>
              <a:rPr lang="en-US" sz="2400">
                <a:solidFill>
                  <a:srgbClr val="FF0000"/>
                </a:solidFill>
                <a:latin typeface="Comic Sans MS" pitchFamily="66" charset="0"/>
                <a:sym typeface="Symbol" pitchFamily="18" charset="2"/>
              </a:rPr>
              <a:t> </a:t>
            </a:r>
            <a:r>
              <a:rPr lang="en-US" sz="2400">
                <a:solidFill>
                  <a:srgbClr val="FF0000"/>
                </a:solidFill>
                <a:latin typeface="Comic Sans MS" pitchFamily="66" charset="0"/>
              </a:rPr>
              <a:t>c = 1 and n</a:t>
            </a:r>
            <a:r>
              <a:rPr lang="en-US" sz="2400" baseline="-25000">
                <a:solidFill>
                  <a:srgbClr val="FF0000"/>
                </a:solidFill>
                <a:latin typeface="Comic Sans MS" pitchFamily="66" charset="0"/>
              </a:rPr>
              <a:t>0</a:t>
            </a:r>
            <a:r>
              <a:rPr lang="en-US" sz="2400">
                <a:solidFill>
                  <a:srgbClr val="FF0000"/>
                </a:solidFill>
                <a:latin typeface="Comic Sans MS" pitchFamily="66" charset="0"/>
              </a:rPr>
              <a:t>= 2</a:t>
            </a:r>
          </a:p>
        </p:txBody>
      </p:sp>
      <p:sp>
        <p:nvSpPr>
          <p:cNvPr id="150533" name="Rectangle 5"/>
          <p:cNvSpPr>
            <a:spLocks noChangeArrowheads="1"/>
          </p:cNvSpPr>
          <p:nvPr/>
        </p:nvSpPr>
        <p:spPr bwMode="auto">
          <a:xfrm>
            <a:off x="4262438" y="2320925"/>
            <a:ext cx="4883150" cy="457200"/>
          </a:xfrm>
          <a:prstGeom prst="rect">
            <a:avLst/>
          </a:prstGeom>
          <a:noFill/>
          <a:ln w="9525">
            <a:noFill/>
            <a:miter lim="800000"/>
            <a:headEnd/>
            <a:tailEnd/>
          </a:ln>
        </p:spPr>
        <p:txBody>
          <a:bodyPr wrap="none">
            <a:spAutoFit/>
          </a:bodyPr>
          <a:lstStyle/>
          <a:p>
            <a:r>
              <a:rPr lang="en-US" sz="2400">
                <a:solidFill>
                  <a:schemeClr val="accent2"/>
                </a:solidFill>
                <a:latin typeface="Comic Sans MS" pitchFamily="66" charset="0"/>
              </a:rPr>
              <a:t>n</a:t>
            </a:r>
            <a:r>
              <a:rPr lang="en-US" sz="2400" baseline="30000">
                <a:solidFill>
                  <a:schemeClr val="accent2"/>
                </a:solidFill>
                <a:latin typeface="Comic Sans MS" pitchFamily="66" charset="0"/>
              </a:rPr>
              <a:t>2</a:t>
            </a:r>
            <a:r>
              <a:rPr lang="en-US" sz="2400">
                <a:solidFill>
                  <a:schemeClr val="accent2"/>
                </a:solidFill>
                <a:latin typeface="Comic Sans MS" pitchFamily="66" charset="0"/>
              </a:rPr>
              <a:t> </a:t>
            </a:r>
            <a:r>
              <a:rPr lang="en-US" sz="2400">
                <a:solidFill>
                  <a:schemeClr val="accent2"/>
                </a:solidFill>
                <a:latin typeface="Comic Sans MS" pitchFamily="66" charset="0"/>
                <a:sym typeface="Symbol" pitchFamily="18" charset="2"/>
              </a:rPr>
              <a:t>≤</a:t>
            </a:r>
            <a:r>
              <a:rPr lang="en-US" sz="2400">
                <a:solidFill>
                  <a:schemeClr val="accent2"/>
                </a:solidFill>
                <a:latin typeface="Comic Sans MS" pitchFamily="66" charset="0"/>
              </a:rPr>
              <a:t> cn</a:t>
            </a:r>
            <a:r>
              <a:rPr lang="en-US" sz="2400" baseline="30000">
                <a:solidFill>
                  <a:schemeClr val="accent2"/>
                </a:solidFill>
                <a:latin typeface="Comic Sans MS" pitchFamily="66" charset="0"/>
              </a:rPr>
              <a:t>2 </a:t>
            </a:r>
            <a:r>
              <a:rPr lang="en-US" sz="2400">
                <a:solidFill>
                  <a:schemeClr val="accent2"/>
                </a:solidFill>
                <a:latin typeface="Comic Sans MS" pitchFamily="66" charset="0"/>
                <a:sym typeface="Symbol" pitchFamily="18" charset="2"/>
              </a:rPr>
              <a:t> c ≥  1   </a:t>
            </a:r>
            <a:r>
              <a:rPr lang="en-US" sz="2400">
                <a:solidFill>
                  <a:srgbClr val="FF0000"/>
                </a:solidFill>
                <a:latin typeface="Comic Sans MS" pitchFamily="66" charset="0"/>
              </a:rPr>
              <a:t>c = 1 and n</a:t>
            </a:r>
            <a:r>
              <a:rPr lang="en-US" sz="2400" baseline="-25000">
                <a:solidFill>
                  <a:srgbClr val="FF0000"/>
                </a:solidFill>
                <a:latin typeface="Comic Sans MS" pitchFamily="66" charset="0"/>
              </a:rPr>
              <a:t>0</a:t>
            </a:r>
            <a:r>
              <a:rPr lang="en-US" sz="2400">
                <a:solidFill>
                  <a:srgbClr val="FF0000"/>
                </a:solidFill>
                <a:latin typeface="Comic Sans MS" pitchFamily="66" charset="0"/>
              </a:rPr>
              <a:t>= 1</a:t>
            </a:r>
          </a:p>
        </p:txBody>
      </p:sp>
      <p:sp>
        <p:nvSpPr>
          <p:cNvPr id="150534" name="Rectangle 6"/>
          <p:cNvSpPr>
            <a:spLocks noChangeArrowheads="1"/>
          </p:cNvSpPr>
          <p:nvPr/>
        </p:nvSpPr>
        <p:spPr bwMode="auto">
          <a:xfrm>
            <a:off x="2298700" y="3814763"/>
            <a:ext cx="7570788" cy="457200"/>
          </a:xfrm>
          <a:prstGeom prst="rect">
            <a:avLst/>
          </a:prstGeom>
          <a:noFill/>
          <a:ln w="9525">
            <a:noFill/>
            <a:miter lim="800000"/>
            <a:headEnd/>
            <a:tailEnd/>
          </a:ln>
        </p:spPr>
        <p:txBody>
          <a:bodyPr wrap="none">
            <a:spAutoFit/>
          </a:bodyPr>
          <a:lstStyle/>
          <a:p>
            <a:r>
              <a:rPr lang="en-US" sz="2400">
                <a:solidFill>
                  <a:schemeClr val="accent2"/>
                </a:solidFill>
                <a:latin typeface="Comic Sans MS" pitchFamily="66" charset="0"/>
              </a:rPr>
              <a:t>1000n</a:t>
            </a:r>
            <a:r>
              <a:rPr lang="en-US" sz="2400" baseline="30000">
                <a:solidFill>
                  <a:schemeClr val="accent2"/>
                </a:solidFill>
                <a:latin typeface="Comic Sans MS" pitchFamily="66" charset="0"/>
              </a:rPr>
              <a:t>2</a:t>
            </a:r>
            <a:r>
              <a:rPr lang="en-US" sz="2400">
                <a:solidFill>
                  <a:schemeClr val="accent2"/>
                </a:solidFill>
                <a:latin typeface="Comic Sans MS" pitchFamily="66" charset="0"/>
              </a:rPr>
              <a:t>+1000n </a:t>
            </a:r>
            <a:r>
              <a:rPr lang="en-US" sz="2400">
                <a:solidFill>
                  <a:schemeClr val="accent2"/>
                </a:solidFill>
                <a:latin typeface="Comic Sans MS" pitchFamily="66" charset="0"/>
                <a:sym typeface="Symbol" pitchFamily="18" charset="2"/>
              </a:rPr>
              <a:t>≤</a:t>
            </a:r>
            <a:r>
              <a:rPr lang="en-US" sz="2400">
                <a:solidFill>
                  <a:schemeClr val="accent2"/>
                </a:solidFill>
                <a:latin typeface="Comic Sans MS" pitchFamily="66" charset="0"/>
              </a:rPr>
              <a:t> cn</a:t>
            </a:r>
            <a:r>
              <a:rPr lang="en-US" sz="2400" baseline="30000">
                <a:solidFill>
                  <a:schemeClr val="accent2"/>
                </a:solidFill>
                <a:latin typeface="Comic Sans MS" pitchFamily="66" charset="0"/>
              </a:rPr>
              <a:t>2 </a:t>
            </a:r>
            <a:r>
              <a:rPr lang="en-US" sz="2400">
                <a:solidFill>
                  <a:schemeClr val="accent2"/>
                </a:solidFill>
                <a:latin typeface="Comic Sans MS" pitchFamily="66" charset="0"/>
                <a:sym typeface="Symbol" pitchFamily="18" charset="2"/>
              </a:rPr>
              <a:t>≤</a:t>
            </a:r>
            <a:r>
              <a:rPr lang="en-US" sz="2400">
                <a:solidFill>
                  <a:schemeClr val="accent2"/>
                </a:solidFill>
                <a:latin typeface="Comic Sans MS" pitchFamily="66" charset="0"/>
              </a:rPr>
              <a:t> cn</a:t>
            </a:r>
            <a:r>
              <a:rPr lang="en-US" sz="2400" baseline="30000">
                <a:solidFill>
                  <a:schemeClr val="accent2"/>
                </a:solidFill>
                <a:latin typeface="Comic Sans MS" pitchFamily="66" charset="0"/>
              </a:rPr>
              <a:t>2</a:t>
            </a:r>
            <a:r>
              <a:rPr lang="en-US" sz="2400">
                <a:solidFill>
                  <a:schemeClr val="accent2"/>
                </a:solidFill>
                <a:latin typeface="Comic Sans MS" pitchFamily="66" charset="0"/>
              </a:rPr>
              <a:t>+ 1000n </a:t>
            </a:r>
            <a:r>
              <a:rPr lang="en-US" sz="2400">
                <a:solidFill>
                  <a:schemeClr val="accent2"/>
                </a:solidFill>
                <a:latin typeface="Comic Sans MS" pitchFamily="66" charset="0"/>
                <a:sym typeface="Symbol" pitchFamily="18" charset="2"/>
              </a:rPr>
              <a:t> </a:t>
            </a:r>
            <a:r>
              <a:rPr lang="en-US" sz="2400">
                <a:solidFill>
                  <a:srgbClr val="FF0000"/>
                </a:solidFill>
                <a:latin typeface="Comic Sans MS" pitchFamily="66" charset="0"/>
                <a:sym typeface="Symbol" pitchFamily="18" charset="2"/>
              </a:rPr>
              <a:t>c=1001 and n</a:t>
            </a:r>
            <a:r>
              <a:rPr lang="en-US" sz="2400" baseline="-25000">
                <a:solidFill>
                  <a:srgbClr val="FF0000"/>
                </a:solidFill>
                <a:latin typeface="Comic Sans MS" pitchFamily="66" charset="0"/>
                <a:sym typeface="Symbol" pitchFamily="18" charset="2"/>
              </a:rPr>
              <a:t>0</a:t>
            </a:r>
            <a:r>
              <a:rPr lang="en-US" sz="2400">
                <a:solidFill>
                  <a:srgbClr val="FF0000"/>
                </a:solidFill>
                <a:latin typeface="Comic Sans MS" pitchFamily="66" charset="0"/>
                <a:sym typeface="Symbol" pitchFamily="18" charset="2"/>
              </a:rPr>
              <a:t> = 1</a:t>
            </a:r>
          </a:p>
        </p:txBody>
      </p:sp>
      <p:sp>
        <p:nvSpPr>
          <p:cNvPr id="150535" name="Rectangle 7"/>
          <p:cNvSpPr>
            <a:spLocks noChangeArrowheads="1"/>
          </p:cNvSpPr>
          <p:nvPr/>
        </p:nvSpPr>
        <p:spPr bwMode="auto">
          <a:xfrm>
            <a:off x="4156076" y="4624388"/>
            <a:ext cx="5510213" cy="519112"/>
          </a:xfrm>
          <a:prstGeom prst="rect">
            <a:avLst/>
          </a:prstGeom>
          <a:noFill/>
          <a:ln w="9525">
            <a:noFill/>
            <a:miter lim="800000"/>
            <a:headEnd/>
            <a:tailEnd/>
          </a:ln>
        </p:spPr>
        <p:txBody>
          <a:bodyPr wrap="none">
            <a:spAutoFit/>
          </a:bodyPr>
          <a:lstStyle/>
          <a:p>
            <a:r>
              <a:rPr lang="en-US" sz="2800">
                <a:solidFill>
                  <a:schemeClr val="accent2"/>
                </a:solidFill>
                <a:latin typeface="Comic Sans MS" pitchFamily="66" charset="0"/>
              </a:rPr>
              <a:t>n </a:t>
            </a:r>
            <a:r>
              <a:rPr lang="en-US" sz="2800">
                <a:solidFill>
                  <a:schemeClr val="accent2"/>
                </a:solidFill>
                <a:latin typeface="Comic Sans MS" pitchFamily="66" charset="0"/>
                <a:sym typeface="Symbol" pitchFamily="18" charset="2"/>
              </a:rPr>
              <a:t>≤</a:t>
            </a:r>
            <a:r>
              <a:rPr lang="en-US" sz="2800">
                <a:solidFill>
                  <a:schemeClr val="accent2"/>
                </a:solidFill>
                <a:latin typeface="Comic Sans MS" pitchFamily="66" charset="0"/>
              </a:rPr>
              <a:t> cn</a:t>
            </a:r>
            <a:r>
              <a:rPr lang="en-US" sz="2800" baseline="30000">
                <a:solidFill>
                  <a:schemeClr val="accent2"/>
                </a:solidFill>
                <a:latin typeface="Comic Sans MS" pitchFamily="66" charset="0"/>
              </a:rPr>
              <a:t>2 </a:t>
            </a:r>
            <a:r>
              <a:rPr lang="en-US" sz="2800">
                <a:solidFill>
                  <a:schemeClr val="accent2"/>
                </a:solidFill>
                <a:latin typeface="Comic Sans MS" pitchFamily="66" charset="0"/>
                <a:sym typeface="Symbol" pitchFamily="18" charset="2"/>
              </a:rPr>
              <a:t> cn ≥ 1  </a:t>
            </a:r>
            <a:r>
              <a:rPr lang="en-US" sz="2800">
                <a:solidFill>
                  <a:srgbClr val="FF0000"/>
                </a:solidFill>
                <a:latin typeface="Comic Sans MS" pitchFamily="66" charset="0"/>
              </a:rPr>
              <a:t>c = 1 and n</a:t>
            </a:r>
            <a:r>
              <a:rPr lang="en-US" sz="2800" baseline="-25000">
                <a:solidFill>
                  <a:srgbClr val="FF0000"/>
                </a:solidFill>
                <a:latin typeface="Comic Sans MS" pitchFamily="66" charset="0"/>
              </a:rPr>
              <a:t>0</a:t>
            </a:r>
            <a:r>
              <a:rPr lang="en-US" sz="2800">
                <a:solidFill>
                  <a:srgbClr val="FF0000"/>
                </a:solidFill>
                <a:latin typeface="Comic Sans MS" pitchFamily="66" charset="0"/>
              </a:rPr>
              <a:t>= 1</a:t>
            </a:r>
          </a:p>
        </p:txBody>
      </p:sp>
      <p:pic>
        <p:nvPicPr>
          <p:cNvPr id="9" name="Picture 2" descr="BRAC University Jobs 2020- Jobs in BRAC University- careerz360.com">
            <a:extLst>
              <a:ext uri="{FF2B5EF4-FFF2-40B4-BE49-F238E27FC236}">
                <a16:creationId xmlns:a16="http://schemas.microsoft.com/office/drawing/2014/main" id="{F734AB7A-60B9-47F0-9A77-8F991993F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5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05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53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0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p:bldP spid="150533" grpId="0"/>
      <p:bldP spid="150534" grpId="0"/>
      <p:bldP spid="15053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497330" y="100012"/>
            <a:ext cx="8538210" cy="1189831"/>
          </a:xfrm>
        </p:spPr>
        <p:txBody>
          <a:bodyPr/>
          <a:lstStyle/>
          <a:p>
            <a:pPr eaLnBrk="1" hangingPunct="1"/>
            <a:r>
              <a:rPr lang="en-US" sz="3600" dirty="0"/>
              <a:t>Big-O</a:t>
            </a:r>
          </a:p>
        </p:txBody>
      </p:sp>
      <mc:AlternateContent xmlns:mc="http://schemas.openxmlformats.org/markup-compatibility/2006" xmlns:a14="http://schemas.microsoft.com/office/drawing/2010/main">
        <mc:Choice Requires="a14">
          <p:sp>
            <p:nvSpPr>
              <p:cNvPr id="4098" name="Object 2"/>
              <p:cNvSpPr txBox="1">
                <a:spLocks noGrp="1"/>
              </p:cNvSpPr>
              <p:nvPr>
                <p:ph idx="1"/>
              </p:nvPr>
            </p:nvSpPr>
            <p:spPr bwMode="auto">
              <a:xfrm>
                <a:off x="1417319" y="1703070"/>
                <a:ext cx="9111503" cy="3497580"/>
              </a:xfrm>
              <a:prstGeom prst="rect">
                <a:avLst/>
              </a:prstGeom>
              <a:noFill/>
            </p:spPr>
            <p:txBody>
              <a:bodyPr>
                <a:noAutofit/>
              </a:bodyPr>
              <a:lstStyle/>
              <a:p>
                <a:pPr marL="0" indent="0">
                  <a:buNone/>
                </a:pPr>
                <a14:m>
                  <m:oMathPara xmlns:m="http://schemas.openxmlformats.org/officeDocument/2006/math">
                    <m:oMathParaPr>
                      <m:jc m:val="left"/>
                    </m:oMathParaPr>
                    <m:oMath xmlns:m="http://schemas.openxmlformats.org/officeDocument/2006/math">
                      <m:r>
                        <a:rPr lang="en-US" sz="4000" i="1" smtClean="0">
                          <a:solidFill>
                            <a:srgbClr val="000000"/>
                          </a:solidFill>
                          <a:latin typeface="Cambria Math" panose="02040503050406030204" pitchFamily="18" charset="0"/>
                        </a:rPr>
                        <m:t>2</m:t>
                      </m:r>
                      <m:sSup>
                        <m:sSupPr>
                          <m:ctrlPr>
                            <a:rPr lang="en-US" sz="4000" i="1">
                              <a:solidFill>
                                <a:srgbClr val="000000"/>
                              </a:solidFill>
                              <a:latin typeface="Cambria Math" panose="02040503050406030204" pitchFamily="18" charset="0"/>
                            </a:rPr>
                          </m:ctrlPr>
                        </m:sSupPr>
                        <m:e>
                          <m:r>
                            <a:rPr lang="en-US" sz="4000" i="1">
                              <a:solidFill>
                                <a:srgbClr val="000000"/>
                              </a:solidFill>
                              <a:latin typeface="Cambria Math" panose="02040503050406030204" pitchFamily="18" charset="0"/>
                            </a:rPr>
                            <m:t>𝑛</m:t>
                          </m:r>
                        </m:e>
                        <m:sup>
                          <m:r>
                            <a:rPr lang="en-US" sz="4000" i="1">
                              <a:solidFill>
                                <a:srgbClr val="000000"/>
                              </a:solidFill>
                              <a:latin typeface="Cambria Math" panose="02040503050406030204" pitchFamily="18" charset="0"/>
                            </a:rPr>
                            <m:t>2</m:t>
                          </m:r>
                        </m:sup>
                      </m:sSup>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𝑂</m:t>
                      </m:r>
                      <m:d>
                        <m:dPr>
                          <m:ctrlPr>
                            <a:rPr lang="en-US" sz="4000" i="1">
                              <a:solidFill>
                                <a:srgbClr val="000000"/>
                              </a:solidFill>
                              <a:latin typeface="Cambria Math" panose="02040503050406030204" pitchFamily="18" charset="0"/>
                            </a:rPr>
                          </m:ctrlPr>
                        </m:dPr>
                        <m:e>
                          <m:sSup>
                            <m:sSupPr>
                              <m:ctrlPr>
                                <a:rPr lang="en-US" sz="4000" i="1">
                                  <a:solidFill>
                                    <a:srgbClr val="000000"/>
                                  </a:solidFill>
                                  <a:latin typeface="Cambria Math" panose="02040503050406030204" pitchFamily="18" charset="0"/>
                                </a:rPr>
                              </m:ctrlPr>
                            </m:sSupPr>
                            <m:e>
                              <m:r>
                                <a:rPr lang="en-US" sz="4000" i="1">
                                  <a:solidFill>
                                    <a:srgbClr val="000000"/>
                                  </a:solidFill>
                                  <a:latin typeface="Cambria Math" panose="02040503050406030204" pitchFamily="18" charset="0"/>
                                </a:rPr>
                                <m:t>𝑛</m:t>
                              </m:r>
                            </m:e>
                            <m:sup>
                              <m:r>
                                <a:rPr lang="en-US" sz="4000" i="1">
                                  <a:solidFill>
                                    <a:srgbClr val="000000"/>
                                  </a:solidFill>
                                  <a:latin typeface="Cambria Math" panose="02040503050406030204" pitchFamily="18" charset="0"/>
                                </a:rPr>
                                <m:t>2</m:t>
                              </m:r>
                            </m:sup>
                          </m:sSup>
                        </m:e>
                      </m:d>
                    </m:oMath>
                  </m:oMathPara>
                </a14:m>
                <a:endParaRPr lang="en-US" sz="4000" i="1" dirty="0">
                  <a:solidFill>
                    <a:srgbClr val="000000"/>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4000" i="1">
                          <a:solidFill>
                            <a:srgbClr val="000000"/>
                          </a:solidFill>
                          <a:latin typeface="Cambria Math" panose="02040503050406030204" pitchFamily="18" charset="0"/>
                        </a:rPr>
                        <m:t>1,000,000</m:t>
                      </m:r>
                      <m:sSup>
                        <m:sSupPr>
                          <m:ctrlPr>
                            <a:rPr lang="en-US" sz="4000" i="1">
                              <a:solidFill>
                                <a:srgbClr val="000000"/>
                              </a:solidFill>
                              <a:latin typeface="Cambria Math" panose="02040503050406030204" pitchFamily="18" charset="0"/>
                            </a:rPr>
                          </m:ctrlPr>
                        </m:sSupPr>
                        <m:e>
                          <m:r>
                            <a:rPr lang="en-US" sz="4000" i="1">
                              <a:solidFill>
                                <a:srgbClr val="000000"/>
                              </a:solidFill>
                              <a:latin typeface="Cambria Math" panose="02040503050406030204" pitchFamily="18" charset="0"/>
                            </a:rPr>
                            <m:t>𝑛</m:t>
                          </m:r>
                        </m:e>
                        <m:sup>
                          <m:r>
                            <a:rPr lang="en-US" sz="4000" i="1">
                              <a:solidFill>
                                <a:srgbClr val="000000"/>
                              </a:solidFill>
                              <a:latin typeface="Cambria Math" panose="02040503050406030204" pitchFamily="18" charset="0"/>
                            </a:rPr>
                            <m:t>2</m:t>
                          </m:r>
                        </m:sup>
                      </m:sSup>
                      <m:r>
                        <a:rPr lang="en-US" sz="4000" i="1">
                          <a:solidFill>
                            <a:srgbClr val="000000"/>
                          </a:solidFill>
                          <a:latin typeface="Cambria Math" panose="02040503050406030204" pitchFamily="18" charset="0"/>
                        </a:rPr>
                        <m:t>+150,000=</m:t>
                      </m:r>
                      <m:r>
                        <a:rPr lang="en-US" sz="4000" i="1">
                          <a:solidFill>
                            <a:srgbClr val="000000"/>
                          </a:solidFill>
                          <a:latin typeface="Cambria Math" panose="02040503050406030204" pitchFamily="18" charset="0"/>
                        </a:rPr>
                        <m:t>𝑂</m:t>
                      </m:r>
                      <m:d>
                        <m:dPr>
                          <m:ctrlPr>
                            <a:rPr lang="en-US" sz="4000" i="1">
                              <a:solidFill>
                                <a:srgbClr val="000000"/>
                              </a:solidFill>
                              <a:latin typeface="Cambria Math" panose="02040503050406030204" pitchFamily="18" charset="0"/>
                            </a:rPr>
                          </m:ctrlPr>
                        </m:dPr>
                        <m:e>
                          <m:sSup>
                            <m:sSupPr>
                              <m:ctrlPr>
                                <a:rPr lang="en-US" sz="4000" i="1">
                                  <a:solidFill>
                                    <a:srgbClr val="000000"/>
                                  </a:solidFill>
                                  <a:latin typeface="Cambria Math" panose="02040503050406030204" pitchFamily="18" charset="0"/>
                                </a:rPr>
                              </m:ctrlPr>
                            </m:sSupPr>
                            <m:e>
                              <m:r>
                                <a:rPr lang="en-US" sz="4000" i="1">
                                  <a:solidFill>
                                    <a:srgbClr val="000000"/>
                                  </a:solidFill>
                                  <a:latin typeface="Cambria Math" panose="02040503050406030204" pitchFamily="18" charset="0"/>
                                </a:rPr>
                                <m:t>𝑛</m:t>
                              </m:r>
                            </m:e>
                            <m:sup>
                              <m:r>
                                <a:rPr lang="en-US" sz="4000" i="1">
                                  <a:solidFill>
                                    <a:srgbClr val="000000"/>
                                  </a:solidFill>
                                  <a:latin typeface="Cambria Math" panose="02040503050406030204" pitchFamily="18" charset="0"/>
                                </a:rPr>
                                <m:t>2</m:t>
                              </m:r>
                            </m:sup>
                          </m:sSup>
                        </m:e>
                      </m:d>
                    </m:oMath>
                  </m:oMathPara>
                </a14:m>
                <a:endParaRPr lang="en-US" sz="4000" i="1" dirty="0">
                  <a:solidFill>
                    <a:srgbClr val="000000"/>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4000" i="1">
                          <a:solidFill>
                            <a:srgbClr val="000000"/>
                          </a:solidFill>
                          <a:latin typeface="Cambria Math" panose="02040503050406030204" pitchFamily="18" charset="0"/>
                        </a:rPr>
                        <m:t>5</m:t>
                      </m:r>
                      <m:sSup>
                        <m:sSupPr>
                          <m:ctrlPr>
                            <a:rPr lang="en-US" sz="4000" i="1">
                              <a:solidFill>
                                <a:srgbClr val="000000"/>
                              </a:solidFill>
                              <a:latin typeface="Cambria Math" panose="02040503050406030204" pitchFamily="18" charset="0"/>
                            </a:rPr>
                          </m:ctrlPr>
                        </m:sSupPr>
                        <m:e>
                          <m:r>
                            <a:rPr lang="en-US" sz="4000" i="1">
                              <a:solidFill>
                                <a:srgbClr val="000000"/>
                              </a:solidFill>
                              <a:latin typeface="Cambria Math" panose="02040503050406030204" pitchFamily="18" charset="0"/>
                            </a:rPr>
                            <m:t>𝑛</m:t>
                          </m:r>
                        </m:e>
                        <m:sup>
                          <m:r>
                            <a:rPr lang="en-US" sz="4000" i="1">
                              <a:solidFill>
                                <a:srgbClr val="000000"/>
                              </a:solidFill>
                              <a:latin typeface="Cambria Math" panose="02040503050406030204" pitchFamily="18" charset="0"/>
                            </a:rPr>
                            <m:t>2</m:t>
                          </m:r>
                        </m:sup>
                      </m:sSup>
                      <m:r>
                        <a:rPr lang="en-US" sz="4000" i="1">
                          <a:solidFill>
                            <a:srgbClr val="000000"/>
                          </a:solidFill>
                          <a:latin typeface="Cambria Math" panose="02040503050406030204" pitchFamily="18" charset="0"/>
                        </a:rPr>
                        <m:t>+7</m:t>
                      </m:r>
                      <m:r>
                        <a:rPr lang="en-US" sz="4000" i="1">
                          <a:solidFill>
                            <a:srgbClr val="000000"/>
                          </a:solidFill>
                          <a:latin typeface="Cambria Math" panose="02040503050406030204" pitchFamily="18" charset="0"/>
                        </a:rPr>
                        <m:t>𝑛</m:t>
                      </m:r>
                      <m:r>
                        <a:rPr lang="en-US" sz="4000" i="1">
                          <a:solidFill>
                            <a:srgbClr val="000000"/>
                          </a:solidFill>
                          <a:latin typeface="Cambria Math" panose="02040503050406030204" pitchFamily="18" charset="0"/>
                        </a:rPr>
                        <m:t>+20=</m:t>
                      </m:r>
                      <m:r>
                        <a:rPr lang="en-US" sz="4000" i="1">
                          <a:solidFill>
                            <a:srgbClr val="000000"/>
                          </a:solidFill>
                          <a:latin typeface="Cambria Math" panose="02040503050406030204" pitchFamily="18" charset="0"/>
                        </a:rPr>
                        <m:t>𝑂</m:t>
                      </m:r>
                      <m:d>
                        <m:dPr>
                          <m:ctrlPr>
                            <a:rPr lang="en-US" sz="4000" i="1">
                              <a:solidFill>
                                <a:srgbClr val="000000"/>
                              </a:solidFill>
                              <a:latin typeface="Cambria Math" panose="02040503050406030204" pitchFamily="18" charset="0"/>
                            </a:rPr>
                          </m:ctrlPr>
                        </m:dPr>
                        <m:e>
                          <m:sSup>
                            <m:sSupPr>
                              <m:ctrlPr>
                                <a:rPr lang="en-US" sz="4000" i="1">
                                  <a:solidFill>
                                    <a:srgbClr val="000000"/>
                                  </a:solidFill>
                                  <a:latin typeface="Cambria Math" panose="02040503050406030204" pitchFamily="18" charset="0"/>
                                </a:rPr>
                              </m:ctrlPr>
                            </m:sSupPr>
                            <m:e>
                              <m:r>
                                <a:rPr lang="en-US" sz="4000" i="1">
                                  <a:solidFill>
                                    <a:srgbClr val="000000"/>
                                  </a:solidFill>
                                  <a:latin typeface="Cambria Math" panose="02040503050406030204" pitchFamily="18" charset="0"/>
                                </a:rPr>
                                <m:t>𝑛</m:t>
                              </m:r>
                            </m:e>
                            <m:sup>
                              <m:r>
                                <a:rPr lang="en-US" sz="4000" i="1">
                                  <a:solidFill>
                                    <a:srgbClr val="000000"/>
                                  </a:solidFill>
                                  <a:latin typeface="Cambria Math" panose="02040503050406030204" pitchFamily="18" charset="0"/>
                                </a:rPr>
                                <m:t>2</m:t>
                              </m:r>
                            </m:sup>
                          </m:sSup>
                        </m:e>
                      </m:d>
                    </m:oMath>
                  </m:oMathPara>
                </a14:m>
                <a:endParaRPr lang="en-US" sz="4000" i="1" dirty="0">
                  <a:solidFill>
                    <a:srgbClr val="000000"/>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4000" i="1">
                          <a:solidFill>
                            <a:srgbClr val="000000"/>
                          </a:solidFill>
                          <a:latin typeface="Cambria Math" panose="02040503050406030204" pitchFamily="18" charset="0"/>
                        </a:rPr>
                        <m:t>2</m:t>
                      </m:r>
                      <m:sSup>
                        <m:sSupPr>
                          <m:ctrlPr>
                            <a:rPr lang="en-US" sz="4000" i="1">
                              <a:solidFill>
                                <a:srgbClr val="000000"/>
                              </a:solidFill>
                              <a:latin typeface="Cambria Math" panose="02040503050406030204" pitchFamily="18" charset="0"/>
                            </a:rPr>
                          </m:ctrlPr>
                        </m:sSupPr>
                        <m:e>
                          <m:r>
                            <a:rPr lang="en-US" sz="4000" i="1">
                              <a:solidFill>
                                <a:srgbClr val="000000"/>
                              </a:solidFill>
                              <a:latin typeface="Cambria Math" panose="02040503050406030204" pitchFamily="18" charset="0"/>
                            </a:rPr>
                            <m:t>𝑛</m:t>
                          </m:r>
                        </m:e>
                        <m:sup>
                          <m:r>
                            <a:rPr lang="en-US" sz="4000" i="1">
                              <a:solidFill>
                                <a:srgbClr val="000000"/>
                              </a:solidFill>
                              <a:latin typeface="Cambria Math" panose="02040503050406030204" pitchFamily="18" charset="0"/>
                            </a:rPr>
                            <m:t>3</m:t>
                          </m:r>
                        </m:sup>
                      </m:sSup>
                      <m:r>
                        <a:rPr lang="en-US" sz="4000" i="1">
                          <a:solidFill>
                            <a:srgbClr val="000000"/>
                          </a:solidFill>
                          <a:latin typeface="Cambria Math" panose="02040503050406030204" pitchFamily="18" charset="0"/>
                        </a:rPr>
                        <m:t>+2≠</m:t>
                      </m:r>
                      <m:r>
                        <a:rPr lang="en-US" sz="4000" i="1">
                          <a:solidFill>
                            <a:srgbClr val="000000"/>
                          </a:solidFill>
                          <a:latin typeface="Cambria Math" panose="02040503050406030204" pitchFamily="18" charset="0"/>
                        </a:rPr>
                        <m:t>𝑂</m:t>
                      </m:r>
                      <m:d>
                        <m:dPr>
                          <m:ctrlPr>
                            <a:rPr lang="en-US" sz="4000" i="1">
                              <a:solidFill>
                                <a:srgbClr val="000000"/>
                              </a:solidFill>
                              <a:latin typeface="Cambria Math" panose="02040503050406030204" pitchFamily="18" charset="0"/>
                            </a:rPr>
                          </m:ctrlPr>
                        </m:dPr>
                        <m:e>
                          <m:sSup>
                            <m:sSupPr>
                              <m:ctrlPr>
                                <a:rPr lang="en-US" sz="4000" i="1">
                                  <a:solidFill>
                                    <a:srgbClr val="000000"/>
                                  </a:solidFill>
                                  <a:latin typeface="Cambria Math" panose="02040503050406030204" pitchFamily="18" charset="0"/>
                                </a:rPr>
                              </m:ctrlPr>
                            </m:sSupPr>
                            <m:e>
                              <m:r>
                                <a:rPr lang="en-US" sz="4000" i="1">
                                  <a:solidFill>
                                    <a:srgbClr val="000000"/>
                                  </a:solidFill>
                                  <a:latin typeface="Cambria Math" panose="02040503050406030204" pitchFamily="18" charset="0"/>
                                </a:rPr>
                                <m:t>𝑛</m:t>
                              </m:r>
                            </m:e>
                            <m:sup>
                              <m:r>
                                <a:rPr lang="en-US" sz="4000" i="1">
                                  <a:solidFill>
                                    <a:srgbClr val="000000"/>
                                  </a:solidFill>
                                  <a:latin typeface="Cambria Math" panose="02040503050406030204" pitchFamily="18" charset="0"/>
                                </a:rPr>
                                <m:t>2</m:t>
                              </m:r>
                            </m:sup>
                          </m:sSup>
                        </m:e>
                      </m:d>
                    </m:oMath>
                  </m:oMathPara>
                </a14:m>
                <a:endParaRPr lang="en-US" sz="4000" i="1" dirty="0">
                  <a:solidFill>
                    <a:srgbClr val="000000"/>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US" sz="4000" i="1">
                              <a:solidFill>
                                <a:srgbClr val="000000"/>
                              </a:solidFill>
                              <a:latin typeface="Cambria Math" panose="02040503050406030204" pitchFamily="18" charset="0"/>
                            </a:rPr>
                          </m:ctrlPr>
                        </m:sSupPr>
                        <m:e>
                          <m:r>
                            <a:rPr lang="en-US" sz="4000" i="1">
                              <a:solidFill>
                                <a:srgbClr val="000000"/>
                              </a:solidFill>
                              <a:latin typeface="Cambria Math" panose="02040503050406030204" pitchFamily="18" charset="0"/>
                            </a:rPr>
                            <m:t>𝑛</m:t>
                          </m:r>
                        </m:e>
                        <m:sup>
                          <m:r>
                            <a:rPr lang="en-US" sz="4000" i="1">
                              <a:solidFill>
                                <a:srgbClr val="000000"/>
                              </a:solidFill>
                              <a:latin typeface="Cambria Math" panose="02040503050406030204" pitchFamily="18" charset="0"/>
                            </a:rPr>
                            <m:t>2.1</m:t>
                          </m:r>
                        </m:sup>
                      </m:sSup>
                      <m:r>
                        <a:rPr lang="en-US" sz="4000" i="1">
                          <a:solidFill>
                            <a:srgbClr val="000000"/>
                          </a:solidFill>
                          <a:latin typeface="Cambria Math" panose="02040503050406030204" pitchFamily="18" charset="0"/>
                        </a:rPr>
                        <m:t>≠</m:t>
                      </m:r>
                      <m:r>
                        <a:rPr lang="en-US" sz="4000" i="1">
                          <a:solidFill>
                            <a:srgbClr val="000000"/>
                          </a:solidFill>
                          <a:latin typeface="Cambria Math" panose="02040503050406030204" pitchFamily="18" charset="0"/>
                        </a:rPr>
                        <m:t>𝑂</m:t>
                      </m:r>
                      <m:d>
                        <m:dPr>
                          <m:ctrlPr>
                            <a:rPr lang="en-US" sz="4000" i="1">
                              <a:solidFill>
                                <a:srgbClr val="000000"/>
                              </a:solidFill>
                              <a:latin typeface="Cambria Math" panose="02040503050406030204" pitchFamily="18" charset="0"/>
                            </a:rPr>
                          </m:ctrlPr>
                        </m:dPr>
                        <m:e>
                          <m:sSup>
                            <m:sSupPr>
                              <m:ctrlPr>
                                <a:rPr lang="en-US" sz="4000" i="1">
                                  <a:solidFill>
                                    <a:srgbClr val="000000"/>
                                  </a:solidFill>
                                  <a:latin typeface="Cambria Math" panose="02040503050406030204" pitchFamily="18" charset="0"/>
                                </a:rPr>
                              </m:ctrlPr>
                            </m:sSupPr>
                            <m:e>
                              <m:r>
                                <a:rPr lang="en-US" sz="4000" i="1">
                                  <a:solidFill>
                                    <a:srgbClr val="000000"/>
                                  </a:solidFill>
                                  <a:latin typeface="Cambria Math" panose="02040503050406030204" pitchFamily="18" charset="0"/>
                                </a:rPr>
                                <m:t>𝑛</m:t>
                              </m:r>
                            </m:e>
                            <m:sup>
                              <m:r>
                                <a:rPr lang="en-US" sz="4000" i="1">
                                  <a:solidFill>
                                    <a:srgbClr val="000000"/>
                                  </a:solidFill>
                                  <a:latin typeface="Cambria Math" panose="02040503050406030204" pitchFamily="18" charset="0"/>
                                </a:rPr>
                                <m:t>2</m:t>
                              </m:r>
                            </m:sup>
                          </m:sSup>
                        </m:e>
                      </m:d>
                    </m:oMath>
                  </m:oMathPara>
                </a14:m>
                <a:endParaRPr lang="en-US" sz="4000" i="1" dirty="0">
                  <a:solidFill>
                    <a:srgbClr val="000000"/>
                  </a:solidFill>
                  <a:latin typeface="Cambria Math" panose="02040503050406030204" pitchFamily="18" charset="0"/>
                </a:endParaRPr>
              </a:p>
              <a:p>
                <a:endParaRPr lang="en-US" i="1" dirty="0">
                  <a:solidFill>
                    <a:srgbClr val="000000"/>
                  </a:solidFill>
                  <a:latin typeface="Cambria Math" panose="02040503050406030204" pitchFamily="18" charset="0"/>
                </a:endParaRPr>
              </a:p>
              <a:p>
                <a:pPr marL="0" indent="0">
                  <a:buNone/>
                </a:pPr>
                <a:br>
                  <a:rPr lang="en-US" i="1" dirty="0">
                    <a:solidFill>
                      <a:srgbClr val="000000"/>
                    </a:solidFill>
                    <a:latin typeface="Cambria Math" panose="02040503050406030204" pitchFamily="18" charset="0"/>
                  </a:rPr>
                </a:br>
                <a:endParaRPr lang="en-US" dirty="0"/>
              </a:p>
            </p:txBody>
          </p:sp>
        </mc:Choice>
        <mc:Fallback xmlns="">
          <p:sp>
            <p:nvSpPr>
              <p:cNvPr id="4098" name="Object 2"/>
              <p:cNvSpPr txBox="1">
                <a:spLocks noRot="1" noChangeAspect="1" noMove="1" noResize="1" noEditPoints="1" noAdjustHandles="1" noChangeArrowheads="1" noChangeShapeType="1" noTextEdit="1"/>
              </p:cNvSpPr>
              <p:nvPr>
                <p:ph idx="1"/>
              </p:nvPr>
            </p:nvSpPr>
            <p:spPr bwMode="auto">
              <a:xfrm>
                <a:off x="1417319" y="1703070"/>
                <a:ext cx="9111503" cy="3497580"/>
              </a:xfrm>
              <a:prstGeom prst="rect">
                <a:avLst/>
              </a:prstGeom>
              <a:blipFill>
                <a:blip r:embed="rId2"/>
                <a:stretch>
                  <a:fillRect/>
                </a:stretch>
              </a:blipFill>
            </p:spPr>
            <p:txBody>
              <a:bodyPr/>
              <a:lstStyle/>
              <a:p>
                <a:r>
                  <a:rPr lang="en-US">
                    <a:noFill/>
                  </a:rPr>
                  <a:t> </a:t>
                </a:r>
              </a:p>
            </p:txBody>
          </p:sp>
        </mc:Fallback>
      </mc:AlternateContent>
      <p:pic>
        <p:nvPicPr>
          <p:cNvPr id="5" name="Picture 2" descr="BRAC University Jobs 2020- Jobs in BRAC University- careerz360.com">
            <a:extLst>
              <a:ext uri="{FF2B5EF4-FFF2-40B4-BE49-F238E27FC236}">
                <a16:creationId xmlns:a16="http://schemas.microsoft.com/office/drawing/2014/main" id="{600A0D11-0013-41AE-994A-C820B9065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4">
            <a:extLst>
              <a:ext uri="{FF2B5EF4-FFF2-40B4-BE49-F238E27FC236}">
                <a16:creationId xmlns:a16="http://schemas.microsoft.com/office/drawing/2014/main" id="{BD9CD870-BB6C-4624-B112-19A034114979}"/>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24</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sz="3600"/>
              <a:t>More Big-O</a:t>
            </a:r>
          </a:p>
        </p:txBody>
      </p:sp>
      <p:sp>
        <p:nvSpPr>
          <p:cNvPr id="144387" name="Rectangle 3"/>
          <p:cNvSpPr>
            <a:spLocks noGrp="1" noChangeArrowheads="1"/>
          </p:cNvSpPr>
          <p:nvPr>
            <p:ph type="body" idx="1"/>
          </p:nvPr>
        </p:nvSpPr>
        <p:spPr/>
        <p:txBody>
          <a:bodyPr/>
          <a:lstStyle/>
          <a:p>
            <a:pPr eaLnBrk="1" hangingPunct="1"/>
            <a:r>
              <a:rPr lang="en-US"/>
              <a:t>Prove that:</a:t>
            </a:r>
          </a:p>
          <a:p>
            <a:pPr eaLnBrk="1" hangingPunct="1"/>
            <a:r>
              <a:rPr lang="en-US"/>
              <a:t>Let </a:t>
            </a:r>
            <a:r>
              <a:rPr lang="en-US" i="1"/>
              <a:t>c</a:t>
            </a:r>
            <a:r>
              <a:rPr lang="en-US"/>
              <a:t> = 21 and </a:t>
            </a:r>
            <a:r>
              <a:rPr lang="en-US" i="1"/>
              <a:t>n</a:t>
            </a:r>
            <a:r>
              <a:rPr lang="en-US" i="1" baseline="-25000"/>
              <a:t>0</a:t>
            </a:r>
            <a:r>
              <a:rPr lang="en-US"/>
              <a:t> = 4</a:t>
            </a:r>
          </a:p>
          <a:p>
            <a:pPr eaLnBrk="1" hangingPunct="1"/>
            <a:r>
              <a:rPr lang="en-US"/>
              <a:t>21</a:t>
            </a:r>
            <a:r>
              <a:rPr lang="en-US" i="1"/>
              <a:t>n</a:t>
            </a:r>
            <a:r>
              <a:rPr lang="en-US" baseline="30000"/>
              <a:t>2</a:t>
            </a:r>
            <a:r>
              <a:rPr lang="en-US"/>
              <a:t> &gt; 20</a:t>
            </a:r>
            <a:r>
              <a:rPr lang="en-US" i="1"/>
              <a:t>n</a:t>
            </a:r>
            <a:r>
              <a:rPr lang="en-US" baseline="30000"/>
              <a:t>2</a:t>
            </a:r>
            <a:r>
              <a:rPr lang="en-US"/>
              <a:t> + 2</a:t>
            </a:r>
            <a:r>
              <a:rPr lang="en-US" i="1"/>
              <a:t>n</a:t>
            </a:r>
            <a:r>
              <a:rPr lang="en-US"/>
              <a:t> + 5  for all </a:t>
            </a:r>
            <a:r>
              <a:rPr lang="en-US" i="1"/>
              <a:t>n</a:t>
            </a:r>
            <a:r>
              <a:rPr lang="en-US"/>
              <a:t> &gt; 4</a:t>
            </a:r>
          </a:p>
          <a:p>
            <a:pPr eaLnBrk="1" hangingPunct="1">
              <a:buFont typeface="Symbol" pitchFamily="18" charset="2"/>
              <a:buNone/>
            </a:pPr>
            <a:r>
              <a:rPr lang="en-US"/>
              <a:t>	 </a:t>
            </a:r>
            <a:r>
              <a:rPr lang="en-US" i="1"/>
              <a:t>n</a:t>
            </a:r>
            <a:r>
              <a:rPr lang="en-US" baseline="30000"/>
              <a:t>2</a:t>
            </a:r>
            <a:r>
              <a:rPr lang="en-US"/>
              <a:t> &gt; 2</a:t>
            </a:r>
            <a:r>
              <a:rPr lang="en-US" i="1"/>
              <a:t>n</a:t>
            </a:r>
            <a:r>
              <a:rPr lang="en-US"/>
              <a:t> + 5  for all </a:t>
            </a:r>
            <a:r>
              <a:rPr lang="en-US" i="1"/>
              <a:t>n</a:t>
            </a:r>
            <a:r>
              <a:rPr lang="en-US"/>
              <a:t> &gt; 4</a:t>
            </a:r>
          </a:p>
          <a:p>
            <a:pPr eaLnBrk="1" hangingPunct="1">
              <a:buFont typeface="Symbol" pitchFamily="18" charset="2"/>
              <a:buNone/>
            </a:pPr>
            <a:r>
              <a:rPr lang="en-US"/>
              <a:t>	TRUE</a:t>
            </a:r>
          </a:p>
        </p:txBody>
      </p:sp>
      <mc:AlternateContent xmlns:mc="http://schemas.openxmlformats.org/markup-compatibility/2006" xmlns:a14="http://schemas.microsoft.com/office/drawing/2010/main">
        <mc:Choice Requires="a14">
          <p:sp>
            <p:nvSpPr>
              <p:cNvPr id="5122" name="Object 2"/>
              <p:cNvSpPr txBox="1"/>
              <p:nvPr/>
            </p:nvSpPr>
            <p:spPr bwMode="auto">
              <a:xfrm>
                <a:off x="4191000" y="1138238"/>
                <a:ext cx="3886200" cy="64611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20</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+5=</m:t>
                      </m:r>
                      <m:r>
                        <a:rPr lang="en-US" i="1">
                          <a:solidFill>
                            <a:srgbClr val="000000"/>
                          </a:solidFill>
                          <a:latin typeface="Cambria Math" panose="02040503050406030204" pitchFamily="18" charset="0"/>
                        </a:rPr>
                        <m:t>𝑂</m:t>
                      </m:r>
                      <m:d>
                        <m:dPr>
                          <m:ctrlPr>
                            <a:rPr lang="en-US" i="1">
                              <a:solidFill>
                                <a:srgbClr val="000000"/>
                              </a:solidFill>
                              <a:latin typeface="Cambria Math" panose="02040503050406030204" pitchFamily="18" charset="0"/>
                            </a:rPr>
                          </m:ctrlPr>
                        </m:dPr>
                        <m:e>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r>
                                <a:rPr lang="en-US" i="1">
                                  <a:solidFill>
                                    <a:srgbClr val="000000"/>
                                  </a:solidFill>
                                  <a:latin typeface="Cambria Math" panose="02040503050406030204" pitchFamily="18" charset="0"/>
                                </a:rPr>
                                <m:t>2</m:t>
                              </m:r>
                            </m:sup>
                          </m:sSup>
                        </m:e>
                      </m:d>
                    </m:oMath>
                  </m:oMathPara>
                </a14:m>
                <a:endParaRPr lang="en-US"/>
              </a:p>
            </p:txBody>
          </p:sp>
        </mc:Choice>
        <mc:Fallback xmlns="">
          <p:sp>
            <p:nvSpPr>
              <p:cNvPr id="5122" name="Object 2"/>
              <p:cNvSpPr txBox="1">
                <a:spLocks noRot="1" noChangeAspect="1" noMove="1" noResize="1" noEditPoints="1" noAdjustHandles="1" noChangeArrowheads="1" noChangeShapeType="1" noTextEdit="1"/>
              </p:cNvSpPr>
              <p:nvPr/>
            </p:nvSpPr>
            <p:spPr bwMode="auto">
              <a:xfrm>
                <a:off x="4191000" y="1138238"/>
                <a:ext cx="3886200" cy="646112"/>
              </a:xfrm>
              <a:prstGeom prst="rect">
                <a:avLst/>
              </a:prstGeom>
              <a:blipFill>
                <a:blip r:embed="rId2"/>
                <a:stretch>
                  <a:fillRect/>
                </a:stretch>
              </a:blipFill>
            </p:spPr>
            <p:txBody>
              <a:bodyPr/>
              <a:lstStyle/>
              <a:p>
                <a:r>
                  <a:rPr lang="en-US">
                    <a:noFill/>
                  </a:rPr>
                  <a:t> </a:t>
                </a:r>
              </a:p>
            </p:txBody>
          </p:sp>
        </mc:Fallback>
      </mc:AlternateContent>
      <p:pic>
        <p:nvPicPr>
          <p:cNvPr id="6" name="Picture 2" descr="BRAC University Jobs 2020- Jobs in BRAC University- careerz360.com">
            <a:extLst>
              <a:ext uri="{FF2B5EF4-FFF2-40B4-BE49-F238E27FC236}">
                <a16:creationId xmlns:a16="http://schemas.microsoft.com/office/drawing/2014/main" id="{FFAF6B9D-AC8B-42D1-8718-8599B00FD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4">
            <a:extLst>
              <a:ext uri="{FF2B5EF4-FFF2-40B4-BE49-F238E27FC236}">
                <a16:creationId xmlns:a16="http://schemas.microsoft.com/office/drawing/2014/main" id="{DE8FC878-B7A5-4E2C-A858-9A0C13CC87B6}"/>
              </a:ext>
            </a:extLst>
          </p:cNvPr>
          <p:cNvSpPr txBox="1">
            <a:spLocks/>
          </p:cNvSpPr>
          <p:nvPr/>
        </p:nvSpPr>
        <p:spPr bwMode="auto">
          <a:xfrm>
            <a:off x="10528823" y="6469380"/>
            <a:ext cx="1662854" cy="28860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B61F5BC8-4B1D-4350-8C3D-C95D2F653B46}" type="slidenum">
              <a:rPr lang="en-US" smtClean="0">
                <a:latin typeface="Arial" charset="0"/>
              </a:rPr>
              <a:pPr algn="ctr"/>
              <a:t>25</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3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sz="3600"/>
              <a:t>Tight bounds</a:t>
            </a:r>
          </a:p>
        </p:txBody>
      </p:sp>
      <p:sp>
        <p:nvSpPr>
          <p:cNvPr id="41988" name="Rectangle 3"/>
          <p:cNvSpPr>
            <a:spLocks noGrp="1" noChangeArrowheads="1"/>
          </p:cNvSpPr>
          <p:nvPr>
            <p:ph type="body" idx="1"/>
          </p:nvPr>
        </p:nvSpPr>
        <p:spPr/>
        <p:txBody>
          <a:bodyPr/>
          <a:lstStyle/>
          <a:p>
            <a:pPr eaLnBrk="1" hangingPunct="1"/>
            <a:r>
              <a:rPr lang="en-US" dirty="0"/>
              <a:t>We generally want the tightest bound we can find.</a:t>
            </a:r>
          </a:p>
          <a:p>
            <a:pPr eaLnBrk="1" hangingPunct="1"/>
            <a:r>
              <a:rPr lang="en-US" dirty="0"/>
              <a:t>While it is true that </a:t>
            </a:r>
            <a:r>
              <a:rPr lang="en-US" i="1" dirty="0"/>
              <a:t>n</a:t>
            </a:r>
            <a:r>
              <a:rPr lang="en-US" baseline="30000" dirty="0"/>
              <a:t>2</a:t>
            </a:r>
            <a:r>
              <a:rPr lang="en-US" dirty="0"/>
              <a:t> + 7</a:t>
            </a:r>
            <a:r>
              <a:rPr lang="en-US" i="1" dirty="0"/>
              <a:t>n</a:t>
            </a:r>
            <a:r>
              <a:rPr lang="en-US" dirty="0"/>
              <a:t> is in O(</a:t>
            </a:r>
            <a:r>
              <a:rPr lang="en-US" i="1" dirty="0"/>
              <a:t>n</a:t>
            </a:r>
            <a:r>
              <a:rPr lang="en-US" baseline="30000" dirty="0"/>
              <a:t>3</a:t>
            </a:r>
            <a:r>
              <a:rPr lang="en-US" dirty="0"/>
              <a:t>), it is more interesting to say that it is in O(</a:t>
            </a:r>
            <a:r>
              <a:rPr lang="en-US" i="1" dirty="0"/>
              <a:t>n</a:t>
            </a:r>
            <a:r>
              <a:rPr lang="en-US" baseline="30000" dirty="0"/>
              <a:t>2</a:t>
            </a:r>
            <a:r>
              <a:rPr lang="en-US" dirty="0"/>
              <a:t>)</a:t>
            </a:r>
          </a:p>
        </p:txBody>
      </p:sp>
      <p:pic>
        <p:nvPicPr>
          <p:cNvPr id="5" name="Picture 2" descr="BRAC University Jobs 2020- Jobs in BRAC University- careerz360.com">
            <a:extLst>
              <a:ext uri="{FF2B5EF4-FFF2-40B4-BE49-F238E27FC236}">
                <a16:creationId xmlns:a16="http://schemas.microsoft.com/office/drawing/2014/main" id="{909B2F12-42D2-4BD4-84AB-924BC0D50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4">
            <a:extLst>
              <a:ext uri="{FF2B5EF4-FFF2-40B4-BE49-F238E27FC236}">
                <a16:creationId xmlns:a16="http://schemas.microsoft.com/office/drawing/2014/main" id="{58309AA1-BD6B-4809-97DE-1AD84FE05B60}"/>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26</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sz="3600">
                <a:sym typeface="Symbol" pitchFamily="18" charset="2"/>
              </a:rPr>
              <a:t>Big Omega – Notation</a:t>
            </a:r>
          </a:p>
        </p:txBody>
      </p:sp>
      <p:sp>
        <p:nvSpPr>
          <p:cNvPr id="6149" name="Rectangle 3"/>
          <p:cNvSpPr>
            <a:spLocks noGrp="1" noChangeArrowheads="1"/>
          </p:cNvSpPr>
          <p:nvPr>
            <p:ph type="body" idx="1"/>
          </p:nvPr>
        </p:nvSpPr>
        <p:spPr/>
        <p:txBody>
          <a:bodyPr/>
          <a:lstStyle/>
          <a:p>
            <a:pPr eaLnBrk="1" hangingPunct="1"/>
            <a:r>
              <a:rPr lang="en-US" dirty="0">
                <a:sym typeface="Symbol" pitchFamily="18" charset="2"/>
              </a:rPr>
              <a:t>() – A </a:t>
            </a:r>
            <a:r>
              <a:rPr lang="en-US" b="1" dirty="0">
                <a:sym typeface="Symbol" pitchFamily="18" charset="2"/>
              </a:rPr>
              <a:t>lower</a:t>
            </a:r>
            <a:r>
              <a:rPr lang="en-US" dirty="0">
                <a:sym typeface="Symbol" pitchFamily="18" charset="2"/>
              </a:rPr>
              <a:t> bound</a:t>
            </a:r>
          </a:p>
          <a:p>
            <a:pPr lvl="1" eaLnBrk="1" hangingPunct="1"/>
            <a:endParaRPr lang="en-US" dirty="0">
              <a:sym typeface="Symbol" pitchFamily="18" charset="2"/>
            </a:endParaRPr>
          </a:p>
          <a:p>
            <a:pPr lvl="1" eaLnBrk="1" hangingPunct="1"/>
            <a:endParaRPr lang="en-US" dirty="0">
              <a:sym typeface="Symbol" pitchFamily="18" charset="2"/>
            </a:endParaRPr>
          </a:p>
          <a:p>
            <a:pPr lvl="1" eaLnBrk="1" hangingPunct="1"/>
            <a:endParaRPr lang="en-US" dirty="0">
              <a:sym typeface="Symbol" pitchFamily="18" charset="2"/>
            </a:endParaRPr>
          </a:p>
          <a:p>
            <a:pPr lvl="1" eaLnBrk="1" hangingPunct="1"/>
            <a:r>
              <a:rPr lang="en-US" i="1" dirty="0">
                <a:sym typeface="Symbol" pitchFamily="18" charset="2"/>
              </a:rPr>
              <a:t>n</a:t>
            </a:r>
            <a:r>
              <a:rPr lang="en-US" baseline="30000" dirty="0">
                <a:sym typeface="Symbol" pitchFamily="18" charset="2"/>
              </a:rPr>
              <a:t>2</a:t>
            </a:r>
            <a:r>
              <a:rPr lang="en-US" dirty="0">
                <a:sym typeface="Symbol" pitchFamily="18" charset="2"/>
              </a:rPr>
              <a:t> = (</a:t>
            </a:r>
            <a:r>
              <a:rPr lang="en-US" i="1" dirty="0">
                <a:sym typeface="Symbol" pitchFamily="18" charset="2"/>
              </a:rPr>
              <a:t>n</a:t>
            </a:r>
            <a:r>
              <a:rPr lang="en-US" dirty="0">
                <a:sym typeface="Symbol" pitchFamily="18" charset="2"/>
              </a:rPr>
              <a:t>)</a:t>
            </a:r>
          </a:p>
          <a:p>
            <a:pPr lvl="1" eaLnBrk="1" hangingPunct="1"/>
            <a:r>
              <a:rPr lang="en-US" dirty="0">
                <a:sym typeface="Symbol" pitchFamily="18" charset="2"/>
              </a:rPr>
              <a:t>Let </a:t>
            </a:r>
            <a:r>
              <a:rPr lang="en-US" i="1" dirty="0">
                <a:sym typeface="Symbol" pitchFamily="18" charset="2"/>
              </a:rPr>
              <a:t>c</a:t>
            </a:r>
            <a:r>
              <a:rPr lang="en-US" dirty="0">
                <a:sym typeface="Symbol" pitchFamily="18" charset="2"/>
              </a:rPr>
              <a:t> = 1, </a:t>
            </a:r>
            <a:r>
              <a:rPr lang="en-US" i="1" dirty="0">
                <a:sym typeface="Symbol" pitchFamily="18" charset="2"/>
              </a:rPr>
              <a:t>n</a:t>
            </a:r>
            <a:r>
              <a:rPr lang="en-US" baseline="-25000" dirty="0">
                <a:sym typeface="Symbol" pitchFamily="18" charset="2"/>
              </a:rPr>
              <a:t>0</a:t>
            </a:r>
            <a:r>
              <a:rPr lang="en-US" dirty="0">
                <a:sym typeface="Symbol" pitchFamily="18" charset="2"/>
              </a:rPr>
              <a:t> = 2</a:t>
            </a:r>
          </a:p>
          <a:p>
            <a:pPr lvl="1" eaLnBrk="1" hangingPunct="1"/>
            <a:r>
              <a:rPr lang="en-US" dirty="0">
                <a:sym typeface="Symbol" pitchFamily="18" charset="2"/>
              </a:rPr>
              <a:t>For all </a:t>
            </a:r>
            <a:r>
              <a:rPr lang="en-US" i="1" dirty="0">
                <a:sym typeface="Symbol" pitchFamily="18" charset="2"/>
              </a:rPr>
              <a:t>n</a:t>
            </a:r>
            <a:r>
              <a:rPr lang="en-US" dirty="0">
                <a:sym typeface="Symbol" pitchFamily="18" charset="2"/>
              </a:rPr>
              <a:t>  2, </a:t>
            </a:r>
            <a:r>
              <a:rPr lang="en-US" i="1" dirty="0">
                <a:sym typeface="Symbol" pitchFamily="18" charset="2"/>
              </a:rPr>
              <a:t>n</a:t>
            </a:r>
            <a:r>
              <a:rPr lang="en-US" baseline="30000" dirty="0">
                <a:sym typeface="Symbol" pitchFamily="18" charset="2"/>
              </a:rPr>
              <a:t>2</a:t>
            </a:r>
            <a:r>
              <a:rPr lang="en-US" baseline="-25000" dirty="0">
                <a:sym typeface="Symbol" pitchFamily="18" charset="2"/>
              </a:rPr>
              <a:t> </a:t>
            </a:r>
            <a:r>
              <a:rPr lang="en-US" dirty="0">
                <a:sym typeface="Symbol" pitchFamily="18" charset="2"/>
              </a:rPr>
              <a:t>&gt; 1  </a:t>
            </a:r>
            <a:r>
              <a:rPr lang="en-US" i="1" dirty="0">
                <a:sym typeface="Symbol" pitchFamily="18" charset="2"/>
              </a:rPr>
              <a:t>n</a:t>
            </a:r>
            <a:r>
              <a:rPr lang="en-US" dirty="0">
                <a:sym typeface="Symbol" pitchFamily="18" charset="2"/>
              </a:rPr>
              <a:t> </a:t>
            </a:r>
          </a:p>
        </p:txBody>
      </p:sp>
      <mc:AlternateContent xmlns:mc="http://schemas.openxmlformats.org/markup-compatibility/2006" xmlns:a14="http://schemas.microsoft.com/office/drawing/2010/main">
        <mc:Choice Requires="a14">
          <p:sp>
            <p:nvSpPr>
              <p:cNvPr id="6146" name="Object 2"/>
              <p:cNvSpPr txBox="1"/>
              <p:nvPr/>
            </p:nvSpPr>
            <p:spPr bwMode="auto">
              <a:xfrm>
                <a:off x="1968500" y="1828800"/>
                <a:ext cx="8408988" cy="9731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𝑓</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a:rPr lang="en-US" i="1">
                          <a:solidFill>
                            <a:srgbClr val="000000"/>
                          </a:solidFill>
                          <a:latin typeface="Cambria Math" panose="02040503050406030204" pitchFamily="18" charset="0"/>
                        </a:rPr>
                        <m:t>=</m:t>
                      </m:r>
                      <m:r>
                        <m:rPr>
                          <m:sty m:val="p"/>
                        </m:rPr>
                        <a:rPr lang="en-US" i="1">
                          <a:solidFill>
                            <a:srgbClr val="000000"/>
                          </a:solidFill>
                          <a:latin typeface="Cambria Math" panose="02040503050406030204" pitchFamily="18" charset="0"/>
                        </a:rPr>
                        <m:t>Ω</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𝑔</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e>
                      </m:d>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there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exist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positive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constants</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𝑐</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and</m:t>
                      </m:r>
                      <m:r>
                        <m:rPr>
                          <m:nor/>
                        </m:rP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𝑛</m:t>
                          </m:r>
                        </m:e>
                        <m:sub>
                          <m:r>
                            <a:rPr lang="en-US" i="1">
                              <a:solidFill>
                                <a:srgbClr val="000000"/>
                              </a:solidFill>
                              <a:latin typeface="Cambria Math" panose="02040503050406030204" pitchFamily="18" charset="0"/>
                            </a:rPr>
                            <m:t>0</m:t>
                          </m:r>
                        </m:sub>
                      </m:sSub>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such</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that</m:t>
                      </m:r>
                    </m:oMath>
                    <m:oMath xmlns:m="http://schemas.openxmlformats.org/officeDocument/2006/math">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rPr>
                        <m:t>𝑓</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𝑐𝑔</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for</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all</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𝑛</m:t>
                          </m:r>
                        </m:e>
                        <m:sub>
                          <m:r>
                            <a:rPr lang="en-US" i="1">
                              <a:solidFill>
                                <a:srgbClr val="000000"/>
                              </a:solidFill>
                              <a:latin typeface="Cambria Math" panose="02040503050406030204" pitchFamily="18" charset="0"/>
                            </a:rPr>
                            <m:t>0</m:t>
                          </m:r>
                        </m:sub>
                      </m:sSub>
                    </m:oMath>
                  </m:oMathPara>
                </a14:m>
                <a:endParaRPr lang="en-US" dirty="0"/>
              </a:p>
            </p:txBody>
          </p:sp>
        </mc:Choice>
        <mc:Fallback xmlns="">
          <p:sp>
            <p:nvSpPr>
              <p:cNvPr id="6146" name="Object 2"/>
              <p:cNvSpPr txBox="1">
                <a:spLocks noRot="1" noChangeAspect="1" noMove="1" noResize="1" noEditPoints="1" noAdjustHandles="1" noChangeArrowheads="1" noChangeShapeType="1" noTextEdit="1"/>
              </p:cNvSpPr>
              <p:nvPr/>
            </p:nvSpPr>
            <p:spPr bwMode="auto">
              <a:xfrm>
                <a:off x="1968500" y="1828800"/>
                <a:ext cx="8408988" cy="973138"/>
              </a:xfrm>
              <a:prstGeom prst="rect">
                <a:avLst/>
              </a:prstGeom>
              <a:blipFill>
                <a:blip r:embed="rId2"/>
                <a:stretch>
                  <a:fillRect l="-218"/>
                </a:stretch>
              </a:blipFill>
            </p:spPr>
            <p:txBody>
              <a:bodyPr/>
              <a:lstStyle/>
              <a:p>
                <a:r>
                  <a:rPr lang="en-US">
                    <a:noFill/>
                  </a:rPr>
                  <a:t> </a:t>
                </a:r>
              </a:p>
            </p:txBody>
          </p:sp>
        </mc:Fallback>
      </mc:AlternateContent>
      <p:pic>
        <p:nvPicPr>
          <p:cNvPr id="6" name="Picture 2" descr="BRAC University Jobs 2020- Jobs in BRAC University- careerz360.com">
            <a:extLst>
              <a:ext uri="{FF2B5EF4-FFF2-40B4-BE49-F238E27FC236}">
                <a16:creationId xmlns:a16="http://schemas.microsoft.com/office/drawing/2014/main" id="{578C5706-54E5-49EF-81CD-4173AABCB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4">
            <a:extLst>
              <a:ext uri="{FF2B5EF4-FFF2-40B4-BE49-F238E27FC236}">
                <a16:creationId xmlns:a16="http://schemas.microsoft.com/office/drawing/2014/main" id="{47100659-1C96-44CE-AF04-4DD9B5D386FE}"/>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27</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sz="3600"/>
              <a:t>Visualization of </a:t>
            </a:r>
            <a:r>
              <a:rPr lang="en-US" sz="3600">
                <a:sym typeface="Symbol" pitchFamily="18" charset="2"/>
              </a:rPr>
              <a:t></a:t>
            </a:r>
            <a:r>
              <a:rPr lang="en-US" sz="3600"/>
              <a:t>(</a:t>
            </a:r>
            <a:r>
              <a:rPr lang="en-US" sz="3600" i="1"/>
              <a:t>g</a:t>
            </a:r>
            <a:r>
              <a:rPr lang="en-US" sz="3600"/>
              <a:t>(</a:t>
            </a:r>
            <a:r>
              <a:rPr lang="en-US" sz="3600" i="1"/>
              <a:t>n</a:t>
            </a:r>
            <a:r>
              <a:rPr lang="en-US" sz="3600"/>
              <a:t>))</a:t>
            </a:r>
          </a:p>
        </p:txBody>
      </p:sp>
      <p:sp>
        <p:nvSpPr>
          <p:cNvPr id="43012" name="Line 3"/>
          <p:cNvSpPr>
            <a:spLocks noChangeShapeType="1"/>
          </p:cNvSpPr>
          <p:nvPr/>
        </p:nvSpPr>
        <p:spPr bwMode="auto">
          <a:xfrm>
            <a:off x="2590800" y="1193800"/>
            <a:ext cx="0" cy="4648200"/>
          </a:xfrm>
          <a:prstGeom prst="line">
            <a:avLst/>
          </a:prstGeom>
          <a:noFill/>
          <a:ln w="9525">
            <a:solidFill>
              <a:schemeClr val="tx1"/>
            </a:solidFill>
            <a:round/>
            <a:headEnd/>
            <a:tailEnd/>
          </a:ln>
        </p:spPr>
        <p:txBody>
          <a:bodyPr/>
          <a:lstStyle/>
          <a:p>
            <a:endParaRPr lang="en-US"/>
          </a:p>
        </p:txBody>
      </p:sp>
      <p:sp>
        <p:nvSpPr>
          <p:cNvPr id="43013" name="Line 4"/>
          <p:cNvSpPr>
            <a:spLocks noChangeShapeType="1"/>
          </p:cNvSpPr>
          <p:nvPr/>
        </p:nvSpPr>
        <p:spPr bwMode="auto">
          <a:xfrm>
            <a:off x="2590800" y="5842000"/>
            <a:ext cx="7315200" cy="0"/>
          </a:xfrm>
          <a:prstGeom prst="line">
            <a:avLst/>
          </a:prstGeom>
          <a:noFill/>
          <a:ln w="9525">
            <a:solidFill>
              <a:schemeClr val="tx1"/>
            </a:solidFill>
            <a:round/>
            <a:headEnd/>
            <a:tailEnd/>
          </a:ln>
        </p:spPr>
        <p:txBody>
          <a:bodyPr/>
          <a:lstStyle/>
          <a:p>
            <a:endParaRPr lang="en-US"/>
          </a:p>
        </p:txBody>
      </p:sp>
      <p:sp>
        <p:nvSpPr>
          <p:cNvPr id="43014" name="Freeform 5"/>
          <p:cNvSpPr>
            <a:spLocks/>
          </p:cNvSpPr>
          <p:nvPr/>
        </p:nvSpPr>
        <p:spPr bwMode="auto">
          <a:xfrm>
            <a:off x="2590800" y="1651000"/>
            <a:ext cx="5715000" cy="3429000"/>
          </a:xfrm>
          <a:custGeom>
            <a:avLst/>
            <a:gdLst>
              <a:gd name="T0" fmla="*/ 0 w 3600"/>
              <a:gd name="T1" fmla="*/ 2147483647 h 2160"/>
              <a:gd name="T2" fmla="*/ 2147483647 w 3600"/>
              <a:gd name="T3" fmla="*/ 2147483647 h 2160"/>
              <a:gd name="T4" fmla="*/ 2147483647 w 3600"/>
              <a:gd name="T5" fmla="*/ 2147483647 h 2160"/>
              <a:gd name="T6" fmla="*/ 2147483647 w 3600"/>
              <a:gd name="T7" fmla="*/ 2147483647 h 2160"/>
              <a:gd name="T8" fmla="*/ 2147483647 w 3600"/>
              <a:gd name="T9" fmla="*/ 2147483647 h 2160"/>
              <a:gd name="T10" fmla="*/ 2147483647 w 3600"/>
              <a:gd name="T11" fmla="*/ 2147483647 h 2160"/>
              <a:gd name="T12" fmla="*/ 2147483647 w 3600"/>
              <a:gd name="T13" fmla="*/ 2147483647 h 2160"/>
              <a:gd name="T14" fmla="*/ 2147483647 w 3600"/>
              <a:gd name="T15" fmla="*/ 2147483647 h 2160"/>
              <a:gd name="T16" fmla="*/ 2147483647 w 3600"/>
              <a:gd name="T17" fmla="*/ 0 h 2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00"/>
              <a:gd name="T28" fmla="*/ 0 h 2160"/>
              <a:gd name="T29" fmla="*/ 3600 w 3600"/>
              <a:gd name="T30" fmla="*/ 2160 h 2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00" h="216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w="9525">
            <a:solidFill>
              <a:schemeClr val="tx1"/>
            </a:solidFill>
            <a:round/>
            <a:headEnd/>
            <a:tailEnd/>
          </a:ln>
        </p:spPr>
        <p:txBody>
          <a:bodyPr/>
          <a:lstStyle/>
          <a:p>
            <a:endParaRPr lang="en-US"/>
          </a:p>
        </p:txBody>
      </p:sp>
      <p:sp>
        <p:nvSpPr>
          <p:cNvPr id="43015" name="Freeform 6"/>
          <p:cNvSpPr>
            <a:spLocks/>
          </p:cNvSpPr>
          <p:nvPr/>
        </p:nvSpPr>
        <p:spPr bwMode="auto">
          <a:xfrm>
            <a:off x="2590800" y="3403600"/>
            <a:ext cx="5715000" cy="1817688"/>
          </a:xfrm>
          <a:custGeom>
            <a:avLst/>
            <a:gdLst>
              <a:gd name="T0" fmla="*/ 0 w 3600"/>
              <a:gd name="T1" fmla="*/ 2147483647 h 1145"/>
              <a:gd name="T2" fmla="*/ 2147483647 w 3600"/>
              <a:gd name="T3" fmla="*/ 2147483647 h 1145"/>
              <a:gd name="T4" fmla="*/ 2147483647 w 3600"/>
              <a:gd name="T5" fmla="*/ 2147483647 h 1145"/>
              <a:gd name="T6" fmla="*/ 2147483647 w 3600"/>
              <a:gd name="T7" fmla="*/ 2147483647 h 1145"/>
              <a:gd name="T8" fmla="*/ 2147483647 w 3600"/>
              <a:gd name="T9" fmla="*/ 2147483647 h 1145"/>
              <a:gd name="T10" fmla="*/ 2147483647 w 3600"/>
              <a:gd name="T11" fmla="*/ 2147483647 h 1145"/>
              <a:gd name="T12" fmla="*/ 2147483647 w 3600"/>
              <a:gd name="T13" fmla="*/ 2147483647 h 1145"/>
              <a:gd name="T14" fmla="*/ 2147483647 w 3600"/>
              <a:gd name="T15" fmla="*/ 2147483647 h 1145"/>
              <a:gd name="T16" fmla="*/ 2147483647 w 3600"/>
              <a:gd name="T17" fmla="*/ 2147483647 h 1145"/>
              <a:gd name="T18" fmla="*/ 2147483647 w 3600"/>
              <a:gd name="T19" fmla="*/ 2147483647 h 1145"/>
              <a:gd name="T20" fmla="*/ 2147483647 w 3600"/>
              <a:gd name="T21" fmla="*/ 2147483647 h 1145"/>
              <a:gd name="T22" fmla="*/ 2147483647 w 3600"/>
              <a:gd name="T23" fmla="*/ 2147483647 h 1145"/>
              <a:gd name="T24" fmla="*/ 2147483647 w 3600"/>
              <a:gd name="T25" fmla="*/ 2147483647 h 1145"/>
              <a:gd name="T26" fmla="*/ 2147483647 w 3600"/>
              <a:gd name="T27" fmla="*/ 2147483647 h 1145"/>
              <a:gd name="T28" fmla="*/ 2147483647 w 3600"/>
              <a:gd name="T29" fmla="*/ 2147483647 h 1145"/>
              <a:gd name="T30" fmla="*/ 2147483647 w 3600"/>
              <a:gd name="T31" fmla="*/ 2147483647 h 1145"/>
              <a:gd name="T32" fmla="*/ 2147483647 w 3600"/>
              <a:gd name="T33" fmla="*/ 0 h 1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00"/>
              <a:gd name="T52" fmla="*/ 0 h 1145"/>
              <a:gd name="T53" fmla="*/ 3600 w 3600"/>
              <a:gd name="T54" fmla="*/ 1145 h 1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00" h="1145">
                <a:moveTo>
                  <a:pt x="0" y="720"/>
                </a:moveTo>
                <a:cubicBezTo>
                  <a:pt x="32" y="676"/>
                  <a:pt x="64" y="632"/>
                  <a:pt x="96" y="624"/>
                </a:cubicBezTo>
                <a:cubicBezTo>
                  <a:pt x="128" y="616"/>
                  <a:pt x="160" y="632"/>
                  <a:pt x="192" y="672"/>
                </a:cubicBezTo>
                <a:cubicBezTo>
                  <a:pt x="224" y="712"/>
                  <a:pt x="240" y="792"/>
                  <a:pt x="288" y="864"/>
                </a:cubicBezTo>
                <a:cubicBezTo>
                  <a:pt x="336" y="936"/>
                  <a:pt x="424" y="1063"/>
                  <a:pt x="480" y="1104"/>
                </a:cubicBezTo>
                <a:cubicBezTo>
                  <a:pt x="536" y="1145"/>
                  <a:pt x="590" y="1129"/>
                  <a:pt x="622" y="1113"/>
                </a:cubicBezTo>
                <a:cubicBezTo>
                  <a:pt x="654" y="1097"/>
                  <a:pt x="648" y="1105"/>
                  <a:pt x="672" y="1008"/>
                </a:cubicBezTo>
                <a:cubicBezTo>
                  <a:pt x="696" y="911"/>
                  <a:pt x="736" y="664"/>
                  <a:pt x="768" y="528"/>
                </a:cubicBezTo>
                <a:cubicBezTo>
                  <a:pt x="800" y="392"/>
                  <a:pt x="832" y="216"/>
                  <a:pt x="864" y="192"/>
                </a:cubicBezTo>
                <a:cubicBezTo>
                  <a:pt x="896" y="168"/>
                  <a:pt x="920" y="312"/>
                  <a:pt x="960" y="384"/>
                </a:cubicBezTo>
                <a:cubicBezTo>
                  <a:pt x="1000" y="456"/>
                  <a:pt x="1022" y="574"/>
                  <a:pt x="1104" y="624"/>
                </a:cubicBezTo>
                <a:cubicBezTo>
                  <a:pt x="1186" y="674"/>
                  <a:pt x="1366" y="695"/>
                  <a:pt x="1451" y="687"/>
                </a:cubicBezTo>
                <a:cubicBezTo>
                  <a:pt x="1536" y="679"/>
                  <a:pt x="1530" y="628"/>
                  <a:pt x="1616" y="577"/>
                </a:cubicBezTo>
                <a:cubicBezTo>
                  <a:pt x="1702" y="526"/>
                  <a:pt x="1829" y="440"/>
                  <a:pt x="1968" y="384"/>
                </a:cubicBezTo>
                <a:cubicBezTo>
                  <a:pt x="2107" y="328"/>
                  <a:pt x="2280" y="288"/>
                  <a:pt x="2448" y="240"/>
                </a:cubicBezTo>
                <a:cubicBezTo>
                  <a:pt x="2616" y="192"/>
                  <a:pt x="2784" y="136"/>
                  <a:pt x="2976" y="96"/>
                </a:cubicBezTo>
                <a:cubicBezTo>
                  <a:pt x="3168" y="56"/>
                  <a:pt x="3384" y="28"/>
                  <a:pt x="3600" y="0"/>
                </a:cubicBezTo>
              </a:path>
            </a:pathLst>
          </a:custGeom>
          <a:noFill/>
          <a:ln w="9525">
            <a:solidFill>
              <a:schemeClr val="tx1"/>
            </a:solidFill>
            <a:round/>
            <a:headEnd/>
            <a:tailEnd/>
          </a:ln>
        </p:spPr>
        <p:txBody>
          <a:bodyPr/>
          <a:lstStyle/>
          <a:p>
            <a:endParaRPr lang="en-US"/>
          </a:p>
        </p:txBody>
      </p:sp>
      <p:sp>
        <p:nvSpPr>
          <p:cNvPr id="43016" name="Line 7"/>
          <p:cNvSpPr>
            <a:spLocks noChangeShapeType="1"/>
          </p:cNvSpPr>
          <p:nvPr/>
        </p:nvSpPr>
        <p:spPr bwMode="auto">
          <a:xfrm>
            <a:off x="4241800" y="3556000"/>
            <a:ext cx="0" cy="2286000"/>
          </a:xfrm>
          <a:prstGeom prst="line">
            <a:avLst/>
          </a:prstGeom>
          <a:noFill/>
          <a:ln w="12700">
            <a:solidFill>
              <a:schemeClr val="tx1"/>
            </a:solidFill>
            <a:prstDash val="dash"/>
            <a:round/>
            <a:headEnd/>
            <a:tailEnd/>
          </a:ln>
        </p:spPr>
        <p:txBody>
          <a:bodyPr/>
          <a:lstStyle/>
          <a:p>
            <a:endParaRPr lang="en-US"/>
          </a:p>
        </p:txBody>
      </p:sp>
      <p:sp>
        <p:nvSpPr>
          <p:cNvPr id="43017" name="Text Box 8"/>
          <p:cNvSpPr txBox="1">
            <a:spLocks noChangeArrowheads="1"/>
          </p:cNvSpPr>
          <p:nvPr/>
        </p:nvSpPr>
        <p:spPr bwMode="auto">
          <a:xfrm>
            <a:off x="4022725" y="5807075"/>
            <a:ext cx="397866" cy="369332"/>
          </a:xfrm>
          <a:prstGeom prst="rect">
            <a:avLst/>
          </a:prstGeom>
          <a:noFill/>
          <a:ln w="9525">
            <a:noFill/>
            <a:miter lim="800000"/>
            <a:headEnd/>
            <a:tailEnd/>
          </a:ln>
        </p:spPr>
        <p:txBody>
          <a:bodyPr wrap="none">
            <a:spAutoFit/>
          </a:bodyPr>
          <a:lstStyle/>
          <a:p>
            <a:r>
              <a:rPr lang="en-US" i="1" dirty="0"/>
              <a:t>n</a:t>
            </a:r>
            <a:r>
              <a:rPr lang="en-US" i="1" baseline="-25000" dirty="0"/>
              <a:t>0</a:t>
            </a:r>
            <a:endParaRPr lang="en-US" i="1" dirty="0"/>
          </a:p>
        </p:txBody>
      </p:sp>
      <p:sp>
        <p:nvSpPr>
          <p:cNvPr id="43018" name="Text Box 9"/>
          <p:cNvSpPr txBox="1">
            <a:spLocks noChangeArrowheads="1"/>
          </p:cNvSpPr>
          <p:nvPr/>
        </p:nvSpPr>
        <p:spPr bwMode="auto">
          <a:xfrm>
            <a:off x="8305800" y="3124200"/>
            <a:ext cx="710451" cy="369332"/>
          </a:xfrm>
          <a:prstGeom prst="rect">
            <a:avLst/>
          </a:prstGeom>
          <a:noFill/>
          <a:ln w="9525">
            <a:noFill/>
            <a:miter lim="800000"/>
            <a:headEnd/>
            <a:tailEnd/>
          </a:ln>
        </p:spPr>
        <p:txBody>
          <a:bodyPr wrap="none">
            <a:spAutoFit/>
          </a:bodyPr>
          <a:lstStyle/>
          <a:p>
            <a:r>
              <a:rPr lang="en-US" i="1"/>
              <a:t>cg</a:t>
            </a:r>
            <a:r>
              <a:rPr lang="en-US"/>
              <a:t>(</a:t>
            </a:r>
            <a:r>
              <a:rPr lang="en-US" i="1"/>
              <a:t>n</a:t>
            </a:r>
            <a:r>
              <a:rPr lang="en-US"/>
              <a:t>)</a:t>
            </a:r>
          </a:p>
        </p:txBody>
      </p:sp>
      <p:sp>
        <p:nvSpPr>
          <p:cNvPr id="43019" name="Text Box 10"/>
          <p:cNvSpPr txBox="1">
            <a:spLocks noChangeArrowheads="1"/>
          </p:cNvSpPr>
          <p:nvPr/>
        </p:nvSpPr>
        <p:spPr bwMode="auto">
          <a:xfrm>
            <a:off x="8305800" y="1371600"/>
            <a:ext cx="530915" cy="369332"/>
          </a:xfrm>
          <a:prstGeom prst="rect">
            <a:avLst/>
          </a:prstGeom>
          <a:noFill/>
          <a:ln w="9525">
            <a:noFill/>
            <a:miter lim="800000"/>
            <a:headEnd/>
            <a:tailEnd/>
          </a:ln>
        </p:spPr>
        <p:txBody>
          <a:bodyPr wrap="none">
            <a:spAutoFit/>
          </a:bodyPr>
          <a:lstStyle/>
          <a:p>
            <a:r>
              <a:rPr lang="en-US" i="1"/>
              <a:t>f</a:t>
            </a:r>
            <a:r>
              <a:rPr lang="en-US"/>
              <a:t>(</a:t>
            </a:r>
            <a:r>
              <a:rPr lang="en-US" i="1"/>
              <a:t>n</a:t>
            </a:r>
            <a:r>
              <a:rPr lang="en-US"/>
              <a:t>)</a:t>
            </a:r>
            <a:endParaRPr lang="en-US" i="1"/>
          </a:p>
        </p:txBody>
      </p:sp>
      <p:pic>
        <p:nvPicPr>
          <p:cNvPr id="12" name="Picture 2" descr="BRAC University Jobs 2020- Jobs in BRAC University- careerz360.com">
            <a:extLst>
              <a:ext uri="{FF2B5EF4-FFF2-40B4-BE49-F238E27FC236}">
                <a16:creationId xmlns:a16="http://schemas.microsoft.com/office/drawing/2014/main" id="{290FD619-C559-4EA1-8C37-6D01C7A70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4">
            <a:extLst>
              <a:ext uri="{FF2B5EF4-FFF2-40B4-BE49-F238E27FC236}">
                <a16:creationId xmlns:a16="http://schemas.microsoft.com/office/drawing/2014/main" id="{A889906D-0C6F-410F-92FE-3E9332E3F1CB}"/>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28</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0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p:bldP spid="43013" grpId="0" animBg="1"/>
      <p:bldP spid="43014" grpId="0" animBg="1"/>
      <p:bldP spid="43015" grpId="0" animBg="1"/>
      <p:bldP spid="43016" grpId="0" animBg="1"/>
      <p:bldP spid="43017" grpId="0"/>
      <p:bldP spid="43018" grpId="0"/>
      <p:bldP spid="43019"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eaLnBrk="1" hangingPunct="1"/>
            <a:r>
              <a:rPr lang="en-US" sz="3600">
                <a:sym typeface="Symbol" pitchFamily="18" charset="2"/>
              </a:rPr>
              <a:t>-notation</a:t>
            </a:r>
          </a:p>
        </p:txBody>
      </p:sp>
      <p:sp>
        <p:nvSpPr>
          <p:cNvPr id="7174" name="Rectangle 3"/>
          <p:cNvSpPr>
            <a:spLocks noGrp="1" noChangeArrowheads="1"/>
          </p:cNvSpPr>
          <p:nvPr>
            <p:ph type="body" sz="half" idx="1"/>
          </p:nvPr>
        </p:nvSpPr>
        <p:spPr>
          <a:xfrm>
            <a:off x="628650" y="1323975"/>
            <a:ext cx="10698480" cy="5105400"/>
          </a:xfrm>
        </p:spPr>
        <p:txBody>
          <a:bodyPr/>
          <a:lstStyle/>
          <a:p>
            <a:pPr eaLnBrk="1" hangingPunct="1"/>
            <a:r>
              <a:rPr lang="en-US" dirty="0"/>
              <a:t>Big-</a:t>
            </a:r>
            <a:r>
              <a:rPr lang="en-US" i="1" dirty="0"/>
              <a:t>O</a:t>
            </a:r>
            <a:r>
              <a:rPr lang="en-US" dirty="0"/>
              <a:t> is not a tight upper bound.  In other words </a:t>
            </a:r>
            <a:r>
              <a:rPr lang="en-US" i="1" dirty="0"/>
              <a:t>n</a:t>
            </a:r>
            <a:r>
              <a:rPr lang="en-US" dirty="0"/>
              <a:t> = </a:t>
            </a:r>
            <a:r>
              <a:rPr lang="en-US" i="1" dirty="0"/>
              <a:t>O</a:t>
            </a:r>
            <a:r>
              <a:rPr lang="en-US" dirty="0"/>
              <a:t>(</a:t>
            </a:r>
            <a:r>
              <a:rPr lang="en-US" i="1" dirty="0"/>
              <a:t>n</a:t>
            </a:r>
            <a:r>
              <a:rPr lang="en-US" baseline="30000" dirty="0"/>
              <a:t>2</a:t>
            </a:r>
            <a:r>
              <a:rPr lang="en-US" dirty="0"/>
              <a:t>)</a:t>
            </a:r>
          </a:p>
          <a:p>
            <a:pPr eaLnBrk="1" hangingPunct="1"/>
            <a:r>
              <a:rPr lang="en-US" dirty="0">
                <a:sym typeface="Symbol" pitchFamily="18" charset="2"/>
              </a:rPr>
              <a:t> provides a tight bound</a:t>
            </a:r>
          </a:p>
          <a:p>
            <a:pPr eaLnBrk="1" hangingPunct="1"/>
            <a:endParaRPr lang="en-US" dirty="0">
              <a:sym typeface="Symbol" pitchFamily="18" charset="2"/>
            </a:endParaRPr>
          </a:p>
          <a:p>
            <a:pPr eaLnBrk="1" hangingPunct="1"/>
            <a:endParaRPr lang="en-US" dirty="0">
              <a:sym typeface="Symbol" pitchFamily="18" charset="2"/>
            </a:endParaRPr>
          </a:p>
          <a:p>
            <a:pPr eaLnBrk="1" hangingPunct="1"/>
            <a:r>
              <a:rPr lang="en-US" dirty="0">
                <a:sym typeface="Symbol" pitchFamily="18" charset="2"/>
              </a:rPr>
              <a:t>In other words,</a:t>
            </a:r>
          </a:p>
        </p:txBody>
      </p:sp>
      <mc:AlternateContent xmlns:mc="http://schemas.openxmlformats.org/markup-compatibility/2006" xmlns:a14="http://schemas.microsoft.com/office/drawing/2010/main">
        <mc:Choice Requires="a14">
          <p:sp>
            <p:nvSpPr>
              <p:cNvPr id="7170" name="Object 2"/>
              <p:cNvSpPr txBox="1">
                <a:spLocks noGrp="1"/>
              </p:cNvSpPr>
              <p:nvPr>
                <p:ph sz="half" idx="2"/>
              </p:nvPr>
            </p:nvSpPr>
            <p:spPr bwMode="auto">
              <a:xfrm>
                <a:off x="1790700" y="2513013"/>
                <a:ext cx="8610600" cy="915987"/>
              </a:xfrm>
              <a:prstGeom prst="rect">
                <a:avLst/>
              </a:prstGeom>
              <a:noFill/>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𝑓</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a:rPr lang="en-US" i="1">
                          <a:solidFill>
                            <a:srgbClr val="000000"/>
                          </a:solidFill>
                          <a:latin typeface="Cambria Math" panose="02040503050406030204" pitchFamily="18" charset="0"/>
                        </a:rPr>
                        <m:t>=</m:t>
                      </m:r>
                      <m:r>
                        <m:rPr>
                          <m:sty m:val="p"/>
                        </m:rPr>
                        <a:rPr lang="en-US" i="1">
                          <a:solidFill>
                            <a:srgbClr val="000000"/>
                          </a:solidFill>
                          <a:latin typeface="Cambria Math" panose="02040503050406030204" pitchFamily="18" charset="0"/>
                        </a:rPr>
                        <m:t>Θ</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𝑔</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e>
                      </m:d>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there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exist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positive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constants</m:t>
                      </m:r>
                      <m:r>
                        <m:rPr>
                          <m:nor/>
                        </m:rP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𝑐</m:t>
                          </m:r>
                        </m:e>
                        <m:sub>
                          <m:r>
                            <a:rPr lang="en-US" i="1">
                              <a:solidFill>
                                <a:srgbClr val="000000"/>
                              </a:solidFill>
                              <a:latin typeface="Cambria Math" panose="02040503050406030204" pitchFamily="18" charset="0"/>
                            </a:rPr>
                            <m:t>1</m:t>
                          </m:r>
                        </m:sub>
                      </m:sSub>
                      <m:r>
                        <m:rPr>
                          <m:nor/>
                        </m:rP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𝑐</m:t>
                          </m:r>
                        </m:e>
                        <m:sub>
                          <m:r>
                            <a:rPr lang="en-US" i="1">
                              <a:solidFill>
                                <a:srgbClr val="000000"/>
                              </a:solidFill>
                              <a:latin typeface="Cambria Math" panose="02040503050406030204" pitchFamily="18" charset="0"/>
                            </a:rPr>
                            <m:t>2</m:t>
                          </m:r>
                        </m:sub>
                      </m:sSub>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and</m:t>
                      </m:r>
                      <m:r>
                        <m:rPr>
                          <m:nor/>
                        </m:rP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𝑛</m:t>
                          </m:r>
                        </m:e>
                        <m:sub>
                          <m:r>
                            <a:rPr lang="en-US" i="1">
                              <a:solidFill>
                                <a:srgbClr val="000000"/>
                              </a:solidFill>
                              <a:latin typeface="Cambria Math" panose="02040503050406030204" pitchFamily="18" charset="0"/>
                            </a:rPr>
                            <m:t>0</m:t>
                          </m:r>
                        </m:sub>
                      </m:sSub>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such</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that</m:t>
                      </m:r>
                    </m:oMath>
                    <m:oMath xmlns:m="http://schemas.openxmlformats.org/officeDocument/2006/math">
                      <m:r>
                        <a:rPr lang="en-US" i="1">
                          <a:solidFill>
                            <a:srgbClr val="000000"/>
                          </a:solidFill>
                          <a:latin typeface="Cambria Math" panose="02040503050406030204" pitchFamily="18" charset="0"/>
                        </a:rPr>
                        <m:t>0≤</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𝑐</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𝑔</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𝑓</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𝑐</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𝑔</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for</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all</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𝑛</m:t>
                          </m:r>
                        </m:e>
                        <m:sub>
                          <m:r>
                            <a:rPr lang="en-US" i="1">
                              <a:solidFill>
                                <a:srgbClr val="000000"/>
                              </a:solidFill>
                              <a:latin typeface="Cambria Math" panose="02040503050406030204" pitchFamily="18" charset="0"/>
                            </a:rPr>
                            <m:t>0</m:t>
                          </m:r>
                        </m:sub>
                      </m:sSub>
                    </m:oMath>
                  </m:oMathPara>
                </a14:m>
                <a:endParaRPr lang="en-US" dirty="0"/>
              </a:p>
            </p:txBody>
          </p:sp>
        </mc:Choice>
        <mc:Fallback xmlns="">
          <p:sp>
            <p:nvSpPr>
              <p:cNvPr id="7170" name="Object 2"/>
              <p:cNvSpPr txBox="1">
                <a:spLocks noRot="1" noChangeAspect="1" noMove="1" noResize="1" noEditPoints="1" noAdjustHandles="1" noChangeArrowheads="1" noChangeShapeType="1" noTextEdit="1"/>
              </p:cNvSpPr>
              <p:nvPr>
                <p:ph sz="half" idx="2"/>
              </p:nvPr>
            </p:nvSpPr>
            <p:spPr bwMode="auto">
              <a:xfrm>
                <a:off x="1790700" y="2513013"/>
                <a:ext cx="8610600" cy="915987"/>
              </a:xfrm>
              <a:prstGeom prst="rect">
                <a:avLst/>
              </a:prstGeom>
              <a:blipFill>
                <a:blip r:embed="rId2"/>
                <a:stretch>
                  <a:fillRect l="-4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71" name="Object 3"/>
              <p:cNvSpPr txBox="1"/>
              <p:nvPr/>
            </p:nvSpPr>
            <p:spPr bwMode="auto">
              <a:xfrm>
                <a:off x="2095500" y="4218941"/>
                <a:ext cx="8001000" cy="4953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𝑓</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a:rPr lang="en-US" i="1">
                          <a:solidFill>
                            <a:srgbClr val="000000"/>
                          </a:solidFill>
                          <a:latin typeface="Cambria Math" panose="02040503050406030204" pitchFamily="18" charset="0"/>
                        </a:rPr>
                        <m:t>=</m:t>
                      </m:r>
                      <m:r>
                        <m:rPr>
                          <m:sty m:val="p"/>
                        </m:rPr>
                        <a:rPr lang="en-US" i="1">
                          <a:solidFill>
                            <a:srgbClr val="000000"/>
                          </a:solidFill>
                          <a:latin typeface="Cambria Math" panose="02040503050406030204" pitchFamily="18" charset="0"/>
                        </a:rPr>
                        <m:t>Θ</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𝑔</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𝑓</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𝑂</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𝑔</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e>
                      </m:d>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AND</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𝑓</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a:rPr lang="en-US" i="1">
                          <a:solidFill>
                            <a:srgbClr val="000000"/>
                          </a:solidFill>
                          <a:latin typeface="Cambria Math" panose="02040503050406030204" pitchFamily="18" charset="0"/>
                        </a:rPr>
                        <m:t>=</m:t>
                      </m:r>
                      <m:r>
                        <m:rPr>
                          <m:sty m:val="p"/>
                        </m:rPr>
                        <a:rPr lang="en-US" i="1">
                          <a:solidFill>
                            <a:srgbClr val="000000"/>
                          </a:solidFill>
                          <a:latin typeface="Cambria Math" panose="02040503050406030204" pitchFamily="18" charset="0"/>
                        </a:rPr>
                        <m:t>Ω</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𝑔</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e>
                      </m:d>
                    </m:oMath>
                  </m:oMathPara>
                </a14:m>
                <a:endParaRPr lang="en-US" dirty="0"/>
              </a:p>
            </p:txBody>
          </p:sp>
        </mc:Choice>
        <mc:Fallback xmlns="">
          <p:sp>
            <p:nvSpPr>
              <p:cNvPr id="7171" name="Object 3"/>
              <p:cNvSpPr txBox="1">
                <a:spLocks noRot="1" noChangeAspect="1" noMove="1" noResize="1" noEditPoints="1" noAdjustHandles="1" noChangeArrowheads="1" noChangeShapeType="1" noTextEdit="1"/>
              </p:cNvSpPr>
              <p:nvPr/>
            </p:nvSpPr>
            <p:spPr bwMode="auto">
              <a:xfrm>
                <a:off x="2095500" y="4218941"/>
                <a:ext cx="8001000" cy="495300"/>
              </a:xfrm>
              <a:prstGeom prst="rect">
                <a:avLst/>
              </a:prstGeom>
              <a:blipFill>
                <a:blip r:embed="rId3"/>
                <a:stretch>
                  <a:fillRect l="-229"/>
                </a:stretch>
              </a:blipFill>
            </p:spPr>
            <p:txBody>
              <a:bodyPr/>
              <a:lstStyle/>
              <a:p>
                <a:r>
                  <a:rPr lang="en-US">
                    <a:noFill/>
                  </a:rPr>
                  <a:t> </a:t>
                </a:r>
              </a:p>
            </p:txBody>
          </p:sp>
        </mc:Fallback>
      </mc:AlternateContent>
      <p:pic>
        <p:nvPicPr>
          <p:cNvPr id="7" name="Picture 2" descr="BRAC University Jobs 2020- Jobs in BRAC University- careerz360.com">
            <a:extLst>
              <a:ext uri="{FF2B5EF4-FFF2-40B4-BE49-F238E27FC236}">
                <a16:creationId xmlns:a16="http://schemas.microsoft.com/office/drawing/2014/main" id="{E22E0260-6E15-49BF-A416-C920D0C63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4">
            <a:extLst>
              <a:ext uri="{FF2B5EF4-FFF2-40B4-BE49-F238E27FC236}">
                <a16:creationId xmlns:a16="http://schemas.microsoft.com/office/drawing/2014/main" id="{159E5023-BA20-4982-89E3-28AF6A005934}"/>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29</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p:bldP spid="717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58AC7-8418-4499-9B69-8113D9A40585}"/>
              </a:ext>
            </a:extLst>
          </p:cNvPr>
          <p:cNvSpPr>
            <a:spLocks noGrp="1"/>
          </p:cNvSpPr>
          <p:nvPr>
            <p:ph type="title"/>
          </p:nvPr>
        </p:nvSpPr>
        <p:spPr/>
        <p:txBody>
          <a:bodyPr/>
          <a:lstStyle/>
          <a:p>
            <a:r>
              <a:rPr lang="en-US" dirty="0"/>
              <a:t>Glance of Algorithm</a:t>
            </a:r>
          </a:p>
        </p:txBody>
      </p:sp>
      <p:sp>
        <p:nvSpPr>
          <p:cNvPr id="3" name="Content Placeholder 2">
            <a:extLst>
              <a:ext uri="{FF2B5EF4-FFF2-40B4-BE49-F238E27FC236}">
                <a16:creationId xmlns:a16="http://schemas.microsoft.com/office/drawing/2014/main" id="{53EA0232-AB0A-405B-9521-7AA60C8F3DC7}"/>
              </a:ext>
            </a:extLst>
          </p:cNvPr>
          <p:cNvSpPr>
            <a:spLocks noGrp="1"/>
          </p:cNvSpPr>
          <p:nvPr>
            <p:ph idx="1"/>
          </p:nvPr>
        </p:nvSpPr>
        <p:spPr>
          <a:xfrm>
            <a:off x="467784" y="1138335"/>
            <a:ext cx="10972800" cy="5567207"/>
          </a:xfrm>
        </p:spPr>
        <p:txBody>
          <a:bodyPr/>
          <a:lstStyle/>
          <a:p>
            <a:r>
              <a:rPr lang="en-US" dirty="0"/>
              <a:t>An algorithm is a finite set of instructions or logic, written in order, to accomplish a certain predefined task.</a:t>
            </a:r>
          </a:p>
          <a:p>
            <a:r>
              <a:rPr lang="en-US" dirty="0"/>
              <a:t>Algorithm is not the complete code or program</a:t>
            </a:r>
          </a:p>
          <a:p>
            <a:r>
              <a:rPr lang="en-US" dirty="0"/>
              <a:t>Can be expressed either as an informal high level description as pseudocode or using a flowchart.</a:t>
            </a:r>
          </a:p>
          <a:p>
            <a:pPr marL="0" indent="0">
              <a:buNone/>
            </a:pPr>
            <a:endParaRPr lang="en-US" dirty="0"/>
          </a:p>
        </p:txBody>
      </p:sp>
      <p:sp>
        <p:nvSpPr>
          <p:cNvPr id="4" name="Slide Number Placeholder 3">
            <a:extLst>
              <a:ext uri="{FF2B5EF4-FFF2-40B4-BE49-F238E27FC236}">
                <a16:creationId xmlns:a16="http://schemas.microsoft.com/office/drawing/2014/main" id="{DED4277C-FB53-4119-B6C6-A4A9EDB1A9DC}"/>
              </a:ext>
            </a:extLst>
          </p:cNvPr>
          <p:cNvSpPr>
            <a:spLocks noGrp="1"/>
          </p:cNvSpPr>
          <p:nvPr>
            <p:ph type="sldNum" sz="quarter" idx="12"/>
          </p:nvPr>
        </p:nvSpPr>
        <p:spPr/>
        <p:txBody>
          <a:bodyPr/>
          <a:lstStyle/>
          <a:p>
            <a:pPr>
              <a:defRPr/>
            </a:pPr>
            <a:fld id="{DC1E8BE6-B4B3-40AB-8F0E-EB0DA90F6733}" type="slidenum">
              <a:rPr lang="en-US" smtClean="0"/>
              <a:pPr>
                <a:defRPr/>
              </a:pPr>
              <a:t>3</a:t>
            </a:fld>
            <a:endParaRPr lang="en-US" dirty="0"/>
          </a:p>
        </p:txBody>
      </p:sp>
      <p:pic>
        <p:nvPicPr>
          <p:cNvPr id="5" name="Picture 4">
            <a:extLst>
              <a:ext uri="{FF2B5EF4-FFF2-40B4-BE49-F238E27FC236}">
                <a16:creationId xmlns:a16="http://schemas.microsoft.com/office/drawing/2014/main" id="{09839FA3-6CD8-4F84-AE02-B8413B8A771E}"/>
              </a:ext>
            </a:extLst>
          </p:cNvPr>
          <p:cNvPicPr>
            <a:picLocks noChangeAspect="1"/>
          </p:cNvPicPr>
          <p:nvPr/>
        </p:nvPicPr>
        <p:blipFill>
          <a:blip r:embed="rId3"/>
          <a:stretch>
            <a:fillRect/>
          </a:stretch>
        </p:blipFill>
        <p:spPr>
          <a:xfrm>
            <a:off x="2351000" y="3736917"/>
            <a:ext cx="2739044" cy="2968625"/>
          </a:xfrm>
          <a:prstGeom prst="rect">
            <a:avLst/>
          </a:prstGeom>
        </p:spPr>
      </p:pic>
      <p:pic>
        <p:nvPicPr>
          <p:cNvPr id="6" name="Picture 5">
            <a:extLst>
              <a:ext uri="{FF2B5EF4-FFF2-40B4-BE49-F238E27FC236}">
                <a16:creationId xmlns:a16="http://schemas.microsoft.com/office/drawing/2014/main" id="{16E849CE-1854-419B-ADD1-6769612F1D9E}"/>
              </a:ext>
            </a:extLst>
          </p:cNvPr>
          <p:cNvPicPr>
            <a:picLocks noChangeAspect="1"/>
          </p:cNvPicPr>
          <p:nvPr/>
        </p:nvPicPr>
        <p:blipFill>
          <a:blip r:embed="rId4"/>
          <a:stretch>
            <a:fillRect/>
          </a:stretch>
        </p:blipFill>
        <p:spPr>
          <a:xfrm>
            <a:off x="5880158" y="3708924"/>
            <a:ext cx="4327530" cy="2879449"/>
          </a:xfrm>
          <a:prstGeom prst="rect">
            <a:avLst/>
          </a:prstGeom>
        </p:spPr>
      </p:pic>
      <p:pic>
        <p:nvPicPr>
          <p:cNvPr id="7" name="Picture 2" descr="BRAC University Jobs 2020- Jobs in BRAC University- careerz360.com">
            <a:extLst>
              <a:ext uri="{FF2B5EF4-FFF2-40B4-BE49-F238E27FC236}">
                <a16:creationId xmlns:a16="http://schemas.microsoft.com/office/drawing/2014/main" id="{B6FCA7CC-7A40-473D-AAD8-9F2322E027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66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sz="3600" dirty="0"/>
              <a:t>Visualization of </a:t>
            </a:r>
            <a:r>
              <a:rPr lang="en-US" sz="3600" dirty="0">
                <a:sym typeface="Symbol" pitchFamily="18" charset="2"/>
              </a:rPr>
              <a:t></a:t>
            </a:r>
            <a:r>
              <a:rPr lang="en-US" sz="3600" dirty="0"/>
              <a:t>(</a:t>
            </a:r>
            <a:r>
              <a:rPr lang="en-US" sz="3600" i="1" dirty="0"/>
              <a:t>g</a:t>
            </a:r>
            <a:r>
              <a:rPr lang="en-US" sz="3600" dirty="0"/>
              <a:t>(</a:t>
            </a:r>
            <a:r>
              <a:rPr lang="en-US" sz="3600" i="1" dirty="0"/>
              <a:t>n</a:t>
            </a:r>
            <a:r>
              <a:rPr lang="en-US" sz="3600" dirty="0"/>
              <a:t>))</a:t>
            </a:r>
          </a:p>
        </p:txBody>
      </p:sp>
      <p:sp>
        <p:nvSpPr>
          <p:cNvPr id="44036" name="Line 3"/>
          <p:cNvSpPr>
            <a:spLocks noChangeShapeType="1"/>
          </p:cNvSpPr>
          <p:nvPr/>
        </p:nvSpPr>
        <p:spPr bwMode="auto">
          <a:xfrm>
            <a:off x="2590800" y="1193800"/>
            <a:ext cx="0" cy="4648200"/>
          </a:xfrm>
          <a:prstGeom prst="line">
            <a:avLst/>
          </a:prstGeom>
          <a:noFill/>
          <a:ln w="9525">
            <a:solidFill>
              <a:schemeClr val="tx1"/>
            </a:solidFill>
            <a:round/>
            <a:headEnd/>
            <a:tailEnd/>
          </a:ln>
        </p:spPr>
        <p:txBody>
          <a:bodyPr/>
          <a:lstStyle/>
          <a:p>
            <a:endParaRPr lang="en-US" dirty="0"/>
          </a:p>
        </p:txBody>
      </p:sp>
      <p:sp>
        <p:nvSpPr>
          <p:cNvPr id="44037" name="Line 4"/>
          <p:cNvSpPr>
            <a:spLocks noChangeShapeType="1"/>
          </p:cNvSpPr>
          <p:nvPr/>
        </p:nvSpPr>
        <p:spPr bwMode="auto">
          <a:xfrm>
            <a:off x="2590800" y="5842000"/>
            <a:ext cx="7315200" cy="0"/>
          </a:xfrm>
          <a:prstGeom prst="line">
            <a:avLst/>
          </a:prstGeom>
          <a:noFill/>
          <a:ln w="9525">
            <a:solidFill>
              <a:schemeClr val="tx1"/>
            </a:solidFill>
            <a:round/>
            <a:headEnd/>
            <a:tailEnd/>
          </a:ln>
        </p:spPr>
        <p:txBody>
          <a:bodyPr/>
          <a:lstStyle/>
          <a:p>
            <a:endParaRPr lang="en-US" dirty="0"/>
          </a:p>
        </p:txBody>
      </p:sp>
      <p:sp>
        <p:nvSpPr>
          <p:cNvPr id="44038" name="Freeform 5"/>
          <p:cNvSpPr>
            <a:spLocks/>
          </p:cNvSpPr>
          <p:nvPr/>
        </p:nvSpPr>
        <p:spPr bwMode="auto">
          <a:xfrm>
            <a:off x="2590800" y="1651000"/>
            <a:ext cx="5715000" cy="3429000"/>
          </a:xfrm>
          <a:custGeom>
            <a:avLst/>
            <a:gdLst>
              <a:gd name="T0" fmla="*/ 0 w 3600"/>
              <a:gd name="T1" fmla="*/ 2147483647 h 2160"/>
              <a:gd name="T2" fmla="*/ 2147483647 w 3600"/>
              <a:gd name="T3" fmla="*/ 2147483647 h 2160"/>
              <a:gd name="T4" fmla="*/ 2147483647 w 3600"/>
              <a:gd name="T5" fmla="*/ 2147483647 h 2160"/>
              <a:gd name="T6" fmla="*/ 2147483647 w 3600"/>
              <a:gd name="T7" fmla="*/ 2147483647 h 2160"/>
              <a:gd name="T8" fmla="*/ 2147483647 w 3600"/>
              <a:gd name="T9" fmla="*/ 2147483647 h 2160"/>
              <a:gd name="T10" fmla="*/ 2147483647 w 3600"/>
              <a:gd name="T11" fmla="*/ 2147483647 h 2160"/>
              <a:gd name="T12" fmla="*/ 2147483647 w 3600"/>
              <a:gd name="T13" fmla="*/ 2147483647 h 2160"/>
              <a:gd name="T14" fmla="*/ 2147483647 w 3600"/>
              <a:gd name="T15" fmla="*/ 2147483647 h 2160"/>
              <a:gd name="T16" fmla="*/ 2147483647 w 3600"/>
              <a:gd name="T17" fmla="*/ 0 h 2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00"/>
              <a:gd name="T28" fmla="*/ 0 h 2160"/>
              <a:gd name="T29" fmla="*/ 3600 w 3600"/>
              <a:gd name="T30" fmla="*/ 2160 h 2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00" h="216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w="9525">
            <a:solidFill>
              <a:schemeClr val="tx1"/>
            </a:solidFill>
            <a:round/>
            <a:headEnd/>
            <a:tailEnd/>
          </a:ln>
        </p:spPr>
        <p:txBody>
          <a:bodyPr/>
          <a:lstStyle/>
          <a:p>
            <a:endParaRPr lang="en-US" dirty="0"/>
          </a:p>
        </p:txBody>
      </p:sp>
      <p:sp>
        <p:nvSpPr>
          <p:cNvPr id="44039" name="Freeform 6"/>
          <p:cNvSpPr>
            <a:spLocks/>
          </p:cNvSpPr>
          <p:nvPr/>
        </p:nvSpPr>
        <p:spPr bwMode="auto">
          <a:xfrm>
            <a:off x="2590801" y="2755900"/>
            <a:ext cx="5859463" cy="2465388"/>
          </a:xfrm>
          <a:custGeom>
            <a:avLst/>
            <a:gdLst>
              <a:gd name="T0" fmla="*/ 0 w 3691"/>
              <a:gd name="T1" fmla="*/ 2147483647 h 1553"/>
              <a:gd name="T2" fmla="*/ 2147483647 w 3691"/>
              <a:gd name="T3" fmla="*/ 2147483647 h 1553"/>
              <a:gd name="T4" fmla="*/ 2147483647 w 3691"/>
              <a:gd name="T5" fmla="*/ 2147483647 h 1553"/>
              <a:gd name="T6" fmla="*/ 2147483647 w 3691"/>
              <a:gd name="T7" fmla="*/ 2147483647 h 1553"/>
              <a:gd name="T8" fmla="*/ 2147483647 w 3691"/>
              <a:gd name="T9" fmla="*/ 2147483647 h 1553"/>
              <a:gd name="T10" fmla="*/ 2147483647 w 3691"/>
              <a:gd name="T11" fmla="*/ 2147483647 h 1553"/>
              <a:gd name="T12" fmla="*/ 2147483647 w 3691"/>
              <a:gd name="T13" fmla="*/ 2147483647 h 1553"/>
              <a:gd name="T14" fmla="*/ 2147483647 w 3691"/>
              <a:gd name="T15" fmla="*/ 2147483647 h 1553"/>
              <a:gd name="T16" fmla="*/ 2147483647 w 3691"/>
              <a:gd name="T17" fmla="*/ 2147483647 h 1553"/>
              <a:gd name="T18" fmla="*/ 2147483647 w 3691"/>
              <a:gd name="T19" fmla="*/ 2147483647 h 1553"/>
              <a:gd name="T20" fmla="*/ 2147483647 w 3691"/>
              <a:gd name="T21" fmla="*/ 2147483647 h 1553"/>
              <a:gd name="T22" fmla="*/ 2147483647 w 3691"/>
              <a:gd name="T23" fmla="*/ 2147483647 h 1553"/>
              <a:gd name="T24" fmla="*/ 2147483647 w 3691"/>
              <a:gd name="T25" fmla="*/ 2147483647 h 1553"/>
              <a:gd name="T26" fmla="*/ 2147483647 w 3691"/>
              <a:gd name="T27" fmla="*/ 2147483647 h 1553"/>
              <a:gd name="T28" fmla="*/ 2147483647 w 3691"/>
              <a:gd name="T29" fmla="*/ 2147483647 h 1553"/>
              <a:gd name="T30" fmla="*/ 2147483647 w 3691"/>
              <a:gd name="T31" fmla="*/ 2147483647 h 1553"/>
              <a:gd name="T32" fmla="*/ 2147483647 w 3691"/>
              <a:gd name="T33" fmla="*/ 0 h 15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91"/>
              <a:gd name="T52" fmla="*/ 0 h 1553"/>
              <a:gd name="T53" fmla="*/ 3691 w 3691"/>
              <a:gd name="T54" fmla="*/ 1553 h 15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91" h="1553">
                <a:moveTo>
                  <a:pt x="0" y="1128"/>
                </a:moveTo>
                <a:cubicBezTo>
                  <a:pt x="32" y="1084"/>
                  <a:pt x="64" y="1040"/>
                  <a:pt x="96" y="1032"/>
                </a:cubicBezTo>
                <a:cubicBezTo>
                  <a:pt x="128" y="1024"/>
                  <a:pt x="160" y="1040"/>
                  <a:pt x="192" y="1080"/>
                </a:cubicBezTo>
                <a:cubicBezTo>
                  <a:pt x="224" y="1120"/>
                  <a:pt x="240" y="1200"/>
                  <a:pt x="288" y="1272"/>
                </a:cubicBezTo>
                <a:cubicBezTo>
                  <a:pt x="336" y="1344"/>
                  <a:pt x="424" y="1471"/>
                  <a:pt x="480" y="1512"/>
                </a:cubicBezTo>
                <a:cubicBezTo>
                  <a:pt x="536" y="1553"/>
                  <a:pt x="590" y="1537"/>
                  <a:pt x="622" y="1521"/>
                </a:cubicBezTo>
                <a:cubicBezTo>
                  <a:pt x="654" y="1505"/>
                  <a:pt x="648" y="1513"/>
                  <a:pt x="672" y="1416"/>
                </a:cubicBezTo>
                <a:cubicBezTo>
                  <a:pt x="696" y="1319"/>
                  <a:pt x="736" y="1072"/>
                  <a:pt x="768" y="936"/>
                </a:cubicBezTo>
                <a:cubicBezTo>
                  <a:pt x="800" y="800"/>
                  <a:pt x="832" y="624"/>
                  <a:pt x="864" y="600"/>
                </a:cubicBezTo>
                <a:cubicBezTo>
                  <a:pt x="896" y="576"/>
                  <a:pt x="920" y="720"/>
                  <a:pt x="960" y="792"/>
                </a:cubicBezTo>
                <a:cubicBezTo>
                  <a:pt x="1000" y="864"/>
                  <a:pt x="1022" y="982"/>
                  <a:pt x="1104" y="1032"/>
                </a:cubicBezTo>
                <a:cubicBezTo>
                  <a:pt x="1186" y="1082"/>
                  <a:pt x="1366" y="1103"/>
                  <a:pt x="1451" y="1095"/>
                </a:cubicBezTo>
                <a:cubicBezTo>
                  <a:pt x="1536" y="1087"/>
                  <a:pt x="1530" y="1036"/>
                  <a:pt x="1616" y="985"/>
                </a:cubicBezTo>
                <a:cubicBezTo>
                  <a:pt x="1702" y="934"/>
                  <a:pt x="1829" y="848"/>
                  <a:pt x="1968" y="792"/>
                </a:cubicBezTo>
                <a:cubicBezTo>
                  <a:pt x="2107" y="736"/>
                  <a:pt x="2280" y="696"/>
                  <a:pt x="2448" y="648"/>
                </a:cubicBezTo>
                <a:cubicBezTo>
                  <a:pt x="2616" y="600"/>
                  <a:pt x="2769" y="612"/>
                  <a:pt x="2976" y="504"/>
                </a:cubicBezTo>
                <a:cubicBezTo>
                  <a:pt x="3183" y="396"/>
                  <a:pt x="3542" y="105"/>
                  <a:pt x="3691" y="0"/>
                </a:cubicBezTo>
              </a:path>
            </a:pathLst>
          </a:custGeom>
          <a:noFill/>
          <a:ln w="9525">
            <a:solidFill>
              <a:schemeClr val="tx1"/>
            </a:solidFill>
            <a:round/>
            <a:headEnd/>
            <a:tailEnd/>
          </a:ln>
        </p:spPr>
        <p:txBody>
          <a:bodyPr/>
          <a:lstStyle/>
          <a:p>
            <a:endParaRPr lang="en-US" dirty="0"/>
          </a:p>
        </p:txBody>
      </p:sp>
      <p:sp>
        <p:nvSpPr>
          <p:cNvPr id="44040" name="Line 7"/>
          <p:cNvSpPr>
            <a:spLocks noChangeShapeType="1"/>
          </p:cNvSpPr>
          <p:nvPr/>
        </p:nvSpPr>
        <p:spPr bwMode="auto">
          <a:xfrm>
            <a:off x="4241800" y="3556000"/>
            <a:ext cx="0" cy="2286000"/>
          </a:xfrm>
          <a:prstGeom prst="line">
            <a:avLst/>
          </a:prstGeom>
          <a:noFill/>
          <a:ln w="12700">
            <a:solidFill>
              <a:schemeClr val="tx1"/>
            </a:solidFill>
            <a:prstDash val="dash"/>
            <a:round/>
            <a:headEnd/>
            <a:tailEnd/>
          </a:ln>
        </p:spPr>
        <p:txBody>
          <a:bodyPr/>
          <a:lstStyle/>
          <a:p>
            <a:endParaRPr lang="en-US" dirty="0"/>
          </a:p>
        </p:txBody>
      </p:sp>
      <p:sp>
        <p:nvSpPr>
          <p:cNvPr id="44041" name="Text Box 8"/>
          <p:cNvSpPr txBox="1">
            <a:spLocks noChangeArrowheads="1"/>
          </p:cNvSpPr>
          <p:nvPr/>
        </p:nvSpPr>
        <p:spPr bwMode="auto">
          <a:xfrm>
            <a:off x="4022725" y="5807075"/>
            <a:ext cx="397866" cy="369332"/>
          </a:xfrm>
          <a:prstGeom prst="rect">
            <a:avLst/>
          </a:prstGeom>
          <a:noFill/>
          <a:ln w="9525">
            <a:noFill/>
            <a:miter lim="800000"/>
            <a:headEnd/>
            <a:tailEnd/>
          </a:ln>
        </p:spPr>
        <p:txBody>
          <a:bodyPr wrap="none">
            <a:spAutoFit/>
          </a:bodyPr>
          <a:lstStyle/>
          <a:p>
            <a:r>
              <a:rPr lang="en-US" i="1" dirty="0"/>
              <a:t>n</a:t>
            </a:r>
            <a:r>
              <a:rPr lang="en-US" i="1" baseline="-25000" dirty="0"/>
              <a:t>0</a:t>
            </a:r>
            <a:endParaRPr lang="en-US" i="1" dirty="0"/>
          </a:p>
        </p:txBody>
      </p:sp>
      <p:sp>
        <p:nvSpPr>
          <p:cNvPr id="44042" name="Text Box 9"/>
          <p:cNvSpPr txBox="1">
            <a:spLocks noChangeArrowheads="1"/>
          </p:cNvSpPr>
          <p:nvPr/>
        </p:nvSpPr>
        <p:spPr bwMode="auto">
          <a:xfrm>
            <a:off x="8289925" y="1336675"/>
            <a:ext cx="795411" cy="369332"/>
          </a:xfrm>
          <a:prstGeom prst="rect">
            <a:avLst/>
          </a:prstGeom>
          <a:noFill/>
          <a:ln w="9525">
            <a:noFill/>
            <a:miter lim="800000"/>
            <a:headEnd/>
            <a:tailEnd/>
          </a:ln>
        </p:spPr>
        <p:txBody>
          <a:bodyPr wrap="none">
            <a:spAutoFit/>
          </a:bodyPr>
          <a:lstStyle/>
          <a:p>
            <a:r>
              <a:rPr lang="en-US" i="1" dirty="0"/>
              <a:t>c</a:t>
            </a:r>
            <a:r>
              <a:rPr lang="en-US" baseline="-25000" dirty="0"/>
              <a:t>2</a:t>
            </a:r>
            <a:r>
              <a:rPr lang="en-US" i="1" dirty="0"/>
              <a:t>g</a:t>
            </a:r>
            <a:r>
              <a:rPr lang="en-US" dirty="0"/>
              <a:t>(</a:t>
            </a:r>
            <a:r>
              <a:rPr lang="en-US" i="1" dirty="0"/>
              <a:t>n</a:t>
            </a:r>
            <a:r>
              <a:rPr lang="en-US" dirty="0"/>
              <a:t>)</a:t>
            </a:r>
          </a:p>
        </p:txBody>
      </p:sp>
      <p:sp>
        <p:nvSpPr>
          <p:cNvPr id="44043" name="Text Box 10"/>
          <p:cNvSpPr txBox="1">
            <a:spLocks noChangeArrowheads="1"/>
          </p:cNvSpPr>
          <p:nvPr/>
        </p:nvSpPr>
        <p:spPr bwMode="auto">
          <a:xfrm>
            <a:off x="8458200" y="2514600"/>
            <a:ext cx="530915" cy="369332"/>
          </a:xfrm>
          <a:prstGeom prst="rect">
            <a:avLst/>
          </a:prstGeom>
          <a:noFill/>
          <a:ln w="9525">
            <a:noFill/>
            <a:miter lim="800000"/>
            <a:headEnd/>
            <a:tailEnd/>
          </a:ln>
        </p:spPr>
        <p:txBody>
          <a:bodyPr wrap="none">
            <a:spAutoFit/>
          </a:bodyPr>
          <a:lstStyle/>
          <a:p>
            <a:r>
              <a:rPr lang="en-US" i="1" dirty="0"/>
              <a:t>f</a:t>
            </a:r>
            <a:r>
              <a:rPr lang="en-US" dirty="0"/>
              <a:t>(</a:t>
            </a:r>
            <a:r>
              <a:rPr lang="en-US" i="1" dirty="0"/>
              <a:t>n</a:t>
            </a:r>
            <a:r>
              <a:rPr lang="en-US" dirty="0"/>
              <a:t>)</a:t>
            </a:r>
            <a:endParaRPr lang="en-US" i="1" dirty="0"/>
          </a:p>
        </p:txBody>
      </p:sp>
      <p:sp>
        <p:nvSpPr>
          <p:cNvPr id="44044" name="Text Box 11"/>
          <p:cNvSpPr txBox="1">
            <a:spLocks noChangeArrowheads="1"/>
          </p:cNvSpPr>
          <p:nvPr/>
        </p:nvSpPr>
        <p:spPr bwMode="auto">
          <a:xfrm>
            <a:off x="8305800" y="3200400"/>
            <a:ext cx="795411" cy="369332"/>
          </a:xfrm>
          <a:prstGeom prst="rect">
            <a:avLst/>
          </a:prstGeom>
          <a:noFill/>
          <a:ln w="9525">
            <a:noFill/>
            <a:miter lim="800000"/>
            <a:headEnd/>
            <a:tailEnd/>
          </a:ln>
        </p:spPr>
        <p:txBody>
          <a:bodyPr wrap="none">
            <a:spAutoFit/>
          </a:bodyPr>
          <a:lstStyle/>
          <a:p>
            <a:r>
              <a:rPr lang="en-US" i="1" dirty="0"/>
              <a:t>c</a:t>
            </a:r>
            <a:r>
              <a:rPr lang="en-US" baseline="-25000" dirty="0"/>
              <a:t>1</a:t>
            </a:r>
            <a:r>
              <a:rPr lang="en-US" i="1" dirty="0"/>
              <a:t>g</a:t>
            </a:r>
            <a:r>
              <a:rPr lang="en-US" dirty="0"/>
              <a:t>(</a:t>
            </a:r>
            <a:r>
              <a:rPr lang="en-US" i="1" dirty="0"/>
              <a:t>n</a:t>
            </a:r>
            <a:r>
              <a:rPr lang="en-US" dirty="0"/>
              <a:t>)</a:t>
            </a:r>
          </a:p>
        </p:txBody>
      </p:sp>
      <p:sp>
        <p:nvSpPr>
          <p:cNvPr id="44045" name="Freeform 12"/>
          <p:cNvSpPr>
            <a:spLocks/>
          </p:cNvSpPr>
          <p:nvPr/>
        </p:nvSpPr>
        <p:spPr bwMode="auto">
          <a:xfrm>
            <a:off x="2590800" y="3429000"/>
            <a:ext cx="5715000" cy="2032000"/>
          </a:xfrm>
          <a:custGeom>
            <a:avLst/>
            <a:gdLst>
              <a:gd name="T0" fmla="*/ 0 w 3600"/>
              <a:gd name="T1" fmla="*/ 2147483647 h 2160"/>
              <a:gd name="T2" fmla="*/ 2147483647 w 3600"/>
              <a:gd name="T3" fmla="*/ 2147483647 h 2160"/>
              <a:gd name="T4" fmla="*/ 2147483647 w 3600"/>
              <a:gd name="T5" fmla="*/ 2147483647 h 2160"/>
              <a:gd name="T6" fmla="*/ 2147483647 w 3600"/>
              <a:gd name="T7" fmla="*/ 2147483647 h 2160"/>
              <a:gd name="T8" fmla="*/ 2147483647 w 3600"/>
              <a:gd name="T9" fmla="*/ 2147483647 h 2160"/>
              <a:gd name="T10" fmla="*/ 2147483647 w 3600"/>
              <a:gd name="T11" fmla="*/ 2147483647 h 2160"/>
              <a:gd name="T12" fmla="*/ 2147483647 w 3600"/>
              <a:gd name="T13" fmla="*/ 2147483647 h 2160"/>
              <a:gd name="T14" fmla="*/ 2147483647 w 3600"/>
              <a:gd name="T15" fmla="*/ 2147483647 h 2160"/>
              <a:gd name="T16" fmla="*/ 2147483647 w 3600"/>
              <a:gd name="T17" fmla="*/ 0 h 2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00"/>
              <a:gd name="T28" fmla="*/ 0 h 2160"/>
              <a:gd name="T29" fmla="*/ 3600 w 3600"/>
              <a:gd name="T30" fmla="*/ 2160 h 2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00" h="216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w="9525">
            <a:solidFill>
              <a:schemeClr val="tx1"/>
            </a:solidFill>
            <a:round/>
            <a:headEnd/>
            <a:tailEnd/>
          </a:ln>
        </p:spPr>
        <p:txBody>
          <a:bodyPr/>
          <a:lstStyle/>
          <a:p>
            <a:endParaRPr lang="en-US" dirty="0"/>
          </a:p>
        </p:txBody>
      </p:sp>
      <p:pic>
        <p:nvPicPr>
          <p:cNvPr id="14" name="Picture 2" descr="BRAC University Jobs 2020- Jobs in BRAC University- careerz360.com">
            <a:extLst>
              <a:ext uri="{FF2B5EF4-FFF2-40B4-BE49-F238E27FC236}">
                <a16:creationId xmlns:a16="http://schemas.microsoft.com/office/drawing/2014/main" id="{6DF34CA3-145A-47A0-AACA-89E800344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4">
            <a:extLst>
              <a:ext uri="{FF2B5EF4-FFF2-40B4-BE49-F238E27FC236}">
                <a16:creationId xmlns:a16="http://schemas.microsoft.com/office/drawing/2014/main" id="{4FA65FA2-8758-4787-A898-35F1818E03B3}"/>
              </a:ext>
            </a:extLst>
          </p:cNvPr>
          <p:cNvSpPr txBox="1">
            <a:spLocks/>
          </p:cNvSpPr>
          <p:nvPr/>
        </p:nvSpPr>
        <p:spPr bwMode="auto">
          <a:xfrm>
            <a:off x="10528823" y="6469380"/>
            <a:ext cx="1662854" cy="28860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B61F5BC8-4B1D-4350-8C3D-C95D2F653B46}" type="slidenum">
              <a:rPr lang="en-US" smtClean="0">
                <a:latin typeface="Arial" charset="0"/>
              </a:rPr>
              <a:pPr algn="ctr"/>
              <a:t>30</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0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0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0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0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P spid="44037" grpId="0" animBg="1"/>
      <p:bldP spid="44038" grpId="0" animBg="1"/>
      <p:bldP spid="44039" grpId="0" animBg="1"/>
      <p:bldP spid="44040" grpId="0" animBg="1"/>
      <p:bldP spid="44041" grpId="0"/>
      <p:bldP spid="44042" grpId="0"/>
      <p:bldP spid="44043" grpId="0"/>
      <p:bldP spid="44044" grpId="0"/>
      <p:bldP spid="4404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sz="3600" dirty="0"/>
              <a:t>A Few More Examples</a:t>
            </a:r>
          </a:p>
        </p:txBody>
      </p:sp>
      <p:sp>
        <p:nvSpPr>
          <p:cNvPr id="45060" name="Rectangle 3"/>
          <p:cNvSpPr>
            <a:spLocks noGrp="1" noChangeArrowheads="1"/>
          </p:cNvSpPr>
          <p:nvPr>
            <p:ph type="body" idx="1"/>
          </p:nvPr>
        </p:nvSpPr>
        <p:spPr/>
        <p:txBody>
          <a:bodyPr/>
          <a:lstStyle/>
          <a:p>
            <a:pPr eaLnBrk="1" hangingPunct="1"/>
            <a:r>
              <a:rPr lang="en-US" i="1" dirty="0"/>
              <a:t>n</a:t>
            </a:r>
            <a:r>
              <a:rPr lang="en-US" dirty="0"/>
              <a:t> = O(</a:t>
            </a:r>
            <a:r>
              <a:rPr lang="en-US" i="1" dirty="0"/>
              <a:t>n</a:t>
            </a:r>
            <a:r>
              <a:rPr lang="en-US" baseline="30000" dirty="0"/>
              <a:t>2</a:t>
            </a:r>
            <a:r>
              <a:rPr lang="en-US" dirty="0"/>
              <a:t>) </a:t>
            </a:r>
            <a:r>
              <a:rPr lang="en-US" dirty="0">
                <a:cs typeface="Times New Roman" pitchFamily="18" charset="0"/>
              </a:rPr>
              <a:t>≠ </a:t>
            </a:r>
            <a:r>
              <a:rPr lang="en-US" dirty="0">
                <a:cs typeface="Times New Roman" pitchFamily="18" charset="0"/>
                <a:sym typeface="Symbol" pitchFamily="18" charset="2"/>
              </a:rPr>
              <a:t></a:t>
            </a:r>
            <a:r>
              <a:rPr lang="en-US" dirty="0"/>
              <a:t>(</a:t>
            </a:r>
            <a:r>
              <a:rPr lang="en-US" i="1" dirty="0"/>
              <a:t>n</a:t>
            </a:r>
            <a:r>
              <a:rPr lang="en-US" baseline="30000" dirty="0"/>
              <a:t>2</a:t>
            </a:r>
            <a:r>
              <a:rPr lang="en-US" dirty="0"/>
              <a:t>)</a:t>
            </a:r>
          </a:p>
          <a:p>
            <a:pPr eaLnBrk="1" hangingPunct="1"/>
            <a:r>
              <a:rPr lang="en-US" dirty="0"/>
              <a:t>200</a:t>
            </a:r>
            <a:r>
              <a:rPr lang="en-US" i="1" dirty="0"/>
              <a:t>n</a:t>
            </a:r>
            <a:r>
              <a:rPr lang="en-US" baseline="30000" dirty="0"/>
              <a:t>2 </a:t>
            </a:r>
            <a:r>
              <a:rPr lang="en-US" dirty="0"/>
              <a:t>= O(</a:t>
            </a:r>
            <a:r>
              <a:rPr lang="en-US" i="1" dirty="0"/>
              <a:t>n</a:t>
            </a:r>
            <a:r>
              <a:rPr lang="en-US" baseline="30000" dirty="0"/>
              <a:t>2</a:t>
            </a:r>
            <a:r>
              <a:rPr lang="en-US" dirty="0"/>
              <a:t>) =</a:t>
            </a:r>
            <a:r>
              <a:rPr lang="en-US" dirty="0">
                <a:cs typeface="Times New Roman" pitchFamily="18" charset="0"/>
              </a:rPr>
              <a:t> </a:t>
            </a:r>
            <a:r>
              <a:rPr lang="en-US" dirty="0">
                <a:cs typeface="Times New Roman" pitchFamily="18" charset="0"/>
                <a:sym typeface="Symbol" pitchFamily="18" charset="2"/>
              </a:rPr>
              <a:t></a:t>
            </a:r>
            <a:r>
              <a:rPr lang="en-US" dirty="0"/>
              <a:t>(</a:t>
            </a:r>
            <a:r>
              <a:rPr lang="en-US" i="1" dirty="0"/>
              <a:t>n</a:t>
            </a:r>
            <a:r>
              <a:rPr lang="en-US" baseline="30000" dirty="0"/>
              <a:t>2</a:t>
            </a:r>
            <a:r>
              <a:rPr lang="en-US" dirty="0"/>
              <a:t>)</a:t>
            </a:r>
          </a:p>
          <a:p>
            <a:pPr eaLnBrk="1" hangingPunct="1"/>
            <a:r>
              <a:rPr lang="en-US" i="1" dirty="0"/>
              <a:t>n</a:t>
            </a:r>
            <a:r>
              <a:rPr lang="en-US" baseline="30000" dirty="0"/>
              <a:t>2.5</a:t>
            </a:r>
            <a:r>
              <a:rPr lang="en-US" dirty="0"/>
              <a:t> </a:t>
            </a:r>
            <a:r>
              <a:rPr lang="en-US" dirty="0">
                <a:cs typeface="Times New Roman" pitchFamily="18" charset="0"/>
              </a:rPr>
              <a:t>≠</a:t>
            </a:r>
            <a:r>
              <a:rPr lang="en-US" dirty="0"/>
              <a:t> O(</a:t>
            </a:r>
            <a:r>
              <a:rPr lang="en-US" i="1" dirty="0"/>
              <a:t>n</a:t>
            </a:r>
            <a:r>
              <a:rPr lang="en-US" baseline="30000" dirty="0"/>
              <a:t>2</a:t>
            </a:r>
            <a:r>
              <a:rPr lang="en-US" dirty="0"/>
              <a:t>) </a:t>
            </a:r>
            <a:r>
              <a:rPr lang="en-US" dirty="0">
                <a:cs typeface="Times New Roman" pitchFamily="18" charset="0"/>
              </a:rPr>
              <a:t>≠ </a:t>
            </a:r>
            <a:r>
              <a:rPr lang="en-US" dirty="0">
                <a:cs typeface="Times New Roman" pitchFamily="18" charset="0"/>
                <a:sym typeface="Symbol" pitchFamily="18" charset="2"/>
              </a:rPr>
              <a:t></a:t>
            </a:r>
            <a:r>
              <a:rPr lang="en-US" dirty="0"/>
              <a:t>(</a:t>
            </a:r>
            <a:r>
              <a:rPr lang="en-US" i="1" dirty="0"/>
              <a:t>n</a:t>
            </a:r>
            <a:r>
              <a:rPr lang="en-US" baseline="30000" dirty="0"/>
              <a:t>2</a:t>
            </a:r>
            <a:r>
              <a:rPr lang="en-US" dirty="0"/>
              <a:t>)</a:t>
            </a:r>
          </a:p>
        </p:txBody>
      </p:sp>
      <p:pic>
        <p:nvPicPr>
          <p:cNvPr id="5" name="Picture 2" descr="BRAC University Jobs 2020- Jobs in BRAC University- careerz360.com">
            <a:extLst>
              <a:ext uri="{FF2B5EF4-FFF2-40B4-BE49-F238E27FC236}">
                <a16:creationId xmlns:a16="http://schemas.microsoft.com/office/drawing/2014/main" id="{2D7853AE-A6B2-437B-8B2B-1A85CE6CC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4">
            <a:extLst>
              <a:ext uri="{FF2B5EF4-FFF2-40B4-BE49-F238E27FC236}">
                <a16:creationId xmlns:a16="http://schemas.microsoft.com/office/drawing/2014/main" id="{226AF939-43D5-488B-AE42-8644AA10EC82}"/>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31</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sz="3600" dirty="0"/>
              <a:t>Example 2</a:t>
            </a:r>
          </a:p>
        </p:txBody>
      </p:sp>
      <p:sp>
        <p:nvSpPr>
          <p:cNvPr id="154627" name="Rectangle 3"/>
          <p:cNvSpPr>
            <a:spLocks noGrp="1" noChangeArrowheads="1"/>
          </p:cNvSpPr>
          <p:nvPr>
            <p:ph type="body" idx="1"/>
          </p:nvPr>
        </p:nvSpPr>
        <p:spPr/>
        <p:txBody>
          <a:bodyPr/>
          <a:lstStyle/>
          <a:p>
            <a:pPr eaLnBrk="1" hangingPunct="1"/>
            <a:r>
              <a:rPr lang="en-US" dirty="0"/>
              <a:t>Prove that:</a:t>
            </a:r>
          </a:p>
          <a:p>
            <a:pPr eaLnBrk="1" hangingPunct="1"/>
            <a:endParaRPr lang="en-US" dirty="0"/>
          </a:p>
          <a:p>
            <a:pPr eaLnBrk="1" hangingPunct="1"/>
            <a:r>
              <a:rPr lang="en-US" dirty="0"/>
              <a:t>Let </a:t>
            </a:r>
            <a:r>
              <a:rPr lang="en-US" i="1" dirty="0"/>
              <a:t>c</a:t>
            </a:r>
            <a:r>
              <a:rPr lang="en-US" dirty="0"/>
              <a:t> = 21 and </a:t>
            </a:r>
            <a:r>
              <a:rPr lang="en-US" i="1" dirty="0"/>
              <a:t>n</a:t>
            </a:r>
            <a:r>
              <a:rPr lang="en-US" i="1" baseline="-25000" dirty="0"/>
              <a:t>0</a:t>
            </a:r>
            <a:r>
              <a:rPr lang="en-US" dirty="0"/>
              <a:t> = 10</a:t>
            </a:r>
          </a:p>
          <a:p>
            <a:pPr eaLnBrk="1" hangingPunct="1"/>
            <a:r>
              <a:rPr lang="en-US" dirty="0"/>
              <a:t>21</a:t>
            </a:r>
            <a:r>
              <a:rPr lang="en-US" i="1" dirty="0"/>
              <a:t>n</a:t>
            </a:r>
            <a:r>
              <a:rPr lang="en-US" baseline="30000" dirty="0"/>
              <a:t>3</a:t>
            </a:r>
            <a:r>
              <a:rPr lang="en-US" dirty="0"/>
              <a:t> &gt; 20</a:t>
            </a:r>
            <a:r>
              <a:rPr lang="en-US" i="1" dirty="0"/>
              <a:t>n</a:t>
            </a:r>
            <a:r>
              <a:rPr lang="en-US" baseline="30000" dirty="0"/>
              <a:t>3</a:t>
            </a:r>
            <a:r>
              <a:rPr lang="en-US" dirty="0"/>
              <a:t> + 7</a:t>
            </a:r>
            <a:r>
              <a:rPr lang="en-US" i="1" dirty="0"/>
              <a:t>n</a:t>
            </a:r>
            <a:r>
              <a:rPr lang="en-US" dirty="0"/>
              <a:t> + 1000  for all </a:t>
            </a:r>
            <a:r>
              <a:rPr lang="en-US" i="1" dirty="0"/>
              <a:t>n</a:t>
            </a:r>
            <a:r>
              <a:rPr lang="en-US" dirty="0"/>
              <a:t> &gt; 10</a:t>
            </a:r>
          </a:p>
          <a:p>
            <a:pPr eaLnBrk="1" hangingPunct="1">
              <a:buFont typeface="Symbol" pitchFamily="18" charset="2"/>
              <a:buNone/>
            </a:pPr>
            <a:r>
              <a:rPr lang="en-US" dirty="0"/>
              <a:t>	 </a:t>
            </a:r>
            <a:r>
              <a:rPr lang="en-US" i="1" dirty="0"/>
              <a:t>n</a:t>
            </a:r>
            <a:r>
              <a:rPr lang="en-US" baseline="30000" dirty="0"/>
              <a:t>3</a:t>
            </a:r>
            <a:r>
              <a:rPr lang="en-US" dirty="0"/>
              <a:t> &gt; 7</a:t>
            </a:r>
            <a:r>
              <a:rPr lang="en-US" i="1" dirty="0"/>
              <a:t>n</a:t>
            </a:r>
            <a:r>
              <a:rPr lang="en-US" dirty="0"/>
              <a:t> + 5  for all </a:t>
            </a:r>
            <a:r>
              <a:rPr lang="en-US" i="1" dirty="0"/>
              <a:t>n</a:t>
            </a:r>
            <a:r>
              <a:rPr lang="en-US" dirty="0"/>
              <a:t> &gt; 10</a:t>
            </a:r>
          </a:p>
          <a:p>
            <a:pPr eaLnBrk="1" hangingPunct="1">
              <a:buFont typeface="Symbol" pitchFamily="18" charset="2"/>
              <a:buNone/>
            </a:pPr>
            <a:r>
              <a:rPr lang="en-US" dirty="0"/>
              <a:t>	TRUE, but we also need…</a:t>
            </a:r>
          </a:p>
          <a:p>
            <a:pPr eaLnBrk="1" hangingPunct="1"/>
            <a:r>
              <a:rPr lang="en-US" dirty="0"/>
              <a:t>Let </a:t>
            </a:r>
            <a:r>
              <a:rPr lang="en-US" i="1" dirty="0"/>
              <a:t>c</a:t>
            </a:r>
            <a:r>
              <a:rPr lang="en-US" dirty="0"/>
              <a:t> = 20 and </a:t>
            </a:r>
            <a:r>
              <a:rPr lang="en-US" i="1" dirty="0"/>
              <a:t>n</a:t>
            </a:r>
            <a:r>
              <a:rPr lang="en-US" i="1" baseline="-25000" dirty="0"/>
              <a:t>0</a:t>
            </a:r>
            <a:r>
              <a:rPr lang="en-US" dirty="0"/>
              <a:t> = 1</a:t>
            </a:r>
          </a:p>
          <a:p>
            <a:pPr eaLnBrk="1" hangingPunct="1"/>
            <a:r>
              <a:rPr lang="en-US" dirty="0"/>
              <a:t>20</a:t>
            </a:r>
            <a:r>
              <a:rPr lang="en-US" i="1" dirty="0"/>
              <a:t>n</a:t>
            </a:r>
            <a:r>
              <a:rPr lang="en-US" baseline="30000" dirty="0"/>
              <a:t>3</a:t>
            </a:r>
            <a:r>
              <a:rPr lang="en-US" dirty="0"/>
              <a:t> &lt; 20</a:t>
            </a:r>
            <a:r>
              <a:rPr lang="en-US" i="1" dirty="0"/>
              <a:t>n</a:t>
            </a:r>
            <a:r>
              <a:rPr lang="en-US" baseline="30000" dirty="0"/>
              <a:t>3</a:t>
            </a:r>
            <a:r>
              <a:rPr lang="en-US" dirty="0"/>
              <a:t> + 7</a:t>
            </a:r>
            <a:r>
              <a:rPr lang="en-US" i="1" dirty="0"/>
              <a:t>n</a:t>
            </a:r>
            <a:r>
              <a:rPr lang="en-US" dirty="0"/>
              <a:t> + 1000  for all </a:t>
            </a:r>
            <a:r>
              <a:rPr lang="en-US" i="1" dirty="0"/>
              <a:t>n</a:t>
            </a:r>
            <a:r>
              <a:rPr lang="en-US" dirty="0"/>
              <a:t> </a:t>
            </a:r>
            <a:r>
              <a:rPr lang="en-US" dirty="0">
                <a:sym typeface="Symbol" pitchFamily="18" charset="2"/>
              </a:rPr>
              <a:t></a:t>
            </a:r>
            <a:r>
              <a:rPr lang="en-US" dirty="0"/>
              <a:t> 1</a:t>
            </a:r>
          </a:p>
          <a:p>
            <a:pPr eaLnBrk="1" hangingPunct="1">
              <a:buFont typeface="Symbol" pitchFamily="18" charset="2"/>
              <a:buNone/>
            </a:pPr>
            <a:r>
              <a:rPr lang="en-US" dirty="0"/>
              <a:t>	TRUE</a:t>
            </a:r>
          </a:p>
        </p:txBody>
      </p:sp>
      <mc:AlternateContent xmlns:mc="http://schemas.openxmlformats.org/markup-compatibility/2006" xmlns:a14="http://schemas.microsoft.com/office/drawing/2010/main">
        <mc:Choice Requires="a14">
          <p:sp>
            <p:nvSpPr>
              <p:cNvPr id="8194" name="Object 2"/>
              <p:cNvSpPr txBox="1"/>
              <p:nvPr/>
            </p:nvSpPr>
            <p:spPr bwMode="auto">
              <a:xfrm>
                <a:off x="4248150" y="1168401"/>
                <a:ext cx="4514850" cy="6461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20</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r>
                            <a:rPr lang="en-US" i="1">
                              <a:solidFill>
                                <a:srgbClr val="000000"/>
                              </a:solidFill>
                              <a:latin typeface="Cambria Math" panose="02040503050406030204" pitchFamily="18" charset="0"/>
                            </a:rPr>
                            <m:t>3</m:t>
                          </m:r>
                        </m:sup>
                      </m:sSup>
                      <m:r>
                        <a:rPr lang="en-US" i="1">
                          <a:solidFill>
                            <a:srgbClr val="000000"/>
                          </a:solidFill>
                          <a:latin typeface="Cambria Math" panose="02040503050406030204" pitchFamily="18" charset="0"/>
                        </a:rPr>
                        <m:t>+7</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+1000=</m:t>
                      </m:r>
                      <m:r>
                        <m:rPr>
                          <m:sty m:val="p"/>
                        </m:rPr>
                        <a:rPr lang="en-US" i="1">
                          <a:solidFill>
                            <a:srgbClr val="000000"/>
                          </a:solidFill>
                          <a:latin typeface="Cambria Math" panose="02040503050406030204" pitchFamily="18" charset="0"/>
                        </a:rPr>
                        <m:t>Θ</m:t>
                      </m:r>
                      <m:d>
                        <m:dPr>
                          <m:ctrlPr>
                            <a:rPr lang="en-US" i="1">
                              <a:solidFill>
                                <a:srgbClr val="000000"/>
                              </a:solidFill>
                              <a:latin typeface="Cambria Math" panose="02040503050406030204" pitchFamily="18" charset="0"/>
                            </a:rPr>
                          </m:ctrlPr>
                        </m:dPr>
                        <m:e>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r>
                                <a:rPr lang="en-US" i="1">
                                  <a:solidFill>
                                    <a:srgbClr val="000000"/>
                                  </a:solidFill>
                                  <a:latin typeface="Cambria Math" panose="02040503050406030204" pitchFamily="18" charset="0"/>
                                </a:rPr>
                                <m:t>3</m:t>
                              </m:r>
                            </m:sup>
                          </m:sSup>
                        </m:e>
                      </m:d>
                    </m:oMath>
                  </m:oMathPara>
                </a14:m>
                <a:endParaRPr lang="en-US"/>
              </a:p>
            </p:txBody>
          </p:sp>
        </mc:Choice>
        <mc:Fallback xmlns="">
          <p:sp>
            <p:nvSpPr>
              <p:cNvPr id="8194" name="Object 2"/>
              <p:cNvSpPr txBox="1">
                <a:spLocks noRot="1" noChangeAspect="1" noMove="1" noResize="1" noEditPoints="1" noAdjustHandles="1" noChangeArrowheads="1" noChangeShapeType="1" noTextEdit="1"/>
              </p:cNvSpPr>
              <p:nvPr/>
            </p:nvSpPr>
            <p:spPr bwMode="auto">
              <a:xfrm>
                <a:off x="4248150" y="1168401"/>
                <a:ext cx="4514850" cy="646113"/>
              </a:xfrm>
              <a:prstGeom prst="rect">
                <a:avLst/>
              </a:prstGeom>
              <a:blipFill>
                <a:blip r:embed="rId2"/>
                <a:stretch>
                  <a:fillRect/>
                </a:stretch>
              </a:blipFill>
            </p:spPr>
            <p:txBody>
              <a:bodyPr/>
              <a:lstStyle/>
              <a:p>
                <a:r>
                  <a:rPr lang="en-US">
                    <a:noFill/>
                  </a:rPr>
                  <a:t> </a:t>
                </a:r>
              </a:p>
            </p:txBody>
          </p:sp>
        </mc:Fallback>
      </mc:AlternateContent>
      <p:pic>
        <p:nvPicPr>
          <p:cNvPr id="6" name="Picture 2" descr="BRAC University Jobs 2020- Jobs in BRAC University- careerz360.com">
            <a:extLst>
              <a:ext uri="{FF2B5EF4-FFF2-40B4-BE49-F238E27FC236}">
                <a16:creationId xmlns:a16="http://schemas.microsoft.com/office/drawing/2014/main" id="{A87B62E1-8384-48CA-B257-1E8C1F16A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4">
            <a:extLst>
              <a:ext uri="{FF2B5EF4-FFF2-40B4-BE49-F238E27FC236}">
                <a16:creationId xmlns:a16="http://schemas.microsoft.com/office/drawing/2014/main" id="{822CE406-97CB-4177-94C2-9D37176C744F}"/>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32</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62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4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4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462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462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4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US" sz="3600" dirty="0"/>
              <a:t>Example 3</a:t>
            </a:r>
          </a:p>
        </p:txBody>
      </p:sp>
      <p:sp>
        <p:nvSpPr>
          <p:cNvPr id="155651" name="Rectangle 3"/>
          <p:cNvSpPr>
            <a:spLocks noGrp="1" noChangeArrowheads="1"/>
          </p:cNvSpPr>
          <p:nvPr>
            <p:ph type="body" sz="half" idx="1"/>
          </p:nvPr>
        </p:nvSpPr>
        <p:spPr>
          <a:xfrm>
            <a:off x="1905000" y="990600"/>
            <a:ext cx="8382000" cy="5257800"/>
          </a:xfrm>
        </p:spPr>
        <p:txBody>
          <a:bodyPr/>
          <a:lstStyle/>
          <a:p>
            <a:pPr eaLnBrk="1" hangingPunct="1"/>
            <a:r>
              <a:rPr lang="en-US" dirty="0"/>
              <a:t>Show that</a:t>
            </a:r>
          </a:p>
          <a:p>
            <a:pPr eaLnBrk="1" hangingPunct="1"/>
            <a:endParaRPr lang="en-US" dirty="0"/>
          </a:p>
          <a:p>
            <a:pPr eaLnBrk="1" hangingPunct="1"/>
            <a:r>
              <a:rPr lang="en-US" dirty="0"/>
              <a:t>Let </a:t>
            </a:r>
            <a:r>
              <a:rPr lang="en-US" i="1" dirty="0"/>
              <a:t>c</a:t>
            </a:r>
            <a:r>
              <a:rPr lang="en-US" dirty="0"/>
              <a:t> = 2 and </a:t>
            </a:r>
            <a:r>
              <a:rPr lang="en-US" i="1" dirty="0"/>
              <a:t>n</a:t>
            </a:r>
            <a:r>
              <a:rPr lang="en-US" baseline="-25000" dirty="0"/>
              <a:t>0</a:t>
            </a:r>
            <a:r>
              <a:rPr lang="en-US" dirty="0"/>
              <a:t> = 5</a:t>
            </a:r>
          </a:p>
          <a:p>
            <a:pPr eaLnBrk="1" hangingPunct="1"/>
            <a:endParaRPr lang="en-US" dirty="0">
              <a:sym typeface="Symbol" pitchFamily="18" charset="2"/>
            </a:endParaRPr>
          </a:p>
        </p:txBody>
      </p:sp>
      <mc:AlternateContent xmlns:mc="http://schemas.openxmlformats.org/markup-compatibility/2006" xmlns:a14="http://schemas.microsoft.com/office/drawing/2010/main">
        <mc:Choice Requires="a14">
          <p:sp>
            <p:nvSpPr>
              <p:cNvPr id="9218" name="Object 2"/>
              <p:cNvSpPr txBox="1">
                <a:spLocks noGrp="1"/>
              </p:cNvSpPr>
              <p:nvPr>
                <p:ph sz="half" idx="2"/>
              </p:nvPr>
            </p:nvSpPr>
            <p:spPr bwMode="auto">
              <a:xfrm>
                <a:off x="4013200" y="1133476"/>
                <a:ext cx="2209800" cy="525463"/>
              </a:xfrm>
              <a:prstGeom prst="rect">
                <a:avLst/>
              </a:prstGeom>
              <a:noFill/>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O</m:t>
                          </m:r>
                        </m:fName>
                        <m:e>
                          <m:d>
                            <m:dPr>
                              <m:ctrlPr>
                                <a:rPr lang="en-US" i="1">
                                  <a:solidFill>
                                    <a:srgbClr val="000000"/>
                                  </a:solidFill>
                                  <a:latin typeface="Cambria Math" panose="02040503050406030204" pitchFamily="18" charset="0"/>
                                </a:rPr>
                              </m:ctrlPr>
                            </m:dPr>
                            <m:e>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sup>
                              </m:sSup>
                            </m:e>
                          </m:d>
                        </m:e>
                      </m:func>
                    </m:oMath>
                  </m:oMathPara>
                </a14:m>
                <a:endParaRPr lang="en-US"/>
              </a:p>
            </p:txBody>
          </p:sp>
        </mc:Choice>
        <mc:Fallback xmlns="">
          <p:sp>
            <p:nvSpPr>
              <p:cNvPr id="9218" name="Object 2"/>
              <p:cNvSpPr txBox="1">
                <a:spLocks noRot="1" noChangeAspect="1" noMove="1" noResize="1" noEditPoints="1" noAdjustHandles="1" noChangeArrowheads="1" noChangeShapeType="1" noTextEdit="1"/>
              </p:cNvSpPr>
              <p:nvPr>
                <p:ph sz="half" idx="2"/>
              </p:nvPr>
            </p:nvSpPr>
            <p:spPr bwMode="auto">
              <a:xfrm>
                <a:off x="4013200" y="1133476"/>
                <a:ext cx="2209800" cy="525463"/>
              </a:xfrm>
              <a:prstGeom prst="rect">
                <a:avLst/>
              </a:prstGeom>
              <a:blipFill>
                <a:blip r:embed="rId2"/>
                <a:stretch>
                  <a:fillRect l="-2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5653" name="Object 3"/>
              <p:cNvSpPr txBox="1"/>
              <p:nvPr/>
            </p:nvSpPr>
            <p:spPr bwMode="auto">
              <a:xfrm>
                <a:off x="2438400" y="2578100"/>
                <a:ext cx="2355850" cy="28019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2×</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sup>
                      </m:sSup>
                      <m:r>
                        <a:rPr lang="en-US" i="1">
                          <a:solidFill>
                            <a:srgbClr val="000000"/>
                          </a:solidFill>
                          <a:latin typeface="Cambria Math" panose="02040503050406030204" pitchFamily="18" charset="0"/>
                        </a:rPr>
                        <m:t>&gt;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r>
                            <a:rPr lang="en-US" i="1">
                              <a:solidFill>
                                <a:srgbClr val="000000"/>
                              </a:solidFill>
                              <a:latin typeface="Cambria Math" panose="02040503050406030204" pitchFamily="18" charset="0"/>
                            </a:rPr>
                            <m:t>2</m:t>
                          </m:r>
                        </m:sup>
                      </m:sSup>
                    </m:oMath>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sup>
                      </m:sSup>
                      <m:r>
                        <a:rPr lang="en-US" i="1">
                          <a:solidFill>
                            <a:srgbClr val="000000"/>
                          </a:solidFill>
                          <a:latin typeface="Cambria Math" panose="02040503050406030204" pitchFamily="18" charset="0"/>
                        </a:rPr>
                        <m:t>&gt;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r>
                            <a:rPr lang="en-US" i="1">
                              <a:solidFill>
                                <a:srgbClr val="000000"/>
                              </a:solidFill>
                              <a:latin typeface="Cambria Math" panose="02040503050406030204" pitchFamily="18" charset="0"/>
                            </a:rPr>
                            <m:t>2</m:t>
                          </m:r>
                        </m:sup>
                      </m:sSup>
                    </m:oMath>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sup>
                      </m:sSup>
                      <m:r>
                        <a:rPr lang="en-US" i="1">
                          <a:solidFill>
                            <a:srgbClr val="000000"/>
                          </a:solidFill>
                          <a:latin typeface="Cambria Math" panose="02040503050406030204" pitchFamily="18" charset="0"/>
                        </a:rPr>
                        <m:t>&gt;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r>
                            <a:rPr lang="en-US" i="1">
                              <a:solidFill>
                                <a:srgbClr val="000000"/>
                              </a:solidFill>
                              <a:latin typeface="Cambria Math" panose="02040503050406030204" pitchFamily="18" charset="0"/>
                            </a:rPr>
                            <m:t>2</m:t>
                          </m:r>
                        </m:sup>
                      </m:sSup>
                    </m:oMath>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sup>
                      </m:sSup>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2−1</m:t>
                          </m:r>
                        </m:e>
                      </m:d>
                      <m:r>
                        <a:rPr lang="en-US" i="1">
                          <a:solidFill>
                            <a:srgbClr val="000000"/>
                          </a:solidFill>
                          <a:latin typeface="Cambria Math" panose="02040503050406030204" pitchFamily="18" charset="0"/>
                        </a:rPr>
                        <m:t>&gt;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r>
                            <a:rPr lang="en-US" i="1">
                              <a:solidFill>
                                <a:srgbClr val="000000"/>
                              </a:solidFill>
                              <a:latin typeface="Cambria Math" panose="02040503050406030204" pitchFamily="18" charset="0"/>
                            </a:rPr>
                            <m:t>2</m:t>
                          </m:r>
                        </m:sup>
                      </m:sSup>
                    </m:oMath>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sup>
                      </m:sSup>
                      <m:r>
                        <a:rPr lang="en-US" i="1">
                          <a:solidFill>
                            <a:srgbClr val="000000"/>
                          </a:solidFill>
                          <a:latin typeface="Cambria Math" panose="02040503050406030204" pitchFamily="18" charset="0"/>
                        </a:rPr>
                        <m:t>&gt;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≥5</m:t>
                      </m:r>
                    </m:oMath>
                  </m:oMathPara>
                </a14:m>
                <a:endParaRPr lang="en-US" dirty="0"/>
              </a:p>
            </p:txBody>
          </p:sp>
        </mc:Choice>
        <mc:Fallback xmlns="">
          <p:sp>
            <p:nvSpPr>
              <p:cNvPr id="155653" name="Object 3"/>
              <p:cNvSpPr txBox="1">
                <a:spLocks noRot="1" noChangeAspect="1" noMove="1" noResize="1" noEditPoints="1" noAdjustHandles="1" noChangeArrowheads="1" noChangeShapeType="1" noTextEdit="1"/>
              </p:cNvSpPr>
              <p:nvPr/>
            </p:nvSpPr>
            <p:spPr bwMode="auto">
              <a:xfrm>
                <a:off x="2438400" y="2578100"/>
                <a:ext cx="2355850" cy="2801938"/>
              </a:xfrm>
              <a:prstGeom prst="rect">
                <a:avLst/>
              </a:prstGeom>
              <a:blipFill>
                <a:blip r:embed="rId3"/>
                <a:stretch>
                  <a:fillRect/>
                </a:stretch>
              </a:blipFill>
            </p:spPr>
            <p:txBody>
              <a:bodyPr/>
              <a:lstStyle/>
              <a:p>
                <a:r>
                  <a:rPr lang="en-US">
                    <a:noFill/>
                  </a:rPr>
                  <a:t> </a:t>
                </a:r>
              </a:p>
            </p:txBody>
          </p:sp>
        </mc:Fallback>
      </mc:AlternateContent>
      <p:sp>
        <p:nvSpPr>
          <p:cNvPr id="9223" name="Text Box 6"/>
          <p:cNvSpPr txBox="1">
            <a:spLocks noChangeArrowheads="1"/>
          </p:cNvSpPr>
          <p:nvPr/>
        </p:nvSpPr>
        <p:spPr bwMode="auto">
          <a:xfrm>
            <a:off x="4800601" y="4886325"/>
            <a:ext cx="365806" cy="369332"/>
          </a:xfrm>
          <a:prstGeom prst="rect">
            <a:avLst/>
          </a:prstGeom>
          <a:noFill/>
          <a:ln w="9525">
            <a:noFill/>
            <a:miter lim="800000"/>
            <a:headEnd/>
            <a:tailEnd/>
          </a:ln>
        </p:spPr>
        <p:txBody>
          <a:bodyPr wrap="none">
            <a:spAutoFit/>
          </a:bodyPr>
          <a:lstStyle/>
          <a:p>
            <a:r>
              <a:rPr lang="en-US" dirty="0">
                <a:sym typeface="Wingdings" pitchFamily="2" charset="2"/>
              </a:rPr>
              <a:t></a:t>
            </a:r>
          </a:p>
        </p:txBody>
      </p:sp>
      <p:pic>
        <p:nvPicPr>
          <p:cNvPr id="8" name="Picture 2" descr="BRAC University Jobs 2020- Jobs in BRAC University- careerz360.com">
            <a:extLst>
              <a:ext uri="{FF2B5EF4-FFF2-40B4-BE49-F238E27FC236}">
                <a16:creationId xmlns:a16="http://schemas.microsoft.com/office/drawing/2014/main" id="{4CCA13C9-2AD3-4AED-BD11-E1878B211D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4">
            <a:extLst>
              <a:ext uri="{FF2B5EF4-FFF2-40B4-BE49-F238E27FC236}">
                <a16:creationId xmlns:a16="http://schemas.microsoft.com/office/drawing/2014/main" id="{5C5ACC9E-D3BD-46A3-997B-0A639FF185CB}"/>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33</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5651">
                                            <p:txEl>
                                              <p:pRg st="2" end="2"/>
                                            </p:txEl>
                                          </p:spTgt>
                                        </p:tgtEl>
                                        <p:attrNameLst>
                                          <p:attrName>style.visibility</p:attrName>
                                        </p:attrNameLst>
                                      </p:cBhvr>
                                      <p:to>
                                        <p:strVal val="visible"/>
                                      </p:to>
                                    </p:set>
                                    <p:animEffect transition="in" filter="box(in)">
                                      <p:cBhvr>
                                        <p:cTn id="7" dur="500"/>
                                        <p:tgtEl>
                                          <p:spTgt spid="1556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565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B70A944C-60E8-407C-82C0-99E17585926B}" type="slidenum">
              <a:rPr lang="en-US" smtClean="0">
                <a:latin typeface="Arial" charset="0"/>
              </a:rPr>
              <a:pPr/>
              <a:t>34</a:t>
            </a:fld>
            <a:endParaRPr lang="en-US" dirty="0">
              <a:latin typeface="Arial" charset="0"/>
            </a:endParaRPr>
          </a:p>
        </p:txBody>
      </p:sp>
      <p:sp>
        <p:nvSpPr>
          <p:cNvPr id="46083" name="Rectangle 2"/>
          <p:cNvSpPr>
            <a:spLocks noGrp="1" noChangeArrowheads="1"/>
          </p:cNvSpPr>
          <p:nvPr>
            <p:ph type="title"/>
          </p:nvPr>
        </p:nvSpPr>
        <p:spPr/>
        <p:txBody>
          <a:bodyPr/>
          <a:lstStyle/>
          <a:p>
            <a:pPr eaLnBrk="1" hangingPunct="1"/>
            <a:r>
              <a:rPr lang="en-US" dirty="0"/>
              <a:t>Asymptotic Notations - Examples</a:t>
            </a:r>
          </a:p>
        </p:txBody>
      </p:sp>
      <p:sp>
        <p:nvSpPr>
          <p:cNvPr id="46084" name="Rectangle 3"/>
          <p:cNvSpPr>
            <a:spLocks noGrp="1" noChangeArrowheads="1"/>
          </p:cNvSpPr>
          <p:nvPr>
            <p:ph type="body" idx="1"/>
          </p:nvPr>
        </p:nvSpPr>
        <p:spPr>
          <a:xfrm>
            <a:off x="1687512" y="1214439"/>
            <a:ext cx="8408988" cy="5076825"/>
          </a:xfrm>
        </p:spPr>
        <p:txBody>
          <a:bodyPr/>
          <a:lstStyle/>
          <a:p>
            <a:pPr eaLnBrk="1" hangingPunct="1">
              <a:lnSpc>
                <a:spcPct val="120000"/>
              </a:lnSpc>
            </a:pPr>
            <a:r>
              <a:rPr lang="en-US" dirty="0">
                <a:sym typeface="Symbol" pitchFamily="18" charset="2"/>
              </a:rPr>
              <a:t> notation</a:t>
            </a:r>
            <a:endParaRPr lang="en-US" dirty="0"/>
          </a:p>
          <a:p>
            <a:pPr lvl="1" eaLnBrk="1" hangingPunct="1">
              <a:lnSpc>
                <a:spcPct val="120000"/>
              </a:lnSpc>
            </a:pPr>
            <a:r>
              <a:rPr lang="en-US" dirty="0">
                <a:latin typeface="Comic Sans MS" pitchFamily="66" charset="0"/>
              </a:rPr>
              <a:t>n</a:t>
            </a:r>
            <a:r>
              <a:rPr lang="en-US" baseline="30000" dirty="0">
                <a:latin typeface="Comic Sans MS" pitchFamily="66" charset="0"/>
              </a:rPr>
              <a:t>2</a:t>
            </a:r>
            <a:r>
              <a:rPr lang="en-US" dirty="0">
                <a:latin typeface="Comic Sans MS" pitchFamily="66" charset="0"/>
              </a:rPr>
              <a:t>/2 – n/2</a:t>
            </a:r>
          </a:p>
          <a:p>
            <a:pPr lvl="1" eaLnBrk="1" hangingPunct="1">
              <a:lnSpc>
                <a:spcPct val="120000"/>
              </a:lnSpc>
            </a:pPr>
            <a:r>
              <a:rPr lang="en-US" dirty="0">
                <a:latin typeface="Comic Sans MS" pitchFamily="66" charset="0"/>
                <a:sym typeface="Symbol" pitchFamily="18" charset="2"/>
              </a:rPr>
              <a:t>(6n</a:t>
            </a:r>
            <a:r>
              <a:rPr lang="en-US" baseline="30000" dirty="0">
                <a:latin typeface="Comic Sans MS" pitchFamily="66" charset="0"/>
                <a:sym typeface="Symbol" pitchFamily="18" charset="2"/>
              </a:rPr>
              <a:t>3 </a:t>
            </a:r>
            <a:r>
              <a:rPr lang="en-US" dirty="0">
                <a:latin typeface="Comic Sans MS" pitchFamily="66" charset="0"/>
                <a:sym typeface="Symbol" pitchFamily="18" charset="2"/>
              </a:rPr>
              <a:t>+ 1)</a:t>
            </a:r>
            <a:r>
              <a:rPr lang="en-US" dirty="0" err="1">
                <a:latin typeface="Comic Sans MS" pitchFamily="66" charset="0"/>
                <a:sym typeface="Symbol" pitchFamily="18" charset="2"/>
              </a:rPr>
              <a:t>lgn</a:t>
            </a:r>
            <a:r>
              <a:rPr lang="en-US" dirty="0">
                <a:latin typeface="Comic Sans MS" pitchFamily="66" charset="0"/>
                <a:sym typeface="Symbol" pitchFamily="18" charset="2"/>
              </a:rPr>
              <a:t>/(n + 1) </a:t>
            </a:r>
          </a:p>
          <a:p>
            <a:pPr lvl="1" eaLnBrk="1" hangingPunct="1">
              <a:lnSpc>
                <a:spcPct val="120000"/>
              </a:lnSpc>
            </a:pPr>
            <a:r>
              <a:rPr lang="en-US" dirty="0">
                <a:latin typeface="Comic Sans MS" pitchFamily="66" charset="0"/>
                <a:sym typeface="Symbol" pitchFamily="18" charset="2"/>
              </a:rPr>
              <a:t>n vs. n</a:t>
            </a:r>
            <a:r>
              <a:rPr lang="en-US" baseline="30000" dirty="0">
                <a:latin typeface="Comic Sans MS" pitchFamily="66" charset="0"/>
                <a:sym typeface="Symbol" pitchFamily="18" charset="2"/>
              </a:rPr>
              <a:t>2</a:t>
            </a:r>
            <a:endParaRPr lang="en-US" dirty="0">
              <a:latin typeface="Comic Sans MS" pitchFamily="66" charset="0"/>
              <a:sym typeface="Symbol" pitchFamily="18" charset="2"/>
            </a:endParaRPr>
          </a:p>
          <a:p>
            <a:pPr eaLnBrk="1" hangingPunct="1">
              <a:lnSpc>
                <a:spcPct val="120000"/>
              </a:lnSpc>
            </a:pPr>
            <a:r>
              <a:rPr lang="en-US" dirty="0">
                <a:sym typeface="Symbol" pitchFamily="18" charset="2"/>
              </a:rPr>
              <a:t> notation</a:t>
            </a:r>
          </a:p>
          <a:p>
            <a:pPr lvl="1" eaLnBrk="1" hangingPunct="1">
              <a:lnSpc>
                <a:spcPct val="120000"/>
              </a:lnSpc>
            </a:pPr>
            <a:r>
              <a:rPr lang="en-US" dirty="0">
                <a:latin typeface="Comic Sans MS" pitchFamily="66" charset="0"/>
              </a:rPr>
              <a:t>n</a:t>
            </a:r>
            <a:r>
              <a:rPr lang="en-US" baseline="30000" dirty="0">
                <a:latin typeface="Comic Sans MS" pitchFamily="66" charset="0"/>
              </a:rPr>
              <a:t>3</a:t>
            </a:r>
            <a:r>
              <a:rPr lang="en-US" dirty="0">
                <a:latin typeface="Comic Sans MS" pitchFamily="66" charset="0"/>
              </a:rPr>
              <a:t> vs. n</a:t>
            </a:r>
            <a:r>
              <a:rPr lang="en-US" baseline="30000" dirty="0">
                <a:latin typeface="Comic Sans MS" pitchFamily="66" charset="0"/>
              </a:rPr>
              <a:t>2</a:t>
            </a:r>
            <a:endParaRPr lang="en-US" dirty="0">
              <a:latin typeface="Comic Sans MS" pitchFamily="66" charset="0"/>
              <a:sym typeface="Symbol" pitchFamily="18" charset="2"/>
            </a:endParaRPr>
          </a:p>
          <a:p>
            <a:pPr lvl="1" eaLnBrk="1" hangingPunct="1">
              <a:lnSpc>
                <a:spcPct val="120000"/>
              </a:lnSpc>
            </a:pPr>
            <a:r>
              <a:rPr lang="en-US" dirty="0">
                <a:latin typeface="Comic Sans MS" pitchFamily="66" charset="0"/>
                <a:sym typeface="Symbol" pitchFamily="18" charset="2"/>
              </a:rPr>
              <a:t>n vs. </a:t>
            </a:r>
            <a:r>
              <a:rPr lang="en-US" dirty="0" err="1">
                <a:latin typeface="Comic Sans MS" pitchFamily="66" charset="0"/>
                <a:sym typeface="Symbol" pitchFamily="18" charset="2"/>
              </a:rPr>
              <a:t>logn</a:t>
            </a:r>
            <a:endParaRPr lang="en-US" dirty="0">
              <a:latin typeface="Comic Sans MS" pitchFamily="66" charset="0"/>
              <a:sym typeface="Symbol" pitchFamily="18" charset="2"/>
            </a:endParaRPr>
          </a:p>
          <a:p>
            <a:pPr lvl="1" eaLnBrk="1" hangingPunct="1">
              <a:lnSpc>
                <a:spcPct val="120000"/>
              </a:lnSpc>
            </a:pPr>
            <a:r>
              <a:rPr lang="en-US" dirty="0">
                <a:latin typeface="Comic Sans MS" pitchFamily="66" charset="0"/>
              </a:rPr>
              <a:t>n vs. </a:t>
            </a:r>
            <a:r>
              <a:rPr lang="en-US" dirty="0">
                <a:latin typeface="Comic Sans MS" pitchFamily="66" charset="0"/>
                <a:sym typeface="Symbol" pitchFamily="18" charset="2"/>
              </a:rPr>
              <a:t>n</a:t>
            </a:r>
            <a:r>
              <a:rPr lang="en-US" baseline="30000" dirty="0">
                <a:latin typeface="Comic Sans MS" pitchFamily="66" charset="0"/>
                <a:sym typeface="Symbol" pitchFamily="18" charset="2"/>
              </a:rPr>
              <a:t>2</a:t>
            </a:r>
            <a:endParaRPr lang="en-US" dirty="0">
              <a:latin typeface="Comic Sans MS" pitchFamily="66" charset="0"/>
              <a:sym typeface="Symbol" pitchFamily="18" charset="2"/>
            </a:endParaRPr>
          </a:p>
        </p:txBody>
      </p:sp>
      <p:sp>
        <p:nvSpPr>
          <p:cNvPr id="95236" name="Text Box 4"/>
          <p:cNvSpPr txBox="1">
            <a:spLocks noChangeArrowheads="1"/>
          </p:cNvSpPr>
          <p:nvPr/>
        </p:nvSpPr>
        <p:spPr bwMode="auto">
          <a:xfrm>
            <a:off x="4408488" y="1852613"/>
            <a:ext cx="1162050" cy="457200"/>
          </a:xfrm>
          <a:prstGeom prst="rect">
            <a:avLst/>
          </a:prstGeom>
          <a:noFill/>
          <a:ln w="9525">
            <a:noFill/>
            <a:miter lim="800000"/>
            <a:headEnd/>
            <a:tailEnd/>
          </a:ln>
        </p:spPr>
        <p:txBody>
          <a:bodyPr wrap="none">
            <a:spAutoFit/>
          </a:bodyPr>
          <a:lstStyle/>
          <a:p>
            <a:r>
              <a:rPr lang="en-US" sz="2400">
                <a:latin typeface="Comic Sans MS" pitchFamily="66" charset="0"/>
              </a:rPr>
              <a:t>= </a:t>
            </a:r>
            <a:r>
              <a:rPr lang="en-US" sz="2400">
                <a:latin typeface="Comic Sans MS" pitchFamily="66" charset="0"/>
                <a:sym typeface="Symbol" pitchFamily="18" charset="2"/>
              </a:rPr>
              <a:t></a:t>
            </a:r>
            <a:r>
              <a:rPr lang="en-US" sz="2400">
                <a:latin typeface="Comic Sans MS" pitchFamily="66" charset="0"/>
              </a:rPr>
              <a:t>(n</a:t>
            </a:r>
            <a:r>
              <a:rPr lang="en-US" sz="2400" baseline="30000">
                <a:latin typeface="Comic Sans MS" pitchFamily="66" charset="0"/>
              </a:rPr>
              <a:t>2</a:t>
            </a:r>
            <a:r>
              <a:rPr lang="en-US" sz="2400">
                <a:latin typeface="Comic Sans MS" pitchFamily="66" charset="0"/>
              </a:rPr>
              <a:t>)</a:t>
            </a:r>
          </a:p>
        </p:txBody>
      </p:sp>
      <p:sp>
        <p:nvSpPr>
          <p:cNvPr id="95237" name="Text Box 5"/>
          <p:cNvSpPr txBox="1">
            <a:spLocks noChangeArrowheads="1"/>
          </p:cNvSpPr>
          <p:nvPr/>
        </p:nvSpPr>
        <p:spPr bwMode="auto">
          <a:xfrm>
            <a:off x="4413251" y="2889250"/>
            <a:ext cx="1412875" cy="457200"/>
          </a:xfrm>
          <a:prstGeom prst="rect">
            <a:avLst/>
          </a:prstGeom>
          <a:noFill/>
          <a:ln w="9525">
            <a:noFill/>
            <a:miter lim="800000"/>
            <a:headEnd/>
            <a:tailEnd/>
          </a:ln>
        </p:spPr>
        <p:txBody>
          <a:bodyPr wrap="none">
            <a:spAutoFit/>
          </a:bodyPr>
          <a:lstStyle/>
          <a:p>
            <a:r>
              <a:rPr lang="en-US" sz="2400">
                <a:latin typeface="Comic Sans MS" pitchFamily="66" charset="0"/>
              </a:rPr>
              <a:t>n </a:t>
            </a:r>
            <a:r>
              <a:rPr lang="en-US" sz="2400">
                <a:latin typeface="Comic Sans MS" pitchFamily="66" charset="0"/>
                <a:sym typeface="Symbol" pitchFamily="18" charset="2"/>
              </a:rPr>
              <a:t>≠ (n</a:t>
            </a:r>
            <a:r>
              <a:rPr lang="en-US" sz="2400" baseline="30000">
                <a:latin typeface="Comic Sans MS" pitchFamily="66" charset="0"/>
                <a:sym typeface="Symbol" pitchFamily="18" charset="2"/>
              </a:rPr>
              <a:t>2</a:t>
            </a:r>
            <a:r>
              <a:rPr lang="en-US" sz="2400">
                <a:latin typeface="Comic Sans MS" pitchFamily="66" charset="0"/>
                <a:sym typeface="Symbol" pitchFamily="18" charset="2"/>
              </a:rPr>
              <a:t>)</a:t>
            </a:r>
          </a:p>
        </p:txBody>
      </p:sp>
      <p:sp>
        <p:nvSpPr>
          <p:cNvPr id="95238" name="Text Box 6"/>
          <p:cNvSpPr txBox="1">
            <a:spLocks noChangeArrowheads="1"/>
          </p:cNvSpPr>
          <p:nvPr/>
        </p:nvSpPr>
        <p:spPr bwMode="auto">
          <a:xfrm>
            <a:off x="5334000" y="2387600"/>
            <a:ext cx="1568450" cy="457200"/>
          </a:xfrm>
          <a:prstGeom prst="rect">
            <a:avLst/>
          </a:prstGeom>
          <a:noFill/>
          <a:ln w="9525">
            <a:noFill/>
            <a:miter lim="800000"/>
            <a:headEnd/>
            <a:tailEnd/>
          </a:ln>
        </p:spPr>
        <p:txBody>
          <a:bodyPr wrap="none">
            <a:spAutoFit/>
          </a:bodyPr>
          <a:lstStyle/>
          <a:p>
            <a:r>
              <a:rPr lang="en-US" sz="2400">
                <a:latin typeface="Comic Sans MS" pitchFamily="66" charset="0"/>
              </a:rPr>
              <a:t>= </a:t>
            </a:r>
            <a:r>
              <a:rPr lang="en-US" sz="2400">
                <a:latin typeface="Comic Sans MS" pitchFamily="66" charset="0"/>
                <a:sym typeface="Symbol" pitchFamily="18" charset="2"/>
              </a:rPr>
              <a:t></a:t>
            </a:r>
            <a:r>
              <a:rPr lang="en-US" sz="2400">
                <a:latin typeface="Comic Sans MS" pitchFamily="66" charset="0"/>
              </a:rPr>
              <a:t>(n</a:t>
            </a:r>
            <a:r>
              <a:rPr lang="en-US" sz="2400" baseline="30000">
                <a:latin typeface="Comic Sans MS" pitchFamily="66" charset="0"/>
              </a:rPr>
              <a:t>2</a:t>
            </a:r>
            <a:r>
              <a:rPr lang="en-US" sz="2400">
                <a:latin typeface="Comic Sans MS" pitchFamily="66" charset="0"/>
              </a:rPr>
              <a:t>lgn)</a:t>
            </a:r>
          </a:p>
        </p:txBody>
      </p:sp>
      <p:sp>
        <p:nvSpPr>
          <p:cNvPr id="46088" name="Rectangle 8"/>
          <p:cNvSpPr>
            <a:spLocks noChangeArrowheads="1"/>
          </p:cNvSpPr>
          <p:nvPr/>
        </p:nvSpPr>
        <p:spPr bwMode="auto">
          <a:xfrm>
            <a:off x="6111875" y="3359151"/>
            <a:ext cx="3576638" cy="2817813"/>
          </a:xfrm>
          <a:prstGeom prst="rect">
            <a:avLst/>
          </a:prstGeom>
          <a:noFill/>
          <a:ln w="9525">
            <a:noFill/>
            <a:miter lim="800000"/>
            <a:headEnd/>
            <a:tailEnd/>
          </a:ln>
        </p:spPr>
        <p:txBody>
          <a:bodyPr/>
          <a:lstStyle/>
          <a:p>
            <a:pPr marL="342900" indent="-342900">
              <a:lnSpc>
                <a:spcPct val="120000"/>
              </a:lnSpc>
              <a:spcBef>
                <a:spcPct val="20000"/>
              </a:spcBef>
              <a:buFontTx/>
              <a:buChar char="•"/>
            </a:pPr>
            <a:r>
              <a:rPr lang="en-US" sz="2800" dirty="0">
                <a:solidFill>
                  <a:schemeClr val="accent2"/>
                </a:solidFill>
                <a:sym typeface="Symbol" pitchFamily="18" charset="2"/>
              </a:rPr>
              <a:t>O notation</a:t>
            </a:r>
          </a:p>
          <a:p>
            <a:pPr marL="742950" lvl="1" indent="-285750">
              <a:lnSpc>
                <a:spcPct val="120000"/>
              </a:lnSpc>
              <a:spcBef>
                <a:spcPct val="20000"/>
              </a:spcBef>
              <a:buFontTx/>
              <a:buChar char="–"/>
            </a:pPr>
            <a:r>
              <a:rPr lang="en-US" sz="2400" dirty="0">
                <a:latin typeface="Comic Sans MS" pitchFamily="66" charset="0"/>
              </a:rPr>
              <a:t>2n</a:t>
            </a:r>
            <a:r>
              <a:rPr lang="en-US" sz="2400" baseline="30000" dirty="0">
                <a:latin typeface="Comic Sans MS" pitchFamily="66" charset="0"/>
              </a:rPr>
              <a:t>2</a:t>
            </a:r>
            <a:r>
              <a:rPr lang="en-US" sz="2400" dirty="0">
                <a:latin typeface="Comic Sans MS" pitchFamily="66" charset="0"/>
              </a:rPr>
              <a:t> vs. n</a:t>
            </a:r>
            <a:r>
              <a:rPr lang="en-US" sz="2400" baseline="30000" dirty="0">
                <a:latin typeface="Comic Sans MS" pitchFamily="66" charset="0"/>
              </a:rPr>
              <a:t>3</a:t>
            </a:r>
            <a:endParaRPr lang="en-US" sz="2400" dirty="0">
              <a:latin typeface="Comic Sans MS" pitchFamily="66" charset="0"/>
            </a:endParaRPr>
          </a:p>
          <a:p>
            <a:pPr marL="742950" lvl="1" indent="-285750">
              <a:lnSpc>
                <a:spcPct val="120000"/>
              </a:lnSpc>
              <a:spcBef>
                <a:spcPct val="20000"/>
              </a:spcBef>
              <a:buFontTx/>
              <a:buChar char="–"/>
            </a:pPr>
            <a:r>
              <a:rPr lang="en-US" sz="2400" dirty="0">
                <a:latin typeface="Comic Sans MS" pitchFamily="66" charset="0"/>
              </a:rPr>
              <a:t>n</a:t>
            </a:r>
            <a:r>
              <a:rPr lang="en-US" sz="2400" baseline="30000" dirty="0">
                <a:latin typeface="Comic Sans MS" pitchFamily="66" charset="0"/>
              </a:rPr>
              <a:t>2</a:t>
            </a:r>
            <a:r>
              <a:rPr lang="en-US" sz="2400" dirty="0">
                <a:latin typeface="Comic Sans MS" pitchFamily="66" charset="0"/>
              </a:rPr>
              <a:t> vs. n</a:t>
            </a:r>
            <a:r>
              <a:rPr lang="en-US" sz="2400" baseline="30000" dirty="0">
                <a:latin typeface="Comic Sans MS" pitchFamily="66" charset="0"/>
              </a:rPr>
              <a:t>2</a:t>
            </a:r>
            <a:endParaRPr lang="en-US" sz="2400" dirty="0">
              <a:latin typeface="Comic Sans MS" pitchFamily="66" charset="0"/>
            </a:endParaRPr>
          </a:p>
          <a:p>
            <a:pPr marL="742950" lvl="1" indent="-285750">
              <a:lnSpc>
                <a:spcPct val="120000"/>
              </a:lnSpc>
              <a:spcBef>
                <a:spcPct val="20000"/>
              </a:spcBef>
              <a:buFontTx/>
              <a:buChar char="–"/>
            </a:pPr>
            <a:r>
              <a:rPr lang="en-US" sz="2400" dirty="0">
                <a:latin typeface="Comic Sans MS" pitchFamily="66" charset="0"/>
              </a:rPr>
              <a:t>n</a:t>
            </a:r>
            <a:r>
              <a:rPr lang="en-US" sz="2400" baseline="30000" dirty="0">
                <a:latin typeface="Comic Sans MS" pitchFamily="66" charset="0"/>
              </a:rPr>
              <a:t>3</a:t>
            </a:r>
            <a:r>
              <a:rPr lang="en-US" sz="2400" dirty="0">
                <a:latin typeface="Comic Sans MS" pitchFamily="66" charset="0"/>
              </a:rPr>
              <a:t> vs. </a:t>
            </a:r>
            <a:r>
              <a:rPr lang="en-US" sz="2400" dirty="0" err="1">
                <a:latin typeface="Comic Sans MS" pitchFamily="66" charset="0"/>
              </a:rPr>
              <a:t>nlogn</a:t>
            </a:r>
            <a:endParaRPr lang="en-US" sz="2400" dirty="0">
              <a:latin typeface="Comic Sans MS" pitchFamily="66" charset="0"/>
            </a:endParaRPr>
          </a:p>
        </p:txBody>
      </p:sp>
      <p:sp>
        <p:nvSpPr>
          <p:cNvPr id="95241" name="Rectangle 9"/>
          <p:cNvSpPr>
            <a:spLocks noChangeArrowheads="1"/>
          </p:cNvSpPr>
          <p:nvPr/>
        </p:nvSpPr>
        <p:spPr bwMode="auto">
          <a:xfrm>
            <a:off x="4387850" y="3970338"/>
            <a:ext cx="1544638" cy="457200"/>
          </a:xfrm>
          <a:prstGeom prst="rect">
            <a:avLst/>
          </a:prstGeom>
          <a:noFill/>
          <a:ln w="9525">
            <a:noFill/>
            <a:miter lim="800000"/>
            <a:headEnd/>
            <a:tailEnd/>
          </a:ln>
        </p:spPr>
        <p:txBody>
          <a:bodyPr wrap="none">
            <a:spAutoFit/>
          </a:bodyPr>
          <a:lstStyle/>
          <a:p>
            <a:r>
              <a:rPr lang="en-US" sz="2400" dirty="0">
                <a:latin typeface="Comic Sans MS" pitchFamily="66" charset="0"/>
              </a:rPr>
              <a:t>n</a:t>
            </a:r>
            <a:r>
              <a:rPr lang="en-US" sz="2400" baseline="30000" dirty="0">
                <a:latin typeface="Comic Sans MS" pitchFamily="66" charset="0"/>
              </a:rPr>
              <a:t>3</a:t>
            </a:r>
            <a:r>
              <a:rPr lang="en-US" sz="2400" dirty="0">
                <a:latin typeface="Comic Sans MS" pitchFamily="66" charset="0"/>
              </a:rPr>
              <a:t> = </a:t>
            </a:r>
            <a:r>
              <a:rPr lang="en-US" sz="2400" dirty="0">
                <a:latin typeface="Comic Sans MS" pitchFamily="66" charset="0"/>
                <a:sym typeface="Symbol" pitchFamily="18" charset="2"/>
              </a:rPr>
              <a:t></a:t>
            </a:r>
            <a:r>
              <a:rPr lang="en-US" sz="2400" dirty="0">
                <a:latin typeface="Comic Sans MS" pitchFamily="66" charset="0"/>
              </a:rPr>
              <a:t>(n</a:t>
            </a:r>
            <a:r>
              <a:rPr lang="en-US" sz="2400" baseline="30000" dirty="0">
                <a:latin typeface="Comic Sans MS" pitchFamily="66" charset="0"/>
              </a:rPr>
              <a:t>2</a:t>
            </a:r>
            <a:r>
              <a:rPr lang="en-US" sz="2400" dirty="0">
                <a:latin typeface="Comic Sans MS" pitchFamily="66" charset="0"/>
              </a:rPr>
              <a:t>)</a:t>
            </a:r>
          </a:p>
        </p:txBody>
      </p:sp>
      <p:sp>
        <p:nvSpPr>
          <p:cNvPr id="95242" name="Rectangle 10"/>
          <p:cNvSpPr>
            <a:spLocks noChangeArrowheads="1"/>
          </p:cNvSpPr>
          <p:nvPr/>
        </p:nvSpPr>
        <p:spPr bwMode="auto">
          <a:xfrm>
            <a:off x="4387850" y="4497388"/>
            <a:ext cx="1703388" cy="457200"/>
          </a:xfrm>
          <a:prstGeom prst="rect">
            <a:avLst/>
          </a:prstGeom>
          <a:noFill/>
          <a:ln w="9525">
            <a:noFill/>
            <a:miter lim="800000"/>
            <a:headEnd/>
            <a:tailEnd/>
          </a:ln>
        </p:spPr>
        <p:txBody>
          <a:bodyPr wrap="none">
            <a:spAutoFit/>
          </a:bodyPr>
          <a:lstStyle/>
          <a:p>
            <a:r>
              <a:rPr lang="en-US" sz="2400" dirty="0">
                <a:latin typeface="Comic Sans MS" pitchFamily="66" charset="0"/>
              </a:rPr>
              <a:t>n = </a:t>
            </a:r>
            <a:r>
              <a:rPr lang="en-US" sz="2400" dirty="0">
                <a:latin typeface="Comic Sans MS" pitchFamily="66" charset="0"/>
                <a:sym typeface="Symbol" pitchFamily="18" charset="2"/>
              </a:rPr>
              <a:t></a:t>
            </a:r>
            <a:r>
              <a:rPr lang="en-US" sz="2400" dirty="0">
                <a:latin typeface="Comic Sans MS" pitchFamily="66" charset="0"/>
              </a:rPr>
              <a:t>(</a:t>
            </a:r>
            <a:r>
              <a:rPr lang="en-US" sz="2400" dirty="0" err="1">
                <a:latin typeface="Comic Sans MS" pitchFamily="66" charset="0"/>
              </a:rPr>
              <a:t>logn</a:t>
            </a:r>
            <a:r>
              <a:rPr lang="en-US" sz="2400" dirty="0">
                <a:latin typeface="Comic Sans MS" pitchFamily="66" charset="0"/>
              </a:rPr>
              <a:t>)</a:t>
            </a:r>
          </a:p>
        </p:txBody>
      </p:sp>
      <p:sp>
        <p:nvSpPr>
          <p:cNvPr id="95243" name="Rectangle 11"/>
          <p:cNvSpPr>
            <a:spLocks noChangeArrowheads="1"/>
          </p:cNvSpPr>
          <p:nvPr/>
        </p:nvSpPr>
        <p:spPr bwMode="auto">
          <a:xfrm>
            <a:off x="4387851" y="4992688"/>
            <a:ext cx="1431925" cy="457200"/>
          </a:xfrm>
          <a:prstGeom prst="rect">
            <a:avLst/>
          </a:prstGeom>
          <a:noFill/>
          <a:ln w="9525">
            <a:noFill/>
            <a:miter lim="800000"/>
            <a:headEnd/>
            <a:tailEnd/>
          </a:ln>
        </p:spPr>
        <p:txBody>
          <a:bodyPr wrap="none">
            <a:spAutoFit/>
          </a:bodyPr>
          <a:lstStyle/>
          <a:p>
            <a:r>
              <a:rPr lang="en-US" sz="2400" dirty="0">
                <a:latin typeface="Comic Sans MS" pitchFamily="66" charset="0"/>
              </a:rPr>
              <a:t>n </a:t>
            </a:r>
            <a:r>
              <a:rPr lang="en-US" sz="2400" dirty="0">
                <a:latin typeface="Comic Sans MS" pitchFamily="66" charset="0"/>
                <a:sym typeface="Symbol" pitchFamily="18" charset="2"/>
              </a:rPr>
              <a:t></a:t>
            </a:r>
            <a:r>
              <a:rPr lang="en-US" sz="2400" dirty="0">
                <a:latin typeface="Comic Sans MS" pitchFamily="66" charset="0"/>
              </a:rPr>
              <a:t> </a:t>
            </a:r>
            <a:r>
              <a:rPr lang="en-US" sz="2400" dirty="0">
                <a:latin typeface="Comic Sans MS" pitchFamily="66" charset="0"/>
                <a:sym typeface="Symbol" pitchFamily="18" charset="2"/>
              </a:rPr>
              <a:t></a:t>
            </a:r>
            <a:r>
              <a:rPr lang="en-US" sz="2400" dirty="0">
                <a:latin typeface="Comic Sans MS" pitchFamily="66" charset="0"/>
              </a:rPr>
              <a:t>(n</a:t>
            </a:r>
            <a:r>
              <a:rPr lang="en-US" sz="2400" baseline="30000" dirty="0">
                <a:latin typeface="Comic Sans MS" pitchFamily="66" charset="0"/>
              </a:rPr>
              <a:t>2</a:t>
            </a:r>
            <a:r>
              <a:rPr lang="en-US" sz="2400" dirty="0">
                <a:latin typeface="Comic Sans MS" pitchFamily="66" charset="0"/>
              </a:rPr>
              <a:t>)</a:t>
            </a:r>
          </a:p>
        </p:txBody>
      </p:sp>
      <p:sp>
        <p:nvSpPr>
          <p:cNvPr id="95244" name="Rectangle 12"/>
          <p:cNvSpPr>
            <a:spLocks noChangeArrowheads="1"/>
          </p:cNvSpPr>
          <p:nvPr/>
        </p:nvSpPr>
        <p:spPr bwMode="auto">
          <a:xfrm>
            <a:off x="8656638" y="4027488"/>
            <a:ext cx="1739900" cy="457200"/>
          </a:xfrm>
          <a:prstGeom prst="rect">
            <a:avLst/>
          </a:prstGeom>
          <a:noFill/>
          <a:ln w="9525">
            <a:noFill/>
            <a:miter lim="800000"/>
            <a:headEnd/>
            <a:tailEnd/>
          </a:ln>
        </p:spPr>
        <p:txBody>
          <a:bodyPr wrap="none">
            <a:spAutoFit/>
          </a:bodyPr>
          <a:lstStyle/>
          <a:p>
            <a:r>
              <a:rPr lang="en-US" sz="2400">
                <a:latin typeface="Comic Sans MS" pitchFamily="66" charset="0"/>
              </a:rPr>
              <a:t>2n</a:t>
            </a:r>
            <a:r>
              <a:rPr lang="en-US" sz="2400" baseline="30000">
                <a:latin typeface="Comic Sans MS" pitchFamily="66" charset="0"/>
              </a:rPr>
              <a:t>2</a:t>
            </a:r>
            <a:r>
              <a:rPr lang="en-US" sz="2400">
                <a:latin typeface="Comic Sans MS" pitchFamily="66" charset="0"/>
              </a:rPr>
              <a:t> = O(n</a:t>
            </a:r>
            <a:r>
              <a:rPr lang="en-US" sz="2400" baseline="30000">
                <a:latin typeface="Comic Sans MS" pitchFamily="66" charset="0"/>
              </a:rPr>
              <a:t>3</a:t>
            </a:r>
            <a:r>
              <a:rPr lang="en-US" sz="2400">
                <a:latin typeface="Comic Sans MS" pitchFamily="66" charset="0"/>
              </a:rPr>
              <a:t>)</a:t>
            </a:r>
          </a:p>
        </p:txBody>
      </p:sp>
      <p:sp>
        <p:nvSpPr>
          <p:cNvPr id="95245" name="Rectangle 13"/>
          <p:cNvSpPr>
            <a:spLocks noChangeArrowheads="1"/>
          </p:cNvSpPr>
          <p:nvPr/>
        </p:nvSpPr>
        <p:spPr bwMode="auto">
          <a:xfrm>
            <a:off x="8656638" y="4508500"/>
            <a:ext cx="1554162" cy="457200"/>
          </a:xfrm>
          <a:prstGeom prst="rect">
            <a:avLst/>
          </a:prstGeom>
          <a:noFill/>
          <a:ln w="9525">
            <a:noFill/>
            <a:miter lim="800000"/>
            <a:headEnd/>
            <a:tailEnd/>
          </a:ln>
        </p:spPr>
        <p:txBody>
          <a:bodyPr wrap="none">
            <a:spAutoFit/>
          </a:bodyPr>
          <a:lstStyle/>
          <a:p>
            <a:r>
              <a:rPr lang="en-US" sz="2400">
                <a:latin typeface="Comic Sans MS" pitchFamily="66" charset="0"/>
              </a:rPr>
              <a:t>n</a:t>
            </a:r>
            <a:r>
              <a:rPr lang="en-US" sz="2400" baseline="30000">
                <a:latin typeface="Comic Sans MS" pitchFamily="66" charset="0"/>
              </a:rPr>
              <a:t>2</a:t>
            </a:r>
            <a:r>
              <a:rPr lang="en-US" sz="2400">
                <a:latin typeface="Comic Sans MS" pitchFamily="66" charset="0"/>
              </a:rPr>
              <a:t> = O(n</a:t>
            </a:r>
            <a:r>
              <a:rPr lang="en-US" sz="2400" baseline="30000">
                <a:latin typeface="Comic Sans MS" pitchFamily="66" charset="0"/>
              </a:rPr>
              <a:t>2</a:t>
            </a:r>
            <a:r>
              <a:rPr lang="en-US" sz="2400">
                <a:latin typeface="Comic Sans MS" pitchFamily="66" charset="0"/>
              </a:rPr>
              <a:t>)</a:t>
            </a:r>
          </a:p>
        </p:txBody>
      </p:sp>
      <p:sp>
        <p:nvSpPr>
          <p:cNvPr id="95246" name="Rectangle 14"/>
          <p:cNvSpPr>
            <a:spLocks noChangeArrowheads="1"/>
          </p:cNvSpPr>
          <p:nvPr/>
        </p:nvSpPr>
        <p:spPr bwMode="auto">
          <a:xfrm>
            <a:off x="8656638" y="5030788"/>
            <a:ext cx="1847850" cy="457200"/>
          </a:xfrm>
          <a:prstGeom prst="rect">
            <a:avLst/>
          </a:prstGeom>
          <a:noFill/>
          <a:ln w="9525">
            <a:noFill/>
            <a:miter lim="800000"/>
            <a:headEnd/>
            <a:tailEnd/>
          </a:ln>
        </p:spPr>
        <p:txBody>
          <a:bodyPr wrap="none">
            <a:spAutoFit/>
          </a:bodyPr>
          <a:lstStyle/>
          <a:p>
            <a:r>
              <a:rPr lang="en-US" sz="2400">
                <a:latin typeface="Comic Sans MS" pitchFamily="66" charset="0"/>
              </a:rPr>
              <a:t>n</a:t>
            </a:r>
            <a:r>
              <a:rPr lang="en-US" sz="2400" baseline="30000">
                <a:latin typeface="Comic Sans MS" pitchFamily="66" charset="0"/>
              </a:rPr>
              <a:t>3</a:t>
            </a:r>
            <a:r>
              <a:rPr lang="en-US" sz="2400">
                <a:latin typeface="Comic Sans MS" pitchFamily="66" charset="0"/>
              </a:rPr>
              <a:t> </a:t>
            </a:r>
            <a:r>
              <a:rPr lang="en-US" sz="2400">
                <a:latin typeface="Comic Sans MS" pitchFamily="66" charset="0"/>
                <a:sym typeface="Symbol" pitchFamily="18" charset="2"/>
              </a:rPr>
              <a:t> O</a:t>
            </a:r>
            <a:r>
              <a:rPr lang="en-US" sz="2400">
                <a:latin typeface="Comic Sans MS" pitchFamily="66" charset="0"/>
              </a:rPr>
              <a:t>(nlgn)</a:t>
            </a:r>
          </a:p>
        </p:txBody>
      </p:sp>
      <p:pic>
        <p:nvPicPr>
          <p:cNvPr id="15" name="Picture 2" descr="BRAC University Jobs 2020- Jobs in BRAC University- careerz360.com">
            <a:extLst>
              <a:ext uri="{FF2B5EF4-FFF2-40B4-BE49-F238E27FC236}">
                <a16:creationId xmlns:a16="http://schemas.microsoft.com/office/drawing/2014/main" id="{311DA3DC-5661-43C1-B520-2B4BAE66C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2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2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52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2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5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P spid="95237" grpId="0"/>
      <p:bldP spid="95238" grpId="0"/>
      <p:bldP spid="95241" grpId="0"/>
      <p:bldP spid="95242" grpId="0"/>
      <p:bldP spid="95243" grpId="0"/>
      <p:bldP spid="95244" grpId="0"/>
      <p:bldP spid="95245" grpId="0"/>
      <p:bldP spid="95246"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CE858094-1A88-4706-8DFA-9CF58F7CA16A}" type="slidenum">
              <a:rPr lang="en-US" smtClean="0">
                <a:latin typeface="Arial" charset="0"/>
              </a:rPr>
              <a:pPr/>
              <a:t>35</a:t>
            </a:fld>
            <a:endParaRPr lang="en-US">
              <a:latin typeface="Arial" charset="0"/>
            </a:endParaRPr>
          </a:p>
        </p:txBody>
      </p:sp>
      <p:sp>
        <p:nvSpPr>
          <p:cNvPr id="47107" name="Rectangle 2"/>
          <p:cNvSpPr>
            <a:spLocks noGrp="1" noChangeArrowheads="1"/>
          </p:cNvSpPr>
          <p:nvPr>
            <p:ph type="title"/>
          </p:nvPr>
        </p:nvSpPr>
        <p:spPr/>
        <p:txBody>
          <a:bodyPr/>
          <a:lstStyle/>
          <a:p>
            <a:pPr eaLnBrk="1" hangingPunct="1"/>
            <a:r>
              <a:rPr lang="en-US"/>
              <a:t>Asymptotic Notations - Examples</a:t>
            </a:r>
          </a:p>
        </p:txBody>
      </p:sp>
      <p:sp>
        <p:nvSpPr>
          <p:cNvPr id="162819" name="Rectangle 3"/>
          <p:cNvSpPr>
            <a:spLocks noGrp="1" noChangeArrowheads="1"/>
          </p:cNvSpPr>
          <p:nvPr>
            <p:ph type="body" idx="1"/>
          </p:nvPr>
        </p:nvSpPr>
        <p:spPr>
          <a:xfrm>
            <a:off x="1874838" y="1106489"/>
            <a:ext cx="8229600" cy="5608637"/>
          </a:xfrm>
        </p:spPr>
        <p:txBody>
          <a:bodyPr/>
          <a:lstStyle/>
          <a:p>
            <a:pPr eaLnBrk="1" hangingPunct="1">
              <a:lnSpc>
                <a:spcPct val="110000"/>
              </a:lnSpc>
            </a:pPr>
            <a:r>
              <a:rPr lang="en-US" sz="2400"/>
              <a:t>For each of the following pairs of functions, either f(n) is O(g(n)), f(n) is Ω(g(n)), or f(n) = Θ(g(n)). Determine which relationship is correct.</a:t>
            </a:r>
          </a:p>
          <a:p>
            <a:pPr lvl="1" eaLnBrk="1" hangingPunct="1">
              <a:lnSpc>
                <a:spcPct val="110000"/>
              </a:lnSpc>
            </a:pPr>
            <a:r>
              <a:rPr lang="en-US">
                <a:latin typeface="Comic Sans MS" pitchFamily="66" charset="0"/>
              </a:rPr>
              <a:t>f(n) = log n</a:t>
            </a:r>
            <a:r>
              <a:rPr lang="en-US" baseline="30000">
                <a:latin typeface="Comic Sans MS" pitchFamily="66" charset="0"/>
              </a:rPr>
              <a:t>2</a:t>
            </a:r>
            <a:r>
              <a:rPr lang="en-US">
                <a:latin typeface="Comic Sans MS" pitchFamily="66" charset="0"/>
              </a:rPr>
              <a:t>; g(n) = log n + 5</a:t>
            </a:r>
          </a:p>
          <a:p>
            <a:pPr lvl="1" eaLnBrk="1" hangingPunct="1">
              <a:lnSpc>
                <a:spcPct val="110000"/>
              </a:lnSpc>
            </a:pPr>
            <a:r>
              <a:rPr lang="en-US">
                <a:latin typeface="Comic Sans MS" pitchFamily="66" charset="0"/>
              </a:rPr>
              <a:t>f(n) = n; g(n) = log n</a:t>
            </a:r>
            <a:r>
              <a:rPr lang="en-US" baseline="30000">
                <a:latin typeface="Comic Sans MS" pitchFamily="66" charset="0"/>
              </a:rPr>
              <a:t>2</a:t>
            </a:r>
          </a:p>
          <a:p>
            <a:pPr lvl="1" eaLnBrk="1" hangingPunct="1">
              <a:lnSpc>
                <a:spcPct val="110000"/>
              </a:lnSpc>
            </a:pPr>
            <a:r>
              <a:rPr lang="en-US">
                <a:latin typeface="Comic Sans MS" pitchFamily="66" charset="0"/>
              </a:rPr>
              <a:t>f(n) = log log n; g(n) = log n</a:t>
            </a:r>
          </a:p>
          <a:p>
            <a:pPr lvl="1" eaLnBrk="1" hangingPunct="1">
              <a:lnSpc>
                <a:spcPct val="110000"/>
              </a:lnSpc>
            </a:pPr>
            <a:r>
              <a:rPr lang="en-US">
                <a:latin typeface="Comic Sans MS" pitchFamily="66" charset="0"/>
              </a:rPr>
              <a:t>f(n) = n; g(n) = log</a:t>
            </a:r>
            <a:r>
              <a:rPr lang="en-US" baseline="30000">
                <a:latin typeface="Comic Sans MS" pitchFamily="66" charset="0"/>
              </a:rPr>
              <a:t>2</a:t>
            </a:r>
            <a:r>
              <a:rPr lang="en-US">
                <a:latin typeface="Comic Sans MS" pitchFamily="66" charset="0"/>
              </a:rPr>
              <a:t> n</a:t>
            </a:r>
          </a:p>
          <a:p>
            <a:pPr lvl="1" eaLnBrk="1" hangingPunct="1">
              <a:lnSpc>
                <a:spcPct val="110000"/>
              </a:lnSpc>
            </a:pPr>
            <a:r>
              <a:rPr lang="en-US">
                <a:latin typeface="Comic Sans MS" pitchFamily="66" charset="0"/>
              </a:rPr>
              <a:t>f(n) = n log n + n; g(n) = log n</a:t>
            </a:r>
          </a:p>
          <a:p>
            <a:pPr lvl="1" eaLnBrk="1" hangingPunct="1">
              <a:lnSpc>
                <a:spcPct val="110000"/>
              </a:lnSpc>
            </a:pPr>
            <a:r>
              <a:rPr lang="en-US">
                <a:latin typeface="Comic Sans MS" pitchFamily="66" charset="0"/>
              </a:rPr>
              <a:t>f(n) = 10; g(n) = log 10</a:t>
            </a:r>
          </a:p>
          <a:p>
            <a:pPr lvl="1" eaLnBrk="1" hangingPunct="1">
              <a:lnSpc>
                <a:spcPct val="110000"/>
              </a:lnSpc>
            </a:pPr>
            <a:r>
              <a:rPr lang="en-US">
                <a:latin typeface="Comic Sans MS" pitchFamily="66" charset="0"/>
              </a:rPr>
              <a:t>f(n) = 2</a:t>
            </a:r>
            <a:r>
              <a:rPr lang="en-US" baseline="30000">
                <a:latin typeface="Comic Sans MS" pitchFamily="66" charset="0"/>
              </a:rPr>
              <a:t>n</a:t>
            </a:r>
            <a:r>
              <a:rPr lang="en-US">
                <a:latin typeface="Comic Sans MS" pitchFamily="66" charset="0"/>
              </a:rPr>
              <a:t>; g(n) = 10n</a:t>
            </a:r>
            <a:r>
              <a:rPr lang="en-US" baseline="30000">
                <a:latin typeface="Comic Sans MS" pitchFamily="66" charset="0"/>
              </a:rPr>
              <a:t>2</a:t>
            </a:r>
          </a:p>
          <a:p>
            <a:pPr lvl="1" eaLnBrk="1" hangingPunct="1">
              <a:lnSpc>
                <a:spcPct val="110000"/>
              </a:lnSpc>
            </a:pPr>
            <a:r>
              <a:rPr lang="en-US">
                <a:latin typeface="Comic Sans MS" pitchFamily="66" charset="0"/>
              </a:rPr>
              <a:t>f(n) = 2</a:t>
            </a:r>
            <a:r>
              <a:rPr lang="en-US" baseline="30000">
                <a:latin typeface="Comic Sans MS" pitchFamily="66" charset="0"/>
              </a:rPr>
              <a:t>n</a:t>
            </a:r>
            <a:r>
              <a:rPr lang="en-US">
                <a:latin typeface="Comic Sans MS" pitchFamily="66" charset="0"/>
              </a:rPr>
              <a:t>; g(n) = 3</a:t>
            </a:r>
            <a:r>
              <a:rPr lang="en-US" baseline="30000">
                <a:latin typeface="Comic Sans MS" pitchFamily="66" charset="0"/>
              </a:rPr>
              <a:t>n</a:t>
            </a:r>
          </a:p>
        </p:txBody>
      </p:sp>
      <p:sp>
        <p:nvSpPr>
          <p:cNvPr id="162820" name="Text Box 4"/>
          <p:cNvSpPr txBox="1">
            <a:spLocks noChangeArrowheads="1"/>
          </p:cNvSpPr>
          <p:nvPr/>
        </p:nvSpPr>
        <p:spPr bwMode="auto">
          <a:xfrm>
            <a:off x="7334250" y="2387600"/>
            <a:ext cx="214153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 (g(n))</a:t>
            </a:r>
          </a:p>
        </p:txBody>
      </p:sp>
      <p:sp>
        <p:nvSpPr>
          <p:cNvPr id="162821" name="Text Box 5"/>
          <p:cNvSpPr txBox="1">
            <a:spLocks noChangeArrowheads="1"/>
          </p:cNvSpPr>
          <p:nvPr/>
        </p:nvSpPr>
        <p:spPr bwMode="auto">
          <a:xfrm>
            <a:off x="7334250" y="2860675"/>
            <a:ext cx="205898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2" name="Text Box 6"/>
          <p:cNvSpPr txBox="1">
            <a:spLocks noChangeArrowheads="1"/>
          </p:cNvSpPr>
          <p:nvPr/>
        </p:nvSpPr>
        <p:spPr bwMode="auto">
          <a:xfrm>
            <a:off x="7334251" y="3335338"/>
            <a:ext cx="2068513"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O(g(n))</a:t>
            </a:r>
          </a:p>
        </p:txBody>
      </p:sp>
      <p:sp>
        <p:nvSpPr>
          <p:cNvPr id="162823" name="Text Box 7"/>
          <p:cNvSpPr txBox="1">
            <a:spLocks noChangeArrowheads="1"/>
          </p:cNvSpPr>
          <p:nvPr/>
        </p:nvSpPr>
        <p:spPr bwMode="auto">
          <a:xfrm>
            <a:off x="7334250" y="3810000"/>
            <a:ext cx="205898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4" name="Text Box 8"/>
          <p:cNvSpPr txBox="1">
            <a:spLocks noChangeArrowheads="1"/>
          </p:cNvSpPr>
          <p:nvPr/>
        </p:nvSpPr>
        <p:spPr bwMode="auto">
          <a:xfrm>
            <a:off x="7334250" y="4284663"/>
            <a:ext cx="205898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5" name="Text Box 9"/>
          <p:cNvSpPr txBox="1">
            <a:spLocks noChangeArrowheads="1"/>
          </p:cNvSpPr>
          <p:nvPr/>
        </p:nvSpPr>
        <p:spPr bwMode="auto">
          <a:xfrm>
            <a:off x="7334250" y="4759325"/>
            <a:ext cx="2051050"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6" name="Text Box 10"/>
          <p:cNvSpPr txBox="1">
            <a:spLocks noChangeArrowheads="1"/>
          </p:cNvSpPr>
          <p:nvPr/>
        </p:nvSpPr>
        <p:spPr bwMode="auto">
          <a:xfrm>
            <a:off x="7334250" y="5233988"/>
            <a:ext cx="205898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7" name="Text Box 11"/>
          <p:cNvSpPr txBox="1">
            <a:spLocks noChangeArrowheads="1"/>
          </p:cNvSpPr>
          <p:nvPr/>
        </p:nvSpPr>
        <p:spPr bwMode="auto">
          <a:xfrm>
            <a:off x="7334251" y="5708650"/>
            <a:ext cx="2068513"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O(g(n))</a:t>
            </a:r>
          </a:p>
        </p:txBody>
      </p:sp>
      <p:pic>
        <p:nvPicPr>
          <p:cNvPr id="13" name="Picture 2" descr="BRAC University Jobs 2020- Jobs in BRAC University- careerz360.com">
            <a:extLst>
              <a:ext uri="{FF2B5EF4-FFF2-40B4-BE49-F238E27FC236}">
                <a16:creationId xmlns:a16="http://schemas.microsoft.com/office/drawing/2014/main" id="{EE5F36EB-CC41-4E2B-A21D-081385DAA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28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8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28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28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281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28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2819">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28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2819">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28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2819">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28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2819">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2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p:bldP spid="162821" grpId="0"/>
      <p:bldP spid="162822" grpId="0"/>
      <p:bldP spid="162823" grpId="0"/>
      <p:bldP spid="162824" grpId="0"/>
      <p:bldP spid="162825" grpId="0"/>
      <p:bldP spid="162826" grpId="0"/>
      <p:bldP spid="162827"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08DD2903-77D4-4446-BAB7-722A525D7BFD}" type="slidenum">
              <a:rPr lang="en-US" smtClean="0">
                <a:latin typeface="Arial" charset="0"/>
              </a:rPr>
              <a:pPr/>
              <a:t>36</a:t>
            </a:fld>
            <a:endParaRPr lang="en-US">
              <a:latin typeface="Arial" charset="0"/>
            </a:endParaRPr>
          </a:p>
        </p:txBody>
      </p:sp>
      <p:sp>
        <p:nvSpPr>
          <p:cNvPr id="48131" name="Rectangle 2"/>
          <p:cNvSpPr>
            <a:spLocks noGrp="1" noChangeArrowheads="1"/>
          </p:cNvSpPr>
          <p:nvPr>
            <p:ph type="title"/>
          </p:nvPr>
        </p:nvSpPr>
        <p:spPr/>
        <p:txBody>
          <a:bodyPr/>
          <a:lstStyle/>
          <a:p>
            <a:r>
              <a:rPr lang="en-US" dirty="0"/>
              <a:t>Simplifying Assumptions</a:t>
            </a:r>
          </a:p>
        </p:txBody>
      </p:sp>
      <p:sp>
        <p:nvSpPr>
          <p:cNvPr id="44035" name="Rectangle 3"/>
          <p:cNvSpPr>
            <a:spLocks noGrp="1" noChangeArrowheads="1"/>
          </p:cNvSpPr>
          <p:nvPr>
            <p:ph type="body" idx="1"/>
          </p:nvPr>
        </p:nvSpPr>
        <p:spPr/>
        <p:txBody>
          <a:bodyPr/>
          <a:lstStyle/>
          <a:p>
            <a:pPr marL="0" indent="0">
              <a:buNone/>
            </a:pPr>
            <a:r>
              <a:rPr lang="en-US" sz="2400" dirty="0"/>
              <a:t>1. If f(n) = O(g(n)) and g(n) = O(h(n)), then f(n) = O(h(n))</a:t>
            </a:r>
          </a:p>
          <a:p>
            <a:pPr marL="0" indent="0">
              <a:buNone/>
            </a:pPr>
            <a:r>
              <a:rPr lang="en-US" sz="2400" dirty="0"/>
              <a:t>2. If f(n) = O(kg(n)) for any k &gt; 0, then f(n) = O(g(n))</a:t>
            </a:r>
          </a:p>
          <a:p>
            <a:pPr marL="0" indent="0">
              <a:buNone/>
            </a:pPr>
            <a:r>
              <a:rPr lang="en-US" sz="2400" dirty="0"/>
              <a:t>3. If f</a:t>
            </a:r>
            <a:r>
              <a:rPr lang="en-US" sz="2400" baseline="-25000" dirty="0"/>
              <a:t>1</a:t>
            </a:r>
            <a:r>
              <a:rPr lang="en-US" sz="2400" dirty="0"/>
              <a:t>(n) = O(g</a:t>
            </a:r>
            <a:r>
              <a:rPr lang="en-US" sz="2400" baseline="-25000" dirty="0"/>
              <a:t>1</a:t>
            </a:r>
            <a:r>
              <a:rPr lang="en-US" sz="2400" dirty="0"/>
              <a:t>(n)) and f</a:t>
            </a:r>
            <a:r>
              <a:rPr lang="en-US" sz="2400" baseline="-25000" dirty="0"/>
              <a:t>2</a:t>
            </a:r>
            <a:r>
              <a:rPr lang="en-US" sz="2400" dirty="0"/>
              <a:t>(n) = O(g</a:t>
            </a:r>
            <a:r>
              <a:rPr lang="en-US" sz="2400" baseline="-25000" dirty="0"/>
              <a:t>2</a:t>
            </a:r>
            <a:r>
              <a:rPr lang="en-US" sz="2400" dirty="0"/>
              <a:t>(n)), </a:t>
            </a:r>
          </a:p>
          <a:p>
            <a:pPr marL="0" indent="0">
              <a:buNone/>
            </a:pPr>
            <a:r>
              <a:rPr lang="en-US" sz="2400" dirty="0"/>
              <a:t>		then f</a:t>
            </a:r>
            <a:r>
              <a:rPr lang="en-US" sz="2400" baseline="-25000" dirty="0"/>
              <a:t>1</a:t>
            </a:r>
            <a:r>
              <a:rPr lang="en-US" sz="2400" dirty="0"/>
              <a:t>(n) + f</a:t>
            </a:r>
            <a:r>
              <a:rPr lang="en-US" sz="2400" baseline="-25000" dirty="0"/>
              <a:t>2</a:t>
            </a:r>
            <a:r>
              <a:rPr lang="en-US" sz="2400" dirty="0"/>
              <a:t>(n) = O(max (g</a:t>
            </a:r>
            <a:r>
              <a:rPr lang="en-US" sz="2400" baseline="-25000" dirty="0"/>
              <a:t>1</a:t>
            </a:r>
            <a:r>
              <a:rPr lang="en-US" sz="2400" dirty="0"/>
              <a:t>(n), g</a:t>
            </a:r>
            <a:r>
              <a:rPr lang="en-US" sz="2400" baseline="-25000" dirty="0"/>
              <a:t>2</a:t>
            </a:r>
            <a:r>
              <a:rPr lang="en-US" sz="2400" dirty="0"/>
              <a:t>(n)))</a:t>
            </a:r>
          </a:p>
          <a:p>
            <a:pPr marL="0" indent="0">
              <a:buNone/>
            </a:pPr>
            <a:r>
              <a:rPr lang="en-US" sz="2400" dirty="0"/>
              <a:t>4. If f</a:t>
            </a:r>
            <a:r>
              <a:rPr lang="en-US" sz="2400" baseline="-25000" dirty="0"/>
              <a:t>1</a:t>
            </a:r>
            <a:r>
              <a:rPr lang="en-US" sz="2400" dirty="0"/>
              <a:t>(n) = O(g</a:t>
            </a:r>
            <a:r>
              <a:rPr lang="en-US" sz="2400" baseline="-25000" dirty="0"/>
              <a:t>1</a:t>
            </a:r>
            <a:r>
              <a:rPr lang="en-US" sz="2400" dirty="0"/>
              <a:t>(n)) and f</a:t>
            </a:r>
            <a:r>
              <a:rPr lang="en-US" sz="2400" baseline="-25000" dirty="0"/>
              <a:t>2</a:t>
            </a:r>
            <a:r>
              <a:rPr lang="en-US" sz="2400" dirty="0"/>
              <a:t>(n) = O(g</a:t>
            </a:r>
            <a:r>
              <a:rPr lang="en-US" sz="2400" baseline="-25000" dirty="0"/>
              <a:t>2</a:t>
            </a:r>
            <a:r>
              <a:rPr lang="en-US" sz="2400" dirty="0"/>
              <a:t>(n)), </a:t>
            </a:r>
          </a:p>
          <a:p>
            <a:pPr marL="0" indent="0">
              <a:buNone/>
            </a:pPr>
            <a:r>
              <a:rPr lang="en-US" sz="2400" dirty="0"/>
              <a:t>		then f</a:t>
            </a:r>
            <a:r>
              <a:rPr lang="en-US" sz="2400" baseline="-25000" dirty="0"/>
              <a:t>1</a:t>
            </a:r>
            <a:r>
              <a:rPr lang="en-US" sz="2400" dirty="0"/>
              <a:t>(n) * f</a:t>
            </a:r>
            <a:r>
              <a:rPr lang="en-US" sz="2400" baseline="-25000" dirty="0"/>
              <a:t>2</a:t>
            </a:r>
            <a:r>
              <a:rPr lang="en-US" sz="2400" dirty="0"/>
              <a:t>(n) = O(g</a:t>
            </a:r>
            <a:r>
              <a:rPr lang="en-US" sz="2400" baseline="-25000" dirty="0"/>
              <a:t>1</a:t>
            </a:r>
            <a:r>
              <a:rPr lang="en-US" sz="2400" dirty="0"/>
              <a:t>(n) * g</a:t>
            </a:r>
            <a:r>
              <a:rPr lang="en-US" sz="2400" baseline="-25000" dirty="0"/>
              <a:t>2</a:t>
            </a:r>
            <a:r>
              <a:rPr lang="en-US" sz="2400" dirty="0"/>
              <a:t>(n))</a:t>
            </a:r>
          </a:p>
        </p:txBody>
      </p:sp>
      <p:pic>
        <p:nvPicPr>
          <p:cNvPr id="5" name="Picture 2" descr="BRAC University Jobs 2020- Jobs in BRAC University- careerz360.com">
            <a:extLst>
              <a:ext uri="{FF2B5EF4-FFF2-40B4-BE49-F238E27FC236}">
                <a16:creationId xmlns:a16="http://schemas.microsoft.com/office/drawing/2014/main" id="{EA69957C-907D-433F-BA08-24B91FD76A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70EF-E1C8-41F0-B71C-DE7C788C3F60}"/>
              </a:ext>
            </a:extLst>
          </p:cNvPr>
          <p:cNvSpPr>
            <a:spLocks noGrp="1"/>
          </p:cNvSpPr>
          <p:nvPr>
            <p:ph type="title"/>
          </p:nvPr>
        </p:nvSpPr>
        <p:spPr/>
        <p:txBody>
          <a:bodyPr/>
          <a:lstStyle/>
          <a:p>
            <a:r>
              <a:rPr lang="en-US" dirty="0"/>
              <a:t>Some Simplified Rules</a:t>
            </a:r>
          </a:p>
        </p:txBody>
      </p:sp>
      <p:sp>
        <p:nvSpPr>
          <p:cNvPr id="3" name="Content Placeholder 2">
            <a:extLst>
              <a:ext uri="{FF2B5EF4-FFF2-40B4-BE49-F238E27FC236}">
                <a16:creationId xmlns:a16="http://schemas.microsoft.com/office/drawing/2014/main" id="{19C4B69C-DDA6-4E05-9667-53BE41A91C55}"/>
              </a:ext>
            </a:extLst>
          </p:cNvPr>
          <p:cNvSpPr>
            <a:spLocks noGrp="1"/>
          </p:cNvSpPr>
          <p:nvPr>
            <p:ph idx="1"/>
          </p:nvPr>
        </p:nvSpPr>
        <p:spPr>
          <a:xfrm>
            <a:off x="467784" y="1214439"/>
            <a:ext cx="10972800" cy="5507036"/>
          </a:xfrm>
        </p:spPr>
        <p:txBody>
          <a:bodyPr/>
          <a:lstStyle/>
          <a:p>
            <a:r>
              <a:rPr lang="en-US" dirty="0"/>
              <a:t>O(1) = c , where c is a constant</a:t>
            </a:r>
          </a:p>
          <a:p>
            <a:r>
              <a:rPr lang="en-US" dirty="0"/>
              <a:t>O(n) = c*n = </a:t>
            </a:r>
            <a:r>
              <a:rPr lang="en-US" dirty="0" err="1"/>
              <a:t>cn</a:t>
            </a:r>
            <a:r>
              <a:rPr lang="en-US" dirty="0"/>
              <a:t> , where c is constant and n is variable </a:t>
            </a:r>
          </a:p>
          <a:p>
            <a:r>
              <a:rPr lang="en-US" dirty="0"/>
              <a:t>c</a:t>
            </a:r>
            <a:r>
              <a:rPr lang="en-US" baseline="-25000" dirty="0"/>
              <a:t>1</a:t>
            </a:r>
            <a:r>
              <a:rPr lang="en-US" dirty="0"/>
              <a:t>*O(1) = c</a:t>
            </a:r>
            <a:r>
              <a:rPr lang="en-US" baseline="-25000" dirty="0"/>
              <a:t>1</a:t>
            </a:r>
            <a:r>
              <a:rPr lang="en-US" dirty="0"/>
              <a:t>*c = c</a:t>
            </a:r>
            <a:r>
              <a:rPr lang="en-US" baseline="-25000" dirty="0"/>
              <a:t>2</a:t>
            </a:r>
            <a:r>
              <a:rPr lang="en-US" dirty="0"/>
              <a:t>  = O(1) , where c,c</a:t>
            </a:r>
            <a:r>
              <a:rPr lang="en-US" baseline="-25000" dirty="0"/>
              <a:t>1</a:t>
            </a:r>
            <a:r>
              <a:rPr lang="en-US" dirty="0"/>
              <a:t>,c</a:t>
            </a:r>
            <a:r>
              <a:rPr lang="en-US" baseline="-25000" dirty="0"/>
              <a:t>2</a:t>
            </a:r>
            <a:r>
              <a:rPr lang="en-US" dirty="0"/>
              <a:t> are constants</a:t>
            </a:r>
            <a:r>
              <a:rPr lang="en-US" baseline="-25000" dirty="0"/>
              <a:t>    </a:t>
            </a:r>
            <a:r>
              <a:rPr lang="en-US" dirty="0"/>
              <a:t> </a:t>
            </a:r>
          </a:p>
          <a:p>
            <a:pPr lvl="1"/>
            <a:r>
              <a:rPr lang="en-US" dirty="0"/>
              <a:t>O(1) + O(1) + O(1) = 3*O(1) = O(1)</a:t>
            </a:r>
          </a:p>
          <a:p>
            <a:pPr lvl="1"/>
            <a:r>
              <a:rPr lang="en-US" dirty="0"/>
              <a:t>5*O(1) = O(1)</a:t>
            </a:r>
          </a:p>
          <a:p>
            <a:r>
              <a:rPr lang="en-US" dirty="0"/>
              <a:t>n*O(1) = n*c = </a:t>
            </a:r>
            <a:r>
              <a:rPr lang="en-US" dirty="0" err="1"/>
              <a:t>cn</a:t>
            </a:r>
            <a:r>
              <a:rPr lang="en-US" dirty="0"/>
              <a:t> = O(n) , where c is constant and n is variable </a:t>
            </a:r>
          </a:p>
          <a:p>
            <a:r>
              <a:rPr lang="en-US" dirty="0"/>
              <a:t>O(m) + O(n) ≠ O(</a:t>
            </a:r>
            <a:r>
              <a:rPr lang="en-US" dirty="0" err="1"/>
              <a:t>m+n</a:t>
            </a:r>
            <a:r>
              <a:rPr lang="en-US" dirty="0"/>
              <a:t>)</a:t>
            </a:r>
          </a:p>
          <a:p>
            <a:r>
              <a:rPr lang="en-US" dirty="0"/>
              <a:t>O(m) * O(n) = c</a:t>
            </a:r>
            <a:r>
              <a:rPr lang="en-US" baseline="-25000" dirty="0"/>
              <a:t>1</a:t>
            </a:r>
            <a:r>
              <a:rPr lang="en-US" dirty="0"/>
              <a:t>mc</a:t>
            </a:r>
            <a:r>
              <a:rPr lang="en-US" baseline="-25000" dirty="0"/>
              <a:t>2</a:t>
            </a:r>
            <a:r>
              <a:rPr lang="en-US" dirty="0"/>
              <a:t>n = (c</a:t>
            </a:r>
            <a:r>
              <a:rPr lang="en-US" baseline="-25000" dirty="0"/>
              <a:t>1</a:t>
            </a:r>
            <a:r>
              <a:rPr lang="en-US" dirty="0"/>
              <a:t>*c</a:t>
            </a:r>
            <a:r>
              <a:rPr lang="en-US" baseline="-25000" dirty="0"/>
              <a:t>2</a:t>
            </a:r>
            <a:r>
              <a:rPr lang="en-US" dirty="0"/>
              <a:t>)(</a:t>
            </a:r>
            <a:r>
              <a:rPr lang="en-US" dirty="0" err="1"/>
              <a:t>mn</a:t>
            </a:r>
            <a:r>
              <a:rPr lang="en-US" dirty="0"/>
              <a:t>) = (c</a:t>
            </a:r>
            <a:r>
              <a:rPr lang="en-US" baseline="-25000" dirty="0"/>
              <a:t>2</a:t>
            </a:r>
            <a:r>
              <a:rPr lang="en-US" dirty="0"/>
              <a:t>)(</a:t>
            </a:r>
            <a:r>
              <a:rPr lang="en-US" dirty="0" err="1"/>
              <a:t>mn</a:t>
            </a:r>
            <a:r>
              <a:rPr lang="en-US" dirty="0"/>
              <a:t>) = O(</a:t>
            </a:r>
            <a:r>
              <a:rPr lang="en-US" dirty="0" err="1"/>
              <a:t>mn</a:t>
            </a:r>
            <a:r>
              <a:rPr lang="en-US" dirty="0"/>
              <a:t>) </a:t>
            </a:r>
          </a:p>
          <a:p>
            <a:r>
              <a:rPr lang="en-US" dirty="0"/>
              <a:t>O(m)*O(n)*O(p)*O(q) = O(m(n(p(q)))) = O(</a:t>
            </a:r>
            <a:r>
              <a:rPr lang="en-US" dirty="0" err="1"/>
              <a:t>mnpq</a:t>
            </a:r>
            <a:r>
              <a:rPr lang="en-US" dirty="0"/>
              <a:t>)</a:t>
            </a:r>
          </a:p>
          <a:p>
            <a:pPr lvl="1"/>
            <a:r>
              <a:rPr lang="en-US" dirty="0"/>
              <a:t>Example nested for loops</a:t>
            </a:r>
          </a:p>
          <a:p>
            <a:r>
              <a:rPr lang="en-US" dirty="0"/>
              <a:t> O(an</a:t>
            </a:r>
            <a:r>
              <a:rPr lang="en-US" baseline="30000" dirty="0"/>
              <a:t>2</a:t>
            </a:r>
            <a:r>
              <a:rPr lang="en-US" dirty="0"/>
              <a:t> + bn + c) = O(n</a:t>
            </a:r>
            <a:r>
              <a:rPr lang="en-US" baseline="30000" dirty="0"/>
              <a:t>2</a:t>
            </a:r>
            <a:r>
              <a:rPr lang="en-US" dirty="0"/>
              <a:t>) where a, b , c are constants </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6E8B776-36DA-4906-AF87-324FA682D62A}"/>
              </a:ext>
            </a:extLst>
          </p:cNvPr>
          <p:cNvSpPr>
            <a:spLocks noGrp="1"/>
          </p:cNvSpPr>
          <p:nvPr>
            <p:ph type="sldNum" sz="quarter" idx="12"/>
          </p:nvPr>
        </p:nvSpPr>
        <p:spPr/>
        <p:txBody>
          <a:bodyPr/>
          <a:lstStyle/>
          <a:p>
            <a:pPr>
              <a:defRPr/>
            </a:pPr>
            <a:fld id="{DC1E8BE6-B4B3-40AB-8F0E-EB0DA90F6733}" type="slidenum">
              <a:rPr lang="en-US" smtClean="0"/>
              <a:pPr>
                <a:defRPr/>
              </a:pPr>
              <a:t>37</a:t>
            </a:fld>
            <a:endParaRPr lang="en-US"/>
          </a:p>
        </p:txBody>
      </p:sp>
      <p:pic>
        <p:nvPicPr>
          <p:cNvPr id="5" name="Picture 2" descr="BRAC University Jobs 2020- Jobs in BRAC University- careerz360.com">
            <a:extLst>
              <a:ext uri="{FF2B5EF4-FFF2-40B4-BE49-F238E27FC236}">
                <a16:creationId xmlns:a16="http://schemas.microsoft.com/office/drawing/2014/main" id="{6298A689-3115-4208-A761-0DEB2C289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60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5084" y="297179"/>
            <a:ext cx="10972800" cy="1108711"/>
          </a:xfrm>
        </p:spPr>
        <p:txBody>
          <a:bodyPr>
            <a:normAutofit fontScale="90000"/>
          </a:bodyPr>
          <a:lstStyle/>
          <a:p>
            <a:pPr>
              <a:defRPr/>
            </a:pPr>
            <a:r>
              <a:rPr lang="en-US" dirty="0"/>
              <a:t>Example #1: carry n books </a:t>
            </a:r>
            <a:br>
              <a:rPr lang="en-US" dirty="0"/>
            </a:br>
            <a:r>
              <a:rPr lang="en-US" dirty="0"/>
              <a:t>from one bookshelf to another one</a:t>
            </a:r>
          </a:p>
        </p:txBody>
      </p:sp>
      <p:sp>
        <p:nvSpPr>
          <p:cNvPr id="3" name="Content Placeholder 2"/>
          <p:cNvSpPr>
            <a:spLocks noGrp="1"/>
          </p:cNvSpPr>
          <p:nvPr>
            <p:ph idx="1"/>
          </p:nvPr>
        </p:nvSpPr>
        <p:spPr>
          <a:xfrm>
            <a:off x="467784" y="1623060"/>
            <a:ext cx="10972800" cy="4668204"/>
          </a:xfrm>
        </p:spPr>
        <p:txBody>
          <a:bodyPr>
            <a:normAutofit/>
          </a:bodyPr>
          <a:lstStyle/>
          <a:p>
            <a:pPr>
              <a:defRPr/>
            </a:pPr>
            <a:r>
              <a:rPr lang="en-US" dirty="0"/>
              <a:t>How many operations?</a:t>
            </a:r>
          </a:p>
          <a:p>
            <a:pPr>
              <a:defRPr/>
            </a:pPr>
            <a:r>
              <a:rPr lang="en-US" dirty="0"/>
              <a:t>n pick-ups, n forward moves, n drops and n reverse moves </a:t>
            </a:r>
            <a:r>
              <a:rPr lang="en-US" dirty="0">
                <a:sym typeface="Wingdings" pitchFamily="2" charset="2"/>
              </a:rPr>
              <a:t> 4 n operations</a:t>
            </a:r>
          </a:p>
          <a:p>
            <a:pPr>
              <a:defRPr/>
            </a:pPr>
            <a:r>
              <a:rPr lang="en-US" dirty="0"/>
              <a:t>4n operations = c. n = O(c. n) = O(n)</a:t>
            </a:r>
          </a:p>
          <a:p>
            <a:pPr>
              <a:defRPr/>
            </a:pPr>
            <a:r>
              <a:rPr lang="en-US" dirty="0"/>
              <a:t>Similarly, any program that reads n inputs from the user will have minimum time complexity O(n).</a:t>
            </a:r>
          </a:p>
          <a:p>
            <a:pPr marL="0" indent="0">
              <a:buNone/>
              <a:defRPr/>
            </a:pPr>
            <a:endParaRPr lang="en-US" dirty="0"/>
          </a:p>
        </p:txBody>
      </p:sp>
      <p:pic>
        <p:nvPicPr>
          <p:cNvPr id="4" name="Picture 2" descr="BRAC University Jobs 2020- Jobs in BRAC University- careerz360.com">
            <a:extLst>
              <a:ext uri="{FF2B5EF4-FFF2-40B4-BE49-F238E27FC236}">
                <a16:creationId xmlns:a16="http://schemas.microsoft.com/office/drawing/2014/main" id="{5C18F054-7F58-47C5-9A17-91D5E5C6F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C7580DC-996C-43B5-827E-180C8A99EAE6}"/>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38</a:t>
            </a:fld>
            <a:endParaRPr lang="en-US"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084" y="124619"/>
            <a:ext cx="10972800" cy="1189831"/>
          </a:xfrm>
        </p:spPr>
        <p:txBody>
          <a:bodyPr>
            <a:normAutofit fontScale="90000"/>
          </a:bodyPr>
          <a:lstStyle/>
          <a:p>
            <a:pPr>
              <a:defRPr/>
            </a:pPr>
            <a:r>
              <a:rPr lang="en-US" dirty="0"/>
              <a:t>Example #2: Locating Roll-Number record in</a:t>
            </a:r>
            <a:br>
              <a:rPr lang="en-US" dirty="0"/>
            </a:br>
            <a:r>
              <a:rPr lang="en-US" dirty="0"/>
              <a:t>Attendance Sheet</a:t>
            </a:r>
          </a:p>
        </p:txBody>
      </p:sp>
      <p:sp>
        <p:nvSpPr>
          <p:cNvPr id="3" name="Content Placeholder 2"/>
          <p:cNvSpPr>
            <a:spLocks noGrp="1"/>
          </p:cNvSpPr>
          <p:nvPr>
            <p:ph idx="1"/>
          </p:nvPr>
        </p:nvSpPr>
        <p:spPr>
          <a:xfrm>
            <a:off x="467784" y="1760220"/>
            <a:ext cx="10972800" cy="4531044"/>
          </a:xfrm>
        </p:spPr>
        <p:txBody>
          <a:bodyPr>
            <a:normAutofit/>
          </a:bodyPr>
          <a:lstStyle/>
          <a:p>
            <a:pPr marL="0" indent="0">
              <a:buNone/>
              <a:defRPr/>
            </a:pPr>
            <a:r>
              <a:rPr lang="en-US" dirty="0"/>
              <a:t>What is the time complexity of search?</a:t>
            </a:r>
          </a:p>
          <a:p>
            <a:pPr>
              <a:defRPr/>
            </a:pPr>
            <a:r>
              <a:rPr lang="en-US" dirty="0"/>
              <a:t>Binary Search algorithm at work</a:t>
            </a:r>
          </a:p>
          <a:p>
            <a:pPr lvl="1">
              <a:defRPr/>
            </a:pPr>
            <a:r>
              <a:rPr lang="en-US" dirty="0"/>
              <a:t>O(log n)</a:t>
            </a:r>
          </a:p>
          <a:p>
            <a:pPr>
              <a:defRPr/>
            </a:pPr>
            <a:r>
              <a:rPr lang="en-US" dirty="0"/>
              <a:t>Sequential search?</a:t>
            </a:r>
          </a:p>
          <a:p>
            <a:pPr lvl="1">
              <a:defRPr/>
            </a:pPr>
            <a:r>
              <a:rPr lang="en-US" dirty="0"/>
              <a:t>O(n)</a:t>
            </a:r>
          </a:p>
        </p:txBody>
      </p:sp>
      <p:pic>
        <p:nvPicPr>
          <p:cNvPr id="4" name="Picture 2" descr="BRAC University Jobs 2020- Jobs in BRAC University- careerz360.com">
            <a:extLst>
              <a:ext uri="{FF2B5EF4-FFF2-40B4-BE49-F238E27FC236}">
                <a16:creationId xmlns:a16="http://schemas.microsoft.com/office/drawing/2014/main" id="{88C06069-0BD5-4264-9A61-AB5A89736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A2AB154A-F05A-4A6E-8E81-FB27096C6984}"/>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39</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6D75C-4815-493E-80DF-ADC6D2CB069B}"/>
              </a:ext>
            </a:extLst>
          </p:cNvPr>
          <p:cNvSpPr>
            <a:spLocks noGrp="1"/>
          </p:cNvSpPr>
          <p:nvPr>
            <p:ph type="title"/>
          </p:nvPr>
        </p:nvSpPr>
        <p:spPr/>
        <p:txBody>
          <a:bodyPr/>
          <a:lstStyle/>
          <a:p>
            <a:r>
              <a:rPr lang="en-US" dirty="0"/>
              <a:t>Algorithm Specifications</a:t>
            </a:r>
            <a:endParaRPr lang="en-US" dirty="0">
              <a:solidFill>
                <a:schemeClr val="tx1"/>
              </a:solidFill>
              <a:latin typeface="+mn-lt"/>
              <a:ea typeface="+mn-ea"/>
              <a:cs typeface="+mn-cs"/>
            </a:endParaRPr>
          </a:p>
        </p:txBody>
      </p:sp>
      <p:sp>
        <p:nvSpPr>
          <p:cNvPr id="3" name="Content Placeholder 2">
            <a:extLst>
              <a:ext uri="{FF2B5EF4-FFF2-40B4-BE49-F238E27FC236}">
                <a16:creationId xmlns:a16="http://schemas.microsoft.com/office/drawing/2014/main" id="{24BAC1DC-BBC6-4D4D-8537-13B7D5CB76AC}"/>
              </a:ext>
            </a:extLst>
          </p:cNvPr>
          <p:cNvSpPr>
            <a:spLocks noGrp="1"/>
          </p:cNvSpPr>
          <p:nvPr>
            <p:ph idx="1"/>
          </p:nvPr>
        </p:nvSpPr>
        <p:spPr/>
        <p:txBody>
          <a:bodyPr/>
          <a:lstStyle/>
          <a:p>
            <a:r>
              <a:rPr lang="en-US" dirty="0">
                <a:solidFill>
                  <a:srgbClr val="FF0000"/>
                </a:solidFill>
                <a:latin typeface="Monotype Corsiva" panose="03010101010201010101" pitchFamily="66" charset="0"/>
              </a:rPr>
              <a:t>Input</a:t>
            </a:r>
            <a:r>
              <a:rPr lang="en-US" b="1" dirty="0">
                <a:solidFill>
                  <a:srgbClr val="FF0000"/>
                </a:solidFill>
              </a:rPr>
              <a:t> -</a:t>
            </a:r>
            <a:r>
              <a:rPr lang="en-US" b="1" dirty="0"/>
              <a:t> </a:t>
            </a:r>
            <a:r>
              <a:rPr lang="en-US" dirty="0"/>
              <a:t> </a:t>
            </a:r>
            <a:r>
              <a:rPr lang="en-US" sz="2400" dirty="0"/>
              <a:t>Every Algorithm must take zero or more number of input values from external.</a:t>
            </a:r>
          </a:p>
          <a:p>
            <a:r>
              <a:rPr lang="en-US" dirty="0">
                <a:solidFill>
                  <a:srgbClr val="FF0000"/>
                </a:solidFill>
                <a:latin typeface="Monotype Corsiva" panose="03010101010201010101" pitchFamily="66" charset="0"/>
              </a:rPr>
              <a:t>Output</a:t>
            </a:r>
            <a:r>
              <a:rPr lang="en-US" b="1" dirty="0">
                <a:solidFill>
                  <a:srgbClr val="FF0000"/>
                </a:solidFill>
              </a:rPr>
              <a:t> -</a:t>
            </a:r>
            <a:r>
              <a:rPr lang="en-US" b="1" dirty="0"/>
              <a:t> </a:t>
            </a:r>
            <a:r>
              <a:rPr lang="en-US" sz="2400" dirty="0"/>
              <a:t>Every Algorithm must produce an output as result.</a:t>
            </a:r>
          </a:p>
          <a:p>
            <a:r>
              <a:rPr lang="en-US" dirty="0">
                <a:solidFill>
                  <a:srgbClr val="FF0000"/>
                </a:solidFill>
                <a:latin typeface="Monotype Corsiva" panose="03010101010201010101" pitchFamily="66" charset="0"/>
              </a:rPr>
              <a:t>Definiteness</a:t>
            </a:r>
            <a:r>
              <a:rPr lang="en-US" dirty="0">
                <a:solidFill>
                  <a:srgbClr val="FF0000"/>
                </a:solidFill>
              </a:rPr>
              <a:t> -</a:t>
            </a:r>
            <a:r>
              <a:rPr lang="en-US" dirty="0"/>
              <a:t> </a:t>
            </a:r>
            <a:r>
              <a:rPr lang="en-US" sz="2400" dirty="0"/>
              <a:t>Every statement/instruction in an algorithm must be clear and unambiguous (only one interpretation)</a:t>
            </a:r>
          </a:p>
          <a:p>
            <a:r>
              <a:rPr lang="en-US" dirty="0">
                <a:solidFill>
                  <a:srgbClr val="FF0000"/>
                </a:solidFill>
                <a:latin typeface="Monotype Corsiva" panose="03010101010201010101" pitchFamily="66" charset="0"/>
              </a:rPr>
              <a:t>Finiteness </a:t>
            </a:r>
            <a:r>
              <a:rPr lang="en-US" b="1" dirty="0">
                <a:solidFill>
                  <a:srgbClr val="FF0000"/>
                </a:solidFill>
                <a:latin typeface="Monotype Corsiva" panose="03010101010201010101" pitchFamily="66" charset="0"/>
              </a:rPr>
              <a:t>-</a:t>
            </a:r>
            <a:r>
              <a:rPr lang="en-US" b="1" dirty="0"/>
              <a:t>  </a:t>
            </a:r>
            <a:r>
              <a:rPr lang="en-US" sz="2400" dirty="0"/>
              <a:t>For all different cases, the algorithm must produce result within a finite number of steps.</a:t>
            </a:r>
          </a:p>
          <a:p>
            <a:r>
              <a:rPr lang="en-US" dirty="0">
                <a:solidFill>
                  <a:srgbClr val="FF0000"/>
                </a:solidFill>
                <a:latin typeface="Monotype Corsiva" panose="03010101010201010101" pitchFamily="66" charset="0"/>
              </a:rPr>
              <a:t>Effectiveness</a:t>
            </a:r>
            <a:r>
              <a:rPr lang="en-US" sz="2400" dirty="0">
                <a:solidFill>
                  <a:srgbClr val="FF0000"/>
                </a:solidFill>
              </a:rPr>
              <a:t> </a:t>
            </a:r>
            <a:r>
              <a:rPr lang="en-US" sz="2400" b="1" dirty="0">
                <a:solidFill>
                  <a:srgbClr val="FF0000"/>
                </a:solidFill>
              </a:rPr>
              <a:t>-</a:t>
            </a:r>
            <a:r>
              <a:rPr lang="en-US" sz="2400" b="1" dirty="0"/>
              <a:t> </a:t>
            </a:r>
            <a:r>
              <a:rPr lang="en-US" sz="2400" dirty="0"/>
              <a:t>Every Instruction must be basic enough to be carried out and it also must be feasible.</a:t>
            </a:r>
          </a:p>
          <a:p>
            <a:endParaRPr lang="en-US" dirty="0"/>
          </a:p>
          <a:p>
            <a:endParaRPr lang="en-US" dirty="0"/>
          </a:p>
        </p:txBody>
      </p:sp>
      <p:sp>
        <p:nvSpPr>
          <p:cNvPr id="4" name="Slide Number Placeholder 3">
            <a:extLst>
              <a:ext uri="{FF2B5EF4-FFF2-40B4-BE49-F238E27FC236}">
                <a16:creationId xmlns:a16="http://schemas.microsoft.com/office/drawing/2014/main" id="{3F03D8A4-EF43-44CD-B20C-C5E6F7DDF597}"/>
              </a:ext>
            </a:extLst>
          </p:cNvPr>
          <p:cNvSpPr>
            <a:spLocks noGrp="1"/>
          </p:cNvSpPr>
          <p:nvPr>
            <p:ph type="sldNum" sz="quarter" idx="12"/>
          </p:nvPr>
        </p:nvSpPr>
        <p:spPr/>
        <p:txBody>
          <a:bodyPr/>
          <a:lstStyle/>
          <a:p>
            <a:pPr>
              <a:defRPr/>
            </a:pPr>
            <a:fld id="{DC1E8BE6-B4B3-40AB-8F0E-EB0DA90F6733}" type="slidenum">
              <a:rPr lang="en-US" smtClean="0"/>
              <a:pPr>
                <a:defRPr/>
              </a:pPr>
              <a:t>4</a:t>
            </a:fld>
            <a:endParaRPr lang="en-US" dirty="0"/>
          </a:p>
        </p:txBody>
      </p:sp>
      <p:pic>
        <p:nvPicPr>
          <p:cNvPr id="5" name="Picture 2" descr="BRAC University Jobs 2020- Jobs in BRAC University- careerz360.com">
            <a:extLst>
              <a:ext uri="{FF2B5EF4-FFF2-40B4-BE49-F238E27FC236}">
                <a16:creationId xmlns:a16="http://schemas.microsoft.com/office/drawing/2014/main" id="{098A7350-8EA8-46B2-835D-9B64AA581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04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084" y="297181"/>
            <a:ext cx="10508925" cy="1325880"/>
          </a:xfrm>
        </p:spPr>
        <p:txBody>
          <a:bodyPr>
            <a:normAutofit/>
          </a:bodyPr>
          <a:lstStyle/>
          <a:p>
            <a:pPr>
              <a:defRPr/>
            </a:pPr>
            <a:r>
              <a:rPr lang="en-US" dirty="0"/>
              <a:t>Example #3: Teacher of CSE 221 gives gifts to first 10 students</a:t>
            </a:r>
          </a:p>
        </p:txBody>
      </p:sp>
      <p:sp>
        <p:nvSpPr>
          <p:cNvPr id="3" name="Content Placeholder 2"/>
          <p:cNvSpPr>
            <a:spLocks noGrp="1"/>
          </p:cNvSpPr>
          <p:nvPr>
            <p:ph idx="1"/>
          </p:nvPr>
        </p:nvSpPr>
        <p:spPr>
          <a:xfrm>
            <a:off x="467784" y="2057400"/>
            <a:ext cx="10972800" cy="4233864"/>
          </a:xfrm>
        </p:spPr>
        <p:txBody>
          <a:bodyPr/>
          <a:lstStyle/>
          <a:p>
            <a:pPr>
              <a:defRPr/>
            </a:pPr>
            <a:r>
              <a:rPr lang="en-US" dirty="0"/>
              <a:t>There are </a:t>
            </a:r>
            <a:r>
              <a:rPr lang="en-US" dirty="0">
                <a:solidFill>
                  <a:srgbClr val="FF0000"/>
                </a:solidFill>
              </a:rPr>
              <a:t>n</a:t>
            </a:r>
            <a:r>
              <a:rPr lang="en-US" dirty="0"/>
              <a:t> students in the queue.</a:t>
            </a:r>
          </a:p>
          <a:p>
            <a:pPr>
              <a:defRPr/>
            </a:pPr>
            <a:r>
              <a:rPr lang="en-US" dirty="0"/>
              <a:t>Teacher brings one gift at a time.</a:t>
            </a:r>
          </a:p>
          <a:p>
            <a:pPr>
              <a:defRPr/>
            </a:pPr>
            <a:r>
              <a:rPr lang="en-US" dirty="0"/>
              <a:t>Time complexity = O(c. 10) = O(1)</a:t>
            </a:r>
          </a:p>
          <a:p>
            <a:pPr>
              <a:defRPr/>
            </a:pPr>
            <a:r>
              <a:rPr lang="en-US"/>
              <a:t>Teacher </a:t>
            </a:r>
            <a:r>
              <a:rPr lang="en-US" dirty="0"/>
              <a:t>will take exactly same time irrespective of the line length.</a:t>
            </a:r>
          </a:p>
          <a:p>
            <a:pPr marL="0" indent="0">
              <a:buNone/>
              <a:defRPr/>
            </a:pPr>
            <a:endParaRPr lang="en-US" dirty="0"/>
          </a:p>
        </p:txBody>
      </p:sp>
      <p:pic>
        <p:nvPicPr>
          <p:cNvPr id="4" name="Picture 2" descr="BRAC University Jobs 2020- Jobs in BRAC University- careerz360.com">
            <a:extLst>
              <a:ext uri="{FF2B5EF4-FFF2-40B4-BE49-F238E27FC236}">
                <a16:creationId xmlns:a16="http://schemas.microsoft.com/office/drawing/2014/main" id="{A7CB9DE0-665C-4274-B1AA-F7169C582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9BE92B8E-2D86-4247-A649-5E100E6240DE}"/>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40</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BCF80C57-663E-400D-94E0-1CD2B852FAA8}" type="slidenum">
              <a:rPr lang="en-US" smtClean="0">
                <a:latin typeface="Arial" charset="0"/>
              </a:rPr>
              <a:pPr/>
              <a:t>41</a:t>
            </a:fld>
            <a:endParaRPr lang="en-US">
              <a:latin typeface="Arial" charset="0"/>
            </a:endParaRPr>
          </a:p>
        </p:txBody>
      </p:sp>
      <p:sp>
        <p:nvSpPr>
          <p:cNvPr id="52227" name="Rectangle 2"/>
          <p:cNvSpPr>
            <a:spLocks noGrp="1" noChangeArrowheads="1"/>
          </p:cNvSpPr>
          <p:nvPr>
            <p:ph type="title"/>
          </p:nvPr>
        </p:nvSpPr>
        <p:spPr/>
        <p:txBody>
          <a:bodyPr/>
          <a:lstStyle/>
          <a:p>
            <a:pPr eaLnBrk="1" hangingPunct="1"/>
            <a:r>
              <a:rPr lang="en-US"/>
              <a:t>Loops with Break </a:t>
            </a:r>
          </a:p>
        </p:txBody>
      </p:sp>
      <p:sp>
        <p:nvSpPr>
          <p:cNvPr id="52228" name="Rectangle 3"/>
          <p:cNvSpPr>
            <a:spLocks noGrp="1" noChangeArrowheads="1"/>
          </p:cNvSpPr>
          <p:nvPr>
            <p:ph type="body" idx="1"/>
          </p:nvPr>
        </p:nvSpPr>
        <p:spPr/>
        <p:txBody>
          <a:bodyPr/>
          <a:lstStyle/>
          <a:p>
            <a:pPr eaLnBrk="1" hangingPunct="1">
              <a:buFontTx/>
              <a:buNone/>
            </a:pPr>
            <a:r>
              <a:rPr lang="en-US" sz="2000" b="1" dirty="0">
                <a:latin typeface="Courier New" pitchFamily="49" charset="0"/>
              </a:rPr>
              <a:t>	for (j = 0; j &lt; n; ++j) {</a:t>
            </a:r>
          </a:p>
          <a:p>
            <a:pPr eaLnBrk="1" hangingPunct="1">
              <a:buFontTx/>
              <a:buNone/>
            </a:pPr>
            <a:r>
              <a:rPr lang="en-US" sz="2000" b="1" dirty="0">
                <a:latin typeface="Courier New" pitchFamily="49" charset="0"/>
              </a:rPr>
              <a:t>		// 3 atomics</a:t>
            </a:r>
          </a:p>
          <a:p>
            <a:pPr eaLnBrk="1" hangingPunct="1">
              <a:buFontTx/>
              <a:buNone/>
            </a:pPr>
            <a:r>
              <a:rPr lang="en-US" sz="2000" b="1" dirty="0">
                <a:latin typeface="Courier New" pitchFamily="49" charset="0"/>
              </a:rPr>
              <a:t>		if (condition) break;</a:t>
            </a:r>
          </a:p>
          <a:p>
            <a:pPr eaLnBrk="1" hangingPunct="1">
              <a:buFontTx/>
              <a:buNone/>
            </a:pPr>
            <a:r>
              <a:rPr lang="en-US" sz="2000" b="1" dirty="0">
                <a:latin typeface="Courier New" pitchFamily="49" charset="0"/>
              </a:rPr>
              <a:t>	}</a:t>
            </a:r>
          </a:p>
          <a:p>
            <a:pPr eaLnBrk="1" hangingPunct="1"/>
            <a:endParaRPr lang="en-US" sz="2000" dirty="0"/>
          </a:p>
          <a:p>
            <a:pPr eaLnBrk="1" hangingPunct="1"/>
            <a:r>
              <a:rPr lang="en-US" dirty="0"/>
              <a:t>Upper bound</a:t>
            </a:r>
            <a:r>
              <a:rPr lang="en-US" dirty="0">
                <a:latin typeface="Times New Roman" pitchFamily="18" charset="0"/>
              </a:rPr>
              <a:t> = </a:t>
            </a:r>
            <a:r>
              <a:rPr lang="en-US" dirty="0">
                <a:sym typeface="Symbol" pitchFamily="18" charset="2"/>
              </a:rPr>
              <a:t>O(4n) = O(n)</a:t>
            </a:r>
          </a:p>
          <a:p>
            <a:pPr eaLnBrk="1" hangingPunct="1"/>
            <a:r>
              <a:rPr lang="en-US" dirty="0">
                <a:sym typeface="Symbol" pitchFamily="18" charset="2"/>
              </a:rPr>
              <a:t>Lower bound = </a:t>
            </a:r>
            <a:r>
              <a:rPr lang="en-US" i="1" dirty="0"/>
              <a:t>Ω</a:t>
            </a:r>
            <a:r>
              <a:rPr lang="en-US" dirty="0">
                <a:sym typeface="Symbol" pitchFamily="18" charset="2"/>
              </a:rPr>
              <a:t>(4) = </a:t>
            </a:r>
            <a:r>
              <a:rPr lang="en-US" i="1" dirty="0"/>
              <a:t>Ω</a:t>
            </a:r>
            <a:r>
              <a:rPr lang="en-US" dirty="0">
                <a:sym typeface="Symbol" pitchFamily="18" charset="2"/>
              </a:rPr>
              <a:t>(1)</a:t>
            </a:r>
          </a:p>
          <a:p>
            <a:pPr eaLnBrk="1" hangingPunct="1"/>
            <a:r>
              <a:rPr lang="en-US" dirty="0">
                <a:sym typeface="Symbol" pitchFamily="18" charset="2"/>
              </a:rPr>
              <a:t>Complexity = O(n)</a:t>
            </a:r>
          </a:p>
          <a:p>
            <a:pPr eaLnBrk="1" hangingPunct="1">
              <a:buFontTx/>
              <a:buNone/>
            </a:pPr>
            <a:r>
              <a:rPr lang="en-US" dirty="0">
                <a:sym typeface="Symbol" pitchFamily="18" charset="2"/>
              </a:rPr>
              <a:t>Ques: </a:t>
            </a:r>
            <a:r>
              <a:rPr lang="en-US" dirty="0">
                <a:solidFill>
                  <a:srgbClr val="FF0000"/>
                </a:solidFill>
                <a:sym typeface="Symbol" pitchFamily="18" charset="2"/>
              </a:rPr>
              <a:t>Why don’t we have a (…) notation here?</a:t>
            </a:r>
            <a:endParaRPr lang="en-US" sz="2000" dirty="0">
              <a:solidFill>
                <a:srgbClr val="FF0000"/>
              </a:solidFill>
              <a:sym typeface="Symbol" pitchFamily="18" charset="2"/>
            </a:endParaRPr>
          </a:p>
        </p:txBody>
      </p:sp>
      <p:pic>
        <p:nvPicPr>
          <p:cNvPr id="5" name="Picture 2" descr="BRAC University Jobs 2020- Jobs in BRAC University- careerz360.com">
            <a:extLst>
              <a:ext uri="{FF2B5EF4-FFF2-40B4-BE49-F238E27FC236}">
                <a16:creationId xmlns:a16="http://schemas.microsoft.com/office/drawing/2014/main" id="{F4C8826B-AC1A-4F11-94FF-B9323B878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8">
                                            <p:txEl>
                                              <p:pRg st="8" end="8"/>
                                            </p:txEl>
                                          </p:spTgt>
                                        </p:tgtEl>
                                        <p:attrNameLst>
                                          <p:attrName>style.visibility</p:attrName>
                                        </p:attrNameLst>
                                      </p:cBhvr>
                                      <p:to>
                                        <p:strVal val="visible"/>
                                      </p:to>
                                    </p:set>
                                    <p:animEffect transition="in" filter="blinds(horizontal)">
                                      <p:cBhvr>
                                        <p:cTn id="7" dur="500"/>
                                        <p:tgtEl>
                                          <p:spTgt spid="522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7329D506-477E-42CC-8014-B33A6E1A3BC8}" type="slidenum">
              <a:rPr lang="en-US" smtClean="0">
                <a:latin typeface="Arial" charset="0"/>
              </a:rPr>
              <a:pPr/>
              <a:t>42</a:t>
            </a:fld>
            <a:endParaRPr lang="en-US">
              <a:latin typeface="Arial" charset="0"/>
            </a:endParaRPr>
          </a:p>
        </p:txBody>
      </p:sp>
      <p:sp>
        <p:nvSpPr>
          <p:cNvPr id="53251" name="Rectangle 2"/>
          <p:cNvSpPr>
            <a:spLocks noGrp="1" noChangeArrowheads="1"/>
          </p:cNvSpPr>
          <p:nvPr>
            <p:ph type="title"/>
          </p:nvPr>
        </p:nvSpPr>
        <p:spPr/>
        <p:txBody>
          <a:bodyPr/>
          <a:lstStyle/>
          <a:p>
            <a:pPr eaLnBrk="1" hangingPunct="1"/>
            <a:r>
              <a:rPr lang="en-US"/>
              <a:t>Sequential Search</a:t>
            </a:r>
          </a:p>
        </p:txBody>
      </p:sp>
      <p:sp>
        <p:nvSpPr>
          <p:cNvPr id="53252" name="Rectangle 3"/>
          <p:cNvSpPr>
            <a:spLocks noGrp="1" noChangeArrowheads="1"/>
          </p:cNvSpPr>
          <p:nvPr>
            <p:ph type="body" idx="1"/>
          </p:nvPr>
        </p:nvSpPr>
        <p:spPr/>
        <p:txBody>
          <a:bodyPr/>
          <a:lstStyle/>
          <a:p>
            <a:pPr eaLnBrk="1" hangingPunct="1"/>
            <a:r>
              <a:rPr lang="en-US" dirty="0"/>
              <a:t>Given an </a:t>
            </a:r>
            <a:r>
              <a:rPr lang="en-US" dirty="0">
                <a:solidFill>
                  <a:srgbClr val="0000FF"/>
                </a:solidFill>
              </a:rPr>
              <a:t>unsorted</a:t>
            </a:r>
            <a:r>
              <a:rPr lang="en-US" dirty="0"/>
              <a:t> vector/list a[ ], find the location of element X.</a:t>
            </a:r>
          </a:p>
          <a:p>
            <a:pPr eaLnBrk="1" hangingPunct="1"/>
            <a:endParaRPr lang="en-US" dirty="0"/>
          </a:p>
          <a:p>
            <a:pPr eaLnBrk="1" hangingPunct="1">
              <a:buFontTx/>
              <a:buNone/>
            </a:pPr>
            <a:r>
              <a:rPr lang="en-US" sz="1400" b="1" dirty="0">
                <a:solidFill>
                  <a:srgbClr val="0000FF"/>
                </a:solidFill>
                <a:latin typeface="Courier New" pitchFamily="49" charset="0"/>
              </a:rPr>
              <a:t>		</a:t>
            </a:r>
            <a:r>
              <a:rPr lang="en-US" sz="1800" b="1" dirty="0">
                <a:solidFill>
                  <a:srgbClr val="0000FF"/>
                </a:solidFill>
                <a:latin typeface="Courier New" pitchFamily="49" charset="0"/>
              </a:rPr>
              <a:t>for (</a:t>
            </a:r>
            <a:r>
              <a:rPr lang="en-US" sz="1800" b="1" dirty="0" err="1">
                <a:solidFill>
                  <a:srgbClr val="0000FF"/>
                </a:solidFill>
                <a:latin typeface="Courier New" pitchFamily="49" charset="0"/>
              </a:rPr>
              <a:t>i</a:t>
            </a:r>
            <a:r>
              <a:rPr lang="en-US" sz="1800" b="1" dirty="0">
                <a:solidFill>
                  <a:srgbClr val="0000FF"/>
                </a:solidFill>
                <a:latin typeface="Courier New" pitchFamily="49" charset="0"/>
              </a:rPr>
              <a:t> = 0; </a:t>
            </a:r>
            <a:r>
              <a:rPr lang="en-US" sz="1800" b="1" dirty="0" err="1">
                <a:solidFill>
                  <a:srgbClr val="0000FF"/>
                </a:solidFill>
                <a:latin typeface="Courier New" pitchFamily="49" charset="0"/>
              </a:rPr>
              <a:t>i</a:t>
            </a:r>
            <a:r>
              <a:rPr lang="en-US" sz="1800" b="1" dirty="0">
                <a:solidFill>
                  <a:srgbClr val="0000FF"/>
                </a:solidFill>
                <a:latin typeface="Courier New" pitchFamily="49" charset="0"/>
              </a:rPr>
              <a:t> &lt; n; </a:t>
            </a:r>
            <a:r>
              <a:rPr lang="en-US" sz="1800" b="1" dirty="0" err="1">
                <a:solidFill>
                  <a:srgbClr val="0000FF"/>
                </a:solidFill>
                <a:latin typeface="Courier New" pitchFamily="49" charset="0"/>
              </a:rPr>
              <a:t>i</a:t>
            </a:r>
            <a:r>
              <a:rPr lang="en-US" sz="1800" b="1" dirty="0">
                <a:solidFill>
                  <a:srgbClr val="0000FF"/>
                </a:solidFill>
                <a:latin typeface="Courier New" pitchFamily="49" charset="0"/>
              </a:rPr>
              <a:t>++) {</a:t>
            </a:r>
          </a:p>
          <a:p>
            <a:pPr eaLnBrk="1" hangingPunct="1">
              <a:buFontTx/>
              <a:buNone/>
            </a:pPr>
            <a:r>
              <a:rPr lang="en-US" sz="1800" b="1" dirty="0">
                <a:solidFill>
                  <a:srgbClr val="0000FF"/>
                </a:solidFill>
                <a:latin typeface="Courier New" pitchFamily="49" charset="0"/>
              </a:rPr>
              <a:t>	    		if (a[</a:t>
            </a:r>
            <a:r>
              <a:rPr lang="en-US" sz="1800" b="1" dirty="0" err="1">
                <a:solidFill>
                  <a:srgbClr val="0000FF"/>
                </a:solidFill>
                <a:latin typeface="Courier New" pitchFamily="49" charset="0"/>
              </a:rPr>
              <a:t>i</a:t>
            </a:r>
            <a:r>
              <a:rPr lang="en-US" sz="1800" b="1" dirty="0">
                <a:solidFill>
                  <a:srgbClr val="0000FF"/>
                </a:solidFill>
                <a:latin typeface="Courier New" pitchFamily="49" charset="0"/>
              </a:rPr>
              <a:t>] == X) return true;</a:t>
            </a:r>
          </a:p>
          <a:p>
            <a:pPr eaLnBrk="1" hangingPunct="1">
              <a:buFontTx/>
              <a:buNone/>
            </a:pPr>
            <a:r>
              <a:rPr lang="en-US" sz="1800" b="1" dirty="0">
                <a:solidFill>
                  <a:srgbClr val="0000FF"/>
                </a:solidFill>
                <a:latin typeface="Courier New" pitchFamily="49" charset="0"/>
              </a:rPr>
              <a:t>		}</a:t>
            </a:r>
          </a:p>
          <a:p>
            <a:pPr eaLnBrk="1" hangingPunct="1">
              <a:buFontTx/>
              <a:buNone/>
            </a:pPr>
            <a:r>
              <a:rPr lang="en-US" sz="1800" b="1" dirty="0">
                <a:solidFill>
                  <a:srgbClr val="0000FF"/>
                </a:solidFill>
                <a:latin typeface="Courier New" pitchFamily="49" charset="0"/>
              </a:rPr>
              <a:t>		return false;</a:t>
            </a:r>
          </a:p>
          <a:p>
            <a:pPr eaLnBrk="1" hangingPunct="1"/>
            <a:endParaRPr lang="en-US" dirty="0">
              <a:solidFill>
                <a:srgbClr val="0000FF"/>
              </a:solidFill>
              <a:sym typeface="Symbol" pitchFamily="18" charset="2"/>
            </a:endParaRPr>
          </a:p>
          <a:p>
            <a:pPr eaLnBrk="1" hangingPunct="1"/>
            <a:r>
              <a:rPr lang="en-US" dirty="0">
                <a:sym typeface="Symbol" pitchFamily="18" charset="2"/>
              </a:rPr>
              <a:t>Input size:  n = array size()</a:t>
            </a:r>
          </a:p>
          <a:p>
            <a:pPr eaLnBrk="1" hangingPunct="1"/>
            <a:r>
              <a:rPr lang="en-US" dirty="0">
                <a:sym typeface="Symbol" pitchFamily="18" charset="2"/>
              </a:rPr>
              <a:t>Complexity = O(n)</a:t>
            </a:r>
          </a:p>
          <a:p>
            <a:pPr eaLnBrk="1" hangingPunct="1">
              <a:buFontTx/>
              <a:buNone/>
            </a:pPr>
            <a:endParaRPr lang="en-US" sz="1400" b="1" dirty="0">
              <a:latin typeface="Courier New" pitchFamily="49" charset="0"/>
            </a:endParaRPr>
          </a:p>
          <a:p>
            <a:pPr eaLnBrk="1" hangingPunct="1">
              <a:buFontTx/>
              <a:buNone/>
            </a:pPr>
            <a:endParaRPr lang="en-US" sz="1400" b="1" dirty="0">
              <a:latin typeface="Courier New" pitchFamily="49" charset="0"/>
            </a:endParaRPr>
          </a:p>
        </p:txBody>
      </p:sp>
      <p:pic>
        <p:nvPicPr>
          <p:cNvPr id="5" name="Picture 2" descr="BRAC University Jobs 2020- Jobs in BRAC University- careerz360.com">
            <a:extLst>
              <a:ext uri="{FF2B5EF4-FFF2-40B4-BE49-F238E27FC236}">
                <a16:creationId xmlns:a16="http://schemas.microsoft.com/office/drawing/2014/main" id="{9A04A7D5-16A4-4B0B-A800-1385E4A92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5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25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25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25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25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A2D7CF3D-C946-4CDA-9122-90089C7D058B}" type="slidenum">
              <a:rPr lang="en-US" smtClean="0">
                <a:latin typeface="Arial" charset="0"/>
              </a:rPr>
              <a:pPr/>
              <a:t>43</a:t>
            </a:fld>
            <a:endParaRPr lang="en-US">
              <a:latin typeface="Arial" charset="0"/>
            </a:endParaRPr>
          </a:p>
        </p:txBody>
      </p:sp>
      <p:sp>
        <p:nvSpPr>
          <p:cNvPr id="54275" name="Rectangle 2"/>
          <p:cNvSpPr>
            <a:spLocks noGrp="1" noChangeArrowheads="1"/>
          </p:cNvSpPr>
          <p:nvPr>
            <p:ph type="title"/>
          </p:nvPr>
        </p:nvSpPr>
        <p:spPr/>
        <p:txBody>
          <a:bodyPr/>
          <a:lstStyle/>
          <a:p>
            <a:pPr eaLnBrk="1" hangingPunct="1"/>
            <a:r>
              <a:rPr lang="en-US"/>
              <a:t>If-then-else Statement</a:t>
            </a:r>
          </a:p>
        </p:txBody>
      </p:sp>
      <p:sp>
        <p:nvSpPr>
          <p:cNvPr id="245763" name="Rectangle 3"/>
          <p:cNvSpPr>
            <a:spLocks noGrp="1" noChangeArrowheads="1"/>
          </p:cNvSpPr>
          <p:nvPr>
            <p:ph type="body" idx="1"/>
          </p:nvPr>
        </p:nvSpPr>
        <p:spPr>
          <a:xfrm>
            <a:off x="2438400" y="3276600"/>
            <a:ext cx="7086600" cy="2590800"/>
          </a:xfrm>
        </p:spPr>
        <p:txBody>
          <a:bodyPr/>
          <a:lstStyle/>
          <a:p>
            <a:pPr eaLnBrk="1" hangingPunct="1"/>
            <a:r>
              <a:rPr lang="en-US"/>
              <a:t>Complexity = ??</a:t>
            </a:r>
          </a:p>
          <a:p>
            <a:pPr eaLnBrk="1" hangingPunct="1">
              <a:buFontTx/>
              <a:buNone/>
            </a:pPr>
            <a:r>
              <a:rPr lang="en-US"/>
              <a:t>= O(1) + max ( O(1), O(N)) </a:t>
            </a:r>
          </a:p>
          <a:p>
            <a:pPr eaLnBrk="1" hangingPunct="1">
              <a:buFontTx/>
              <a:buNone/>
            </a:pPr>
            <a:r>
              <a:rPr lang="en-US"/>
              <a:t>= O(1) + O(N)</a:t>
            </a:r>
          </a:p>
          <a:p>
            <a:pPr eaLnBrk="1" hangingPunct="1">
              <a:buFontTx/>
              <a:buNone/>
            </a:pPr>
            <a:r>
              <a:rPr lang="en-US"/>
              <a:t>= O(N)</a:t>
            </a:r>
          </a:p>
        </p:txBody>
      </p:sp>
      <p:sp>
        <p:nvSpPr>
          <p:cNvPr id="54277" name="Rectangle 4"/>
          <p:cNvSpPr>
            <a:spLocks noChangeArrowheads="1"/>
          </p:cNvSpPr>
          <p:nvPr/>
        </p:nvSpPr>
        <p:spPr bwMode="auto">
          <a:xfrm>
            <a:off x="2819400" y="1371601"/>
            <a:ext cx="5105400" cy="1865313"/>
          </a:xfrm>
          <a:prstGeom prst="rect">
            <a:avLst/>
          </a:prstGeom>
          <a:noFill/>
          <a:ln w="9525">
            <a:noFill/>
            <a:miter lim="800000"/>
            <a:headEnd/>
            <a:tailEnd/>
          </a:ln>
        </p:spPr>
        <p:txBody>
          <a:bodyPr/>
          <a:lstStyle/>
          <a:p>
            <a:pPr eaLnBrk="0" hangingPunct="0">
              <a:lnSpc>
                <a:spcPct val="80000"/>
              </a:lnSpc>
            </a:pPr>
            <a:r>
              <a:rPr lang="en-US" b="1">
                <a:solidFill>
                  <a:srgbClr val="0000FF"/>
                </a:solidFill>
                <a:latin typeface="Courier New" pitchFamily="49" charset="0"/>
              </a:rPr>
              <a:t>if(condition) </a:t>
            </a:r>
          </a:p>
          <a:p>
            <a:pPr eaLnBrk="0" hangingPunct="0">
              <a:lnSpc>
                <a:spcPct val="80000"/>
              </a:lnSpc>
            </a:pPr>
            <a:r>
              <a:rPr lang="en-US" b="1">
                <a:solidFill>
                  <a:srgbClr val="0000FF"/>
                </a:solidFill>
                <a:latin typeface="Courier New" pitchFamily="49" charset="0"/>
              </a:rPr>
              <a:t>	i = 0;</a:t>
            </a:r>
          </a:p>
          <a:p>
            <a:pPr eaLnBrk="0" hangingPunct="0">
              <a:lnSpc>
                <a:spcPct val="80000"/>
              </a:lnSpc>
            </a:pPr>
            <a:r>
              <a:rPr lang="en-US" b="1">
                <a:solidFill>
                  <a:srgbClr val="0000FF"/>
                </a:solidFill>
                <a:latin typeface="Courier New" pitchFamily="49" charset="0"/>
              </a:rPr>
              <a:t>else</a:t>
            </a:r>
          </a:p>
          <a:p>
            <a:pPr eaLnBrk="0" hangingPunct="0">
              <a:lnSpc>
                <a:spcPct val="80000"/>
              </a:lnSpc>
            </a:pPr>
            <a:r>
              <a:rPr lang="en-US" b="1">
                <a:solidFill>
                  <a:srgbClr val="0000FF"/>
                </a:solidFill>
                <a:latin typeface="Courier New" pitchFamily="49" charset="0"/>
              </a:rPr>
              <a:t>	for ( j = 0; j &lt; n; j++)</a:t>
            </a:r>
          </a:p>
          <a:p>
            <a:pPr eaLnBrk="0" hangingPunct="0">
              <a:lnSpc>
                <a:spcPct val="80000"/>
              </a:lnSpc>
            </a:pPr>
            <a:r>
              <a:rPr lang="en-US" b="1">
                <a:solidFill>
                  <a:srgbClr val="0000FF"/>
                </a:solidFill>
                <a:latin typeface="Courier New" pitchFamily="49" charset="0"/>
              </a:rPr>
              <a:t>		a[j] = j;</a:t>
            </a:r>
          </a:p>
          <a:p>
            <a:pPr eaLnBrk="0" hangingPunct="0">
              <a:lnSpc>
                <a:spcPct val="80000"/>
              </a:lnSpc>
            </a:pPr>
            <a:endParaRPr lang="en-US">
              <a:solidFill>
                <a:srgbClr val="0000FF"/>
              </a:solidFill>
            </a:endParaRPr>
          </a:p>
        </p:txBody>
      </p:sp>
      <p:pic>
        <p:nvPicPr>
          <p:cNvPr id="6" name="Picture 2" descr="BRAC University Jobs 2020- Jobs in BRAC University- careerz360.com">
            <a:extLst>
              <a:ext uri="{FF2B5EF4-FFF2-40B4-BE49-F238E27FC236}">
                <a16:creationId xmlns:a16="http://schemas.microsoft.com/office/drawing/2014/main" id="{C52D08C2-CA84-40AA-BAF8-892CEDD4D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p>
            <a:fld id="{14A56AAF-6F83-4C67-B65E-505904A67F7E}" type="slidenum">
              <a:rPr lang="en-US" smtClean="0">
                <a:latin typeface="Arial" charset="0"/>
              </a:rPr>
              <a:pPr/>
              <a:t>44</a:t>
            </a:fld>
            <a:endParaRPr lang="en-US">
              <a:latin typeface="Arial" charset="0"/>
            </a:endParaRPr>
          </a:p>
        </p:txBody>
      </p:sp>
      <p:sp>
        <p:nvSpPr>
          <p:cNvPr id="55299" name="Rectangle 1026"/>
          <p:cNvSpPr>
            <a:spLocks noGrp="1" noChangeArrowheads="1"/>
          </p:cNvSpPr>
          <p:nvPr>
            <p:ph type="title"/>
          </p:nvPr>
        </p:nvSpPr>
        <p:spPr/>
        <p:txBody>
          <a:bodyPr/>
          <a:lstStyle/>
          <a:p>
            <a:pPr eaLnBrk="1" hangingPunct="1"/>
            <a:r>
              <a:rPr lang="en-US"/>
              <a:t>Consecutive Statements</a:t>
            </a:r>
          </a:p>
        </p:txBody>
      </p:sp>
      <p:sp>
        <p:nvSpPr>
          <p:cNvPr id="244743" name="Rectangle 1031"/>
          <p:cNvSpPr>
            <a:spLocks noChangeArrowheads="1"/>
          </p:cNvSpPr>
          <p:nvPr/>
        </p:nvSpPr>
        <p:spPr bwMode="auto">
          <a:xfrm>
            <a:off x="2133600" y="1219201"/>
            <a:ext cx="7620000" cy="4530725"/>
          </a:xfrm>
          <a:prstGeom prst="rect">
            <a:avLst/>
          </a:prstGeom>
          <a:noFill/>
          <a:ln w="9525">
            <a:noFill/>
            <a:miter lim="800000"/>
            <a:headEnd/>
            <a:tailEnd/>
          </a:ln>
        </p:spPr>
        <p:txBody>
          <a:bodyPr/>
          <a:lstStyle/>
          <a:p>
            <a:pPr marL="342900" indent="-342900">
              <a:spcBef>
                <a:spcPct val="20000"/>
              </a:spcBef>
              <a:buFontTx/>
              <a:buChar char="•"/>
            </a:pPr>
            <a:endParaRPr lang="en-US" sz="2000" dirty="0">
              <a:sym typeface="Symbol" pitchFamily="18" charset="2"/>
            </a:endParaRPr>
          </a:p>
          <a:p>
            <a:pPr marL="342900" indent="-342900">
              <a:spcBef>
                <a:spcPct val="20000"/>
              </a:spcBef>
              <a:buFontTx/>
              <a:buChar char="•"/>
            </a:pPr>
            <a:endParaRPr lang="en-US" sz="2000" dirty="0">
              <a:sym typeface="Symbol" pitchFamily="18" charset="2"/>
            </a:endParaRPr>
          </a:p>
          <a:p>
            <a:pPr marL="342900" indent="-342900">
              <a:spcBef>
                <a:spcPct val="20000"/>
              </a:spcBef>
              <a:buFontTx/>
              <a:buChar char="•"/>
            </a:pPr>
            <a:endParaRPr lang="en-US" sz="2000" dirty="0">
              <a:sym typeface="Symbol" pitchFamily="18" charset="2"/>
            </a:endParaRPr>
          </a:p>
          <a:p>
            <a:pPr marL="342900" indent="-342900">
              <a:spcBef>
                <a:spcPct val="20000"/>
              </a:spcBef>
              <a:buFontTx/>
              <a:buChar char="•"/>
            </a:pPr>
            <a:endParaRPr lang="en-US" sz="2000" dirty="0">
              <a:sym typeface="Symbol" pitchFamily="18" charset="2"/>
            </a:endParaRPr>
          </a:p>
          <a:p>
            <a:pPr marL="342900" indent="-342900">
              <a:spcBef>
                <a:spcPct val="20000"/>
              </a:spcBef>
              <a:buFontTx/>
              <a:buChar char="•"/>
            </a:pPr>
            <a:endParaRPr lang="en-US" sz="2000" dirty="0">
              <a:sym typeface="Symbol" pitchFamily="18" charset="2"/>
            </a:endParaRPr>
          </a:p>
          <a:p>
            <a:pPr marL="342900" indent="-342900">
              <a:spcBef>
                <a:spcPct val="20000"/>
              </a:spcBef>
              <a:buFontTx/>
              <a:buChar char="•"/>
            </a:pPr>
            <a:endParaRPr lang="en-US" sz="2000" dirty="0">
              <a:sym typeface="Symbol" pitchFamily="18" charset="2"/>
            </a:endParaRPr>
          </a:p>
          <a:p>
            <a:pPr marL="342900" indent="-342900">
              <a:spcBef>
                <a:spcPct val="20000"/>
              </a:spcBef>
              <a:buFontTx/>
              <a:buChar char="•"/>
            </a:pPr>
            <a:r>
              <a:rPr lang="en-US" sz="2000" dirty="0">
                <a:solidFill>
                  <a:srgbClr val="FF0000"/>
                </a:solidFill>
              </a:rPr>
              <a:t>Add the complexity of consecutive statements</a:t>
            </a:r>
            <a:endParaRPr lang="en-US" sz="2000" dirty="0">
              <a:solidFill>
                <a:srgbClr val="FF0000"/>
              </a:solidFill>
              <a:sym typeface="Symbol" pitchFamily="18" charset="2"/>
            </a:endParaRPr>
          </a:p>
          <a:p>
            <a:pPr marL="342900" indent="-342900">
              <a:spcBef>
                <a:spcPct val="20000"/>
              </a:spcBef>
              <a:buFontTx/>
              <a:buChar char="•"/>
            </a:pPr>
            <a:r>
              <a:rPr lang="en-US" sz="2000" dirty="0">
                <a:solidFill>
                  <a:srgbClr val="FF0000"/>
                </a:solidFill>
                <a:sym typeface="Symbol" pitchFamily="18" charset="2"/>
              </a:rPr>
              <a:t>Complexity = O(3n + 5n) = O(n) </a:t>
            </a:r>
          </a:p>
          <a:p>
            <a:pPr marL="342900" indent="-342900">
              <a:spcBef>
                <a:spcPct val="20000"/>
              </a:spcBef>
            </a:pPr>
            <a:br>
              <a:rPr lang="en-US" sz="2000" dirty="0">
                <a:solidFill>
                  <a:srgbClr val="FF0000"/>
                </a:solidFill>
              </a:rPr>
            </a:br>
            <a:endParaRPr lang="en-US" sz="2000" dirty="0">
              <a:solidFill>
                <a:srgbClr val="FF0000"/>
              </a:solidFill>
            </a:endParaRPr>
          </a:p>
        </p:txBody>
      </p:sp>
      <p:sp>
        <p:nvSpPr>
          <p:cNvPr id="55301" name="Rectangle 5"/>
          <p:cNvSpPr>
            <a:spLocks noChangeArrowheads="1"/>
          </p:cNvSpPr>
          <p:nvPr/>
        </p:nvSpPr>
        <p:spPr bwMode="auto">
          <a:xfrm>
            <a:off x="2565400" y="1504951"/>
            <a:ext cx="6172200" cy="1754326"/>
          </a:xfrm>
          <a:prstGeom prst="rect">
            <a:avLst/>
          </a:prstGeom>
          <a:noFill/>
          <a:ln w="9525">
            <a:noFill/>
            <a:miter lim="800000"/>
            <a:headEnd/>
            <a:tailEnd/>
          </a:ln>
        </p:spPr>
        <p:txBody>
          <a:bodyPr>
            <a:spAutoFit/>
          </a:bodyPr>
          <a:lstStyle/>
          <a:p>
            <a:r>
              <a:rPr lang="en-US" b="1" dirty="0">
                <a:solidFill>
                  <a:schemeClr val="accent2"/>
                </a:solidFill>
                <a:latin typeface="Courier New" pitchFamily="49" charset="0"/>
              </a:rPr>
              <a:t>for (j = 0; j &lt; n; ++j) {</a:t>
            </a:r>
          </a:p>
          <a:p>
            <a:r>
              <a:rPr lang="en-US" b="1" dirty="0">
                <a:solidFill>
                  <a:schemeClr val="accent2"/>
                </a:solidFill>
                <a:latin typeface="Courier New" pitchFamily="49" charset="0"/>
              </a:rPr>
              <a:t>	// 3 atomics</a:t>
            </a:r>
          </a:p>
          <a:p>
            <a:r>
              <a:rPr lang="en-US" b="1" dirty="0">
                <a:solidFill>
                  <a:schemeClr val="accent2"/>
                </a:solidFill>
                <a:latin typeface="Courier New" pitchFamily="49" charset="0"/>
              </a:rPr>
              <a:t>}</a:t>
            </a:r>
          </a:p>
          <a:p>
            <a:r>
              <a:rPr lang="en-US" b="1" dirty="0">
                <a:solidFill>
                  <a:schemeClr val="accent2"/>
                </a:solidFill>
                <a:latin typeface="Courier New" pitchFamily="49" charset="0"/>
              </a:rPr>
              <a:t>for (j = 0; j &lt; n; ++j) {</a:t>
            </a:r>
          </a:p>
          <a:p>
            <a:r>
              <a:rPr lang="en-US" b="1" dirty="0">
                <a:solidFill>
                  <a:schemeClr val="accent2"/>
                </a:solidFill>
                <a:latin typeface="Courier New" pitchFamily="49" charset="0"/>
              </a:rPr>
              <a:t>	// 5 atomics</a:t>
            </a:r>
          </a:p>
          <a:p>
            <a:r>
              <a:rPr lang="en-US" b="1" dirty="0">
                <a:solidFill>
                  <a:schemeClr val="accent2"/>
                </a:solidFill>
                <a:latin typeface="Courier New" pitchFamily="49" charset="0"/>
              </a:rPr>
              <a:t>}</a:t>
            </a:r>
          </a:p>
        </p:txBody>
      </p:sp>
      <p:pic>
        <p:nvPicPr>
          <p:cNvPr id="6" name="Picture 2" descr="BRAC University Jobs 2020- Jobs in BRAC University- careerz360.com">
            <a:extLst>
              <a:ext uri="{FF2B5EF4-FFF2-40B4-BE49-F238E27FC236}">
                <a16:creationId xmlns:a16="http://schemas.microsoft.com/office/drawing/2014/main" id="{4B9C5D0B-7C10-46EC-A5DC-D4050224D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474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47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3" grpId="0" uiExpand="1" build="p" autoUpdateAnimBg="0"/>
      <p:bldP spid="5530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p>
            <a:fld id="{21D07BDD-67C8-467E-98BF-6018917EFA7D}" type="slidenum">
              <a:rPr lang="en-US" smtClean="0">
                <a:latin typeface="Arial" charset="0"/>
              </a:rPr>
              <a:pPr/>
              <a:t>45</a:t>
            </a:fld>
            <a:endParaRPr lang="en-US">
              <a:latin typeface="Arial" charset="0"/>
            </a:endParaRPr>
          </a:p>
        </p:txBody>
      </p:sp>
      <p:sp>
        <p:nvSpPr>
          <p:cNvPr id="56323" name="Rectangle 2"/>
          <p:cNvSpPr>
            <a:spLocks noGrp="1" noChangeArrowheads="1"/>
          </p:cNvSpPr>
          <p:nvPr>
            <p:ph type="title"/>
          </p:nvPr>
        </p:nvSpPr>
        <p:spPr/>
        <p:txBody>
          <a:bodyPr/>
          <a:lstStyle/>
          <a:p>
            <a:pPr eaLnBrk="1" hangingPunct="1"/>
            <a:r>
              <a:rPr lang="en-US"/>
              <a:t>Nested Loop Statements </a:t>
            </a:r>
          </a:p>
        </p:txBody>
      </p:sp>
      <p:sp>
        <p:nvSpPr>
          <p:cNvPr id="56324" name="Rectangle 3"/>
          <p:cNvSpPr>
            <a:spLocks noGrp="1" noChangeArrowheads="1"/>
          </p:cNvSpPr>
          <p:nvPr>
            <p:ph type="body" idx="1"/>
          </p:nvPr>
        </p:nvSpPr>
        <p:spPr/>
        <p:txBody>
          <a:bodyPr/>
          <a:lstStyle/>
          <a:p>
            <a:pPr eaLnBrk="1" hangingPunct="1"/>
            <a:r>
              <a:rPr lang="en-US" dirty="0"/>
              <a:t>Analyze such statements inside out</a:t>
            </a:r>
          </a:p>
          <a:p>
            <a:pPr eaLnBrk="1" hangingPunct="1">
              <a:buFontTx/>
              <a:buNone/>
            </a:pPr>
            <a:endParaRPr lang="en-US" sz="2000" b="1" dirty="0">
              <a:latin typeface="Courier New" pitchFamily="49" charset="0"/>
            </a:endParaRPr>
          </a:p>
          <a:p>
            <a:pPr eaLnBrk="1" hangingPunct="1">
              <a:buFontTx/>
              <a:buNone/>
            </a:pPr>
            <a:r>
              <a:rPr lang="en-US" sz="2000" b="1" dirty="0">
                <a:latin typeface="Courier New" pitchFamily="49" charset="0"/>
              </a:rPr>
              <a:t>		for (j = 0; j &lt; n; ++j) {</a:t>
            </a:r>
          </a:p>
          <a:p>
            <a:pPr eaLnBrk="1" hangingPunct="1">
              <a:buFontTx/>
              <a:buNone/>
            </a:pPr>
            <a:r>
              <a:rPr lang="en-US" sz="2000" b="1" dirty="0">
                <a:latin typeface="Courier New" pitchFamily="49" charset="0"/>
              </a:rPr>
              <a:t>			// 2 atomics</a:t>
            </a:r>
          </a:p>
          <a:p>
            <a:pPr eaLnBrk="1" hangingPunct="1">
              <a:buFontTx/>
              <a:buNone/>
            </a:pPr>
            <a:r>
              <a:rPr lang="en-US" sz="2000" b="1" dirty="0">
                <a:latin typeface="Courier New" pitchFamily="49" charset="0"/>
              </a:rPr>
              <a:t>			for (k = 0; k &lt; n; ++k) {</a:t>
            </a:r>
          </a:p>
          <a:p>
            <a:pPr eaLnBrk="1" hangingPunct="1">
              <a:buFontTx/>
              <a:buNone/>
            </a:pPr>
            <a:r>
              <a:rPr lang="en-US" sz="2000" b="1" dirty="0">
                <a:latin typeface="Courier New" pitchFamily="49" charset="0"/>
              </a:rPr>
              <a:t>				// 3 atomics</a:t>
            </a:r>
          </a:p>
          <a:p>
            <a:pPr eaLnBrk="1" hangingPunct="1">
              <a:buFontTx/>
              <a:buNone/>
            </a:pPr>
            <a:r>
              <a:rPr lang="en-US" sz="2000" b="1" dirty="0">
                <a:latin typeface="Courier New" pitchFamily="49" charset="0"/>
              </a:rPr>
              <a:t>			}</a:t>
            </a:r>
          </a:p>
          <a:p>
            <a:pPr eaLnBrk="1" hangingPunct="1">
              <a:buFontTx/>
              <a:buNone/>
            </a:pPr>
            <a:r>
              <a:rPr lang="en-US" sz="2000" b="1" dirty="0">
                <a:latin typeface="Courier New" pitchFamily="49" charset="0"/>
              </a:rPr>
              <a:t>		}</a:t>
            </a:r>
          </a:p>
          <a:p>
            <a:pPr eaLnBrk="1" hangingPunct="1"/>
            <a:endParaRPr lang="en-US" dirty="0">
              <a:sym typeface="Symbol" pitchFamily="18" charset="2"/>
            </a:endParaRPr>
          </a:p>
          <a:p>
            <a:pPr eaLnBrk="1" hangingPunct="1"/>
            <a:r>
              <a:rPr lang="en-US" dirty="0">
                <a:sym typeface="Symbol" pitchFamily="18" charset="2"/>
              </a:rPr>
              <a:t>Complexity = O((2 + 3n)n) = O(n</a:t>
            </a:r>
            <a:r>
              <a:rPr lang="en-US" baseline="30000" dirty="0">
                <a:sym typeface="Symbol" pitchFamily="18" charset="2"/>
              </a:rPr>
              <a:t>2</a:t>
            </a:r>
            <a:r>
              <a:rPr lang="en-US" dirty="0">
                <a:sym typeface="Symbol" pitchFamily="18" charset="2"/>
              </a:rPr>
              <a:t>) </a:t>
            </a:r>
          </a:p>
        </p:txBody>
      </p:sp>
      <p:pic>
        <p:nvPicPr>
          <p:cNvPr id="5" name="Picture 2" descr="BRAC University Jobs 2020- Jobs in BRAC University- careerz360.com">
            <a:extLst>
              <a:ext uri="{FF2B5EF4-FFF2-40B4-BE49-F238E27FC236}">
                <a16:creationId xmlns:a16="http://schemas.microsoft.com/office/drawing/2014/main" id="{10955BD3-422F-4824-B2A5-2B8865292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63619B9D-64C9-4666-B3AA-CEDB463140D8}" type="slidenum">
              <a:rPr lang="en-US" smtClean="0">
                <a:latin typeface="Arial" charset="0"/>
              </a:rPr>
              <a:pPr/>
              <a:t>46</a:t>
            </a:fld>
            <a:endParaRPr lang="en-US">
              <a:latin typeface="Arial" charset="0"/>
            </a:endParaRPr>
          </a:p>
        </p:txBody>
      </p:sp>
      <p:sp>
        <p:nvSpPr>
          <p:cNvPr id="59395" name="Rectangle 2"/>
          <p:cNvSpPr>
            <a:spLocks noGrp="1" noChangeArrowheads="1"/>
          </p:cNvSpPr>
          <p:nvPr>
            <p:ph type="title"/>
          </p:nvPr>
        </p:nvSpPr>
        <p:spPr/>
        <p:txBody>
          <a:bodyPr/>
          <a:lstStyle/>
          <a:p>
            <a:r>
              <a:rPr lang="en-US"/>
              <a:t>Example</a:t>
            </a:r>
          </a:p>
        </p:txBody>
      </p:sp>
      <p:sp>
        <p:nvSpPr>
          <p:cNvPr id="59396" name="Rectangle 3"/>
          <p:cNvSpPr>
            <a:spLocks noGrp="1" noChangeArrowheads="1"/>
          </p:cNvSpPr>
          <p:nvPr>
            <p:ph type="body" idx="1"/>
          </p:nvPr>
        </p:nvSpPr>
        <p:spPr/>
        <p:txBody>
          <a:bodyPr/>
          <a:lstStyle/>
          <a:p>
            <a:r>
              <a:rPr lang="en-US"/>
              <a:t>Code:</a:t>
            </a:r>
          </a:p>
          <a:p>
            <a:r>
              <a:rPr lang="en-US"/>
              <a:t>	</a:t>
            </a:r>
            <a:r>
              <a:rPr lang="en-US" sz="2000">
                <a:latin typeface="Courier New" pitchFamily="49" charset="0"/>
              </a:rPr>
              <a:t>a = b;</a:t>
            </a:r>
          </a:p>
          <a:p>
            <a:endParaRPr lang="en-US"/>
          </a:p>
          <a:p>
            <a:r>
              <a:rPr lang="en-US"/>
              <a:t>Complexity:</a:t>
            </a:r>
          </a:p>
        </p:txBody>
      </p:sp>
      <p:pic>
        <p:nvPicPr>
          <p:cNvPr id="5" name="Picture 2" descr="BRAC University Jobs 2020- Jobs in BRAC University- careerz360.com">
            <a:extLst>
              <a:ext uri="{FF2B5EF4-FFF2-40B4-BE49-F238E27FC236}">
                <a16:creationId xmlns:a16="http://schemas.microsoft.com/office/drawing/2014/main" id="{F0BFD012-7FA4-407F-9F30-D581A235E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4819DAA7-C3A7-44A3-B4D4-994231581538}" type="slidenum">
              <a:rPr lang="en-US" smtClean="0">
                <a:latin typeface="Arial" charset="0"/>
              </a:rPr>
              <a:pPr/>
              <a:t>47</a:t>
            </a:fld>
            <a:endParaRPr lang="en-US">
              <a:latin typeface="Arial" charset="0"/>
            </a:endParaRPr>
          </a:p>
        </p:txBody>
      </p:sp>
      <p:sp>
        <p:nvSpPr>
          <p:cNvPr id="60419" name="Rectangle 2"/>
          <p:cNvSpPr>
            <a:spLocks noGrp="1" noChangeArrowheads="1"/>
          </p:cNvSpPr>
          <p:nvPr>
            <p:ph type="title"/>
          </p:nvPr>
        </p:nvSpPr>
        <p:spPr/>
        <p:txBody>
          <a:bodyPr/>
          <a:lstStyle/>
          <a:p>
            <a:r>
              <a:rPr lang="en-US"/>
              <a:t>Example</a:t>
            </a:r>
          </a:p>
        </p:txBody>
      </p:sp>
      <p:sp>
        <p:nvSpPr>
          <p:cNvPr id="60420" name="Rectangle 3"/>
          <p:cNvSpPr>
            <a:spLocks noGrp="1" noChangeArrowheads="1"/>
          </p:cNvSpPr>
          <p:nvPr>
            <p:ph type="body" idx="1"/>
          </p:nvPr>
        </p:nvSpPr>
        <p:spPr/>
        <p:txBody>
          <a:bodyPr/>
          <a:lstStyle/>
          <a:p>
            <a:r>
              <a:rPr lang="en-US"/>
              <a:t>Code:</a:t>
            </a:r>
          </a:p>
          <a:p>
            <a:r>
              <a:rPr lang="en-US"/>
              <a:t>	</a:t>
            </a:r>
            <a:r>
              <a:rPr lang="en-US" sz="2000">
                <a:latin typeface="Courier New" pitchFamily="49" charset="0"/>
              </a:rPr>
              <a:t>sum = 0;</a:t>
            </a:r>
          </a:p>
          <a:p>
            <a:r>
              <a:rPr lang="en-US" sz="2000">
                <a:latin typeface="Courier New" pitchFamily="49" charset="0"/>
              </a:rPr>
              <a:t>	for (i=1; i &lt;=n; i++)</a:t>
            </a:r>
          </a:p>
          <a:p>
            <a:r>
              <a:rPr lang="en-US" sz="2000">
                <a:latin typeface="Courier New" pitchFamily="49" charset="0"/>
              </a:rPr>
              <a:t>		sum += n;</a:t>
            </a:r>
          </a:p>
          <a:p>
            <a:endParaRPr lang="en-US"/>
          </a:p>
          <a:p>
            <a:r>
              <a:rPr lang="en-US"/>
              <a:t>Complexity:</a:t>
            </a:r>
          </a:p>
        </p:txBody>
      </p:sp>
      <p:pic>
        <p:nvPicPr>
          <p:cNvPr id="5" name="Picture 2" descr="BRAC University Jobs 2020- Jobs in BRAC University- careerz360.com">
            <a:extLst>
              <a:ext uri="{FF2B5EF4-FFF2-40B4-BE49-F238E27FC236}">
                <a16:creationId xmlns:a16="http://schemas.microsoft.com/office/drawing/2014/main" id="{C2CFFEDF-A28E-4E8E-B266-F2BAF079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p>
            <a:fld id="{C60793D1-AF83-4E1F-AC45-69C49F8BB53D}" type="slidenum">
              <a:rPr lang="en-US" smtClean="0">
                <a:latin typeface="Arial" charset="0"/>
              </a:rPr>
              <a:pPr/>
              <a:t>48</a:t>
            </a:fld>
            <a:endParaRPr lang="en-US">
              <a:latin typeface="Arial" charset="0"/>
            </a:endParaRPr>
          </a:p>
        </p:txBody>
      </p:sp>
      <p:sp>
        <p:nvSpPr>
          <p:cNvPr id="61443" name="Rectangle 2"/>
          <p:cNvSpPr>
            <a:spLocks noGrp="1" noChangeArrowheads="1"/>
          </p:cNvSpPr>
          <p:nvPr>
            <p:ph type="title"/>
          </p:nvPr>
        </p:nvSpPr>
        <p:spPr/>
        <p:txBody>
          <a:bodyPr/>
          <a:lstStyle/>
          <a:p>
            <a:r>
              <a:rPr lang="en-US"/>
              <a:t>Example</a:t>
            </a:r>
          </a:p>
        </p:txBody>
      </p:sp>
      <p:sp>
        <p:nvSpPr>
          <p:cNvPr id="61444" name="Rectangle 3"/>
          <p:cNvSpPr>
            <a:spLocks noGrp="1" noChangeArrowheads="1"/>
          </p:cNvSpPr>
          <p:nvPr>
            <p:ph type="body" idx="1"/>
          </p:nvPr>
        </p:nvSpPr>
        <p:spPr/>
        <p:txBody>
          <a:bodyPr/>
          <a:lstStyle/>
          <a:p>
            <a:r>
              <a:rPr lang="en-US"/>
              <a:t>Code:</a:t>
            </a:r>
          </a:p>
          <a:p>
            <a:r>
              <a:rPr lang="en-US"/>
              <a:t>	</a:t>
            </a:r>
            <a:r>
              <a:rPr lang="en-US" sz="2000">
                <a:latin typeface="Courier New" pitchFamily="49" charset="0"/>
              </a:rPr>
              <a:t>sum = 0;</a:t>
            </a:r>
          </a:p>
          <a:p>
            <a:r>
              <a:rPr lang="en-US" sz="2000">
                <a:latin typeface="Courier New" pitchFamily="49" charset="0"/>
              </a:rPr>
              <a:t>	for (j=1; j&lt;=n; j++)</a:t>
            </a:r>
          </a:p>
          <a:p>
            <a:r>
              <a:rPr lang="en-US" sz="2000">
                <a:latin typeface="Courier New" pitchFamily="49" charset="0"/>
              </a:rPr>
              <a:t>		for (i=1; i&lt;=j; i++)</a:t>
            </a:r>
          </a:p>
          <a:p>
            <a:r>
              <a:rPr lang="en-US" sz="2000">
                <a:latin typeface="Courier New" pitchFamily="49" charset="0"/>
              </a:rPr>
              <a:t>			sum++;</a:t>
            </a:r>
          </a:p>
          <a:p>
            <a:r>
              <a:rPr lang="en-US" sz="2000">
                <a:latin typeface="Courier New" pitchFamily="49" charset="0"/>
              </a:rPr>
              <a:t>	for (k=0; k&lt;n; k++)</a:t>
            </a:r>
          </a:p>
          <a:p>
            <a:r>
              <a:rPr lang="en-US" sz="2000">
                <a:latin typeface="Courier New" pitchFamily="49" charset="0"/>
              </a:rPr>
              <a:t>		A[k] = k;</a:t>
            </a:r>
            <a:endParaRPr lang="en-US"/>
          </a:p>
          <a:p>
            <a:r>
              <a:rPr lang="en-US"/>
              <a:t>Complexity:</a:t>
            </a:r>
          </a:p>
        </p:txBody>
      </p:sp>
      <p:pic>
        <p:nvPicPr>
          <p:cNvPr id="5" name="Picture 2" descr="BRAC University Jobs 2020- Jobs in BRAC University- careerz360.com">
            <a:extLst>
              <a:ext uri="{FF2B5EF4-FFF2-40B4-BE49-F238E27FC236}">
                <a16:creationId xmlns:a16="http://schemas.microsoft.com/office/drawing/2014/main" id="{ADB20A6B-5F6C-404F-99B6-E6762379F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p:spPr>
        <p:txBody>
          <a:bodyPr/>
          <a:lstStyle/>
          <a:p>
            <a:fld id="{42438D5B-F790-44D4-B030-64B76676C199}" type="slidenum">
              <a:rPr lang="en-US" smtClean="0">
                <a:latin typeface="Arial" charset="0"/>
              </a:rPr>
              <a:pPr/>
              <a:t>49</a:t>
            </a:fld>
            <a:endParaRPr lang="en-US">
              <a:latin typeface="Arial" charset="0"/>
            </a:endParaRPr>
          </a:p>
        </p:txBody>
      </p:sp>
      <p:sp>
        <p:nvSpPr>
          <p:cNvPr id="62467" name="Rectangle 2"/>
          <p:cNvSpPr>
            <a:spLocks noGrp="1" noChangeArrowheads="1"/>
          </p:cNvSpPr>
          <p:nvPr>
            <p:ph type="title"/>
          </p:nvPr>
        </p:nvSpPr>
        <p:spPr/>
        <p:txBody>
          <a:bodyPr/>
          <a:lstStyle/>
          <a:p>
            <a:r>
              <a:rPr lang="en-US"/>
              <a:t>Example</a:t>
            </a:r>
          </a:p>
        </p:txBody>
      </p:sp>
      <p:sp>
        <p:nvSpPr>
          <p:cNvPr id="62468" name="Rectangle 3"/>
          <p:cNvSpPr>
            <a:spLocks noGrp="1" noChangeArrowheads="1"/>
          </p:cNvSpPr>
          <p:nvPr>
            <p:ph type="body" idx="1"/>
          </p:nvPr>
        </p:nvSpPr>
        <p:spPr/>
        <p:txBody>
          <a:bodyPr/>
          <a:lstStyle/>
          <a:p>
            <a:r>
              <a:rPr lang="en-US" dirty="0"/>
              <a:t>Code:</a:t>
            </a:r>
          </a:p>
          <a:p>
            <a:r>
              <a:rPr lang="en-US" dirty="0"/>
              <a:t>	</a:t>
            </a:r>
            <a:r>
              <a:rPr lang="en-US" dirty="0">
                <a:latin typeface="Courier New" pitchFamily="49" charset="0"/>
              </a:rPr>
              <a:t>sum1 = 0;</a:t>
            </a:r>
          </a:p>
          <a:p>
            <a:r>
              <a:rPr lang="en-US" dirty="0">
                <a:latin typeface="Courier New" pitchFamily="49" charset="0"/>
              </a:rPr>
              <a:t>	for (</a:t>
            </a:r>
            <a:r>
              <a:rPr lang="en-US" dirty="0" err="1">
                <a:latin typeface="Courier New" pitchFamily="49" charset="0"/>
              </a:rPr>
              <a:t>i</a:t>
            </a:r>
            <a:r>
              <a:rPr lang="en-US" dirty="0">
                <a:latin typeface="Courier New" pitchFamily="49" charset="0"/>
              </a:rPr>
              <a:t>=1; </a:t>
            </a:r>
            <a:r>
              <a:rPr lang="en-US" dirty="0" err="1">
                <a:latin typeface="Courier New" pitchFamily="49" charset="0"/>
              </a:rPr>
              <a:t>i</a:t>
            </a:r>
            <a:r>
              <a:rPr lang="en-US" dirty="0">
                <a:latin typeface="Courier New" pitchFamily="49" charset="0"/>
              </a:rPr>
              <a:t>&lt;=n; </a:t>
            </a:r>
            <a:r>
              <a:rPr lang="en-US" dirty="0" err="1">
                <a:latin typeface="Courier New" pitchFamily="49" charset="0"/>
              </a:rPr>
              <a:t>i</a:t>
            </a:r>
            <a:r>
              <a:rPr lang="en-US" dirty="0">
                <a:latin typeface="Courier New" pitchFamily="49" charset="0"/>
              </a:rPr>
              <a:t>++)</a:t>
            </a:r>
          </a:p>
          <a:p>
            <a:r>
              <a:rPr lang="en-US" dirty="0">
                <a:latin typeface="Courier New" pitchFamily="49" charset="0"/>
              </a:rPr>
              <a:t>		for (j=1; j&lt;=n; </a:t>
            </a:r>
            <a:r>
              <a:rPr lang="en-US" dirty="0" err="1">
                <a:latin typeface="Courier New" pitchFamily="49" charset="0"/>
              </a:rPr>
              <a:t>j++</a:t>
            </a:r>
            <a:r>
              <a:rPr lang="en-US" dirty="0">
                <a:latin typeface="Courier New" pitchFamily="49" charset="0"/>
              </a:rPr>
              <a:t>)</a:t>
            </a:r>
          </a:p>
          <a:p>
            <a:r>
              <a:rPr lang="en-US" dirty="0">
                <a:latin typeface="Courier New" pitchFamily="49" charset="0"/>
              </a:rPr>
              <a:t>			sum1++;</a:t>
            </a:r>
          </a:p>
          <a:p>
            <a:r>
              <a:rPr lang="en-US" dirty="0"/>
              <a:t>Complexity: </a:t>
            </a:r>
          </a:p>
        </p:txBody>
      </p:sp>
      <p:pic>
        <p:nvPicPr>
          <p:cNvPr id="5" name="Picture 2" descr="BRAC University Jobs 2020- Jobs in BRAC University- careerz360.com">
            <a:extLst>
              <a:ext uri="{FF2B5EF4-FFF2-40B4-BE49-F238E27FC236}">
                <a16:creationId xmlns:a16="http://schemas.microsoft.com/office/drawing/2014/main" id="{D546A03E-BEB8-4FC6-BBCE-5252B551A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CB09-7140-4F0F-B818-196634A7E74A}"/>
              </a:ext>
            </a:extLst>
          </p:cNvPr>
          <p:cNvSpPr>
            <a:spLocks noGrp="1"/>
          </p:cNvSpPr>
          <p:nvPr>
            <p:ph type="title"/>
          </p:nvPr>
        </p:nvSpPr>
        <p:spPr/>
        <p:txBody>
          <a:bodyPr/>
          <a:lstStyle/>
          <a:p>
            <a:r>
              <a:rPr lang="en-US" dirty="0"/>
              <a:t>Good Algorithms</a:t>
            </a:r>
            <a:r>
              <a:rPr lang="en-US" b="1" dirty="0"/>
              <a:t>?</a:t>
            </a:r>
            <a:endParaRPr lang="en-US" dirty="0"/>
          </a:p>
        </p:txBody>
      </p:sp>
      <p:sp>
        <p:nvSpPr>
          <p:cNvPr id="3" name="Content Placeholder 2">
            <a:extLst>
              <a:ext uri="{FF2B5EF4-FFF2-40B4-BE49-F238E27FC236}">
                <a16:creationId xmlns:a16="http://schemas.microsoft.com/office/drawing/2014/main" id="{AC2E54BB-CF71-4884-8FF1-F6AF8385BCBF}"/>
              </a:ext>
            </a:extLst>
          </p:cNvPr>
          <p:cNvSpPr>
            <a:spLocks noGrp="1"/>
          </p:cNvSpPr>
          <p:nvPr>
            <p:ph idx="1"/>
          </p:nvPr>
        </p:nvSpPr>
        <p:spPr>
          <a:xfrm>
            <a:off x="467784" y="1214439"/>
            <a:ext cx="10766274" cy="5076825"/>
          </a:xfrm>
        </p:spPr>
        <p:txBody>
          <a:bodyPr/>
          <a:lstStyle/>
          <a:p>
            <a:r>
              <a:rPr lang="en-US" dirty="0"/>
              <a:t>Run in less time</a:t>
            </a:r>
          </a:p>
          <a:p>
            <a:endParaRPr lang="en-US" dirty="0"/>
          </a:p>
          <a:p>
            <a:r>
              <a:rPr lang="en-US" dirty="0"/>
              <a:t>Consume less memory</a:t>
            </a:r>
          </a:p>
          <a:p>
            <a:endParaRPr lang="en-US" dirty="0"/>
          </a:p>
          <a:p>
            <a:pPr marL="0" indent="0">
              <a:buNone/>
            </a:pPr>
            <a:r>
              <a:rPr lang="en-US" dirty="0"/>
              <a:t>    But computational resources (time complexity) usually important</a:t>
            </a:r>
          </a:p>
        </p:txBody>
      </p:sp>
      <p:sp>
        <p:nvSpPr>
          <p:cNvPr id="4" name="Slide Number Placeholder 3">
            <a:extLst>
              <a:ext uri="{FF2B5EF4-FFF2-40B4-BE49-F238E27FC236}">
                <a16:creationId xmlns:a16="http://schemas.microsoft.com/office/drawing/2014/main" id="{3025A093-0D7B-44C7-A2BD-930E70C5C290}"/>
              </a:ext>
            </a:extLst>
          </p:cNvPr>
          <p:cNvSpPr>
            <a:spLocks noGrp="1"/>
          </p:cNvSpPr>
          <p:nvPr>
            <p:ph type="sldNum" sz="quarter" idx="12"/>
          </p:nvPr>
        </p:nvSpPr>
        <p:spPr/>
        <p:txBody>
          <a:bodyPr/>
          <a:lstStyle/>
          <a:p>
            <a:pPr>
              <a:defRPr/>
            </a:pPr>
            <a:fld id="{DC1E8BE6-B4B3-40AB-8F0E-EB0DA90F6733}" type="slidenum">
              <a:rPr lang="en-US" smtClean="0"/>
              <a:pPr>
                <a:defRPr/>
              </a:pPr>
              <a:t>5</a:t>
            </a:fld>
            <a:endParaRPr lang="en-US" dirty="0"/>
          </a:p>
        </p:txBody>
      </p:sp>
      <p:pic>
        <p:nvPicPr>
          <p:cNvPr id="5" name="Picture 2" descr="BRAC University Jobs 2020- Jobs in BRAC University- careerz360.com">
            <a:extLst>
              <a:ext uri="{FF2B5EF4-FFF2-40B4-BE49-F238E27FC236}">
                <a16:creationId xmlns:a16="http://schemas.microsoft.com/office/drawing/2014/main" id="{8D47AEFA-541E-41BA-BF47-61146A8EE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247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p:spPr>
        <p:txBody>
          <a:bodyPr/>
          <a:lstStyle/>
          <a:p>
            <a:fld id="{A648261E-E7CA-4CC4-BE30-76D8DD6DE34D}" type="slidenum">
              <a:rPr lang="en-US" smtClean="0">
                <a:latin typeface="Arial" charset="0"/>
              </a:rPr>
              <a:pPr/>
              <a:t>50</a:t>
            </a:fld>
            <a:endParaRPr lang="en-US">
              <a:latin typeface="Arial" charset="0"/>
            </a:endParaRPr>
          </a:p>
        </p:txBody>
      </p:sp>
      <p:sp>
        <p:nvSpPr>
          <p:cNvPr id="63491" name="Rectangle 1026"/>
          <p:cNvSpPr>
            <a:spLocks noGrp="1" noChangeArrowheads="1"/>
          </p:cNvSpPr>
          <p:nvPr>
            <p:ph type="title"/>
          </p:nvPr>
        </p:nvSpPr>
        <p:spPr/>
        <p:txBody>
          <a:bodyPr/>
          <a:lstStyle/>
          <a:p>
            <a:r>
              <a:rPr lang="en-US"/>
              <a:t>Example</a:t>
            </a:r>
          </a:p>
        </p:txBody>
      </p:sp>
      <p:sp>
        <p:nvSpPr>
          <p:cNvPr id="63492" name="Rectangle 1027"/>
          <p:cNvSpPr>
            <a:spLocks noGrp="1" noChangeArrowheads="1"/>
          </p:cNvSpPr>
          <p:nvPr>
            <p:ph type="body" idx="1"/>
          </p:nvPr>
        </p:nvSpPr>
        <p:spPr/>
        <p:txBody>
          <a:bodyPr/>
          <a:lstStyle/>
          <a:p>
            <a:r>
              <a:rPr lang="en-US"/>
              <a:t>Code:</a:t>
            </a:r>
            <a:r>
              <a:rPr lang="en-US">
                <a:latin typeface="Courier New" pitchFamily="49" charset="0"/>
              </a:rPr>
              <a:t> </a:t>
            </a:r>
          </a:p>
          <a:p>
            <a:r>
              <a:rPr lang="en-US">
                <a:latin typeface="Courier New" pitchFamily="49" charset="0"/>
              </a:rPr>
              <a:t>	sum2 = 0;</a:t>
            </a:r>
          </a:p>
          <a:p>
            <a:r>
              <a:rPr lang="en-US">
                <a:latin typeface="Courier New" pitchFamily="49" charset="0"/>
              </a:rPr>
              <a:t>	for (i=1; i&lt;=n; i++)</a:t>
            </a:r>
          </a:p>
          <a:p>
            <a:r>
              <a:rPr lang="en-US">
                <a:latin typeface="Courier New" pitchFamily="49" charset="0"/>
              </a:rPr>
              <a:t>		for (j=1; j&lt;=i; j++)</a:t>
            </a:r>
          </a:p>
          <a:p>
            <a:r>
              <a:rPr lang="en-US">
                <a:latin typeface="Courier New" pitchFamily="49" charset="0"/>
              </a:rPr>
              <a:t>			sum2++;</a:t>
            </a:r>
          </a:p>
          <a:p>
            <a:r>
              <a:rPr lang="en-US"/>
              <a:t>Complexity:</a:t>
            </a:r>
          </a:p>
          <a:p>
            <a:endParaRPr lang="en-US"/>
          </a:p>
        </p:txBody>
      </p:sp>
      <p:pic>
        <p:nvPicPr>
          <p:cNvPr id="5" name="Picture 2" descr="BRAC University Jobs 2020- Jobs in BRAC University- careerz360.com">
            <a:extLst>
              <a:ext uri="{FF2B5EF4-FFF2-40B4-BE49-F238E27FC236}">
                <a16:creationId xmlns:a16="http://schemas.microsoft.com/office/drawing/2014/main" id="{B1221B33-C140-4092-BCC2-0018622CA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fld id="{315C804B-5FE5-4404-9DD4-004DEFF20222}" type="slidenum">
              <a:rPr lang="en-US" smtClean="0">
                <a:latin typeface="Arial" charset="0"/>
              </a:rPr>
              <a:pPr/>
              <a:t>51</a:t>
            </a:fld>
            <a:endParaRPr lang="en-US">
              <a:latin typeface="Arial" charset="0"/>
            </a:endParaRPr>
          </a:p>
        </p:txBody>
      </p:sp>
      <p:sp>
        <p:nvSpPr>
          <p:cNvPr id="64515" name="Rectangle 2"/>
          <p:cNvSpPr>
            <a:spLocks noGrp="1" noChangeArrowheads="1"/>
          </p:cNvSpPr>
          <p:nvPr>
            <p:ph type="title"/>
          </p:nvPr>
        </p:nvSpPr>
        <p:spPr/>
        <p:txBody>
          <a:bodyPr/>
          <a:lstStyle/>
          <a:p>
            <a:r>
              <a:rPr lang="en-US"/>
              <a:t>Example</a:t>
            </a:r>
          </a:p>
        </p:txBody>
      </p:sp>
      <p:sp>
        <p:nvSpPr>
          <p:cNvPr id="64516" name="Rectangle 3"/>
          <p:cNvSpPr>
            <a:spLocks noGrp="1" noChangeArrowheads="1"/>
          </p:cNvSpPr>
          <p:nvPr>
            <p:ph type="body" idx="1"/>
          </p:nvPr>
        </p:nvSpPr>
        <p:spPr/>
        <p:txBody>
          <a:bodyPr/>
          <a:lstStyle/>
          <a:p>
            <a:r>
              <a:rPr lang="en-US"/>
              <a:t>Code:</a:t>
            </a:r>
          </a:p>
          <a:p>
            <a:r>
              <a:rPr lang="en-US"/>
              <a:t>	</a:t>
            </a:r>
            <a:r>
              <a:rPr lang="en-US">
                <a:latin typeface="Courier New" pitchFamily="49" charset="0"/>
              </a:rPr>
              <a:t>sum1 = 0;</a:t>
            </a:r>
          </a:p>
          <a:p>
            <a:r>
              <a:rPr lang="en-US">
                <a:latin typeface="Courier New" pitchFamily="49" charset="0"/>
              </a:rPr>
              <a:t>	for (k=1; k&lt;=n; k*=2)</a:t>
            </a:r>
          </a:p>
          <a:p>
            <a:r>
              <a:rPr lang="en-US">
                <a:latin typeface="Courier New" pitchFamily="49" charset="0"/>
              </a:rPr>
              <a:t>		for (j=1; j&lt;=n; j++)</a:t>
            </a:r>
          </a:p>
          <a:p>
            <a:r>
              <a:rPr lang="en-US">
                <a:latin typeface="Courier New" pitchFamily="49" charset="0"/>
              </a:rPr>
              <a:t>			sum1++;</a:t>
            </a:r>
          </a:p>
          <a:p>
            <a:r>
              <a:rPr lang="en-US"/>
              <a:t>Complexity: </a:t>
            </a:r>
          </a:p>
        </p:txBody>
      </p:sp>
      <p:pic>
        <p:nvPicPr>
          <p:cNvPr id="5" name="Picture 2" descr="BRAC University Jobs 2020- Jobs in BRAC University- careerz360.com">
            <a:extLst>
              <a:ext uri="{FF2B5EF4-FFF2-40B4-BE49-F238E27FC236}">
                <a16:creationId xmlns:a16="http://schemas.microsoft.com/office/drawing/2014/main" id="{305DA0D7-B365-4A7B-9855-93DFAE8A6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p:spPr>
        <p:txBody>
          <a:bodyPr/>
          <a:lstStyle/>
          <a:p>
            <a:fld id="{7B35C50C-16BA-4D17-A19F-55467794D974}" type="slidenum">
              <a:rPr lang="en-US" smtClean="0">
                <a:latin typeface="Arial" charset="0"/>
              </a:rPr>
              <a:pPr/>
              <a:t>52</a:t>
            </a:fld>
            <a:endParaRPr lang="en-US">
              <a:latin typeface="Arial" charset="0"/>
            </a:endParaRPr>
          </a:p>
        </p:txBody>
      </p:sp>
      <p:sp>
        <p:nvSpPr>
          <p:cNvPr id="65539" name="Rectangle 2"/>
          <p:cNvSpPr>
            <a:spLocks noGrp="1" noChangeArrowheads="1"/>
          </p:cNvSpPr>
          <p:nvPr>
            <p:ph type="title"/>
          </p:nvPr>
        </p:nvSpPr>
        <p:spPr/>
        <p:txBody>
          <a:bodyPr/>
          <a:lstStyle/>
          <a:p>
            <a:r>
              <a:rPr lang="en-US"/>
              <a:t>Example</a:t>
            </a:r>
          </a:p>
        </p:txBody>
      </p:sp>
      <p:sp>
        <p:nvSpPr>
          <p:cNvPr id="65540" name="Rectangle 3"/>
          <p:cNvSpPr>
            <a:spLocks noGrp="1" noChangeArrowheads="1"/>
          </p:cNvSpPr>
          <p:nvPr>
            <p:ph type="body" idx="1"/>
          </p:nvPr>
        </p:nvSpPr>
        <p:spPr/>
        <p:txBody>
          <a:bodyPr/>
          <a:lstStyle/>
          <a:p>
            <a:r>
              <a:rPr lang="en-US"/>
              <a:t>Code:</a:t>
            </a:r>
            <a:r>
              <a:rPr lang="en-US">
                <a:latin typeface="Courier New" pitchFamily="49" charset="0"/>
              </a:rPr>
              <a:t> </a:t>
            </a:r>
          </a:p>
          <a:p>
            <a:r>
              <a:rPr lang="en-US">
                <a:latin typeface="Courier New" pitchFamily="49" charset="0"/>
              </a:rPr>
              <a:t>	sum2 = 0;</a:t>
            </a:r>
          </a:p>
          <a:p>
            <a:r>
              <a:rPr lang="en-US">
                <a:latin typeface="Courier New" pitchFamily="49" charset="0"/>
              </a:rPr>
              <a:t>	for (k=1; k&lt;=n; k*=2)</a:t>
            </a:r>
          </a:p>
          <a:p>
            <a:r>
              <a:rPr lang="en-US">
                <a:latin typeface="Courier New" pitchFamily="49" charset="0"/>
              </a:rPr>
              <a:t>		for (j=1; j&lt;=k; j++)</a:t>
            </a:r>
          </a:p>
          <a:p>
            <a:r>
              <a:rPr lang="en-US">
                <a:latin typeface="Courier New" pitchFamily="49" charset="0"/>
              </a:rPr>
              <a:t>			sum2++;</a:t>
            </a:r>
          </a:p>
          <a:p>
            <a:r>
              <a:rPr lang="en-US"/>
              <a:t>Complexity:</a:t>
            </a:r>
          </a:p>
          <a:p>
            <a:endParaRPr lang="en-US"/>
          </a:p>
        </p:txBody>
      </p:sp>
      <p:pic>
        <p:nvPicPr>
          <p:cNvPr id="5" name="Picture 2" descr="BRAC University Jobs 2020- Jobs in BRAC University- careerz360.com">
            <a:extLst>
              <a:ext uri="{FF2B5EF4-FFF2-40B4-BE49-F238E27FC236}">
                <a16:creationId xmlns:a16="http://schemas.microsoft.com/office/drawing/2014/main" id="{AC2A8352-E3F6-46EB-B62E-BB4203BBC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p>
            <a:fld id="{FA92666C-82D8-412F-B5B1-7C5CDA0055AB}" type="slidenum">
              <a:rPr lang="en-US" smtClean="0">
                <a:latin typeface="Arial" charset="0"/>
              </a:rPr>
              <a:pPr/>
              <a:t>53</a:t>
            </a:fld>
            <a:endParaRPr lang="en-US">
              <a:latin typeface="Arial" charset="0"/>
            </a:endParaRPr>
          </a:p>
        </p:txBody>
      </p:sp>
      <p:sp>
        <p:nvSpPr>
          <p:cNvPr id="57347" name="Rectangle 2"/>
          <p:cNvSpPr>
            <a:spLocks noGrp="1" noChangeArrowheads="1"/>
          </p:cNvSpPr>
          <p:nvPr>
            <p:ph type="title"/>
          </p:nvPr>
        </p:nvSpPr>
        <p:spPr/>
        <p:txBody>
          <a:bodyPr/>
          <a:lstStyle/>
          <a:p>
            <a:pPr eaLnBrk="1" hangingPunct="1"/>
            <a:r>
              <a:rPr lang="en-US"/>
              <a:t>Recursion</a:t>
            </a:r>
          </a:p>
        </p:txBody>
      </p:sp>
      <p:sp>
        <p:nvSpPr>
          <p:cNvPr id="57348" name="Rectangle 3"/>
          <p:cNvSpPr>
            <a:spLocks noGrp="1" noChangeArrowheads="1"/>
          </p:cNvSpPr>
          <p:nvPr>
            <p:ph type="body" idx="1"/>
          </p:nvPr>
        </p:nvSpPr>
        <p:spPr>
          <a:xfrm>
            <a:off x="1752600" y="1295400"/>
            <a:ext cx="8458200" cy="2362200"/>
          </a:xfrm>
        </p:spPr>
        <p:txBody>
          <a:bodyPr/>
          <a:lstStyle/>
          <a:p>
            <a:pPr eaLnBrk="1" hangingPunct="1">
              <a:lnSpc>
                <a:spcPct val="80000"/>
              </a:lnSpc>
              <a:buFontTx/>
              <a:buNone/>
            </a:pPr>
            <a:r>
              <a:rPr lang="en-US" sz="1800" b="1">
                <a:latin typeface="Courier New" pitchFamily="49" charset="0"/>
              </a:rPr>
              <a:t>long factorial( int n )</a:t>
            </a:r>
          </a:p>
          <a:p>
            <a:pPr eaLnBrk="1" hangingPunct="1">
              <a:lnSpc>
                <a:spcPct val="80000"/>
              </a:lnSpc>
              <a:buFontTx/>
              <a:buNone/>
            </a:pPr>
            <a:r>
              <a:rPr lang="en-US" sz="1800" b="1">
                <a:latin typeface="Courier New" pitchFamily="49" charset="0"/>
              </a:rPr>
              <a:t>{</a:t>
            </a:r>
          </a:p>
          <a:p>
            <a:pPr eaLnBrk="1" hangingPunct="1">
              <a:lnSpc>
                <a:spcPct val="80000"/>
              </a:lnSpc>
              <a:buFontTx/>
              <a:buNone/>
            </a:pPr>
            <a:r>
              <a:rPr lang="en-US" sz="1800" b="1">
                <a:latin typeface="Courier New" pitchFamily="49" charset="0"/>
              </a:rPr>
              <a:t>	if( n &lt;= 1 )</a:t>
            </a:r>
          </a:p>
          <a:p>
            <a:pPr eaLnBrk="1" hangingPunct="1">
              <a:lnSpc>
                <a:spcPct val="80000"/>
              </a:lnSpc>
              <a:buFontTx/>
              <a:buNone/>
            </a:pPr>
            <a:r>
              <a:rPr lang="en-US" sz="1800" b="1">
                <a:latin typeface="Courier New" pitchFamily="49" charset="0"/>
              </a:rPr>
              <a:t>	  return 1;</a:t>
            </a:r>
          </a:p>
          <a:p>
            <a:pPr eaLnBrk="1" hangingPunct="1">
              <a:lnSpc>
                <a:spcPct val="80000"/>
              </a:lnSpc>
              <a:buFontTx/>
              <a:buNone/>
            </a:pPr>
            <a:r>
              <a:rPr lang="en-US" sz="1800" b="1">
                <a:latin typeface="Courier New" pitchFamily="49" charset="0"/>
              </a:rPr>
              <a:t>	else</a:t>
            </a:r>
          </a:p>
          <a:p>
            <a:pPr eaLnBrk="1" hangingPunct="1">
              <a:lnSpc>
                <a:spcPct val="80000"/>
              </a:lnSpc>
              <a:buFontTx/>
              <a:buNone/>
            </a:pPr>
            <a:r>
              <a:rPr lang="en-US" sz="1800" b="1">
                <a:latin typeface="Courier New" pitchFamily="49" charset="0"/>
              </a:rPr>
              <a:t>	  return n*factorial(n- 1);</a:t>
            </a:r>
          </a:p>
          <a:p>
            <a:pPr eaLnBrk="1" hangingPunct="1">
              <a:lnSpc>
                <a:spcPct val="80000"/>
              </a:lnSpc>
              <a:buFontTx/>
              <a:buNone/>
            </a:pPr>
            <a:r>
              <a:rPr lang="en-US" sz="1800" b="1">
                <a:latin typeface="Courier New" pitchFamily="49" charset="0"/>
              </a:rPr>
              <a:t>}</a:t>
            </a:r>
          </a:p>
          <a:p>
            <a:pPr eaLnBrk="1" hangingPunct="1">
              <a:lnSpc>
                <a:spcPct val="80000"/>
              </a:lnSpc>
              <a:buFontTx/>
              <a:buNone/>
            </a:pPr>
            <a:endParaRPr lang="en-US" sz="1400" b="1">
              <a:latin typeface="Courier New" pitchFamily="49" charset="0"/>
            </a:endParaRPr>
          </a:p>
          <a:p>
            <a:pPr eaLnBrk="1" hangingPunct="1">
              <a:lnSpc>
                <a:spcPct val="80000"/>
              </a:lnSpc>
              <a:buFontTx/>
              <a:buNone/>
            </a:pPr>
            <a:endParaRPr lang="en-US" sz="1400" b="1">
              <a:latin typeface="Courier New" pitchFamily="49" charset="0"/>
            </a:endParaRPr>
          </a:p>
          <a:p>
            <a:pPr eaLnBrk="1" hangingPunct="1">
              <a:lnSpc>
                <a:spcPct val="80000"/>
              </a:lnSpc>
              <a:buFontTx/>
              <a:buNone/>
            </a:pPr>
            <a:endParaRPr lang="en-US" sz="1400" b="1">
              <a:latin typeface="Courier New" pitchFamily="49" charset="0"/>
            </a:endParaRPr>
          </a:p>
          <a:p>
            <a:pPr eaLnBrk="1" hangingPunct="1">
              <a:lnSpc>
                <a:spcPct val="80000"/>
              </a:lnSpc>
              <a:buFontTx/>
              <a:buNone/>
            </a:pPr>
            <a:endParaRPr lang="en-US" sz="1400" b="1">
              <a:latin typeface="Courier New" pitchFamily="49" charset="0"/>
            </a:endParaRPr>
          </a:p>
        </p:txBody>
      </p:sp>
      <p:sp>
        <p:nvSpPr>
          <p:cNvPr id="2054" name="Rectangle 4"/>
          <p:cNvSpPr>
            <a:spLocks noChangeArrowheads="1"/>
          </p:cNvSpPr>
          <p:nvPr/>
        </p:nvSpPr>
        <p:spPr bwMode="auto">
          <a:xfrm>
            <a:off x="6553200" y="1295400"/>
            <a:ext cx="3733800" cy="2133600"/>
          </a:xfrm>
          <a:prstGeom prst="rect">
            <a:avLst/>
          </a:prstGeom>
          <a:noFill/>
          <a:ln w="19050">
            <a:solidFill>
              <a:srgbClr val="0000FF"/>
            </a:solidFill>
            <a:miter lim="800000"/>
            <a:headEnd/>
            <a:tailEnd/>
          </a:ln>
        </p:spPr>
        <p:txBody>
          <a:bodyPr wrap="none" anchor="ctr"/>
          <a:lstStyle/>
          <a:p>
            <a:r>
              <a:rPr lang="en-US" sz="2000">
                <a:latin typeface="Comic Sans MS" pitchFamily="66" charset="0"/>
                <a:cs typeface="Times New Roman" pitchFamily="18" charset="0"/>
              </a:rPr>
              <a:t>In terms of big-Oh:</a:t>
            </a:r>
          </a:p>
          <a:p>
            <a:r>
              <a:rPr lang="en-US" sz="2000">
                <a:latin typeface="Comic Sans MS" pitchFamily="66" charset="0"/>
                <a:cs typeface="Times New Roman" pitchFamily="18" charset="0"/>
              </a:rPr>
              <a:t>t(1) = 1</a:t>
            </a:r>
          </a:p>
          <a:p>
            <a:r>
              <a:rPr lang="en-US" sz="2000">
                <a:latin typeface="Comic Sans MS" pitchFamily="66" charset="0"/>
                <a:cs typeface="Times New Roman" pitchFamily="18" charset="0"/>
              </a:rPr>
              <a:t>t(n) = 1 + t(n-1) = 1 + 1 + t(n-2) </a:t>
            </a:r>
          </a:p>
          <a:p>
            <a:r>
              <a:rPr lang="en-US" sz="2000">
                <a:latin typeface="Comic Sans MS" pitchFamily="66" charset="0"/>
                <a:cs typeface="Times New Roman" pitchFamily="18" charset="0"/>
              </a:rPr>
              <a:t>= ... k + t(n-k)</a:t>
            </a:r>
          </a:p>
          <a:p>
            <a:r>
              <a:rPr lang="en-US" sz="2000">
                <a:latin typeface="Comic Sans MS" pitchFamily="66" charset="0"/>
                <a:cs typeface="Times New Roman" pitchFamily="18" charset="0"/>
              </a:rPr>
              <a:t>Choose k = n-1</a:t>
            </a:r>
          </a:p>
          <a:p>
            <a:r>
              <a:rPr lang="en-US" sz="2000">
                <a:latin typeface="Comic Sans MS" pitchFamily="66" charset="0"/>
                <a:cs typeface="Times New Roman" pitchFamily="18" charset="0"/>
              </a:rPr>
              <a:t>t(n) = n-1 + t(1) = n-1 + 1 = O(n)</a:t>
            </a:r>
          </a:p>
        </p:txBody>
      </p:sp>
      <p:sp>
        <p:nvSpPr>
          <p:cNvPr id="2055" name="Rectangle 5"/>
          <p:cNvSpPr>
            <a:spLocks noChangeArrowheads="1"/>
          </p:cNvSpPr>
          <p:nvPr/>
        </p:nvSpPr>
        <p:spPr bwMode="auto">
          <a:xfrm>
            <a:off x="1828800" y="3657600"/>
            <a:ext cx="8534400" cy="2590800"/>
          </a:xfrm>
          <a:prstGeom prst="rect">
            <a:avLst/>
          </a:prstGeom>
          <a:noFill/>
          <a:ln w="19050">
            <a:solidFill>
              <a:srgbClr val="0000FF"/>
            </a:solidFill>
            <a:miter lim="800000"/>
            <a:headEnd/>
            <a:tailEnd/>
          </a:ln>
        </p:spPr>
        <p:txBody>
          <a:bodyPr wrap="none" anchor="ctr"/>
          <a:lstStyle/>
          <a:p>
            <a:r>
              <a:rPr lang="en-US" sz="2000">
                <a:latin typeface="Comic Sans MS" pitchFamily="66" charset="0"/>
                <a:cs typeface="Times New Roman" pitchFamily="18" charset="0"/>
              </a:rPr>
              <a:t>Consider the following time complexity:</a:t>
            </a:r>
          </a:p>
          <a:p>
            <a:r>
              <a:rPr lang="en-US" sz="2000">
                <a:latin typeface="Comic Sans MS" pitchFamily="66" charset="0"/>
                <a:cs typeface="Times New Roman" pitchFamily="18" charset="0"/>
              </a:rPr>
              <a:t>t(0) = 1 </a:t>
            </a:r>
          </a:p>
          <a:p>
            <a:r>
              <a:rPr lang="en-US" sz="2000">
                <a:latin typeface="Comic Sans MS" pitchFamily="66" charset="0"/>
                <a:cs typeface="Times New Roman" pitchFamily="18" charset="0"/>
              </a:rPr>
              <a:t>t(n) = 1 + 2t(n-1) = 1 + 2(1 + 2t(n-2)) = 1 + 2 + 4t(n-2)</a:t>
            </a:r>
          </a:p>
          <a:p>
            <a:r>
              <a:rPr lang="en-US" sz="2000">
                <a:latin typeface="Comic Sans MS" pitchFamily="66" charset="0"/>
                <a:cs typeface="Times New Roman" pitchFamily="18" charset="0"/>
              </a:rPr>
              <a:t>= 1 + 2 + 4(1 + 2t(n-3)) = 1 + 2 + 4 + 8t(n-3)</a:t>
            </a:r>
          </a:p>
          <a:p>
            <a:r>
              <a:rPr lang="en-US" sz="2000">
                <a:latin typeface="Comic Sans MS" pitchFamily="66" charset="0"/>
                <a:cs typeface="Times New Roman" pitchFamily="18" charset="0"/>
              </a:rPr>
              <a:t>= 1 + 2 + ... + 2</a:t>
            </a:r>
            <a:r>
              <a:rPr lang="en-US" sz="2000" baseline="30000">
                <a:latin typeface="Comic Sans MS" pitchFamily="66" charset="0"/>
                <a:cs typeface="Times New Roman" pitchFamily="18" charset="0"/>
              </a:rPr>
              <a:t>k-1</a:t>
            </a:r>
            <a:r>
              <a:rPr lang="en-US" sz="2000">
                <a:latin typeface="Comic Sans MS" pitchFamily="66" charset="0"/>
                <a:cs typeface="Times New Roman" pitchFamily="18" charset="0"/>
              </a:rPr>
              <a:t> + 2</a:t>
            </a:r>
            <a:r>
              <a:rPr lang="en-US" sz="2000" baseline="30000">
                <a:latin typeface="Comic Sans MS" pitchFamily="66" charset="0"/>
                <a:cs typeface="Times New Roman" pitchFamily="18" charset="0"/>
              </a:rPr>
              <a:t>k</a:t>
            </a:r>
            <a:r>
              <a:rPr lang="en-US" sz="2000">
                <a:latin typeface="Comic Sans MS" pitchFamily="66" charset="0"/>
                <a:cs typeface="Times New Roman" pitchFamily="18" charset="0"/>
              </a:rPr>
              <a:t>t(n-k)</a:t>
            </a:r>
          </a:p>
          <a:p>
            <a:r>
              <a:rPr lang="en-US" sz="2000">
                <a:latin typeface="Comic Sans MS" pitchFamily="66" charset="0"/>
                <a:cs typeface="Times New Roman" pitchFamily="18" charset="0"/>
              </a:rPr>
              <a:t>Choose k = n</a:t>
            </a:r>
          </a:p>
          <a:p>
            <a:r>
              <a:rPr lang="en-US" sz="2000">
                <a:latin typeface="Comic Sans MS" pitchFamily="66" charset="0"/>
                <a:cs typeface="Times New Roman" pitchFamily="18" charset="0"/>
              </a:rPr>
              <a:t>t(n) - 1 + 2 + ... 2</a:t>
            </a:r>
            <a:r>
              <a:rPr lang="en-US" sz="2000" baseline="30000">
                <a:latin typeface="Comic Sans MS" pitchFamily="66" charset="0"/>
                <a:cs typeface="Times New Roman" pitchFamily="18" charset="0"/>
              </a:rPr>
              <a:t>n-1</a:t>
            </a:r>
            <a:r>
              <a:rPr lang="en-US" sz="2000">
                <a:latin typeface="Comic Sans MS" pitchFamily="66" charset="0"/>
                <a:cs typeface="Times New Roman" pitchFamily="18" charset="0"/>
              </a:rPr>
              <a:t> + 2</a:t>
            </a:r>
            <a:r>
              <a:rPr lang="en-US" sz="2000" baseline="30000">
                <a:latin typeface="Comic Sans MS" pitchFamily="66" charset="0"/>
                <a:cs typeface="Times New Roman" pitchFamily="18" charset="0"/>
              </a:rPr>
              <a:t>n</a:t>
            </a:r>
            <a:r>
              <a:rPr lang="en-US" sz="2000">
                <a:latin typeface="Comic Sans MS" pitchFamily="66" charset="0"/>
                <a:cs typeface="Times New Roman" pitchFamily="18" charset="0"/>
              </a:rPr>
              <a:t> = 2</a:t>
            </a:r>
            <a:r>
              <a:rPr lang="en-US" sz="2000" baseline="30000">
                <a:latin typeface="Comic Sans MS" pitchFamily="66" charset="0"/>
                <a:cs typeface="Times New Roman" pitchFamily="18" charset="0"/>
              </a:rPr>
              <a:t>n+1</a:t>
            </a:r>
            <a:r>
              <a:rPr lang="en-US" sz="2000">
                <a:latin typeface="Comic Sans MS" pitchFamily="66" charset="0"/>
                <a:cs typeface="Times New Roman" pitchFamily="18" charset="0"/>
              </a:rPr>
              <a:t> - 1 </a:t>
            </a:r>
          </a:p>
        </p:txBody>
      </p:sp>
      <p:pic>
        <p:nvPicPr>
          <p:cNvPr id="7" name="Picture 2" descr="BRAC University Jobs 2020- Jobs in BRAC University- careerz360.com">
            <a:extLst>
              <a:ext uri="{FF2B5EF4-FFF2-40B4-BE49-F238E27FC236}">
                <a16:creationId xmlns:a16="http://schemas.microsoft.com/office/drawing/2014/main" id="{08E857D3-9733-4A80-810E-51DD2D7E7A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54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animBg="1"/>
      <p:bldP spid="205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6"/>
          <p:cNvSpPr>
            <a:spLocks noGrp="1"/>
          </p:cNvSpPr>
          <p:nvPr>
            <p:ph type="sldNum" sz="quarter" idx="12"/>
          </p:nvPr>
        </p:nvSpPr>
        <p:spPr>
          <a:noFill/>
        </p:spPr>
        <p:txBody>
          <a:bodyPr/>
          <a:lstStyle/>
          <a:p>
            <a:fld id="{ECFE22CA-E23D-41A7-98A4-4DEB09164C44}" type="slidenum">
              <a:rPr lang="en-US" smtClean="0">
                <a:latin typeface="Arial" charset="0"/>
              </a:rPr>
              <a:pPr/>
              <a:t>54</a:t>
            </a:fld>
            <a:endParaRPr lang="en-US">
              <a:latin typeface="Arial" charset="0"/>
            </a:endParaRPr>
          </a:p>
        </p:txBody>
      </p:sp>
      <p:sp>
        <p:nvSpPr>
          <p:cNvPr id="58371" name="Rectangle 2"/>
          <p:cNvSpPr>
            <a:spLocks noGrp="1" noChangeArrowheads="1"/>
          </p:cNvSpPr>
          <p:nvPr>
            <p:ph type="title"/>
          </p:nvPr>
        </p:nvSpPr>
        <p:spPr/>
        <p:txBody>
          <a:bodyPr/>
          <a:lstStyle/>
          <a:p>
            <a:pPr eaLnBrk="1" hangingPunct="1"/>
            <a:r>
              <a:rPr lang="en-US"/>
              <a:t>Binary Search</a:t>
            </a:r>
          </a:p>
        </p:txBody>
      </p:sp>
      <p:sp>
        <p:nvSpPr>
          <p:cNvPr id="58372" name="Rectangle 3"/>
          <p:cNvSpPr>
            <a:spLocks noGrp="1" noChangeArrowheads="1"/>
          </p:cNvSpPr>
          <p:nvPr>
            <p:ph type="body" sz="half" idx="1"/>
          </p:nvPr>
        </p:nvSpPr>
        <p:spPr>
          <a:xfrm>
            <a:off x="1828800" y="1371600"/>
            <a:ext cx="8534400" cy="4038600"/>
          </a:xfrm>
        </p:spPr>
        <p:txBody>
          <a:bodyPr/>
          <a:lstStyle/>
          <a:p>
            <a:pPr eaLnBrk="1" hangingPunct="1">
              <a:lnSpc>
                <a:spcPct val="80000"/>
              </a:lnSpc>
            </a:pPr>
            <a:r>
              <a:rPr lang="en-US" sz="2000"/>
              <a:t>Given a </a:t>
            </a:r>
            <a:r>
              <a:rPr lang="en-US" sz="2000">
                <a:solidFill>
                  <a:srgbClr val="0000FF"/>
                </a:solidFill>
              </a:rPr>
              <a:t>sorted</a:t>
            </a:r>
            <a:r>
              <a:rPr lang="en-US" sz="2000"/>
              <a:t> vector/list a[ ], find the location of element X</a:t>
            </a:r>
          </a:p>
          <a:p>
            <a:pPr eaLnBrk="1" hangingPunct="1">
              <a:lnSpc>
                <a:spcPct val="80000"/>
              </a:lnSpc>
              <a:buFontTx/>
              <a:buNone/>
            </a:pPr>
            <a:endParaRPr lang="en-US" sz="2000">
              <a:latin typeface="Courier New" pitchFamily="49" charset="0"/>
            </a:endParaRPr>
          </a:p>
          <a:p>
            <a:pPr eaLnBrk="1" hangingPunct="1">
              <a:lnSpc>
                <a:spcPct val="80000"/>
              </a:lnSpc>
              <a:buFontTx/>
              <a:buNone/>
            </a:pPr>
            <a:r>
              <a:rPr lang="en-US" sz="1200" b="1">
                <a:solidFill>
                  <a:srgbClr val="0000FF"/>
                </a:solidFill>
                <a:latin typeface="Courier New" pitchFamily="49" charset="0"/>
              </a:rPr>
              <a:t>		</a:t>
            </a:r>
            <a:r>
              <a:rPr lang="en-US" sz="1400" b="1">
                <a:solidFill>
                  <a:srgbClr val="0000FF"/>
                </a:solidFill>
                <a:latin typeface="Courier New" pitchFamily="49" charset="0"/>
              </a:rPr>
              <a:t>unsigned int binary_search(vector&lt;int&gt; a, int X) </a:t>
            </a:r>
          </a:p>
          <a:p>
            <a:pPr eaLnBrk="1" hangingPunct="1">
              <a:lnSpc>
                <a:spcPct val="80000"/>
              </a:lnSpc>
              <a:buFontTx/>
              <a:buNone/>
            </a:pPr>
            <a:r>
              <a:rPr lang="en-US" sz="1400" b="1">
                <a:solidFill>
                  <a:srgbClr val="0000FF"/>
                </a:solidFill>
                <a:latin typeface="Courier New" pitchFamily="49" charset="0"/>
              </a:rPr>
              <a:t>		{</a:t>
            </a:r>
          </a:p>
          <a:p>
            <a:pPr eaLnBrk="1" hangingPunct="1">
              <a:lnSpc>
                <a:spcPct val="80000"/>
              </a:lnSpc>
              <a:buFontTx/>
              <a:buNone/>
            </a:pPr>
            <a:r>
              <a:rPr lang="en-US" sz="1400" b="1">
                <a:solidFill>
                  <a:srgbClr val="0000FF"/>
                </a:solidFill>
                <a:latin typeface="Courier New" pitchFamily="49" charset="0"/>
              </a:rPr>
              <a:t>			unsigned int low = 0, high = a.size()-1;</a:t>
            </a:r>
          </a:p>
          <a:p>
            <a:pPr eaLnBrk="1" hangingPunct="1">
              <a:lnSpc>
                <a:spcPct val="80000"/>
              </a:lnSpc>
              <a:buFontTx/>
              <a:buNone/>
            </a:pPr>
            <a:endParaRPr lang="en-US" sz="1400" b="1">
              <a:solidFill>
                <a:srgbClr val="0000FF"/>
              </a:solidFill>
              <a:latin typeface="Courier New" pitchFamily="49" charset="0"/>
            </a:endParaRPr>
          </a:p>
          <a:p>
            <a:pPr eaLnBrk="1" hangingPunct="1">
              <a:lnSpc>
                <a:spcPct val="80000"/>
              </a:lnSpc>
              <a:buFontTx/>
              <a:buNone/>
            </a:pPr>
            <a:r>
              <a:rPr lang="en-US" sz="1400" b="1">
                <a:solidFill>
                  <a:srgbClr val="0000FF"/>
                </a:solidFill>
                <a:latin typeface="Courier New" pitchFamily="49" charset="0"/>
              </a:rPr>
              <a:t>			while (low &lt;= high) {</a:t>
            </a:r>
          </a:p>
          <a:p>
            <a:pPr eaLnBrk="1" hangingPunct="1">
              <a:lnSpc>
                <a:spcPct val="80000"/>
              </a:lnSpc>
              <a:buFontTx/>
              <a:buNone/>
            </a:pPr>
            <a:r>
              <a:rPr lang="en-US" sz="1400" b="1">
                <a:solidFill>
                  <a:srgbClr val="0000FF"/>
                </a:solidFill>
                <a:latin typeface="Courier New" pitchFamily="49" charset="0"/>
              </a:rPr>
              <a:t>				int mid = (low + high) / 2;</a:t>
            </a:r>
          </a:p>
          <a:p>
            <a:pPr eaLnBrk="1" hangingPunct="1">
              <a:lnSpc>
                <a:spcPct val="80000"/>
              </a:lnSpc>
              <a:buFontTx/>
              <a:buNone/>
            </a:pPr>
            <a:r>
              <a:rPr lang="en-US" sz="1400" b="1">
                <a:solidFill>
                  <a:srgbClr val="0000FF"/>
                </a:solidFill>
                <a:latin typeface="Courier New" pitchFamily="49" charset="0"/>
              </a:rPr>
              <a:t>				if (a[mid] &lt; X) </a:t>
            </a:r>
          </a:p>
          <a:p>
            <a:pPr eaLnBrk="1" hangingPunct="1">
              <a:lnSpc>
                <a:spcPct val="80000"/>
              </a:lnSpc>
              <a:buFontTx/>
              <a:buNone/>
            </a:pPr>
            <a:r>
              <a:rPr lang="en-US" sz="1400" b="1">
                <a:solidFill>
                  <a:srgbClr val="0000FF"/>
                </a:solidFill>
                <a:latin typeface="Courier New" pitchFamily="49" charset="0"/>
              </a:rPr>
              <a:t>					low = mid + 1;</a:t>
            </a:r>
          </a:p>
          <a:p>
            <a:pPr eaLnBrk="1" hangingPunct="1">
              <a:lnSpc>
                <a:spcPct val="80000"/>
              </a:lnSpc>
              <a:buFontTx/>
              <a:buNone/>
            </a:pPr>
            <a:r>
              <a:rPr lang="en-US" sz="1400" b="1">
                <a:solidFill>
                  <a:srgbClr val="0000FF"/>
                </a:solidFill>
                <a:latin typeface="Courier New" pitchFamily="49" charset="0"/>
              </a:rPr>
              <a:t>				else if( a[mid] &gt; X )</a:t>
            </a:r>
          </a:p>
          <a:p>
            <a:pPr eaLnBrk="1" hangingPunct="1">
              <a:lnSpc>
                <a:spcPct val="80000"/>
              </a:lnSpc>
              <a:buFontTx/>
              <a:buNone/>
            </a:pPr>
            <a:r>
              <a:rPr lang="en-US" sz="1400" b="1">
                <a:solidFill>
                  <a:srgbClr val="0000FF"/>
                </a:solidFill>
                <a:latin typeface="Courier New" pitchFamily="49" charset="0"/>
              </a:rPr>
              <a:t>					high = mid - 1;</a:t>
            </a:r>
          </a:p>
          <a:p>
            <a:pPr eaLnBrk="1" hangingPunct="1">
              <a:lnSpc>
                <a:spcPct val="80000"/>
              </a:lnSpc>
              <a:buFontTx/>
              <a:buNone/>
            </a:pPr>
            <a:r>
              <a:rPr lang="en-US" sz="1400" b="1">
                <a:solidFill>
                  <a:srgbClr val="0000FF"/>
                </a:solidFill>
                <a:latin typeface="Courier New" pitchFamily="49" charset="0"/>
              </a:rPr>
              <a:t>				else</a:t>
            </a:r>
          </a:p>
          <a:p>
            <a:pPr eaLnBrk="1" hangingPunct="1">
              <a:lnSpc>
                <a:spcPct val="80000"/>
              </a:lnSpc>
              <a:buFontTx/>
              <a:buNone/>
            </a:pPr>
            <a:r>
              <a:rPr lang="en-US" sz="1400" b="1">
                <a:solidFill>
                  <a:srgbClr val="0000FF"/>
                </a:solidFill>
                <a:latin typeface="Courier New" pitchFamily="49" charset="0"/>
              </a:rPr>
              <a:t>					return mid;</a:t>
            </a:r>
          </a:p>
          <a:p>
            <a:pPr eaLnBrk="1" hangingPunct="1">
              <a:lnSpc>
                <a:spcPct val="80000"/>
              </a:lnSpc>
              <a:buFontTx/>
              <a:buNone/>
            </a:pPr>
            <a:r>
              <a:rPr lang="en-US" sz="1400" b="1">
                <a:solidFill>
                  <a:srgbClr val="0000FF"/>
                </a:solidFill>
                <a:latin typeface="Courier New" pitchFamily="49" charset="0"/>
              </a:rPr>
              <a:t>			}</a:t>
            </a:r>
          </a:p>
          <a:p>
            <a:pPr eaLnBrk="1" hangingPunct="1">
              <a:lnSpc>
                <a:spcPct val="80000"/>
              </a:lnSpc>
              <a:buFontTx/>
              <a:buNone/>
            </a:pPr>
            <a:r>
              <a:rPr lang="en-US" sz="1400" b="1">
                <a:solidFill>
                  <a:srgbClr val="0000FF"/>
                </a:solidFill>
                <a:latin typeface="Courier New" pitchFamily="49" charset="0"/>
              </a:rPr>
              <a:t>			return NOT_FOUND;</a:t>
            </a:r>
          </a:p>
          <a:p>
            <a:pPr eaLnBrk="1" hangingPunct="1">
              <a:lnSpc>
                <a:spcPct val="80000"/>
              </a:lnSpc>
              <a:buFontTx/>
              <a:buNone/>
            </a:pPr>
            <a:r>
              <a:rPr lang="en-US" sz="1400" b="1">
                <a:solidFill>
                  <a:srgbClr val="0000FF"/>
                </a:solidFill>
                <a:latin typeface="Courier New" pitchFamily="49" charset="0"/>
              </a:rPr>
              <a:t>		}</a:t>
            </a:r>
            <a:endParaRPr lang="en-US" sz="2000">
              <a:solidFill>
                <a:srgbClr val="0000FF"/>
              </a:solidFill>
            </a:endParaRPr>
          </a:p>
        </p:txBody>
      </p:sp>
      <p:sp>
        <p:nvSpPr>
          <p:cNvPr id="58373" name="Rectangle 4"/>
          <p:cNvSpPr>
            <a:spLocks noGrp="1" noChangeArrowheads="1"/>
          </p:cNvSpPr>
          <p:nvPr>
            <p:ph type="body" sz="half" idx="2"/>
          </p:nvPr>
        </p:nvSpPr>
        <p:spPr>
          <a:xfrm>
            <a:off x="1752600" y="5181600"/>
            <a:ext cx="8610600" cy="1143000"/>
          </a:xfrm>
        </p:spPr>
        <p:txBody>
          <a:bodyPr/>
          <a:lstStyle/>
          <a:p>
            <a:pPr eaLnBrk="1" hangingPunct="1">
              <a:lnSpc>
                <a:spcPct val="80000"/>
              </a:lnSpc>
            </a:pPr>
            <a:endParaRPr lang="en-US" sz="1000" b="1"/>
          </a:p>
          <a:p>
            <a:pPr eaLnBrk="1" hangingPunct="1">
              <a:lnSpc>
                <a:spcPct val="80000"/>
              </a:lnSpc>
            </a:pPr>
            <a:r>
              <a:rPr lang="en-US" sz="1800"/>
              <a:t>Input size:  n = array size()</a:t>
            </a:r>
          </a:p>
          <a:p>
            <a:pPr eaLnBrk="1" hangingPunct="1">
              <a:lnSpc>
                <a:spcPct val="80000"/>
              </a:lnSpc>
            </a:pPr>
            <a:r>
              <a:rPr lang="en-US" sz="1800"/>
              <a:t>Complexity = O( k iterations x  (1 comparison+1 assignment) per loop)</a:t>
            </a:r>
          </a:p>
          <a:p>
            <a:pPr lvl="1" eaLnBrk="1" hangingPunct="1">
              <a:lnSpc>
                <a:spcPct val="80000"/>
              </a:lnSpc>
              <a:buFontTx/>
              <a:buNone/>
            </a:pPr>
            <a:r>
              <a:rPr lang="en-US" sz="1800"/>
              <a:t>= </a:t>
            </a:r>
            <a:r>
              <a:rPr lang="en-US" sz="1800">
                <a:sym typeface="Symbol" pitchFamily="18" charset="2"/>
              </a:rPr>
              <a:t>O(log(n))</a:t>
            </a:r>
            <a:r>
              <a:rPr lang="en-US" sz="2000">
                <a:sym typeface="Symbol" pitchFamily="18" charset="2"/>
              </a:rPr>
              <a:t> </a:t>
            </a:r>
          </a:p>
        </p:txBody>
      </p:sp>
      <p:pic>
        <p:nvPicPr>
          <p:cNvPr id="6" name="Picture 2" descr="BRAC University Jobs 2020- Jobs in BRAC University- careerz360.com">
            <a:extLst>
              <a:ext uri="{FF2B5EF4-FFF2-40B4-BE49-F238E27FC236}">
                <a16:creationId xmlns:a16="http://schemas.microsoft.com/office/drawing/2014/main" id="{81872470-D2C0-4511-A6DB-BBF9CAE2F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5071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1981200" y="342900"/>
            <a:ext cx="8229600" cy="720090"/>
          </a:xfrm>
        </p:spPr>
        <p:txBody>
          <a:bodyPr/>
          <a:lstStyle/>
          <a:p>
            <a:r>
              <a:rPr lang="en-US" dirty="0"/>
              <a:t>Summary</a:t>
            </a:r>
          </a:p>
        </p:txBody>
      </p:sp>
      <p:sp>
        <p:nvSpPr>
          <p:cNvPr id="3" name="Content Placeholder 2"/>
          <p:cNvSpPr>
            <a:spLocks noGrp="1"/>
          </p:cNvSpPr>
          <p:nvPr>
            <p:ph idx="1"/>
          </p:nvPr>
        </p:nvSpPr>
        <p:spPr>
          <a:xfrm>
            <a:off x="834390" y="1189832"/>
            <a:ext cx="9921240" cy="4936332"/>
          </a:xfrm>
        </p:spPr>
        <p:txBody>
          <a:bodyPr>
            <a:normAutofit lnSpcReduction="10000"/>
          </a:bodyPr>
          <a:lstStyle/>
          <a:p>
            <a:pPr>
              <a:defRPr/>
            </a:pPr>
            <a:r>
              <a:rPr lang="en-US" dirty="0"/>
              <a:t>Time complexity is a measure of algorithm efficiency</a:t>
            </a:r>
          </a:p>
          <a:p>
            <a:pPr>
              <a:defRPr/>
            </a:pPr>
            <a:r>
              <a:rPr lang="en-US" dirty="0"/>
              <a:t>Efficient algorithm plays the major role in determining the running time.</a:t>
            </a:r>
          </a:p>
          <a:p>
            <a:pPr marL="0" indent="0">
              <a:buNone/>
              <a:defRPr/>
            </a:pPr>
            <a:r>
              <a:rPr lang="en-US" dirty="0">
                <a:solidFill>
                  <a:srgbClr val="FF0000"/>
                </a:solidFill>
              </a:rPr>
              <a:t>Q:  Is it possible to determine running time based on algorithm’s time complexity alone?</a:t>
            </a:r>
          </a:p>
          <a:p>
            <a:pPr>
              <a:defRPr/>
            </a:pPr>
            <a:r>
              <a:rPr lang="en-US" dirty="0"/>
              <a:t>Minor tweaks in the code can cut down the running time by a factor too.</a:t>
            </a:r>
          </a:p>
          <a:p>
            <a:pPr>
              <a:defRPr/>
            </a:pPr>
            <a:r>
              <a:rPr lang="en-US" dirty="0"/>
              <a:t>Other items like CPU speed, memory speed, device I/O speed can help as well.</a:t>
            </a:r>
          </a:p>
          <a:p>
            <a:pPr>
              <a:defRPr/>
            </a:pPr>
            <a:r>
              <a:rPr lang="en-US" dirty="0"/>
              <a:t>For certain problems, it is possible to allocate additional space &amp; improve time complexity.</a:t>
            </a:r>
          </a:p>
        </p:txBody>
      </p:sp>
      <p:pic>
        <p:nvPicPr>
          <p:cNvPr id="4" name="Picture 2" descr="BRAC University Jobs 2020- Jobs in BRAC University- careerz360.com">
            <a:extLst>
              <a:ext uri="{FF2B5EF4-FFF2-40B4-BE49-F238E27FC236}">
                <a16:creationId xmlns:a16="http://schemas.microsoft.com/office/drawing/2014/main" id="{B14FB072-C027-48C6-9B99-8E19065A2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94E799E-2B40-45D4-85F3-BAF2DE9CA2CE}"/>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55</a:t>
            </a:fld>
            <a:endParaRPr lang="en-US" dirty="0">
              <a:latin typeface="Arial"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1981200" y="422910"/>
            <a:ext cx="8229600" cy="651510"/>
          </a:xfrm>
        </p:spPr>
        <p:txBody>
          <a:bodyPr/>
          <a:lstStyle/>
          <a:p>
            <a:r>
              <a:rPr lang="en-US" dirty="0"/>
              <a:t>Summary</a:t>
            </a:r>
          </a:p>
        </p:txBody>
      </p:sp>
      <p:sp>
        <p:nvSpPr>
          <p:cNvPr id="3" name="Content Placeholder 2"/>
          <p:cNvSpPr>
            <a:spLocks noGrp="1"/>
          </p:cNvSpPr>
          <p:nvPr>
            <p:ph idx="1"/>
          </p:nvPr>
        </p:nvSpPr>
        <p:spPr>
          <a:xfrm>
            <a:off x="560070" y="1394460"/>
            <a:ext cx="11144250" cy="4731704"/>
          </a:xfrm>
        </p:spPr>
        <p:txBody>
          <a:bodyPr>
            <a:normAutofit fontScale="92500"/>
          </a:bodyPr>
          <a:lstStyle/>
          <a:p>
            <a:pPr>
              <a:defRPr/>
            </a:pPr>
            <a:r>
              <a:rPr lang="en-US" dirty="0"/>
              <a:t>Time complexity is a measure of algorithm efficiency</a:t>
            </a:r>
          </a:p>
          <a:p>
            <a:pPr>
              <a:defRPr/>
            </a:pPr>
            <a:r>
              <a:rPr lang="en-US" dirty="0"/>
              <a:t>Efficient algorithm plays the major role in determining the running time.</a:t>
            </a:r>
          </a:p>
          <a:p>
            <a:pPr marL="0" indent="0">
              <a:buNone/>
              <a:defRPr/>
            </a:pPr>
            <a:r>
              <a:rPr lang="en-US" dirty="0">
                <a:solidFill>
                  <a:srgbClr val="FF0000"/>
                </a:solidFill>
              </a:rPr>
              <a:t>Q:  Is it possible to determine running time based on algorithm’s time complexity alone?</a:t>
            </a:r>
          </a:p>
          <a:p>
            <a:pPr>
              <a:defRPr/>
            </a:pPr>
            <a:r>
              <a:rPr lang="en-US" dirty="0"/>
              <a:t>Minor tweaks in the code can cut down the running time by a factor too.</a:t>
            </a:r>
          </a:p>
          <a:p>
            <a:pPr>
              <a:defRPr/>
            </a:pPr>
            <a:r>
              <a:rPr lang="en-US" dirty="0"/>
              <a:t>Other items like CPU speed, memory speed, device I/O speed can help as well.</a:t>
            </a:r>
          </a:p>
          <a:p>
            <a:pPr>
              <a:defRPr/>
            </a:pPr>
            <a:r>
              <a:rPr lang="en-US" dirty="0"/>
              <a:t>For certain problems, it is possible to allocate additional space &amp; improve time complexity.</a:t>
            </a:r>
          </a:p>
        </p:txBody>
      </p:sp>
      <p:pic>
        <p:nvPicPr>
          <p:cNvPr id="4" name="Picture 2" descr="BRAC University Jobs 2020- Jobs in BRAC University- careerz360.com">
            <a:extLst>
              <a:ext uri="{FF2B5EF4-FFF2-40B4-BE49-F238E27FC236}">
                <a16:creationId xmlns:a16="http://schemas.microsoft.com/office/drawing/2014/main" id="{305B9B78-2073-4766-976E-D7B087549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DD18FAC1-0600-4D06-9A13-0D612BEBCB2E}"/>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56</a:t>
            </a:fld>
            <a:endParaRPr lang="en-US" dirty="0">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DC691EB7-780B-41EA-BA8A-9DD6C6D2DE55}" type="slidenum">
              <a:rPr lang="en-US" smtClean="0">
                <a:latin typeface="Arial" charset="0"/>
              </a:rPr>
              <a:pPr/>
              <a:t>6</a:t>
            </a:fld>
            <a:endParaRPr lang="en-US" dirty="0">
              <a:latin typeface="Arial" charset="0"/>
            </a:endParaRPr>
          </a:p>
        </p:txBody>
      </p:sp>
      <p:sp>
        <p:nvSpPr>
          <p:cNvPr id="26627" name="Rectangle 2"/>
          <p:cNvSpPr>
            <a:spLocks noGrp="1" noChangeArrowheads="1"/>
          </p:cNvSpPr>
          <p:nvPr>
            <p:ph type="title"/>
          </p:nvPr>
        </p:nvSpPr>
        <p:spPr/>
        <p:txBody>
          <a:bodyPr/>
          <a:lstStyle/>
          <a:p>
            <a:pPr eaLnBrk="1" hangingPunct="1"/>
            <a:r>
              <a:rPr lang="en-US" sz="3600" dirty="0"/>
              <a:t>Analyzing Algorithms</a:t>
            </a:r>
          </a:p>
        </p:txBody>
      </p:sp>
      <p:sp>
        <p:nvSpPr>
          <p:cNvPr id="53251" name="Rectangle 3"/>
          <p:cNvSpPr>
            <a:spLocks noGrp="1" noChangeArrowheads="1"/>
          </p:cNvSpPr>
          <p:nvPr>
            <p:ph type="body" idx="1"/>
          </p:nvPr>
        </p:nvSpPr>
        <p:spPr>
          <a:xfrm>
            <a:off x="609599" y="1008063"/>
            <a:ext cx="10531152" cy="5619750"/>
          </a:xfrm>
        </p:spPr>
        <p:txBody>
          <a:bodyPr/>
          <a:lstStyle/>
          <a:p>
            <a:pPr marL="533400" indent="-533400" eaLnBrk="1" hangingPunct="1">
              <a:lnSpc>
                <a:spcPct val="150000"/>
              </a:lnSpc>
            </a:pPr>
            <a:r>
              <a:rPr lang="en-US" sz="2000" dirty="0"/>
              <a:t>Predict the amount of resources required: </a:t>
            </a:r>
          </a:p>
          <a:p>
            <a:pPr marL="914400" lvl="1" indent="-457200" eaLnBrk="1" hangingPunct="1">
              <a:lnSpc>
                <a:spcPct val="150000"/>
              </a:lnSpc>
              <a:buFontTx/>
              <a:buChar char="•"/>
            </a:pPr>
            <a:r>
              <a:rPr lang="en-US" sz="1800" dirty="0"/>
              <a:t> </a:t>
            </a:r>
            <a:r>
              <a:rPr lang="en-US" sz="1800" dirty="0">
                <a:solidFill>
                  <a:srgbClr val="DD0111"/>
                </a:solidFill>
              </a:rPr>
              <a:t>memory</a:t>
            </a:r>
            <a:r>
              <a:rPr lang="en-US" sz="1800" dirty="0"/>
              <a:t>: how much space is needed? </a:t>
            </a:r>
          </a:p>
          <a:p>
            <a:pPr marL="914400" lvl="1" indent="-457200" eaLnBrk="1" hangingPunct="1">
              <a:lnSpc>
                <a:spcPct val="150000"/>
              </a:lnSpc>
              <a:buFontTx/>
              <a:buChar char="•"/>
            </a:pPr>
            <a:r>
              <a:rPr lang="en-US" sz="1800" dirty="0"/>
              <a:t> </a:t>
            </a:r>
            <a:r>
              <a:rPr lang="en-US" sz="1800" dirty="0">
                <a:solidFill>
                  <a:srgbClr val="DD0111"/>
                </a:solidFill>
              </a:rPr>
              <a:t>computational time</a:t>
            </a:r>
            <a:r>
              <a:rPr lang="en-US" sz="1800" dirty="0"/>
              <a:t>: how fast the algorithm runs?</a:t>
            </a:r>
          </a:p>
          <a:p>
            <a:pPr marL="533400" indent="-533400" eaLnBrk="1" hangingPunct="1">
              <a:lnSpc>
                <a:spcPct val="150000"/>
              </a:lnSpc>
            </a:pPr>
            <a:r>
              <a:rPr lang="en-US" sz="2000" dirty="0"/>
              <a:t>FACT: running time grows with the size of the input </a:t>
            </a:r>
          </a:p>
          <a:p>
            <a:pPr marL="533400" indent="-533400" eaLnBrk="1" hangingPunct="1">
              <a:lnSpc>
                <a:spcPct val="150000"/>
              </a:lnSpc>
            </a:pPr>
            <a:r>
              <a:rPr lang="en-US" sz="2000" dirty="0"/>
              <a:t>Input size (number of elements in the input)</a:t>
            </a:r>
            <a:endParaRPr lang="en-US" sz="2000" dirty="0">
              <a:latin typeface="Monotype Corsiva" pitchFamily="66" charset="0"/>
            </a:endParaRPr>
          </a:p>
          <a:p>
            <a:pPr marL="914400" lvl="1" indent="-457200" eaLnBrk="1" hangingPunct="1">
              <a:lnSpc>
                <a:spcPct val="150000"/>
              </a:lnSpc>
            </a:pPr>
            <a:r>
              <a:rPr lang="en-US" sz="1800" dirty="0"/>
              <a:t>Size of an array, polynomial degree, # of elements in a matrix, # of bits in the binary representation of the input, vertices and edges in a graph</a:t>
            </a:r>
          </a:p>
          <a:p>
            <a:pPr marL="533400" indent="-533400" eaLnBrk="1" hangingPunct="1">
              <a:lnSpc>
                <a:spcPct val="150000"/>
              </a:lnSpc>
              <a:buNone/>
            </a:pPr>
            <a:r>
              <a:rPr lang="en-US" sz="2400" dirty="0">
                <a:solidFill>
                  <a:srgbClr val="DD0111"/>
                </a:solidFill>
                <a:latin typeface="Monotype Corsiva" pitchFamily="66" charset="0"/>
              </a:rPr>
              <a:t>Def: </a:t>
            </a:r>
            <a:r>
              <a:rPr lang="en-US" sz="2400" i="1" dirty="0">
                <a:latin typeface="Monotype Corsiva" pitchFamily="66" charset="0"/>
              </a:rPr>
              <a:t>Running time = the number of primitive operations (steps) executed before termination</a:t>
            </a:r>
          </a:p>
          <a:p>
            <a:pPr marL="914400" lvl="1" indent="-457200" eaLnBrk="1" hangingPunct="1">
              <a:lnSpc>
                <a:spcPct val="150000"/>
              </a:lnSpc>
            </a:pPr>
            <a:r>
              <a:rPr lang="en-US" sz="1800" dirty="0"/>
              <a:t>Arithmetic operations (+, -, *), data movement, control, decision making (</a:t>
            </a:r>
            <a:r>
              <a:rPr lang="en-US" sz="1800" i="1" dirty="0"/>
              <a:t>if, while</a:t>
            </a:r>
            <a:r>
              <a:rPr lang="en-US" sz="1800" dirty="0"/>
              <a:t>), comparison</a:t>
            </a:r>
            <a:endParaRPr lang="en-US" sz="1800" dirty="0">
              <a:latin typeface="Monotype Corsiva" pitchFamily="66" charset="0"/>
            </a:endParaRPr>
          </a:p>
        </p:txBody>
      </p:sp>
      <p:pic>
        <p:nvPicPr>
          <p:cNvPr id="5" name="Picture 2" descr="BRAC University Jobs 2020- Jobs in BRAC University- careerz360.com">
            <a:extLst>
              <a:ext uri="{FF2B5EF4-FFF2-40B4-BE49-F238E27FC236}">
                <a16:creationId xmlns:a16="http://schemas.microsoft.com/office/drawing/2014/main" id="{CAC487A2-C0C3-43E6-8125-0AA8780CA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25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2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25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4AD5A8E2-14C9-4701-82AF-A94C7F3B222E}" type="slidenum">
              <a:rPr lang="en-US" smtClean="0">
                <a:latin typeface="Arial" charset="0"/>
              </a:rPr>
              <a:pPr/>
              <a:t>7</a:t>
            </a:fld>
            <a:endParaRPr lang="en-US" dirty="0">
              <a:latin typeface="Arial" charset="0"/>
            </a:endParaRPr>
          </a:p>
        </p:txBody>
      </p:sp>
      <p:sp>
        <p:nvSpPr>
          <p:cNvPr id="27651" name="Rectangle 2"/>
          <p:cNvSpPr>
            <a:spLocks noGrp="1" noChangeArrowheads="1"/>
          </p:cNvSpPr>
          <p:nvPr>
            <p:ph type="title"/>
          </p:nvPr>
        </p:nvSpPr>
        <p:spPr/>
        <p:txBody>
          <a:bodyPr/>
          <a:lstStyle/>
          <a:p>
            <a:pPr eaLnBrk="1" hangingPunct="1"/>
            <a:r>
              <a:rPr lang="en-US" dirty="0"/>
              <a:t>Algorithm Analysis: Example</a:t>
            </a:r>
          </a:p>
        </p:txBody>
      </p:sp>
      <p:sp>
        <p:nvSpPr>
          <p:cNvPr id="99331" name="Rectangle 3"/>
          <p:cNvSpPr>
            <a:spLocks noGrp="1" noChangeArrowheads="1"/>
          </p:cNvSpPr>
          <p:nvPr>
            <p:ph type="body" idx="1"/>
          </p:nvPr>
        </p:nvSpPr>
        <p:spPr>
          <a:xfrm>
            <a:off x="690464" y="1079500"/>
            <a:ext cx="10891935" cy="5480050"/>
          </a:xfrm>
        </p:spPr>
        <p:txBody>
          <a:bodyPr/>
          <a:lstStyle/>
          <a:p>
            <a:pPr eaLnBrk="1" hangingPunct="1"/>
            <a:r>
              <a:rPr lang="en-US" sz="2400" dirty="0">
                <a:solidFill>
                  <a:srgbClr val="DD0111"/>
                </a:solidFill>
                <a:latin typeface="Monotype Corsiva" pitchFamily="66" charset="0"/>
              </a:rPr>
              <a:t>Alg.:</a:t>
            </a:r>
            <a:r>
              <a:rPr lang="en-US" sz="2400" dirty="0"/>
              <a:t> </a:t>
            </a:r>
            <a:r>
              <a:rPr lang="en-US" sz="2400" dirty="0">
                <a:latin typeface="+mj-lt"/>
              </a:rPr>
              <a:t>MIN (a[1], …, a[n])</a:t>
            </a:r>
          </a:p>
          <a:p>
            <a:pPr lvl="1" eaLnBrk="1" hangingPunct="1">
              <a:buFontTx/>
              <a:buNone/>
            </a:pPr>
            <a:r>
              <a:rPr lang="en-US" sz="2000" dirty="0">
                <a:latin typeface="+mj-lt"/>
              </a:rPr>
              <a:t>		  m ← a[1];			</a:t>
            </a:r>
          </a:p>
          <a:p>
            <a:pPr lvl="1" eaLnBrk="1" hangingPunct="1">
              <a:buFontTx/>
              <a:buNone/>
            </a:pPr>
            <a:r>
              <a:rPr lang="en-US" sz="2000" dirty="0">
                <a:latin typeface="+mj-lt"/>
              </a:rPr>
              <a:t>	  	  for </a:t>
            </a:r>
            <a:r>
              <a:rPr lang="en-US" sz="2000" dirty="0" err="1">
                <a:latin typeface="+mj-lt"/>
              </a:rPr>
              <a:t>i</a:t>
            </a:r>
            <a:r>
              <a:rPr lang="en-US" sz="2000" dirty="0">
                <a:latin typeface="+mj-lt"/>
              </a:rPr>
              <a:t> ← 2 to n			</a:t>
            </a:r>
          </a:p>
          <a:p>
            <a:pPr lvl="1" eaLnBrk="1" hangingPunct="1">
              <a:buFontTx/>
              <a:buNone/>
            </a:pPr>
            <a:r>
              <a:rPr lang="en-US" sz="2000" dirty="0">
                <a:latin typeface="+mj-lt"/>
              </a:rPr>
              <a:t>		         if a[</a:t>
            </a:r>
            <a:r>
              <a:rPr lang="en-US" sz="2000" dirty="0" err="1">
                <a:latin typeface="+mj-lt"/>
              </a:rPr>
              <a:t>i</a:t>
            </a:r>
            <a:r>
              <a:rPr lang="en-US" sz="2000" dirty="0">
                <a:latin typeface="+mj-lt"/>
              </a:rPr>
              <a:t>] &lt; m 			</a:t>
            </a:r>
          </a:p>
          <a:p>
            <a:pPr lvl="1" eaLnBrk="1" hangingPunct="1">
              <a:buFontTx/>
              <a:buNone/>
            </a:pPr>
            <a:r>
              <a:rPr lang="en-US" sz="2000" dirty="0">
                <a:latin typeface="+mj-lt"/>
              </a:rPr>
              <a:t>			then m ← a[</a:t>
            </a:r>
            <a:r>
              <a:rPr lang="en-US" sz="2000" dirty="0" err="1">
                <a:latin typeface="+mj-lt"/>
              </a:rPr>
              <a:t>i</a:t>
            </a:r>
            <a:r>
              <a:rPr lang="en-US" sz="2000" dirty="0">
                <a:latin typeface="+mj-lt"/>
              </a:rPr>
              <a:t>];</a:t>
            </a:r>
            <a:r>
              <a:rPr lang="en-US" sz="2000" dirty="0">
                <a:latin typeface="Monotype Corsiva" pitchFamily="66" charset="0"/>
              </a:rPr>
              <a:t>		</a:t>
            </a:r>
          </a:p>
          <a:p>
            <a:pPr eaLnBrk="1" hangingPunct="1"/>
            <a:r>
              <a:rPr lang="en-US" sz="2400" b="1" dirty="0"/>
              <a:t>Running time</a:t>
            </a:r>
            <a:r>
              <a:rPr lang="en-US" sz="2400" dirty="0"/>
              <a:t>: </a:t>
            </a:r>
          </a:p>
          <a:p>
            <a:pPr lvl="1" eaLnBrk="1" hangingPunct="1"/>
            <a:r>
              <a:rPr lang="en-US" dirty="0"/>
              <a:t>the number of primitive operations (steps) executed before termination</a:t>
            </a:r>
          </a:p>
          <a:p>
            <a:pPr lvl="1" eaLnBrk="1" hangingPunct="1">
              <a:buFontTx/>
              <a:buNone/>
            </a:pPr>
            <a:r>
              <a:rPr lang="en-US" sz="2000" dirty="0">
                <a:latin typeface="Monotype Corsiva" pitchFamily="66" charset="0"/>
              </a:rPr>
              <a:t>T(n)  =1</a:t>
            </a:r>
            <a:r>
              <a:rPr lang="en-US" sz="2000" dirty="0"/>
              <a:t> [first step] + </a:t>
            </a:r>
            <a:r>
              <a:rPr lang="en-US" sz="2000" dirty="0">
                <a:latin typeface="Monotype Corsiva" pitchFamily="66" charset="0"/>
              </a:rPr>
              <a:t>(n) </a:t>
            </a:r>
            <a:r>
              <a:rPr lang="en-US" sz="2000" dirty="0"/>
              <a:t>[for loop] + </a:t>
            </a:r>
            <a:r>
              <a:rPr lang="en-US" sz="2000" dirty="0">
                <a:latin typeface="Monotype Corsiva" pitchFamily="66" charset="0"/>
              </a:rPr>
              <a:t>(n-1)</a:t>
            </a:r>
            <a:r>
              <a:rPr lang="en-US" sz="2000" dirty="0"/>
              <a:t> [if condition] + </a:t>
            </a:r>
            <a:r>
              <a:rPr lang="en-US" sz="2000" dirty="0">
                <a:latin typeface="Monotype Corsiva" pitchFamily="66" charset="0"/>
              </a:rPr>
              <a:t>(n-1)</a:t>
            </a:r>
            <a:r>
              <a:rPr lang="en-US" sz="2000" dirty="0"/>
              <a:t> [the assignment in then] = </a:t>
            </a:r>
            <a:r>
              <a:rPr lang="en-US" sz="2000" dirty="0">
                <a:latin typeface="Monotype Corsiva" pitchFamily="66" charset="0"/>
              </a:rPr>
              <a:t>3n - 1</a:t>
            </a:r>
          </a:p>
          <a:p>
            <a:pPr eaLnBrk="1" hangingPunct="1"/>
            <a:r>
              <a:rPr lang="en-US" sz="2400" dirty="0"/>
              <a:t>Order (rate) of growth: </a:t>
            </a:r>
          </a:p>
          <a:p>
            <a:pPr lvl="1" eaLnBrk="1" hangingPunct="1"/>
            <a:r>
              <a:rPr lang="en-US" sz="2000" dirty="0"/>
              <a:t>The leading term of the formula</a:t>
            </a:r>
          </a:p>
          <a:p>
            <a:pPr lvl="1" eaLnBrk="1" hangingPunct="1"/>
            <a:r>
              <a:rPr lang="en-US" sz="2000" dirty="0"/>
              <a:t>Expresses the asymptotic behavior of the algorithm</a:t>
            </a:r>
          </a:p>
        </p:txBody>
      </p:sp>
      <p:pic>
        <p:nvPicPr>
          <p:cNvPr id="6" name="Picture 2" descr="BRAC University Jobs 2020- Jobs in BRAC University- careerz360.com">
            <a:extLst>
              <a:ext uri="{FF2B5EF4-FFF2-40B4-BE49-F238E27FC236}">
                <a16:creationId xmlns:a16="http://schemas.microsoft.com/office/drawing/2014/main" id="{600471D9-5231-4079-893A-14CCB56E0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3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3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33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933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9331">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933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3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A3665942-C206-4FF1-8CC9-864EAF057D90}" type="slidenum">
              <a:rPr lang="en-US" smtClean="0">
                <a:latin typeface="Arial" charset="0"/>
              </a:rPr>
              <a:pPr/>
              <a:t>8</a:t>
            </a:fld>
            <a:endParaRPr lang="en-US">
              <a:latin typeface="Arial" charset="0"/>
            </a:endParaRPr>
          </a:p>
        </p:txBody>
      </p:sp>
      <p:sp>
        <p:nvSpPr>
          <p:cNvPr id="28675" name="Rectangle 2"/>
          <p:cNvSpPr>
            <a:spLocks noGrp="1" noChangeArrowheads="1"/>
          </p:cNvSpPr>
          <p:nvPr>
            <p:ph type="title"/>
          </p:nvPr>
        </p:nvSpPr>
        <p:spPr/>
        <p:txBody>
          <a:bodyPr/>
          <a:lstStyle/>
          <a:p>
            <a:pPr eaLnBrk="1" hangingPunct="1"/>
            <a:r>
              <a:rPr lang="en-US" dirty="0"/>
              <a:t>Typical Running Time Functions</a:t>
            </a:r>
          </a:p>
        </p:txBody>
      </p:sp>
      <p:sp>
        <p:nvSpPr>
          <p:cNvPr id="92163" name="Rectangle 3"/>
          <p:cNvSpPr>
            <a:spLocks noGrp="1" noChangeArrowheads="1"/>
          </p:cNvSpPr>
          <p:nvPr>
            <p:ph type="body" idx="1"/>
          </p:nvPr>
        </p:nvSpPr>
        <p:spPr/>
        <p:txBody>
          <a:bodyPr/>
          <a:lstStyle/>
          <a:p>
            <a:pPr eaLnBrk="1" hangingPunct="1">
              <a:lnSpc>
                <a:spcPct val="130000"/>
              </a:lnSpc>
            </a:pPr>
            <a:r>
              <a:rPr lang="en-US" sz="2400" dirty="0">
                <a:latin typeface="+mj-lt"/>
              </a:rPr>
              <a:t>1 (constant running time): </a:t>
            </a:r>
          </a:p>
          <a:p>
            <a:pPr lvl="1" eaLnBrk="1" hangingPunct="1">
              <a:lnSpc>
                <a:spcPct val="130000"/>
              </a:lnSpc>
            </a:pPr>
            <a:r>
              <a:rPr lang="en-US" sz="2000" dirty="0">
                <a:latin typeface="+mj-lt"/>
              </a:rPr>
              <a:t>Instructions are executed once or a few times</a:t>
            </a:r>
          </a:p>
          <a:p>
            <a:pPr eaLnBrk="1" hangingPunct="1">
              <a:lnSpc>
                <a:spcPct val="130000"/>
              </a:lnSpc>
            </a:pPr>
            <a:r>
              <a:rPr lang="en-US" sz="2400" dirty="0" err="1">
                <a:latin typeface="+mj-lt"/>
              </a:rPr>
              <a:t>logN</a:t>
            </a:r>
            <a:r>
              <a:rPr lang="en-US" sz="2400" dirty="0">
                <a:latin typeface="+mj-lt"/>
              </a:rPr>
              <a:t> (logarithmic)</a:t>
            </a:r>
          </a:p>
          <a:p>
            <a:pPr lvl="1" eaLnBrk="1" hangingPunct="1">
              <a:lnSpc>
                <a:spcPct val="130000"/>
              </a:lnSpc>
            </a:pPr>
            <a:r>
              <a:rPr lang="en-US" sz="2000" dirty="0">
                <a:latin typeface="+mj-lt"/>
              </a:rPr>
              <a:t>A big problem is solved by cutting the original problem in smaller sizes, by a constant fraction at each step</a:t>
            </a:r>
          </a:p>
          <a:p>
            <a:pPr eaLnBrk="1" hangingPunct="1">
              <a:lnSpc>
                <a:spcPct val="130000"/>
              </a:lnSpc>
            </a:pPr>
            <a:r>
              <a:rPr lang="en-US" sz="2400" dirty="0">
                <a:latin typeface="+mj-lt"/>
              </a:rPr>
              <a:t>N (linear)</a:t>
            </a:r>
          </a:p>
          <a:p>
            <a:pPr lvl="1" eaLnBrk="1" hangingPunct="1">
              <a:lnSpc>
                <a:spcPct val="130000"/>
              </a:lnSpc>
            </a:pPr>
            <a:r>
              <a:rPr lang="en-US" sz="2000" dirty="0">
                <a:latin typeface="+mj-lt"/>
              </a:rPr>
              <a:t>A small amount of processing is done on each input element</a:t>
            </a:r>
          </a:p>
          <a:p>
            <a:pPr eaLnBrk="1" hangingPunct="1">
              <a:lnSpc>
                <a:spcPct val="130000"/>
              </a:lnSpc>
            </a:pPr>
            <a:r>
              <a:rPr lang="en-US" sz="2400" dirty="0">
                <a:latin typeface="+mj-lt"/>
              </a:rPr>
              <a:t>N </a:t>
            </a:r>
            <a:r>
              <a:rPr lang="en-US" sz="2400" dirty="0" err="1">
                <a:latin typeface="+mj-lt"/>
              </a:rPr>
              <a:t>logN</a:t>
            </a:r>
            <a:endParaRPr lang="en-US" sz="2400" dirty="0">
              <a:latin typeface="+mj-lt"/>
            </a:endParaRPr>
          </a:p>
          <a:p>
            <a:pPr lvl="1" eaLnBrk="1" hangingPunct="1">
              <a:lnSpc>
                <a:spcPct val="130000"/>
              </a:lnSpc>
            </a:pPr>
            <a:r>
              <a:rPr lang="en-US" sz="2000" dirty="0">
                <a:latin typeface="+mj-lt"/>
              </a:rPr>
              <a:t>A problem is solved by dividing it into smaller problems, solving them independently and combining the solution</a:t>
            </a:r>
          </a:p>
        </p:txBody>
      </p:sp>
      <p:pic>
        <p:nvPicPr>
          <p:cNvPr id="5" name="Picture 2" descr="BRAC University Jobs 2020- Jobs in BRAC University- careerz360.com">
            <a:extLst>
              <a:ext uri="{FF2B5EF4-FFF2-40B4-BE49-F238E27FC236}">
                <a16:creationId xmlns:a16="http://schemas.microsoft.com/office/drawing/2014/main" id="{FF472773-A036-45F3-BA10-3F13C0CD5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216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1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4365575E-AFBE-4649-B624-A15BB8B4693E}" type="slidenum">
              <a:rPr lang="en-US" smtClean="0">
                <a:latin typeface="Arial" charset="0"/>
              </a:rPr>
              <a:pPr/>
              <a:t>9</a:t>
            </a:fld>
            <a:endParaRPr lang="en-US">
              <a:latin typeface="Arial" charset="0"/>
            </a:endParaRPr>
          </a:p>
        </p:txBody>
      </p:sp>
      <p:sp>
        <p:nvSpPr>
          <p:cNvPr id="29699" name="Rectangle 2"/>
          <p:cNvSpPr>
            <a:spLocks noGrp="1" noChangeArrowheads="1"/>
          </p:cNvSpPr>
          <p:nvPr>
            <p:ph type="title"/>
          </p:nvPr>
        </p:nvSpPr>
        <p:spPr/>
        <p:txBody>
          <a:bodyPr/>
          <a:lstStyle/>
          <a:p>
            <a:pPr eaLnBrk="1" hangingPunct="1"/>
            <a:r>
              <a:rPr lang="en-US"/>
              <a:t>Typical Running Time Functions</a:t>
            </a:r>
          </a:p>
        </p:txBody>
      </p:sp>
      <p:sp>
        <p:nvSpPr>
          <p:cNvPr id="93187" name="Rectangle 3"/>
          <p:cNvSpPr>
            <a:spLocks noGrp="1" noChangeArrowheads="1"/>
          </p:cNvSpPr>
          <p:nvPr>
            <p:ph type="body" idx="1"/>
          </p:nvPr>
        </p:nvSpPr>
        <p:spPr/>
        <p:txBody>
          <a:bodyPr/>
          <a:lstStyle/>
          <a:p>
            <a:pPr eaLnBrk="1" hangingPunct="1">
              <a:lnSpc>
                <a:spcPct val="150000"/>
              </a:lnSpc>
            </a:pPr>
            <a:r>
              <a:rPr lang="en-US" sz="2400" dirty="0">
                <a:latin typeface="+mj-lt"/>
              </a:rPr>
              <a:t>N</a:t>
            </a:r>
            <a:r>
              <a:rPr lang="en-US" sz="2400" baseline="30000" dirty="0">
                <a:latin typeface="+mj-lt"/>
              </a:rPr>
              <a:t>2</a:t>
            </a:r>
            <a:r>
              <a:rPr lang="en-US" sz="2400" dirty="0">
                <a:latin typeface="+mj-lt"/>
              </a:rPr>
              <a:t> (quadratic)</a:t>
            </a:r>
          </a:p>
          <a:p>
            <a:pPr lvl="1" eaLnBrk="1" hangingPunct="1">
              <a:lnSpc>
                <a:spcPct val="150000"/>
              </a:lnSpc>
            </a:pPr>
            <a:r>
              <a:rPr lang="en-US" sz="2000" dirty="0"/>
              <a:t>Typical for algorithms that process all pairs of data items (double nested loops)</a:t>
            </a:r>
          </a:p>
          <a:p>
            <a:pPr eaLnBrk="1" hangingPunct="1">
              <a:lnSpc>
                <a:spcPct val="150000"/>
              </a:lnSpc>
            </a:pPr>
            <a:r>
              <a:rPr lang="en-US" sz="2400" dirty="0">
                <a:latin typeface="+mj-lt"/>
              </a:rPr>
              <a:t>N</a:t>
            </a:r>
            <a:r>
              <a:rPr lang="en-US" sz="2400" baseline="30000" dirty="0">
                <a:latin typeface="+mj-lt"/>
              </a:rPr>
              <a:t>3</a:t>
            </a:r>
            <a:r>
              <a:rPr lang="en-US" sz="2400" dirty="0">
                <a:latin typeface="+mj-lt"/>
              </a:rPr>
              <a:t> (cubic)</a:t>
            </a:r>
          </a:p>
          <a:p>
            <a:pPr lvl="1" eaLnBrk="1" hangingPunct="1">
              <a:lnSpc>
                <a:spcPct val="150000"/>
              </a:lnSpc>
            </a:pPr>
            <a:r>
              <a:rPr lang="en-US" sz="2000" dirty="0"/>
              <a:t>Processing of triples of data (triple nested loops)</a:t>
            </a:r>
          </a:p>
          <a:p>
            <a:pPr eaLnBrk="1" hangingPunct="1">
              <a:lnSpc>
                <a:spcPct val="150000"/>
              </a:lnSpc>
            </a:pPr>
            <a:r>
              <a:rPr lang="en-US" sz="2400" dirty="0">
                <a:latin typeface="+mj-lt"/>
              </a:rPr>
              <a:t>N</a:t>
            </a:r>
            <a:r>
              <a:rPr lang="en-US" sz="2400" baseline="30000" dirty="0">
                <a:latin typeface="+mj-lt"/>
              </a:rPr>
              <a:t>K</a:t>
            </a:r>
            <a:r>
              <a:rPr lang="en-US" sz="2400" dirty="0">
                <a:latin typeface="+mj-lt"/>
              </a:rPr>
              <a:t> (polynomial)</a:t>
            </a:r>
          </a:p>
          <a:p>
            <a:pPr eaLnBrk="1" hangingPunct="1">
              <a:lnSpc>
                <a:spcPct val="150000"/>
              </a:lnSpc>
            </a:pPr>
            <a:r>
              <a:rPr lang="en-US" sz="2400" dirty="0">
                <a:latin typeface="+mj-lt"/>
              </a:rPr>
              <a:t>2</a:t>
            </a:r>
            <a:r>
              <a:rPr lang="en-US" sz="2400" baseline="30000" dirty="0">
                <a:latin typeface="+mj-lt"/>
              </a:rPr>
              <a:t>N</a:t>
            </a:r>
            <a:r>
              <a:rPr lang="en-US" sz="2400" dirty="0">
                <a:latin typeface="+mj-lt"/>
              </a:rPr>
              <a:t> (exponential)</a:t>
            </a:r>
          </a:p>
          <a:p>
            <a:pPr lvl="1" eaLnBrk="1" hangingPunct="1">
              <a:lnSpc>
                <a:spcPct val="150000"/>
              </a:lnSpc>
            </a:pPr>
            <a:r>
              <a:rPr lang="en-US" sz="2000" dirty="0"/>
              <a:t>Few exponential algorithms are appropriate for practical use</a:t>
            </a:r>
          </a:p>
        </p:txBody>
      </p:sp>
      <p:pic>
        <p:nvPicPr>
          <p:cNvPr id="5" name="Picture 2" descr="BRAC University Jobs 2020- Jobs in BRAC University- careerz360.com">
            <a:extLst>
              <a:ext uri="{FF2B5EF4-FFF2-40B4-BE49-F238E27FC236}">
                <a16:creationId xmlns:a16="http://schemas.microsoft.com/office/drawing/2014/main" id="{ED2E9496-5C6C-4A20-A09D-1E6E0C904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318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31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3199</TotalTime>
  <Words>4099</Words>
  <Application>Microsoft Office PowerPoint</Application>
  <PresentationFormat>Widescreen</PresentationFormat>
  <Paragraphs>555</Paragraphs>
  <Slides>56</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Cambria Math</vt:lpstr>
      <vt:lpstr>Comic Sans MS</vt:lpstr>
      <vt:lpstr>Courier New</vt:lpstr>
      <vt:lpstr>Monotype Corsiva</vt:lpstr>
      <vt:lpstr>Symbol</vt:lpstr>
      <vt:lpstr>Times New Roman</vt:lpstr>
      <vt:lpstr>Verdana</vt:lpstr>
      <vt:lpstr>Default Design</vt:lpstr>
      <vt:lpstr>CSE-221 Algorithms</vt:lpstr>
      <vt:lpstr>Algorithm Definition</vt:lpstr>
      <vt:lpstr>Glance of Algorithm</vt:lpstr>
      <vt:lpstr>Algorithm Specifications</vt:lpstr>
      <vt:lpstr>Good Algorithms?</vt:lpstr>
      <vt:lpstr>Analyzing Algorithms</vt:lpstr>
      <vt:lpstr>Algorithm Analysis: Example</vt:lpstr>
      <vt:lpstr>Typical Running Time Functions</vt:lpstr>
      <vt:lpstr>Typical Running Time Functions</vt:lpstr>
      <vt:lpstr>Growth of Functions</vt:lpstr>
      <vt:lpstr>Complexity Graphs</vt:lpstr>
      <vt:lpstr>Complexity Graphs</vt:lpstr>
      <vt:lpstr>Complexity Graphs</vt:lpstr>
      <vt:lpstr>Complexity Graphs (log scale)</vt:lpstr>
      <vt:lpstr>Algorithm Complexity</vt:lpstr>
      <vt:lpstr>Best, Worst, and Average Case Complexity</vt:lpstr>
      <vt:lpstr>Doing the Analysis</vt:lpstr>
      <vt:lpstr>Motivation for Asymptotic Analysis</vt:lpstr>
      <vt:lpstr>Classifying functions by their Asymptotic Growth Rates </vt:lpstr>
      <vt:lpstr>Classifying functions by their Asymptotic Growth Rates </vt:lpstr>
      <vt:lpstr>Big-O</vt:lpstr>
      <vt:lpstr>Visualization of O(g(n))</vt:lpstr>
      <vt:lpstr>Examples</vt:lpstr>
      <vt:lpstr>Big-O</vt:lpstr>
      <vt:lpstr>More Big-O</vt:lpstr>
      <vt:lpstr>Tight bounds</vt:lpstr>
      <vt:lpstr>Big Omega – Notation</vt:lpstr>
      <vt:lpstr>Visualization of (g(n))</vt:lpstr>
      <vt:lpstr>-notation</vt:lpstr>
      <vt:lpstr>Visualization of (g(n))</vt:lpstr>
      <vt:lpstr>A Few More Examples</vt:lpstr>
      <vt:lpstr>Example 2</vt:lpstr>
      <vt:lpstr>Example 3</vt:lpstr>
      <vt:lpstr>Asymptotic Notations - Examples</vt:lpstr>
      <vt:lpstr>Asymptotic Notations - Examples</vt:lpstr>
      <vt:lpstr>Simplifying Assumptions</vt:lpstr>
      <vt:lpstr>Some Simplified Rules</vt:lpstr>
      <vt:lpstr>Example #1: carry n books  from one bookshelf to another one</vt:lpstr>
      <vt:lpstr>Example #2: Locating Roll-Number record in Attendance Sheet</vt:lpstr>
      <vt:lpstr>Example #3: Teacher of CSE 221 gives gifts to first 10 students</vt:lpstr>
      <vt:lpstr>Loops with Break </vt:lpstr>
      <vt:lpstr>Sequential Search</vt:lpstr>
      <vt:lpstr>If-then-else Statement</vt:lpstr>
      <vt:lpstr>Consecutive Statements</vt:lpstr>
      <vt:lpstr>Nested Loop Statements </vt:lpstr>
      <vt:lpstr>Example</vt:lpstr>
      <vt:lpstr>Example</vt:lpstr>
      <vt:lpstr>Example</vt:lpstr>
      <vt:lpstr>Example</vt:lpstr>
      <vt:lpstr>Example</vt:lpstr>
      <vt:lpstr>Example</vt:lpstr>
      <vt:lpstr>Example</vt:lpstr>
      <vt:lpstr>Recursion</vt:lpstr>
      <vt:lpstr>Binary Search</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CSE-304 Design &amp; Analysis of Algorithm</dc:title>
  <dc:creator>Shamsujjoha</dc:creator>
  <cp:lastModifiedBy>Moin Mostakim</cp:lastModifiedBy>
  <cp:revision>576</cp:revision>
  <dcterms:created xsi:type="dcterms:W3CDTF">2003-07-26T00:47:08Z</dcterms:created>
  <dcterms:modified xsi:type="dcterms:W3CDTF">2020-06-13T13:00:02Z</dcterms:modified>
</cp:coreProperties>
</file>