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8000" cy="9144000"/>
  <p:embeddedFontLst>
    <p:embeddedFont>
      <p:font typeface="Corsiva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8" roundtripDataSignature="AMtx7mio2HZcdx6JcBj+3pps4fZWo4rQ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Corsiva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Corsiva-italic.fntdata"/><Relationship Id="rId21" Type="http://schemas.openxmlformats.org/officeDocument/2006/relationships/slide" Target="slides/slide16.xml"/><Relationship Id="rId65" Type="http://schemas.openxmlformats.org/officeDocument/2006/relationships/font" Target="fonts/Corsiva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Corsiva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constant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Obviousy n squared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 squared == 1 + 2 + … + 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outer loop O(lg N), inner loop (N)  == O (N lg N) by product rule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outer O (lg N)  inner = sum of powers of 2 which is linear since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sum of powers of 2 dividing into N is 2N  so its O (N lg N) by product rule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2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7:notes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8:notes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1:notes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2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constant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3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4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Obviousy n squared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6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Google Shape;61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 squared == 1 + 2 + … + 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7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outer loop O(lg N), inner loop (N)  == O (N lg N) by product rule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8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outer O (lg N)  inner = sum of powers of 2 which is linear since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sum of powers of 2 dividing into N is 2N  so its O (N lg N) by product rule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/>
          <p:nvPr/>
        </p:nvSpPr>
        <p:spPr>
          <a:xfrm>
            <a:off x="327025" y="3671888"/>
            <a:ext cx="8237538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9" name="Google Shape;69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0" name="Google Shape;70;p6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7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1" type="body"/>
          </p:nvPr>
        </p:nvSpPr>
        <p:spPr>
          <a:xfrm rot="5400000">
            <a:off x="1927226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7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2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2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7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1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62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6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4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4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64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7" name="Google Shape;47;p6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2" name="Google Shape;52;p66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3" name="Google Shape;53;p6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0" name="Google Shape;60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1" name="Google Shape;61;p6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9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9"/>
          <p:cNvSpPr/>
          <p:nvPr/>
        </p:nvSpPr>
        <p:spPr>
          <a:xfrm>
            <a:off x="327025" y="989013"/>
            <a:ext cx="8237538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Algorithms</a:t>
            </a:r>
            <a:br>
              <a:rPr lang="en-US"/>
            </a:b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Time Complexity and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Asymptotic Analysis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95959"/>
                </a:solidFill>
              </a:rPr>
              <a:t>Mushtari Sadia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94" name="Google Shape;94;p1"/>
          <p:cNvSpPr/>
          <p:nvPr/>
        </p:nvSpPr>
        <p:spPr>
          <a:xfrm>
            <a:off x="4448175" y="3244850"/>
            <a:ext cx="2476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Loop Statements 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Analyze such statements inside out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n; ++j) 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2 atomics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for (k = 0; k &lt; n; ++k) 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// 3 atomics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 = (2 + 3n)n</a:t>
            </a:r>
            <a:endParaRPr/>
          </a:p>
        </p:txBody>
      </p:sp>
      <p:pic>
        <p:nvPicPr>
          <p:cNvPr descr="BRAC University Jobs 2020- Jobs in BRAC University- careerz360.com"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</p:txBody>
      </p:sp>
      <p:pic>
        <p:nvPicPr>
          <p:cNvPr descr="BRAC University Jobs 2020- Jobs in BRAC University- careerz360.com"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 &lt;=n; i++)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sum += n;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</p:txBody>
      </p:sp>
      <p:pic>
        <p:nvPicPr>
          <p:cNvPr descr="BRAC University Jobs 2020- Jobs in BRAC University- careerz360.com"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 </a:t>
            </a:r>
            <a:endParaRPr/>
          </a:p>
        </p:txBody>
      </p:sp>
      <p:pic>
        <p:nvPicPr>
          <p:cNvPr descr="BRAC University Jobs 2020- Jobs in BRAC University- careerz360.com"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j&lt;=i; j++)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BRAC University Jobs 2020- Jobs in BRAC University- careerz360.com"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j&lt;=n; j++)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(i=1; i&lt;=j; i++)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sum++;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(k=0; k&lt;n; k++)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A[k] = k;</a:t>
            </a:r>
            <a:endParaRPr sz="4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</p:txBody>
      </p:sp>
      <p:pic>
        <p:nvPicPr>
          <p:cNvPr descr="BRAC University Jobs 2020- Jobs in BRAC University- careerz360.com" id="210" name="Google Shape;2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 </a:t>
            </a:r>
            <a:endParaRPr/>
          </a:p>
        </p:txBody>
      </p:sp>
      <p:pic>
        <p:nvPicPr>
          <p:cNvPr descr="BRAC University Jobs 2020- Jobs in BRAC University- careerz360.com" id="219" name="Google Shape;2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j&lt;=k; j++)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BRAC University Jobs 2020- Jobs in BRAC University- careerz360.com" id="228" name="Google Shape;2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Analysis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350838" y="12017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compare two algorithms with running times </a:t>
            </a:r>
            <a:r>
              <a:rPr i="1" lang="en-US">
                <a:solidFill>
                  <a:schemeClr val="dk1"/>
                </a:solidFill>
              </a:rPr>
              <a:t>f(n)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i="1" lang="en-US">
                <a:solidFill>
                  <a:schemeClr val="dk1"/>
                </a:solidFill>
              </a:rPr>
              <a:t>g(n),</a:t>
            </a:r>
            <a:r>
              <a:rPr lang="en-US">
                <a:solidFill>
                  <a:schemeClr val="dk1"/>
                </a:solidFill>
              </a:rPr>
              <a:t> we need a </a:t>
            </a:r>
            <a:r>
              <a:rPr b="1" lang="en-US">
                <a:solidFill>
                  <a:schemeClr val="dk1"/>
                </a:solidFill>
              </a:rPr>
              <a:t>rough measure</a:t>
            </a:r>
            <a:r>
              <a:rPr lang="en-US">
                <a:solidFill>
                  <a:schemeClr val="dk1"/>
                </a:solidFill>
              </a:rPr>
              <a:t> that characterizes </a:t>
            </a:r>
            <a:r>
              <a:rPr b="1" lang="en-US">
                <a:solidFill>
                  <a:schemeClr val="dk1"/>
                </a:solidFill>
              </a:rPr>
              <a:t>how fast each function grows.</a:t>
            </a:r>
            <a:br>
              <a:rPr b="1"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u="sng">
                <a:solidFill>
                  <a:schemeClr val="dk1"/>
                </a:solidFill>
              </a:rPr>
              <a:t>Hint:</a:t>
            </a:r>
            <a:r>
              <a:rPr lang="en-US">
                <a:solidFill>
                  <a:schemeClr val="dk1"/>
                </a:solidFill>
              </a:rPr>
              <a:t> use </a:t>
            </a:r>
            <a:r>
              <a:rPr i="1" lang="en-US">
                <a:solidFill>
                  <a:schemeClr val="dk1"/>
                </a:solidFill>
              </a:rPr>
              <a:t>rate of growth</a:t>
            </a:r>
            <a:r>
              <a:rPr lang="en-US">
                <a:solidFill>
                  <a:schemeClr val="dk1"/>
                </a:solidFill>
              </a:rPr>
              <a:t> 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Compare functions in the limit, that is, </a:t>
            </a:r>
            <a:r>
              <a:rPr b="1" lang="en-US">
                <a:solidFill>
                  <a:schemeClr val="dk1"/>
                </a:solidFill>
              </a:rPr>
              <a:t>asymptotically!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(i.e., for large values of </a:t>
            </a:r>
            <a:r>
              <a:rPr i="1" lang="en-US" sz="2800"/>
              <a:t>n</a:t>
            </a:r>
            <a:r>
              <a:rPr lang="en-US" sz="2800"/>
              <a:t>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 of Growth</a:t>
            </a:r>
            <a:endParaRPr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Consider the example of buying a car and a packet of biscuits</a:t>
            </a:r>
            <a:r>
              <a:rPr i="1" lang="en-US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	</a:t>
            </a:r>
            <a:r>
              <a:rPr b="1" lang="en-US" sz="2400">
                <a:solidFill>
                  <a:schemeClr val="dk1"/>
                </a:solidFill>
              </a:rPr>
              <a:t>Cost</a:t>
            </a:r>
            <a:r>
              <a:rPr lang="en-US" sz="2400">
                <a:solidFill>
                  <a:schemeClr val="dk1"/>
                </a:solidFill>
              </a:rPr>
              <a:t>: cost_of_car + cost_of_biscuit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	</a:t>
            </a:r>
            <a:r>
              <a:rPr b="1" lang="en-US" sz="2400">
                <a:solidFill>
                  <a:schemeClr val="dk1"/>
                </a:solidFill>
              </a:rPr>
              <a:t>Cost</a:t>
            </a:r>
            <a:r>
              <a:rPr lang="en-US" sz="2400">
                <a:solidFill>
                  <a:schemeClr val="dk1"/>
                </a:solidFill>
              </a:rPr>
              <a:t> ~ cost_of_car </a:t>
            </a:r>
            <a:r>
              <a:rPr lang="en-US" sz="2400">
                <a:solidFill>
                  <a:srgbClr val="DD0111"/>
                </a:solidFill>
              </a:rPr>
              <a:t>(approximation)</a:t>
            </a:r>
            <a:br>
              <a:rPr lang="en-US" sz="2400">
                <a:solidFill>
                  <a:srgbClr val="DD0111"/>
                </a:solidFill>
              </a:rPr>
            </a:br>
            <a:endParaRPr sz="2400">
              <a:solidFill>
                <a:srgbClr val="DD011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The low order terms in a function are relatively insignificant for </a:t>
            </a:r>
            <a:r>
              <a:rPr b="1" lang="en-US" sz="2400">
                <a:solidFill>
                  <a:schemeClr val="dk1"/>
                </a:solidFill>
              </a:rPr>
              <a:t>large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i="1" lang="en-US" sz="2400">
                <a:solidFill>
                  <a:schemeClr val="dk1"/>
                </a:solidFill>
              </a:rPr>
              <a:t>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		            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baseline="30000" lang="en-US">
                <a:solidFill>
                  <a:srgbClr val="DD0111"/>
                </a:solidFill>
              </a:rPr>
              <a:t>4</a:t>
            </a:r>
            <a:r>
              <a:rPr lang="en-US">
                <a:solidFill>
                  <a:srgbClr val="DD0111"/>
                </a:solidFill>
              </a:rPr>
              <a:t> + 100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baseline="30000" lang="en-US">
                <a:solidFill>
                  <a:srgbClr val="DD0111"/>
                </a:solidFill>
              </a:rPr>
              <a:t>2</a:t>
            </a:r>
            <a:r>
              <a:rPr lang="en-US">
                <a:solidFill>
                  <a:srgbClr val="DD0111"/>
                </a:solidFill>
              </a:rPr>
              <a:t> + 10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lang="en-US">
                <a:solidFill>
                  <a:srgbClr val="DD0111"/>
                </a:solidFill>
              </a:rPr>
              <a:t> + 50</a:t>
            </a:r>
            <a:r>
              <a:rPr lang="en-US"/>
              <a:t>    ~     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baseline="30000" lang="en-US">
                <a:solidFill>
                  <a:srgbClr val="DD0111"/>
                </a:solidFill>
              </a:rPr>
              <a:t>4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aseline="300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 i.e., </a:t>
            </a:r>
            <a:r>
              <a:rPr lang="en-US">
                <a:solidFill>
                  <a:schemeClr val="dk1"/>
                </a:solidFill>
              </a:rPr>
              <a:t>we say that</a:t>
            </a:r>
            <a:r>
              <a:rPr i="1" lang="en-US">
                <a:solidFill>
                  <a:schemeClr val="dk1"/>
                </a:solidFill>
              </a:rPr>
              <a:t> 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baseline="30000" lang="en-US">
                <a:solidFill>
                  <a:srgbClr val="DD0111"/>
                </a:solidFill>
              </a:rPr>
              <a:t>4</a:t>
            </a:r>
            <a:r>
              <a:rPr lang="en-US">
                <a:solidFill>
                  <a:srgbClr val="DD0111"/>
                </a:solidFill>
              </a:rPr>
              <a:t> + 100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baseline="30000" lang="en-US">
                <a:solidFill>
                  <a:srgbClr val="DD0111"/>
                </a:solidFill>
              </a:rPr>
              <a:t>2</a:t>
            </a:r>
            <a:r>
              <a:rPr lang="en-US">
                <a:solidFill>
                  <a:srgbClr val="DD0111"/>
                </a:solidFill>
              </a:rPr>
              <a:t> + 10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lang="en-US">
                <a:solidFill>
                  <a:srgbClr val="DD0111"/>
                </a:solidFill>
              </a:rPr>
              <a:t> + 50</a:t>
            </a:r>
            <a:r>
              <a:rPr lang="en-US"/>
              <a:t> </a:t>
            </a:r>
            <a:r>
              <a:rPr lang="en-US">
                <a:solidFill>
                  <a:schemeClr val="dk1"/>
                </a:solidFill>
              </a:rPr>
              <a:t>and</a:t>
            </a:r>
            <a:r>
              <a:rPr lang="en-US"/>
              <a:t> 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baseline="30000" lang="en-US">
                <a:solidFill>
                  <a:srgbClr val="DD0111"/>
                </a:solidFill>
              </a:rPr>
              <a:t>4</a:t>
            </a:r>
            <a:r>
              <a:rPr lang="en-US"/>
              <a:t> </a:t>
            </a:r>
            <a:r>
              <a:rPr lang="en-US">
                <a:solidFill>
                  <a:schemeClr val="dk1"/>
                </a:solidFill>
              </a:rPr>
              <a:t>have the same  </a:t>
            </a:r>
            <a:r>
              <a:rPr b="1" lang="en-US">
                <a:solidFill>
                  <a:schemeClr val="dk1"/>
                </a:solidFill>
              </a:rPr>
              <a:t>rate of growth</a:t>
            </a:r>
            <a:r>
              <a:rPr lang="en-US" u="sng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Algorithms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An </a:t>
            </a:r>
            <a:r>
              <a:rPr i="1" lang="en-US"/>
              <a:t>algorithm</a:t>
            </a:r>
            <a:r>
              <a:rPr lang="en-US"/>
              <a:t> is a finite set of precise instructions for performing a computation or for solving a problem.</a:t>
            </a:r>
            <a:endParaRPr b="1" sz="3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What is the goal of analysis of algorithms?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To compare algorithms mainly in terms of running time but also in terms of other factors (e.g., memory requirements,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programmer's effort etc.)</a:t>
            </a:r>
            <a:r>
              <a:rPr lang="en-US" sz="2800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What do we mean by running time analysis?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lang="en-US"/>
              <a:t>Determine how running time increases as the </a:t>
            </a:r>
            <a:r>
              <a:rPr b="1" lang="en-US">
                <a:solidFill>
                  <a:srgbClr val="FF0000"/>
                </a:solidFill>
              </a:rPr>
              <a:t>input </a:t>
            </a:r>
            <a:r>
              <a:rPr b="1" lang="en-US">
                <a:solidFill>
                  <a:srgbClr val="DD0111"/>
                </a:solidFill>
              </a:rPr>
              <a:t>size</a:t>
            </a:r>
            <a:r>
              <a:rPr b="1" lang="en-US"/>
              <a:t> of the problem increases</a:t>
            </a:r>
            <a:r>
              <a:rPr lang="en-US"/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Notation</a:t>
            </a:r>
            <a:endParaRPr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O notation: asymptotic “less than”: 		</a:t>
            </a:r>
            <a:endParaRPr/>
          </a:p>
          <a:p>
            <a:pPr indent="-457200" lvl="1" marL="9144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f(n)=O(g(n)) implies:  f(n) “≤” g(n)</a:t>
            </a:r>
            <a:endParaRPr/>
          </a:p>
          <a:p>
            <a:pPr indent="-533400" lvl="0" marL="5334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Ω notation: asymptotic “greater than”: 	</a:t>
            </a:r>
            <a:endParaRPr/>
          </a:p>
          <a:p>
            <a:pPr indent="-457200" lvl="1" marL="9144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f(n)= Ω (g(n)) implies: f(n) “≥” g(n)</a:t>
            </a:r>
            <a:endParaRPr/>
          </a:p>
          <a:p>
            <a:pPr indent="-533400" lvl="0" marL="5334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Θ notation: asymptotic “equality”: 		</a:t>
            </a:r>
            <a:endParaRPr/>
          </a:p>
          <a:p>
            <a:pPr indent="-457200" lvl="1" marL="9144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f(n)= Θ (g(n)) implies: f(n) “=” g(n)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Big-O Notation</a:t>
            </a:r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685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We say </a:t>
            </a:r>
            <a:r>
              <a:rPr i="1" lang="en-US"/>
              <a:t>f</a:t>
            </a:r>
            <a:r>
              <a:rPr baseline="-25000" lang="en-US"/>
              <a:t>A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)=30</a:t>
            </a:r>
            <a:r>
              <a:rPr i="1" lang="en-US"/>
              <a:t>n+</a:t>
            </a:r>
            <a:r>
              <a:rPr lang="en-US"/>
              <a:t>8</a:t>
            </a:r>
            <a:r>
              <a:rPr i="1" lang="en-US"/>
              <a:t> </a:t>
            </a:r>
            <a:r>
              <a:rPr lang="en-US"/>
              <a:t>is </a:t>
            </a:r>
            <a:r>
              <a:rPr i="1" lang="en-US"/>
              <a:t>order n</a:t>
            </a:r>
            <a:r>
              <a:rPr lang="en-US"/>
              <a:t>, or O (n)  </a:t>
            </a:r>
            <a:br>
              <a:rPr lang="en-US"/>
            </a:br>
            <a:r>
              <a:rPr lang="en-US"/>
              <a:t>It is, at most, roughly </a:t>
            </a:r>
            <a:r>
              <a:rPr i="1" lang="en-US"/>
              <a:t>proportional</a:t>
            </a:r>
            <a:r>
              <a:rPr lang="en-US"/>
              <a:t> to </a:t>
            </a:r>
            <a:r>
              <a:rPr i="1" lang="en-US"/>
              <a:t>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i="1" lang="en-US"/>
              <a:t>f</a:t>
            </a:r>
            <a:r>
              <a:rPr baseline="-25000" lang="en-US"/>
              <a:t>B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)=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+1 is </a:t>
            </a:r>
            <a:r>
              <a:rPr i="1" lang="en-US"/>
              <a:t>order n</a:t>
            </a:r>
            <a:r>
              <a:rPr baseline="30000" lang="en-US"/>
              <a:t>2</a:t>
            </a:r>
            <a:r>
              <a:rPr lang="en-US"/>
              <a:t>, or O(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). It is, at most, roughly proportional to 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In general, any O(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) function is faster- growing than any O(</a:t>
            </a:r>
            <a:r>
              <a:rPr i="1" lang="en-US"/>
              <a:t>n</a:t>
            </a:r>
            <a:r>
              <a:rPr lang="en-US"/>
              <a:t>) function.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Orders of Growth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On a graph, as</a:t>
            </a:r>
            <a:br>
              <a:rPr lang="en-US"/>
            </a:br>
            <a:r>
              <a:rPr lang="en-US"/>
              <a:t>you go to the</a:t>
            </a:r>
            <a:br>
              <a:rPr lang="en-US"/>
            </a:br>
            <a:r>
              <a:rPr lang="en-US"/>
              <a:t>right, a faster</a:t>
            </a:r>
            <a:br>
              <a:rPr lang="en-US"/>
            </a:br>
            <a:r>
              <a:rPr lang="en-US"/>
              <a:t>growing</a:t>
            </a:r>
            <a:br>
              <a:rPr lang="en-US"/>
            </a:br>
            <a:r>
              <a:rPr lang="en-US"/>
              <a:t>function</a:t>
            </a:r>
            <a:br>
              <a:rPr lang="en-US"/>
            </a:br>
            <a:r>
              <a:rPr lang="en-US"/>
              <a:t>eventually</a:t>
            </a:r>
            <a:br>
              <a:rPr lang="en-US"/>
            </a:br>
            <a:r>
              <a:rPr lang="en-US"/>
              <a:t>becomes</a:t>
            </a:r>
            <a:br>
              <a:rPr lang="en-US"/>
            </a:br>
            <a:r>
              <a:rPr lang="en-US"/>
              <a:t>larger... </a:t>
            </a:r>
            <a:endParaRPr/>
          </a:p>
        </p:txBody>
      </p:sp>
      <p:cxnSp>
        <p:nvCxnSpPr>
          <p:cNvPr id="264" name="Google Shape;264;p22"/>
          <p:cNvCxnSpPr/>
          <p:nvPr/>
        </p:nvCxnSpPr>
        <p:spPr>
          <a:xfrm rot="10800000">
            <a:off x="4267200" y="2438400"/>
            <a:ext cx="0" cy="304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4267200" y="5486400"/>
            <a:ext cx="297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2"/>
          <p:cNvCxnSpPr/>
          <p:nvPr/>
        </p:nvCxnSpPr>
        <p:spPr>
          <a:xfrm flipH="1" rot="10800000">
            <a:off x="4267200" y="2590800"/>
            <a:ext cx="2895600" cy="243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2"/>
          <p:cNvSpPr/>
          <p:nvPr/>
        </p:nvSpPr>
        <p:spPr>
          <a:xfrm>
            <a:off x="4267200" y="2362200"/>
            <a:ext cx="1752600" cy="3048000"/>
          </a:xfrm>
          <a:custGeom>
            <a:rect b="b" l="l" r="r" t="t"/>
            <a:pathLst>
              <a:path extrusionOk="0" h="1920" w="1104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6553200" y="2895600"/>
            <a:ext cx="17224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)=30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+8</a:t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5410200" y="4343400"/>
            <a:ext cx="1508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function →</a:t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/>
          <p:nvPr>
            <p:ph type="title"/>
          </p:nvPr>
        </p:nvSpPr>
        <p:spPr>
          <a:xfrm>
            <a:off x="6953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Examples …</a:t>
            </a:r>
            <a:endParaRPr/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i="1" lang="en-US"/>
              <a:t>n</a:t>
            </a:r>
            <a:r>
              <a:rPr baseline="30000" lang="en-US"/>
              <a:t>4</a:t>
            </a:r>
            <a:r>
              <a:rPr lang="en-US"/>
              <a:t> + 100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 + 10</a:t>
            </a:r>
            <a:r>
              <a:rPr i="1" lang="en-US"/>
              <a:t>n</a:t>
            </a:r>
            <a:r>
              <a:rPr lang="en-US"/>
              <a:t> + 50 is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n</a:t>
            </a:r>
            <a:r>
              <a:rPr baseline="30000" lang="en-US"/>
              <a:t>4</a:t>
            </a:r>
            <a:r>
              <a:rPr lang="en-US"/>
              <a:t>)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10</a:t>
            </a:r>
            <a:r>
              <a:rPr i="1" lang="en-US"/>
              <a:t>n</a:t>
            </a:r>
            <a:r>
              <a:rPr baseline="30000" lang="en-US"/>
              <a:t>3</a:t>
            </a:r>
            <a:r>
              <a:rPr lang="en-US"/>
              <a:t> + 2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 is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n</a:t>
            </a:r>
            <a:r>
              <a:rPr baseline="30000" lang="en-US"/>
              <a:t>3</a:t>
            </a:r>
            <a:r>
              <a:rPr lang="en-US"/>
              <a:t>)  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i="1" lang="en-US"/>
              <a:t>n</a:t>
            </a:r>
            <a:r>
              <a:rPr baseline="30000" lang="en-US"/>
              <a:t>3</a:t>
            </a:r>
            <a:r>
              <a:rPr lang="en-US"/>
              <a:t> - 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 is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n</a:t>
            </a:r>
            <a:r>
              <a:rPr baseline="30000" lang="en-US"/>
              <a:t>3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constants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10 is </a:t>
            </a:r>
            <a:r>
              <a:rPr i="1" lang="en-US"/>
              <a:t>O</a:t>
            </a:r>
            <a:r>
              <a:rPr lang="en-US"/>
              <a:t>(1)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1273 is </a:t>
            </a:r>
            <a:r>
              <a:rPr i="1" lang="en-US"/>
              <a:t>O</a:t>
            </a:r>
            <a:r>
              <a:rPr lang="en-US"/>
              <a:t>(1)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Our Example</a:t>
            </a:r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533400" y="1143000"/>
            <a:ext cx="8355013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	</a:t>
            </a:r>
            <a:endParaRPr/>
          </a:p>
          <a:p>
            <a:pPr indent="-342900" lvl="0" marL="3429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1" lang="en-US" sz="2000"/>
              <a:t>Algorithm 1                               Algorithm 2</a:t>
            </a:r>
            <a:endParaRPr b="1" i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                     </a:t>
            </a:r>
            <a:r>
              <a:rPr b="1" lang="en-US" sz="2000"/>
              <a:t>Cost                                                 Cost</a:t>
            </a:r>
            <a:endParaRPr b="1"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arr[0] = 0;         c</a:t>
            </a:r>
            <a:r>
              <a:rPr baseline="-25000" lang="en-US" sz="2000"/>
              <a:t>1</a:t>
            </a:r>
            <a:r>
              <a:rPr lang="en-US" sz="2000"/>
              <a:t>                  for(i=0; i&lt;N; i++)          c</a:t>
            </a:r>
            <a:r>
              <a:rPr baseline="-25000" lang="en-US" sz="2000"/>
              <a:t>2</a:t>
            </a:r>
            <a:endParaRPr baseline="-25000"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arr[1] = 0;         c</a:t>
            </a:r>
            <a:r>
              <a:rPr baseline="-25000" lang="en-US" sz="2000"/>
              <a:t>1</a:t>
            </a:r>
            <a:r>
              <a:rPr lang="en-US" sz="2000"/>
              <a:t>                     arr[i] = 0;                   c</a:t>
            </a:r>
            <a:r>
              <a:rPr baseline="-25000" lang="en-US" sz="2000"/>
              <a:t>1</a:t>
            </a:r>
            <a:endParaRPr baseline="-25000"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arr[2] = 0;         c</a:t>
            </a:r>
            <a:r>
              <a:rPr baseline="-25000" lang="en-US" sz="2000"/>
              <a:t>1</a:t>
            </a:r>
            <a:endParaRPr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 ...</a:t>
            </a:r>
            <a:endParaRPr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arr[N-1] = 0;     c</a:t>
            </a:r>
            <a:r>
              <a:rPr baseline="-25000" lang="en-US" sz="2000"/>
              <a:t>1</a:t>
            </a:r>
            <a:r>
              <a:rPr lang="en-US" sz="2000"/>
              <a:t> </a:t>
            </a:r>
            <a:endParaRPr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                    -----------                                          -------------</a:t>
            </a:r>
            <a:endParaRPr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  c</a:t>
            </a:r>
            <a:r>
              <a:rPr baseline="-25000" lang="en-US" sz="2000"/>
              <a:t>1</a:t>
            </a:r>
            <a:r>
              <a:rPr lang="en-US" sz="2000"/>
              <a:t>+c</a:t>
            </a:r>
            <a:r>
              <a:rPr baseline="-25000" lang="en-US" sz="2000"/>
              <a:t>1</a:t>
            </a:r>
            <a:r>
              <a:rPr lang="en-US" sz="2000"/>
              <a:t>+...+c</a:t>
            </a:r>
            <a:r>
              <a:rPr baseline="-25000" lang="en-US" sz="2000"/>
              <a:t>1</a:t>
            </a:r>
            <a:r>
              <a:rPr lang="en-US" sz="2000"/>
              <a:t> = </a:t>
            </a:r>
            <a:r>
              <a:rPr lang="en-US" sz="2000">
                <a:solidFill>
                  <a:srgbClr val="DD0111"/>
                </a:solidFill>
              </a:rPr>
              <a:t>c</a:t>
            </a:r>
            <a:r>
              <a:rPr baseline="-25000" lang="en-US" sz="2000">
                <a:solidFill>
                  <a:srgbClr val="DD0111"/>
                </a:solidFill>
              </a:rPr>
              <a:t>1</a:t>
            </a:r>
            <a:r>
              <a:rPr lang="en-US" sz="2000">
                <a:solidFill>
                  <a:srgbClr val="DD0111"/>
                </a:solidFill>
              </a:rPr>
              <a:t> x N</a:t>
            </a:r>
            <a:r>
              <a:rPr lang="en-US" sz="2000"/>
              <a:t>                         (N+1) x c</a:t>
            </a:r>
            <a:r>
              <a:rPr baseline="-25000" lang="en-US" sz="2000"/>
              <a:t>2</a:t>
            </a:r>
            <a:r>
              <a:rPr lang="en-US" sz="2000"/>
              <a:t> + N x c</a:t>
            </a:r>
            <a:r>
              <a:rPr baseline="-25000" lang="en-US" sz="2000"/>
              <a:t>1</a:t>
            </a:r>
            <a:r>
              <a:rPr lang="en-US" sz="2000"/>
              <a:t> = </a:t>
            </a:r>
            <a:endParaRPr sz="2000"/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                                                                </a:t>
            </a:r>
            <a:r>
              <a:rPr lang="en-US" sz="2000">
                <a:solidFill>
                  <a:srgbClr val="DD0111"/>
                </a:solidFill>
              </a:rPr>
              <a:t>(c</a:t>
            </a:r>
            <a:r>
              <a:rPr baseline="-25000" lang="en-US" sz="2000">
                <a:solidFill>
                  <a:srgbClr val="DD0111"/>
                </a:solidFill>
              </a:rPr>
              <a:t>2</a:t>
            </a:r>
            <a:r>
              <a:rPr lang="en-US" sz="2000">
                <a:solidFill>
                  <a:srgbClr val="DD0111"/>
                </a:solidFill>
              </a:rPr>
              <a:t> + c</a:t>
            </a:r>
            <a:r>
              <a:rPr baseline="-25000" lang="en-US" sz="2000">
                <a:solidFill>
                  <a:srgbClr val="DD0111"/>
                </a:solidFill>
              </a:rPr>
              <a:t>1</a:t>
            </a:r>
            <a:r>
              <a:rPr lang="en-US" sz="2000">
                <a:solidFill>
                  <a:srgbClr val="DD0111"/>
                </a:solidFill>
              </a:rPr>
              <a:t>) x N + c</a:t>
            </a:r>
            <a:r>
              <a:rPr baseline="-25000" lang="en-US" sz="2000">
                <a:solidFill>
                  <a:srgbClr val="DD0111"/>
                </a:solidFill>
              </a:rPr>
              <a:t>2</a:t>
            </a:r>
            <a:r>
              <a:rPr lang="en-US" sz="2400">
                <a:solidFill>
                  <a:srgbClr val="DD0111"/>
                </a:solidFill>
              </a:rPr>
              <a:t> </a:t>
            </a:r>
            <a:endParaRPr/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DD0111"/>
              </a:solidFill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Both algorithms are of the same order: </a:t>
            </a:r>
            <a:r>
              <a:rPr i="1" lang="en-US" sz="2400"/>
              <a:t>O(N)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(cont’d)</a:t>
            </a:r>
            <a:endParaRPr sz="3600"/>
          </a:p>
        </p:txBody>
      </p:sp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685800" y="19812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 </a:t>
            </a:r>
            <a:r>
              <a:rPr b="1" i="1" lang="en-US" sz="2400"/>
              <a:t>Algorithm 3                          </a:t>
            </a:r>
            <a:r>
              <a:rPr lang="en-US" sz="2400"/>
              <a:t> </a:t>
            </a:r>
            <a:r>
              <a:rPr b="1" i="1" lang="en-US" sz="2400"/>
              <a:t>Cost 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 	sum = 0;                                 c</a:t>
            </a:r>
            <a:r>
              <a:rPr baseline="-25000" lang="en-US" sz="2400"/>
              <a:t>1</a:t>
            </a:r>
            <a:r>
              <a:rPr lang="en-US" sz="2400"/>
              <a:t>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	for(i=0; i&lt;N; i++)                     c</a:t>
            </a:r>
            <a:r>
              <a:rPr baseline="-25000" lang="en-US" sz="2400"/>
              <a:t>2</a:t>
            </a:r>
            <a:endParaRPr baseline="-25000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 	   for(j=0; j&lt;N; j++)                  c</a:t>
            </a:r>
            <a:r>
              <a:rPr baseline="-25000" lang="en-US" sz="2400"/>
              <a:t>2</a:t>
            </a:r>
            <a:r>
              <a:rPr lang="en-US" sz="2400"/>
              <a:t>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    	   sum += arr[i][j];                    c</a:t>
            </a:r>
            <a:r>
              <a:rPr baseline="-25000" lang="en-US" sz="2400"/>
              <a:t>3</a:t>
            </a:r>
            <a:endParaRPr baseline="-25000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                                         	       ------------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DD0111"/>
                </a:solidFill>
              </a:rPr>
              <a:t>c</a:t>
            </a:r>
            <a:r>
              <a:rPr baseline="-25000" lang="en-US" sz="2400">
                <a:solidFill>
                  <a:srgbClr val="DD0111"/>
                </a:solidFill>
              </a:rPr>
              <a:t>1</a:t>
            </a:r>
            <a:r>
              <a:rPr lang="en-US" sz="2400">
                <a:solidFill>
                  <a:srgbClr val="DD0111"/>
                </a:solidFill>
              </a:rPr>
              <a:t> + </a:t>
            </a:r>
            <a:r>
              <a:rPr i="1" lang="en-US" sz="2400">
                <a:solidFill>
                  <a:srgbClr val="DD0111"/>
                </a:solidFill>
              </a:rPr>
              <a:t>c</a:t>
            </a:r>
            <a:r>
              <a:rPr baseline="-25000" lang="en-US" sz="2400">
                <a:solidFill>
                  <a:srgbClr val="DD0111"/>
                </a:solidFill>
              </a:rPr>
              <a:t>2</a:t>
            </a:r>
            <a:r>
              <a:rPr lang="en-US" sz="2400">
                <a:solidFill>
                  <a:srgbClr val="DD0111"/>
                </a:solidFill>
              </a:rPr>
              <a:t> </a:t>
            </a:r>
            <a:r>
              <a:rPr i="1" lang="en-US" sz="2400">
                <a:solidFill>
                  <a:srgbClr val="DD0111"/>
                </a:solidFill>
              </a:rPr>
              <a:t>x </a:t>
            </a:r>
            <a:r>
              <a:rPr lang="en-US" sz="2400">
                <a:solidFill>
                  <a:srgbClr val="DD0111"/>
                </a:solidFill>
              </a:rPr>
              <a:t>(</a:t>
            </a:r>
            <a:r>
              <a:rPr i="1" lang="en-US" sz="2400">
                <a:solidFill>
                  <a:srgbClr val="DD0111"/>
                </a:solidFill>
              </a:rPr>
              <a:t>N</a:t>
            </a:r>
            <a:r>
              <a:rPr lang="en-US" sz="2400">
                <a:solidFill>
                  <a:srgbClr val="DD0111"/>
                </a:solidFill>
              </a:rPr>
              <a:t>+1) + </a:t>
            </a:r>
            <a:r>
              <a:rPr i="1" lang="en-US" sz="2400">
                <a:solidFill>
                  <a:srgbClr val="DD0111"/>
                </a:solidFill>
              </a:rPr>
              <a:t>c</a:t>
            </a:r>
            <a:r>
              <a:rPr baseline="-25000" lang="en-US" sz="2400">
                <a:solidFill>
                  <a:srgbClr val="DD0111"/>
                </a:solidFill>
              </a:rPr>
              <a:t>2</a:t>
            </a:r>
            <a:r>
              <a:rPr lang="en-US" sz="2400">
                <a:solidFill>
                  <a:srgbClr val="DD0111"/>
                </a:solidFill>
              </a:rPr>
              <a:t> </a:t>
            </a:r>
            <a:r>
              <a:rPr i="1" lang="en-US" sz="2400">
                <a:solidFill>
                  <a:srgbClr val="DD0111"/>
                </a:solidFill>
              </a:rPr>
              <a:t>x N x </a:t>
            </a:r>
            <a:r>
              <a:rPr lang="en-US" sz="2400">
                <a:solidFill>
                  <a:srgbClr val="DD0111"/>
                </a:solidFill>
              </a:rPr>
              <a:t>(</a:t>
            </a:r>
            <a:r>
              <a:rPr i="1" lang="en-US" sz="2400">
                <a:solidFill>
                  <a:srgbClr val="DD0111"/>
                </a:solidFill>
              </a:rPr>
              <a:t>N</a:t>
            </a:r>
            <a:r>
              <a:rPr lang="en-US" sz="2400">
                <a:solidFill>
                  <a:srgbClr val="DD0111"/>
                </a:solidFill>
              </a:rPr>
              <a:t>+1) + </a:t>
            </a:r>
            <a:r>
              <a:rPr i="1" lang="en-US" sz="2400">
                <a:solidFill>
                  <a:srgbClr val="DD0111"/>
                </a:solidFill>
              </a:rPr>
              <a:t>c</a:t>
            </a:r>
            <a:r>
              <a:rPr baseline="-25000" lang="en-US" sz="2400">
                <a:solidFill>
                  <a:srgbClr val="DD0111"/>
                </a:solidFill>
              </a:rPr>
              <a:t>3</a:t>
            </a:r>
            <a:r>
              <a:rPr lang="en-US" sz="2400">
                <a:solidFill>
                  <a:srgbClr val="DD0111"/>
                </a:solidFill>
              </a:rPr>
              <a:t> </a:t>
            </a:r>
            <a:r>
              <a:rPr i="1" lang="en-US" sz="2400">
                <a:solidFill>
                  <a:srgbClr val="DD0111"/>
                </a:solidFill>
              </a:rPr>
              <a:t>x N</a:t>
            </a:r>
            <a:r>
              <a:rPr baseline="30000" i="1" lang="en-US" sz="2400">
                <a:solidFill>
                  <a:srgbClr val="DD0111"/>
                </a:solidFill>
              </a:rPr>
              <a:t>2</a:t>
            </a:r>
            <a:r>
              <a:rPr i="1" lang="en-US" sz="2400"/>
              <a:t> </a:t>
            </a:r>
            <a:r>
              <a:rPr lang="en-US" sz="2400"/>
              <a:t>= </a:t>
            </a:r>
            <a:r>
              <a:rPr i="1" lang="en-US" sz="2400"/>
              <a:t>O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notations</a:t>
            </a:r>
            <a:endParaRPr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350838" y="1214438"/>
            <a:ext cx="412273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lang="en-US" sz="2400">
                <a:latin typeface="Corsiva"/>
                <a:ea typeface="Corsiva"/>
                <a:cs typeface="Corsiva"/>
                <a:sym typeface="Corsiva"/>
              </a:rPr>
              <a:t>O-notation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300" name="Google Shape;300;p26"/>
          <p:cNvGraphicFramePr/>
          <p:nvPr/>
        </p:nvGraphicFramePr>
        <p:xfrm>
          <a:off x="739775" y="1736725"/>
          <a:ext cx="7769225" cy="4395788"/>
        </p:xfrm>
        <a:graphic>
          <a:graphicData uri="http://schemas.openxmlformats.org/presentationml/2006/ole">
            <mc:AlternateContent>
              <mc:Choice Requires="v">
                <p:oleObj r:id="rId4" imgH="4395788" imgW="7769225" progId="PaintShopPro" spid="_x0000_s1">
                  <p:embed/>
                </p:oleObj>
              </mc:Choice>
              <mc:Fallback>
                <p:oleObj r:id="rId5" imgH="4395788" imgW="7769225" progId="PaintShopPro">
                  <p:embed/>
                  <p:pic>
                    <p:nvPicPr>
                      <p:cNvPr id="300" name="Google Shape;300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39775" y="1736725"/>
                        <a:ext cx="7769225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" name="Google Shape;301;p26"/>
          <p:cNvSpPr/>
          <p:nvPr/>
        </p:nvSpPr>
        <p:spPr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Big-O Visualization</a:t>
            </a:r>
            <a:endParaRPr/>
          </a:p>
        </p:txBody>
      </p:sp>
      <p:pic>
        <p:nvPicPr>
          <p:cNvPr descr="bigO" id="308" name="Google Shape;30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1471613"/>
            <a:ext cx="6594475" cy="456088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/>
          <p:nvPr/>
        </p:nvSpPr>
        <p:spPr>
          <a:xfrm>
            <a:off x="5875338" y="1414463"/>
            <a:ext cx="2998787" cy="186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O(g(n))</a:t>
            </a:r>
            <a:r>
              <a:rPr lang="en-US" sz="200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is the set of functions with smaller or same order of growth as 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316" name="Google Shape;316;p28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1000n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+1000n = O(n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n = O(n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817813" y="1506538"/>
            <a:ext cx="5146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aseline="30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aseline="30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2 ≤ cn ⇒ c = 1 and n</a:t>
            </a:r>
            <a:r>
              <a:rPr baseline="-25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2</a:t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2738438" y="2320925"/>
            <a:ext cx="488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aseline="30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 ≥  1  ⇒ c = 1 and n</a:t>
            </a:r>
            <a:r>
              <a:rPr baseline="-25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50850" y="3852863"/>
            <a:ext cx="847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1000n</a:t>
            </a:r>
            <a:r>
              <a:rPr baseline="30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+1000n ≤ 1000n</a:t>
            </a:r>
            <a:r>
              <a:rPr baseline="30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n</a:t>
            </a:r>
            <a:r>
              <a:rPr baseline="30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=1001n</a:t>
            </a:r>
            <a:r>
              <a:rPr baseline="30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c=1001 and n</a:t>
            </a:r>
            <a:r>
              <a:rPr baseline="-25000"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1000</a:t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2632075" y="4624388"/>
            <a:ext cx="551021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cn</a:t>
            </a:r>
            <a:r>
              <a:rPr baseline="30000"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cn ≥ 1 ⇒ c = 1 and n</a:t>
            </a:r>
            <a:r>
              <a:rPr baseline="-25000"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327" name="Google Shape;327;p29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Show that 30</a:t>
            </a:r>
            <a:r>
              <a:rPr i="1" lang="en-US"/>
              <a:t>n</a:t>
            </a:r>
            <a:r>
              <a:rPr lang="en-US"/>
              <a:t>+8 is O(</a:t>
            </a:r>
            <a:r>
              <a:rPr i="1" lang="en-US"/>
              <a:t>n</a:t>
            </a:r>
            <a:r>
              <a:rPr lang="en-US"/>
              <a:t>).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Show </a:t>
            </a:r>
            <a:r>
              <a:rPr b="1" lang="en-US">
                <a:latin typeface="Gulim"/>
                <a:ea typeface="Gulim"/>
                <a:cs typeface="Gulim"/>
                <a:sym typeface="Gulim"/>
              </a:rPr>
              <a:t>∃</a:t>
            </a:r>
            <a:r>
              <a:rPr i="1" lang="en-US"/>
              <a:t>c</a:t>
            </a:r>
            <a:r>
              <a:rPr lang="en-US"/>
              <a:t>,</a:t>
            </a:r>
            <a:r>
              <a:rPr i="1" lang="en-US"/>
              <a:t>n</a:t>
            </a:r>
            <a:r>
              <a:rPr baseline="-25000" i="1" lang="en-US"/>
              <a:t>0</a:t>
            </a:r>
            <a:r>
              <a:rPr lang="en-US"/>
              <a:t>: 30</a:t>
            </a:r>
            <a:r>
              <a:rPr i="1" lang="en-US"/>
              <a:t>n</a:t>
            </a:r>
            <a:r>
              <a:rPr lang="en-US"/>
              <a:t>+8 ≤ </a:t>
            </a:r>
            <a:r>
              <a:rPr i="1" lang="en-US"/>
              <a:t>cn,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∀</a:t>
            </a:r>
            <a:r>
              <a:rPr i="1" lang="en-US"/>
              <a:t>n</a:t>
            </a:r>
            <a:r>
              <a:rPr lang="en-US"/>
              <a:t>&gt;n</a:t>
            </a:r>
            <a:r>
              <a:rPr baseline="-25000" lang="en-US"/>
              <a:t>0</a:t>
            </a:r>
            <a:r>
              <a:rPr i="1" lang="en-US"/>
              <a:t> </a:t>
            </a:r>
            <a:r>
              <a:rPr lang="en-US"/>
              <a:t>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/>
              <a:t>Let </a:t>
            </a:r>
            <a:r>
              <a:rPr i="1" lang="en-US"/>
              <a:t>c=</a:t>
            </a:r>
            <a:r>
              <a:rPr lang="en-US"/>
              <a:t>31, </a:t>
            </a:r>
            <a:r>
              <a:rPr i="1" lang="en-US"/>
              <a:t>n</a:t>
            </a:r>
            <a:r>
              <a:rPr baseline="-25000" i="1" lang="en-US"/>
              <a:t>0</a:t>
            </a:r>
            <a:r>
              <a:rPr lang="en-US"/>
              <a:t>=8.  Assume </a:t>
            </a:r>
            <a:r>
              <a:rPr i="1" lang="en-US"/>
              <a:t>n</a:t>
            </a:r>
            <a:r>
              <a:rPr lang="en-US"/>
              <a:t>&gt;</a:t>
            </a:r>
            <a:r>
              <a:rPr i="1" lang="en-US"/>
              <a:t>n</a:t>
            </a:r>
            <a:r>
              <a:rPr baseline="-25000" i="1" lang="en-US"/>
              <a:t>0</a:t>
            </a:r>
            <a:r>
              <a:rPr lang="en-US"/>
              <a:t>=8.  Then</a:t>
            </a:r>
            <a:br>
              <a:rPr lang="en-US"/>
            </a:br>
            <a:r>
              <a:rPr i="1" lang="en-US"/>
              <a:t>cn</a:t>
            </a:r>
            <a:r>
              <a:rPr lang="en-US"/>
              <a:t> = 31</a:t>
            </a:r>
            <a:r>
              <a:rPr i="1" lang="en-US"/>
              <a:t>n</a:t>
            </a:r>
            <a:r>
              <a:rPr lang="en-US"/>
              <a:t> = 30</a:t>
            </a:r>
            <a:r>
              <a:rPr i="1" lang="en-US"/>
              <a:t>n</a:t>
            </a:r>
            <a:r>
              <a:rPr lang="en-US"/>
              <a:t> + </a:t>
            </a:r>
            <a:r>
              <a:rPr i="1" lang="en-US"/>
              <a:t>n</a:t>
            </a:r>
            <a:r>
              <a:rPr lang="en-US"/>
              <a:t> &gt; 30</a:t>
            </a:r>
            <a:r>
              <a:rPr i="1" lang="en-US"/>
              <a:t>n</a:t>
            </a:r>
            <a:r>
              <a:rPr lang="en-US"/>
              <a:t>+8, so 30</a:t>
            </a:r>
            <a:r>
              <a:rPr i="1" lang="en-US"/>
              <a:t>n</a:t>
            </a:r>
            <a:r>
              <a:rPr lang="en-US"/>
              <a:t>+8 &lt; </a:t>
            </a:r>
            <a:r>
              <a:rPr i="1" lang="en-US"/>
              <a:t>cn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Analysis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350838" y="1214438"/>
            <a:ext cx="8229600" cy="53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Worst case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Provides an upper bound on running time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An absolute </a:t>
            </a:r>
            <a:r>
              <a:rPr lang="en-US" sz="2000">
                <a:solidFill>
                  <a:srgbClr val="CC0000"/>
                </a:solidFill>
              </a:rPr>
              <a:t>guarantee</a:t>
            </a:r>
            <a:r>
              <a:rPr lang="en-US" sz="2000"/>
              <a:t> that the algorithm would not run longer, no matter what the inputs are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Best case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Provides a lower bound on running time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Input is the one for which the algorithm runs the fastest</a:t>
            </a:r>
            <a:endParaRPr/>
          </a:p>
          <a:p>
            <a:pPr indent="-1905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Average case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Provides a </a:t>
            </a:r>
            <a:r>
              <a:rPr lang="en-US" sz="2000">
                <a:solidFill>
                  <a:srgbClr val="CC0000"/>
                </a:solidFill>
              </a:rPr>
              <a:t>prediction</a:t>
            </a:r>
            <a:r>
              <a:rPr lang="en-US" sz="2000"/>
              <a:t> about the running time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Assumes that the input is random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4360863"/>
            <a:ext cx="69723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827088" y="4292600"/>
            <a:ext cx="7202487" cy="644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Note 30</a:t>
            </a:r>
            <a:r>
              <a:rPr i="1" lang="en-US" sz="2400"/>
              <a:t>n</a:t>
            </a:r>
            <a:r>
              <a:rPr lang="en-US" sz="2400"/>
              <a:t>+8 isn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400"/>
              <a:t>t</a:t>
            </a:r>
            <a:br>
              <a:rPr lang="en-US" sz="2400"/>
            </a:br>
            <a:r>
              <a:rPr lang="en-US" sz="2400"/>
              <a:t>less than </a:t>
            </a:r>
            <a:r>
              <a:rPr i="1" lang="en-US" sz="2400"/>
              <a:t>n</a:t>
            </a:r>
            <a:br>
              <a:rPr lang="en-US" sz="2400"/>
            </a:br>
            <a:r>
              <a:rPr i="1" lang="en-US" sz="2400"/>
              <a:t>anywhere 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&gt;0).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It isn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400"/>
              <a:t>t even</a:t>
            </a:r>
            <a:br>
              <a:rPr lang="en-US" sz="2400"/>
            </a:br>
            <a:r>
              <a:rPr lang="en-US" sz="2400"/>
              <a:t>less than 31</a:t>
            </a:r>
            <a:r>
              <a:rPr i="1" lang="en-US" sz="2400"/>
              <a:t>n</a:t>
            </a:r>
            <a:br>
              <a:rPr lang="en-US" sz="2400"/>
            </a:br>
            <a:r>
              <a:rPr i="1" lang="en-US" sz="2400"/>
              <a:t>everywhere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But it </a:t>
            </a:r>
            <a:r>
              <a:rPr i="1" lang="en-US" sz="2400"/>
              <a:t>is</a:t>
            </a:r>
            <a:r>
              <a:rPr lang="en-US" sz="2400"/>
              <a:t> less than</a:t>
            </a:r>
            <a:br>
              <a:rPr lang="en-US" sz="2400"/>
            </a:br>
            <a:r>
              <a:rPr lang="en-US" sz="2400"/>
              <a:t>31</a:t>
            </a:r>
            <a:r>
              <a:rPr i="1" lang="en-US" sz="2400"/>
              <a:t>n</a:t>
            </a:r>
            <a:r>
              <a:rPr lang="en-US" sz="2400"/>
              <a:t> </a:t>
            </a:r>
            <a:r>
              <a:rPr lang="en-US" sz="2400" u="sng"/>
              <a:t>everywhere to</a:t>
            </a:r>
            <a:br>
              <a:rPr lang="en-US" sz="2400" u="sng"/>
            </a:br>
            <a:r>
              <a:rPr lang="en-US" sz="2400" u="sng"/>
              <a:t>the right of </a:t>
            </a:r>
            <a:r>
              <a:rPr i="1" lang="en-US" sz="2400" u="sng"/>
              <a:t>n</a:t>
            </a:r>
            <a:r>
              <a:rPr lang="en-US" sz="2400" u="sng"/>
              <a:t>=8</a:t>
            </a:r>
            <a:r>
              <a:rPr lang="en-US" sz="2400"/>
              <a:t>. </a:t>
            </a:r>
            <a:endParaRPr/>
          </a:p>
        </p:txBody>
      </p:sp>
      <p:grpSp>
        <p:nvGrpSpPr>
          <p:cNvPr id="334" name="Google Shape;334;p30"/>
          <p:cNvGrpSpPr/>
          <p:nvPr/>
        </p:nvGrpSpPr>
        <p:grpSpPr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335" name="Google Shape;335;p30"/>
            <p:cNvSpPr/>
            <p:nvPr/>
          </p:nvSpPr>
          <p:spPr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30"/>
            <p:cNvCxnSpPr/>
            <p:nvPr/>
          </p:nvCxnSpPr>
          <p:spPr>
            <a:xfrm rot="10800000">
              <a:off x="3216" y="1440"/>
              <a:ext cx="0" cy="201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7" name="Google Shape;337;p30"/>
            <p:cNvSpPr txBox="1"/>
            <p:nvPr/>
          </p:nvSpPr>
          <p:spPr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n&gt;n</a:t>
              </a:r>
              <a:r>
                <a:rPr baseline="-25000" i="1" lang="en-US" sz="24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=8 →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8" name="Google Shape;338;p30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Big-O example, graphically</a:t>
            </a:r>
            <a:endParaRPr/>
          </a:p>
        </p:txBody>
      </p:sp>
      <p:cxnSp>
        <p:nvCxnSpPr>
          <p:cNvPr id="339" name="Google Shape;339;p30"/>
          <p:cNvCxnSpPr/>
          <p:nvPr/>
        </p:nvCxnSpPr>
        <p:spPr>
          <a:xfrm rot="10800000">
            <a:off x="4267200" y="2286000"/>
            <a:ext cx="0" cy="320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0"/>
          <p:cNvCxnSpPr/>
          <p:nvPr/>
        </p:nvCxnSpPr>
        <p:spPr>
          <a:xfrm>
            <a:off x="4267200" y="5486400"/>
            <a:ext cx="297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/>
          <p:nvPr/>
        </p:nvCxnSpPr>
        <p:spPr>
          <a:xfrm flipH="1" rot="10800000">
            <a:off x="4267200" y="2286000"/>
            <a:ext cx="220980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 txBox="1"/>
          <p:nvPr/>
        </p:nvSpPr>
        <p:spPr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function →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4" name="Google Shape;344;p30"/>
          <p:cNvCxnSpPr/>
          <p:nvPr/>
        </p:nvCxnSpPr>
        <p:spPr>
          <a:xfrm flipH="1" rot="10800000">
            <a:off x="4267200" y="3962400"/>
            <a:ext cx="2819400" cy="152400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0"/>
          <p:cNvSpPr txBox="1"/>
          <p:nvPr/>
        </p:nvSpPr>
        <p:spPr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Times New Roman"/>
              <a:buNone/>
            </a:pPr>
            <a:r>
              <a:rPr i="1" lang="en-US" sz="2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+8</a:t>
            </a:r>
            <a:endParaRPr/>
          </a:p>
        </p:txBody>
      </p:sp>
      <p:grpSp>
        <p:nvGrpSpPr>
          <p:cNvPr id="347" name="Google Shape;347;p30"/>
          <p:cNvGrpSpPr/>
          <p:nvPr/>
        </p:nvGrpSpPr>
        <p:grpSpPr>
          <a:xfrm>
            <a:off x="4267200" y="2209800"/>
            <a:ext cx="1905000" cy="3276600"/>
            <a:chOff x="2688" y="1392"/>
            <a:chExt cx="1200" cy="2064"/>
          </a:xfrm>
        </p:grpSpPr>
        <p:cxnSp>
          <p:nvCxnSpPr>
            <p:cNvPr id="348" name="Google Shape;348;p30"/>
            <p:cNvCxnSpPr/>
            <p:nvPr/>
          </p:nvCxnSpPr>
          <p:spPr>
            <a:xfrm flipH="1" rot="10800000">
              <a:off x="2688" y="1440"/>
              <a:ext cx="1200" cy="201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9" name="Google Shape;349;p30"/>
            <p:cNvSpPr txBox="1"/>
            <p:nvPr/>
          </p:nvSpPr>
          <p:spPr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cn </a:t>
              </a: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b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r>
                <a:rPr i="1"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0" name="Google Shape;350;p30"/>
          <p:cNvSpPr txBox="1"/>
          <p:nvPr/>
        </p:nvSpPr>
        <p:spPr>
          <a:xfrm>
            <a:off x="7239000" y="3532188"/>
            <a:ext cx="1447800" cy="1241425"/>
          </a:xfrm>
          <a:prstGeom prst="rect">
            <a:avLst/>
          </a:prstGeom>
          <a:solidFill>
            <a:schemeClr val="lt1"/>
          </a:solidFill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+8</a:t>
            </a:r>
            <a:b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∈O(</a:t>
            </a:r>
            <a:r>
              <a:rPr i="1" lang="en-US" sz="36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Uniqueness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350838" y="1111250"/>
            <a:ext cx="8634412" cy="537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There is no unique set of values for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-25000" lang="en-US" sz="2400"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400"/>
              <a:t> and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c </a:t>
            </a:r>
            <a:r>
              <a:rPr lang="en-US" sz="2400"/>
              <a:t>in proving the asymptotic bounds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Prove that 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100n + 5 = O(n</a:t>
            </a:r>
            <a:r>
              <a:rPr baseline="30000" lang="en-US" sz="24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100n + 5 ≤ 100n + n = 101n ≤ 101n</a:t>
            </a:r>
            <a:r>
              <a:rPr baseline="30000" lang="en-US" sz="20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		for all 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n ≥ 5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-25000"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5 and c = 101</a:t>
            </a:r>
            <a:r>
              <a:rPr lang="en-US" sz="2000">
                <a:solidFill>
                  <a:srgbClr val="DD0111"/>
                </a:solidFill>
              </a:rPr>
              <a:t> </a:t>
            </a:r>
            <a:r>
              <a:rPr lang="en-US" sz="2000"/>
              <a:t>is a solution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100n + 5 ≤ 100n + 5n = 105n ≤ 105n</a:t>
            </a:r>
            <a:r>
              <a:rPr baseline="30000" lang="en-US" sz="20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br>
              <a:rPr baseline="30000" lang="en-US" sz="2000"/>
            </a:br>
            <a:r>
              <a:rPr baseline="30000" lang="en-US" sz="2000"/>
              <a:t>			</a:t>
            </a:r>
            <a:r>
              <a:rPr lang="en-US" sz="2000"/>
              <a:t>for all 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n ≥ 1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 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-25000"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c = 105</a:t>
            </a:r>
            <a:r>
              <a:rPr lang="en-US" sz="2000">
                <a:solidFill>
                  <a:srgbClr val="DD0111"/>
                </a:solidFill>
              </a:rPr>
              <a:t> </a:t>
            </a:r>
            <a:r>
              <a:rPr lang="en-US" sz="2000"/>
              <a:t>is also a solution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Must find</a:t>
            </a:r>
            <a:r>
              <a:rPr lang="en-US" sz="1800">
                <a:solidFill>
                  <a:srgbClr val="DD0111"/>
                </a:solidFill>
              </a:rPr>
              <a:t> </a:t>
            </a:r>
            <a:r>
              <a:rPr b="1" lang="en-US" sz="1800">
                <a:solidFill>
                  <a:srgbClr val="DD0111"/>
                </a:solidFill>
              </a:rPr>
              <a:t>SOME</a:t>
            </a:r>
            <a:r>
              <a:rPr lang="en-US" sz="1800">
                <a:solidFill>
                  <a:srgbClr val="DD0111"/>
                </a:solidFill>
              </a:rPr>
              <a:t> </a:t>
            </a:r>
            <a:r>
              <a:rPr lang="en-US" sz="1800"/>
              <a:t>constants c and n</a:t>
            </a:r>
            <a:r>
              <a:rPr baseline="-25000" lang="en-US" sz="1800"/>
              <a:t>0</a:t>
            </a:r>
            <a:r>
              <a:rPr lang="en-US" sz="1800"/>
              <a:t> that satisfy the asymptotic notation relation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notations (cont.)</a:t>
            </a:r>
            <a:endParaRPr/>
          </a:p>
        </p:txBody>
      </p:sp>
      <p:sp>
        <p:nvSpPr>
          <p:cNvPr id="364" name="Google Shape;364;p32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lang="en-US" sz="2400">
                <a:latin typeface="Corsiva"/>
                <a:ea typeface="Corsiva"/>
                <a:cs typeface="Corsiva"/>
                <a:sym typeface="Corsiva"/>
              </a:rPr>
              <a:t>Ω - notation</a:t>
            </a:r>
            <a:endParaRPr/>
          </a:p>
        </p:txBody>
      </p:sp>
      <p:graphicFrame>
        <p:nvGraphicFramePr>
          <p:cNvPr id="365" name="Google Shape;365;p32"/>
          <p:cNvGraphicFramePr/>
          <p:nvPr/>
        </p:nvGraphicFramePr>
        <p:xfrm>
          <a:off x="306388" y="1620838"/>
          <a:ext cx="7615237" cy="4562475"/>
        </p:xfrm>
        <a:graphic>
          <a:graphicData uri="http://schemas.openxmlformats.org/presentationml/2006/ole">
            <mc:AlternateContent>
              <mc:Choice Requires="v">
                <p:oleObj r:id="rId4" imgH="4562475" imgW="7615237" progId="PaintShopPro" spid="_x0000_s1">
                  <p:embed/>
                </p:oleObj>
              </mc:Choice>
              <mc:Fallback>
                <p:oleObj r:id="rId5" imgH="4562475" imgW="7615237" progId="PaintShopPro">
                  <p:embed/>
                  <p:pic>
                    <p:nvPicPr>
                      <p:cNvPr id="365" name="Google Shape;365;p3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6388" y="1620838"/>
                        <a:ext cx="7615237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" name="Google Shape;366;p32"/>
          <p:cNvSpPr/>
          <p:nvPr/>
        </p:nvSpPr>
        <p:spPr>
          <a:xfrm>
            <a:off x="4506913" y="2986088"/>
            <a:ext cx="3900487" cy="171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Ω(g(n))</a:t>
            </a:r>
            <a:r>
              <a:rPr lang="en-US" sz="200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is the set of functions with larger or same order of growth as 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siva"/>
              <a:buChar char="–"/>
            </a:pPr>
            <a:r>
              <a:rPr lang="en-US"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5n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= Ω(n)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100n + 5 ≠ Ω(n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 = Ω(2n), 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= Ω(n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), n = Ω(logn)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4" name="Google Shape;374;p33"/>
          <p:cNvSpPr/>
          <p:nvPr/>
        </p:nvSpPr>
        <p:spPr>
          <a:xfrm>
            <a:off x="915988" y="1871663"/>
            <a:ext cx="4176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siv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∃ c, n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0 ≤ cn ≤ 5n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2 </a:t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4887913" y="1863725"/>
            <a:ext cx="177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cn ≤ 5n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6475413" y="1863725"/>
            <a:ext cx="27733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 = 5 and n</a:t>
            </a:r>
            <a:r>
              <a:rPr baseline="-25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1325563" y="3067050"/>
            <a:ext cx="5180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∃ c, n</a:t>
            </a:r>
            <a:r>
              <a:rPr baseline="-25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such that: 0 ≤ cn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100n + 5</a:t>
            </a:r>
            <a:endParaRPr baseline="30000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8" name="Google Shape;378;p33"/>
          <p:cNvSpPr/>
          <p:nvPr/>
        </p:nvSpPr>
        <p:spPr>
          <a:xfrm>
            <a:off x="1325563" y="3579813"/>
            <a:ext cx="5324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100n + 5 ≤ 100n + 5n (∀ n ≥ 1) = 105n</a:t>
            </a:r>
            <a:endParaRPr baseline="30000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1325563" y="4111625"/>
            <a:ext cx="1641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cn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105n</a:t>
            </a:r>
            <a:endParaRPr baseline="30000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0" name="Google Shape;380;p33"/>
          <p:cNvSpPr/>
          <p:nvPr/>
        </p:nvSpPr>
        <p:spPr>
          <a:xfrm>
            <a:off x="2835275" y="4133850"/>
            <a:ext cx="269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n(cn – 105) ≤ 0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1377950" y="4664075"/>
            <a:ext cx="4886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 is positive ⇒ cn – 105 ≤ 0</a:t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6175375" y="4656138"/>
            <a:ext cx="1903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n ≤ 105/c</a:t>
            </a:r>
            <a:endParaRPr baseline="30000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3" name="Google Shape;383;p33"/>
          <p:cNvSpPr/>
          <p:nvPr/>
        </p:nvSpPr>
        <p:spPr>
          <a:xfrm>
            <a:off x="1347788" y="5138738"/>
            <a:ext cx="7250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siva"/>
              <a:buNone/>
            </a:pPr>
            <a:r>
              <a:rPr lang="en-US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⇒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contradiction: </a:t>
            </a:r>
            <a:r>
              <a:rPr lang="en-US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be smaller than a constant</a:t>
            </a:r>
            <a:endParaRPr baseline="30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notations (cont.)</a:t>
            </a:r>
            <a:endParaRPr/>
          </a:p>
        </p:txBody>
      </p: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siva"/>
              <a:buChar char="•"/>
            </a:pPr>
            <a:r>
              <a:rPr lang="en-US">
                <a:latin typeface="Corsiva"/>
                <a:ea typeface="Corsiva"/>
                <a:cs typeface="Corsiva"/>
                <a:sym typeface="Corsiva"/>
              </a:rPr>
              <a:t>Θ-notation</a:t>
            </a:r>
            <a:endParaRPr/>
          </a:p>
        </p:txBody>
      </p:sp>
      <p:graphicFrame>
        <p:nvGraphicFramePr>
          <p:cNvPr id="391" name="Google Shape;391;p34"/>
          <p:cNvGraphicFramePr/>
          <p:nvPr/>
        </p:nvGraphicFramePr>
        <p:xfrm>
          <a:off x="285750" y="2574925"/>
          <a:ext cx="5676900" cy="3871913"/>
        </p:xfrm>
        <a:graphic>
          <a:graphicData uri="http://schemas.openxmlformats.org/presentationml/2006/ole">
            <mc:AlternateContent>
              <mc:Choice Requires="v">
                <p:oleObj r:id="rId4" imgH="3871913" imgW="5676900" progId="PaintShopPro" spid="_x0000_s1">
                  <p:embed/>
                </p:oleObj>
              </mc:Choice>
              <mc:Fallback>
                <p:oleObj r:id="rId5" imgH="3871913" imgW="5676900" progId="PaintShopPro">
                  <p:embed/>
                  <p:pic>
                    <p:nvPicPr>
                      <p:cNvPr id="391" name="Google Shape;391;p3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5750" y="2574925"/>
                        <a:ext cx="5676900" cy="387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" name="Google Shape;392;p34"/>
          <p:cNvGraphicFramePr/>
          <p:nvPr/>
        </p:nvGraphicFramePr>
        <p:xfrm>
          <a:off x="285750" y="1614488"/>
          <a:ext cx="8048625" cy="858837"/>
        </p:xfrm>
        <a:graphic>
          <a:graphicData uri="http://schemas.openxmlformats.org/presentationml/2006/ole">
            <mc:AlternateContent>
              <mc:Choice Requires="v">
                <p:oleObj r:id="rId7" imgH="858837" imgW="8048625" progId="PaintShopPro" spid="_x0000_s2">
                  <p:embed/>
                </p:oleObj>
              </mc:Choice>
              <mc:Fallback>
                <p:oleObj r:id="rId8" imgH="858837" imgW="8048625" progId="PaintShopPro">
                  <p:embed/>
                  <p:pic>
                    <p:nvPicPr>
                      <p:cNvPr id="392" name="Google Shape;392;p3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5750" y="1614488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" name="Google Shape;393;p34"/>
          <p:cNvSpPr/>
          <p:nvPr/>
        </p:nvSpPr>
        <p:spPr>
          <a:xfrm>
            <a:off x="4286250" y="2846388"/>
            <a:ext cx="4089400" cy="16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Θ(g(n))</a:t>
            </a:r>
            <a:r>
              <a:rPr lang="en-US" sz="200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is the set of functions with the same order of growth as </a:t>
            </a: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 sz="2400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307975" y="952500"/>
            <a:ext cx="8415338" cy="589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/2 –n/2 = Θ(n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228600" lvl="2" marL="11430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½ n</a:t>
            </a:r>
            <a:r>
              <a:rPr baseline="30000" lang="en-US" sz="2400"/>
              <a:t>2</a:t>
            </a:r>
            <a:r>
              <a:rPr lang="en-US" sz="2400"/>
              <a:t> - ½ n ≤ ½ n</a:t>
            </a:r>
            <a:r>
              <a:rPr baseline="30000" lang="en-US" sz="2400"/>
              <a:t>2</a:t>
            </a:r>
            <a:r>
              <a:rPr lang="en-US" sz="2400"/>
              <a:t> ∀n ≥ 0    ⇒   c</a:t>
            </a:r>
            <a:r>
              <a:rPr baseline="-25000" lang="en-US" sz="2400"/>
              <a:t>2</a:t>
            </a:r>
            <a:r>
              <a:rPr lang="en-US" sz="2400"/>
              <a:t>= ½</a:t>
            </a:r>
            <a:endParaRPr/>
          </a:p>
          <a:p>
            <a:pPr indent="-228600" lvl="2" marL="11430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½ n</a:t>
            </a:r>
            <a:r>
              <a:rPr baseline="30000" lang="en-US" sz="2400"/>
              <a:t>2</a:t>
            </a:r>
            <a:r>
              <a:rPr lang="en-US" sz="2400"/>
              <a:t> - ½ n ≥ ½ n</a:t>
            </a:r>
            <a:r>
              <a:rPr baseline="30000" lang="en-US" sz="2400"/>
              <a:t>2</a:t>
            </a:r>
            <a:r>
              <a:rPr lang="en-US" sz="2400"/>
              <a:t> - ½ n * ½ n ( ∀n ≥ 2 ) = ¼ n</a:t>
            </a:r>
            <a:r>
              <a:rPr baseline="30000" lang="en-US" sz="2400"/>
              <a:t>2</a:t>
            </a:r>
            <a:r>
              <a:rPr lang="en-US" sz="2400"/>
              <a:t> 	⇒   c</a:t>
            </a:r>
            <a:r>
              <a:rPr baseline="-25000" lang="en-US" sz="2400"/>
              <a:t>1</a:t>
            </a:r>
            <a:r>
              <a:rPr lang="en-US" sz="2400"/>
              <a:t>= ¼ </a:t>
            </a:r>
            <a:endParaRPr/>
          </a:p>
          <a:p>
            <a:pPr indent="-76200" lvl="2" marL="11430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 ≠ Θ(n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): c</a:t>
            </a:r>
            <a:r>
              <a:rPr baseline="-25000" lang="en-US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≤ n ≤ c</a:t>
            </a:r>
            <a:r>
              <a:rPr baseline="-25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aseline="30000" lang="en-US" sz="2000"/>
              <a:t> 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⇒ only holds for: 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n ≤ 1/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aseline="-25000" lang="en-US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Subset relations between order-of-growth sets.</a:t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1371600" y="3200400"/>
            <a:ext cx="6477000" cy="274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 Between Different Sets</a:t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1752600" y="3657600"/>
            <a:ext cx="3505200" cy="1905000"/>
          </a:xfrm>
          <a:prstGeom prst="ellipse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3733800" y="3657600"/>
            <a:ext cx="3505200" cy="1905000"/>
          </a:xfrm>
          <a:prstGeom prst="ellipse">
            <a:avLst/>
          </a:prstGeom>
          <a:solidFill>
            <a:srgbClr val="00FF00">
              <a:alpha val="49803"/>
            </a:srgbClr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3886200" y="2709863"/>
            <a:ext cx="1173163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6"/>
          <p:cNvSpPr/>
          <p:nvPr/>
        </p:nvSpPr>
        <p:spPr>
          <a:xfrm>
            <a:off x="1752600" y="3657600"/>
            <a:ext cx="3505200" cy="19050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4954588" y="3097213"/>
            <a:ext cx="10826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2906713" y="3111500"/>
            <a:ext cx="10636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 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3967163" y="4283075"/>
            <a:ext cx="1071562" cy="57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Θ( 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4343400" y="3886200"/>
            <a:ext cx="450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 txBox="1"/>
          <p:nvPr>
            <p:ph type="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orders of magnitude</a:t>
            </a:r>
            <a:endParaRPr/>
          </a:p>
        </p:txBody>
      </p:sp>
      <p:pic>
        <p:nvPicPr>
          <p:cNvPr descr="asymptotic_fig1" id="423" name="Google Shape;4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409700"/>
            <a:ext cx="43735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7896225" y="5708650"/>
            <a:ext cx="1247775" cy="21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Growth of Functions</a:t>
            </a:r>
            <a:endParaRPr/>
          </a:p>
        </p:txBody>
      </p:sp>
      <p:pic>
        <p:nvPicPr>
          <p:cNvPr descr="relative growth rate table" id="430" name="Google Shape;4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2152650"/>
            <a:ext cx="62865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C University Jobs 2020- Jobs in BRAC University- careerz360.com" id="431" name="Google Shape;4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Logarithms and properties</a:t>
            </a:r>
            <a:endParaRPr/>
          </a:p>
        </p:txBody>
      </p:sp>
      <p:sp>
        <p:nvSpPr>
          <p:cNvPr id="438" name="Google Shape;438;p39"/>
          <p:cNvSpPr txBox="1"/>
          <p:nvPr>
            <p:ph idx="1" type="body"/>
          </p:nvPr>
        </p:nvSpPr>
        <p:spPr>
          <a:xfrm>
            <a:off x="350838" y="1214438"/>
            <a:ext cx="832008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In algorithm analysis we often use the notation </a:t>
            </a:r>
            <a:r>
              <a:rPr lang="en-US" sz="2400">
                <a:solidFill>
                  <a:srgbClr val="CC0000"/>
                </a:solidFill>
              </a:rPr>
              <a:t>“</a:t>
            </a:r>
            <a:r>
              <a:rPr lang="en-US" sz="24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 n</a:t>
            </a:r>
            <a:r>
              <a:rPr lang="en-US" sz="2400">
                <a:solidFill>
                  <a:srgbClr val="CC0000"/>
                </a:solidFill>
              </a:rPr>
              <a:t>”</a:t>
            </a:r>
            <a:r>
              <a:rPr lang="en-US" sz="2400"/>
              <a:t> without specifying the base</a:t>
            </a:r>
            <a:endParaRPr/>
          </a:p>
        </p:txBody>
      </p:sp>
      <p:pic>
        <p:nvPicPr>
          <p:cNvPr id="439" name="Google Shape;4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950" y="2616200"/>
            <a:ext cx="18288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9725" y="2603500"/>
            <a:ext cx="1116013" cy="47783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9"/>
          <p:cNvSpPr txBox="1"/>
          <p:nvPr/>
        </p:nvSpPr>
        <p:spPr>
          <a:xfrm>
            <a:off x="590550" y="2701925"/>
            <a:ext cx="1835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logarithm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590550" y="3236913"/>
            <a:ext cx="1924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logarithm</a:t>
            </a:r>
            <a:endParaRPr/>
          </a:p>
        </p:txBody>
      </p:sp>
      <p:pic>
        <p:nvPicPr>
          <p:cNvPr id="443" name="Google Shape;44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6688" y="3789363"/>
            <a:ext cx="2032000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0350" y="2627313"/>
            <a:ext cx="949325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48300" y="3192463"/>
            <a:ext cx="111125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10350" y="3192463"/>
            <a:ext cx="1641475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48300" y="3676650"/>
            <a:ext cx="977900" cy="82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10350" y="3889375"/>
            <a:ext cx="1554163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4188" y="5227638"/>
            <a:ext cx="1028700" cy="45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38938" y="4559300"/>
            <a:ext cx="6762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0550" y="4584700"/>
            <a:ext cx="954088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707188" y="5129213"/>
            <a:ext cx="852487" cy="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compare algorithms?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350838" y="12271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We need to define a number of </a:t>
            </a:r>
            <a:r>
              <a:rPr lang="en-US" u="sng">
                <a:solidFill>
                  <a:schemeClr val="dk1"/>
                </a:solidFill>
              </a:rPr>
              <a:t>objective measures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(1) Compare execution times?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	</a:t>
            </a:r>
            <a:r>
              <a:rPr b="1" i="1" lang="en-US" sz="2400">
                <a:solidFill>
                  <a:schemeClr val="dk1"/>
                </a:solidFill>
              </a:rPr>
              <a:t>Not good</a:t>
            </a:r>
            <a:r>
              <a:rPr lang="en-US" sz="2400">
                <a:solidFill>
                  <a:schemeClr val="dk1"/>
                </a:solidFill>
              </a:rPr>
              <a:t>: times are specific to a particular  	computer !!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(2) Count the number of statements executed?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		</a:t>
            </a:r>
            <a:r>
              <a:rPr b="1" i="1" lang="en-US" sz="2400">
                <a:solidFill>
                  <a:schemeClr val="dk1"/>
                </a:solidFill>
              </a:rPr>
              <a:t>Not good</a:t>
            </a:r>
            <a:r>
              <a:rPr lang="en-US" sz="2400">
                <a:solidFill>
                  <a:schemeClr val="dk1"/>
                </a:solidFill>
              </a:rPr>
              <a:t>: number of statements vary with the programming language as well as the style of the individual programmer.</a:t>
            </a:r>
            <a:endParaRPr sz="24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0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459" name="Google Shape;459;p40"/>
          <p:cNvSpPr txBox="1"/>
          <p:nvPr>
            <p:ph idx="1" type="body"/>
          </p:nvPr>
        </p:nvSpPr>
        <p:spPr>
          <a:xfrm>
            <a:off x="350838" y="1106488"/>
            <a:ext cx="8229600" cy="560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For each of the following pairs of functions, either f(n) is O(g(n)), f(n) is Ω(g(n)), or f(n) = Θ(g(n)). Determine which relationship is correct.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f(n) = log 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; g(n) = log n + 5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f(n) = n; g(n) = log 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f(n) = log log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f(n) = n; g(n) = log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f(n) = n log n +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f(n) = 10; g(n) = log 10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; g(n) = 10n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; g(n) = 3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460" name="Google Shape;460;p40"/>
          <p:cNvSpPr txBox="1"/>
          <p:nvPr/>
        </p:nvSpPr>
        <p:spPr>
          <a:xfrm>
            <a:off x="5810250" y="2387600"/>
            <a:ext cx="2141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 (g(n))</a:t>
            </a:r>
            <a:endParaRPr/>
          </a:p>
        </p:txBody>
      </p:sp>
      <p:sp>
        <p:nvSpPr>
          <p:cNvPr id="461" name="Google Shape;461;p40"/>
          <p:cNvSpPr txBox="1"/>
          <p:nvPr/>
        </p:nvSpPr>
        <p:spPr>
          <a:xfrm>
            <a:off x="5810250" y="2860675"/>
            <a:ext cx="20589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62" name="Google Shape;462;p40"/>
          <p:cNvSpPr txBox="1"/>
          <p:nvPr/>
        </p:nvSpPr>
        <p:spPr>
          <a:xfrm>
            <a:off x="5810250" y="3335338"/>
            <a:ext cx="20685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</a:t>
            </a:r>
            <a:endParaRPr/>
          </a:p>
        </p:txBody>
      </p:sp>
      <p:sp>
        <p:nvSpPr>
          <p:cNvPr id="463" name="Google Shape;463;p40"/>
          <p:cNvSpPr txBox="1"/>
          <p:nvPr/>
        </p:nvSpPr>
        <p:spPr>
          <a:xfrm>
            <a:off x="5810250" y="3810000"/>
            <a:ext cx="20589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64" name="Google Shape;464;p40"/>
          <p:cNvSpPr txBox="1"/>
          <p:nvPr/>
        </p:nvSpPr>
        <p:spPr>
          <a:xfrm>
            <a:off x="5810250" y="4284663"/>
            <a:ext cx="20589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65" name="Google Shape;465;p40"/>
          <p:cNvSpPr txBox="1"/>
          <p:nvPr/>
        </p:nvSpPr>
        <p:spPr>
          <a:xfrm>
            <a:off x="5810250" y="4759325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Θ(g(n))</a:t>
            </a:r>
            <a:endParaRPr/>
          </a:p>
        </p:txBody>
      </p:sp>
      <p:sp>
        <p:nvSpPr>
          <p:cNvPr id="466" name="Google Shape;466;p40"/>
          <p:cNvSpPr txBox="1"/>
          <p:nvPr/>
        </p:nvSpPr>
        <p:spPr>
          <a:xfrm>
            <a:off x="5810250" y="5233988"/>
            <a:ext cx="20589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67" name="Google Shape;467;p40"/>
          <p:cNvSpPr txBox="1"/>
          <p:nvPr/>
        </p:nvSpPr>
        <p:spPr>
          <a:xfrm>
            <a:off x="5810250" y="5708650"/>
            <a:ext cx="20685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Notations - Examples</a:t>
            </a:r>
            <a:endParaRPr/>
          </a:p>
        </p:txBody>
      </p:sp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1265238" y="1768475"/>
            <a:ext cx="6307137" cy="38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Θ notation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/2 – n/2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(6n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+ 1)lgn/(n + 1)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 vs. 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Ω notation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 vs. logn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 vs. n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3529013" y="2459038"/>
            <a:ext cx="9271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Θ(n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76" name="Google Shape;476;p41"/>
          <p:cNvSpPr txBox="1"/>
          <p:nvPr/>
        </p:nvSpPr>
        <p:spPr>
          <a:xfrm>
            <a:off x="3105150" y="3479800"/>
            <a:ext cx="11160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Θ(n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77" name="Google Shape;477;p41"/>
          <p:cNvSpPr txBox="1"/>
          <p:nvPr/>
        </p:nvSpPr>
        <p:spPr>
          <a:xfrm>
            <a:off x="4694238" y="2992438"/>
            <a:ext cx="1230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Θ(n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lgn)</a:t>
            </a:r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4583113" y="3376613"/>
            <a:ext cx="2682875" cy="211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notation</a:t>
            </a:r>
            <a:endParaRPr/>
          </a:p>
          <a:p>
            <a:pPr indent="-214312" lvl="1" marL="557213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4312" lvl="1" marL="557213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4312" lvl="1" marL="557213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nlogn</a:t>
            </a:r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3268663" y="4608513"/>
            <a:ext cx="12160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Ω(n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80" name="Google Shape;480;p41"/>
          <p:cNvSpPr/>
          <p:nvPr/>
        </p:nvSpPr>
        <p:spPr>
          <a:xfrm>
            <a:off x="3365500" y="5133975"/>
            <a:ext cx="13335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Ω(logn)</a:t>
            </a:r>
            <a:endParaRPr/>
          </a:p>
        </p:txBody>
      </p:sp>
      <p:sp>
        <p:nvSpPr>
          <p:cNvPr id="481" name="Google Shape;481;p41"/>
          <p:cNvSpPr/>
          <p:nvPr/>
        </p:nvSpPr>
        <p:spPr>
          <a:xfrm>
            <a:off x="3268663" y="5602288"/>
            <a:ext cx="1131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Ω(n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82" name="Google Shape;482;p41"/>
          <p:cNvSpPr/>
          <p:nvPr/>
        </p:nvSpPr>
        <p:spPr>
          <a:xfrm>
            <a:off x="6492875" y="3878263"/>
            <a:ext cx="13636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83" name="Google Shape;483;p41"/>
          <p:cNvSpPr/>
          <p:nvPr/>
        </p:nvSpPr>
        <p:spPr>
          <a:xfrm>
            <a:off x="6492875" y="4238625"/>
            <a:ext cx="12223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84" name="Google Shape;484;p41"/>
          <p:cNvSpPr/>
          <p:nvPr/>
        </p:nvSpPr>
        <p:spPr>
          <a:xfrm>
            <a:off x="6492875" y="4630738"/>
            <a:ext cx="144303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O(nlgn)</a:t>
            </a:r>
            <a:endParaRPr/>
          </a:p>
        </p:txBody>
      </p:sp>
      <p:pic>
        <p:nvPicPr>
          <p:cNvPr descr="BRAC University Jobs 2020- Jobs in BRAC University- careerz360.com" id="485" name="Google Shape;48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Simplifying Assumptions</a:t>
            </a:r>
            <a:endParaRPr/>
          </a:p>
        </p:txBody>
      </p:sp>
      <p:sp>
        <p:nvSpPr>
          <p:cNvPr id="493" name="Google Shape;493;p42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/>
              <a:t>1. If f(n) = O(g(n)) and g(n) = O(h(n)), then f(n) = O(h(n))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/>
              <a:t>2. If f(n) = O(kg(n)) for any k &gt; 0, then f(n) = O(g(n))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/>
              <a:t>3. If f</a:t>
            </a:r>
            <a:r>
              <a:rPr baseline="-25000" lang="en-US" sz="1800"/>
              <a:t>1</a:t>
            </a:r>
            <a:r>
              <a:rPr lang="en-US" sz="1800"/>
              <a:t>(n) = O(g</a:t>
            </a:r>
            <a:r>
              <a:rPr baseline="-25000" lang="en-US" sz="1800"/>
              <a:t>1</a:t>
            </a:r>
            <a:r>
              <a:rPr lang="en-US" sz="1800"/>
              <a:t>(n)) and f</a:t>
            </a:r>
            <a:r>
              <a:rPr baseline="-25000" lang="en-US" sz="1800"/>
              <a:t>2</a:t>
            </a:r>
            <a:r>
              <a:rPr lang="en-US" sz="1800"/>
              <a:t>(n) = O(g</a:t>
            </a:r>
            <a:r>
              <a:rPr baseline="-25000" lang="en-US" sz="1800"/>
              <a:t>2</a:t>
            </a:r>
            <a:r>
              <a:rPr lang="en-US" sz="1800"/>
              <a:t>(n)),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/>
              <a:t>		then f</a:t>
            </a:r>
            <a:r>
              <a:rPr baseline="-25000" lang="en-US" sz="1800"/>
              <a:t>1</a:t>
            </a:r>
            <a:r>
              <a:rPr lang="en-US" sz="1800"/>
              <a:t>(n) + f</a:t>
            </a:r>
            <a:r>
              <a:rPr baseline="-25000" lang="en-US" sz="1800"/>
              <a:t>2</a:t>
            </a:r>
            <a:r>
              <a:rPr lang="en-US" sz="1800"/>
              <a:t>(n) = O(max (g</a:t>
            </a:r>
            <a:r>
              <a:rPr baseline="-25000" lang="en-US" sz="1800"/>
              <a:t>1</a:t>
            </a:r>
            <a:r>
              <a:rPr lang="en-US" sz="1800"/>
              <a:t>(n), g</a:t>
            </a:r>
            <a:r>
              <a:rPr baseline="-25000" lang="en-US" sz="1800"/>
              <a:t>2</a:t>
            </a:r>
            <a:r>
              <a:rPr lang="en-US" sz="1800"/>
              <a:t>(n)))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/>
              <a:t>4. If f</a:t>
            </a:r>
            <a:r>
              <a:rPr baseline="-25000" lang="en-US" sz="1800"/>
              <a:t>1</a:t>
            </a:r>
            <a:r>
              <a:rPr lang="en-US" sz="1800"/>
              <a:t>(n) = O(g</a:t>
            </a:r>
            <a:r>
              <a:rPr baseline="-25000" lang="en-US" sz="1800"/>
              <a:t>1</a:t>
            </a:r>
            <a:r>
              <a:rPr lang="en-US" sz="1800"/>
              <a:t>(n)) and f</a:t>
            </a:r>
            <a:r>
              <a:rPr baseline="-25000" lang="en-US" sz="1800"/>
              <a:t>2</a:t>
            </a:r>
            <a:r>
              <a:rPr lang="en-US" sz="1800"/>
              <a:t>(n) = O(g</a:t>
            </a:r>
            <a:r>
              <a:rPr baseline="-25000" lang="en-US" sz="1800"/>
              <a:t>2</a:t>
            </a:r>
            <a:r>
              <a:rPr lang="en-US" sz="1800"/>
              <a:t>(n)),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/>
              <a:t>		then f</a:t>
            </a:r>
            <a:r>
              <a:rPr baseline="-25000" lang="en-US" sz="1800"/>
              <a:t>1</a:t>
            </a:r>
            <a:r>
              <a:rPr lang="en-US" sz="1800"/>
              <a:t>(n) * f</a:t>
            </a:r>
            <a:r>
              <a:rPr baseline="-25000" lang="en-US" sz="1800"/>
              <a:t>2</a:t>
            </a:r>
            <a:r>
              <a:rPr lang="en-US" sz="1800"/>
              <a:t>(n) = O(g</a:t>
            </a:r>
            <a:r>
              <a:rPr baseline="-25000" lang="en-US" sz="1800"/>
              <a:t>1</a:t>
            </a:r>
            <a:r>
              <a:rPr lang="en-US" sz="1800"/>
              <a:t>(n) * g</a:t>
            </a:r>
            <a:r>
              <a:rPr baseline="-25000" lang="en-US" sz="1800"/>
              <a:t>2</a:t>
            </a:r>
            <a:r>
              <a:rPr lang="en-US" sz="1800"/>
              <a:t>(n))</a:t>
            </a:r>
            <a:endParaRPr/>
          </a:p>
        </p:txBody>
      </p:sp>
      <p:pic>
        <p:nvPicPr>
          <p:cNvPr descr="BRAC University Jobs 2020- Jobs in BRAC University- careerz360.com" id="494" name="Google Shape;4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Simplified Rules</a:t>
            </a:r>
            <a:endParaRPr/>
          </a:p>
        </p:txBody>
      </p:sp>
      <p:sp>
        <p:nvSpPr>
          <p:cNvPr id="500" name="Google Shape;500;p43"/>
          <p:cNvSpPr txBox="1"/>
          <p:nvPr>
            <p:ph idx="1" type="body"/>
          </p:nvPr>
        </p:nvSpPr>
        <p:spPr>
          <a:xfrm>
            <a:off x="350838" y="1768475"/>
            <a:ext cx="8229600" cy="412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O(1) = c , where c is a constant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O(n) = c*n = cn , where c is constant and n is variable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c</a:t>
            </a:r>
            <a:r>
              <a:rPr baseline="-25000" lang="en-US" sz="2000"/>
              <a:t>1</a:t>
            </a:r>
            <a:r>
              <a:rPr lang="en-US" sz="2000"/>
              <a:t>*O(1) = c</a:t>
            </a:r>
            <a:r>
              <a:rPr baseline="-25000" lang="en-US" sz="2000"/>
              <a:t>1</a:t>
            </a:r>
            <a:r>
              <a:rPr lang="en-US" sz="2000"/>
              <a:t>*c = c</a:t>
            </a:r>
            <a:r>
              <a:rPr baseline="-25000" lang="en-US" sz="2000"/>
              <a:t>2</a:t>
            </a:r>
            <a:r>
              <a:rPr lang="en-US" sz="2000"/>
              <a:t>  = O(1) , where c,c</a:t>
            </a:r>
            <a:r>
              <a:rPr baseline="-25000" lang="en-US" sz="2000"/>
              <a:t>1</a:t>
            </a:r>
            <a:r>
              <a:rPr lang="en-US" sz="2000"/>
              <a:t>,c</a:t>
            </a:r>
            <a:r>
              <a:rPr baseline="-25000" lang="en-US" sz="2000"/>
              <a:t>2</a:t>
            </a:r>
            <a:r>
              <a:rPr lang="en-US" sz="2000"/>
              <a:t> are constants</a:t>
            </a:r>
            <a:r>
              <a:rPr baseline="-25000" lang="en-US" sz="2000"/>
              <a:t>    </a:t>
            </a:r>
            <a:r>
              <a:rPr lang="en-US" sz="2000"/>
              <a:t>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O(1) + O(1) + O(1) = 3*O(1) = O(1)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5*O(1) = O(1)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n*O(1) = n*c = cn = O(n) , where c is constant and n is variable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O(m) + O(n) ≠ O(m+n)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O(m) * O(n) = c</a:t>
            </a:r>
            <a:r>
              <a:rPr baseline="-25000" lang="en-US" sz="2000"/>
              <a:t>1</a:t>
            </a:r>
            <a:r>
              <a:rPr lang="en-US" sz="2000"/>
              <a:t>m * c</a:t>
            </a:r>
            <a:r>
              <a:rPr baseline="-25000" lang="en-US" sz="2000"/>
              <a:t>2</a:t>
            </a:r>
            <a:r>
              <a:rPr lang="en-US" sz="2000"/>
              <a:t>n = (c</a:t>
            </a:r>
            <a:r>
              <a:rPr baseline="-25000" lang="en-US" sz="2000"/>
              <a:t>1</a:t>
            </a:r>
            <a:r>
              <a:rPr lang="en-US" sz="2000"/>
              <a:t>*c</a:t>
            </a:r>
            <a:r>
              <a:rPr baseline="-25000" lang="en-US" sz="2000"/>
              <a:t>2</a:t>
            </a:r>
            <a:r>
              <a:rPr lang="en-US" sz="2000"/>
              <a:t>)(mn) = (c</a:t>
            </a:r>
            <a:r>
              <a:rPr baseline="-25000" lang="en-US" sz="2000"/>
              <a:t>2</a:t>
            </a:r>
            <a:r>
              <a:rPr lang="en-US" sz="2000"/>
              <a:t>)(mn) = O(mn)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O(m)*O(n)*O(p)*O(q) = O(m(n(p(q)))) = O(mnpq)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Example nested for loops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 O(an</a:t>
            </a:r>
            <a:r>
              <a:rPr baseline="30000" lang="en-US" sz="2000"/>
              <a:t>2</a:t>
            </a:r>
            <a:r>
              <a:rPr lang="en-US" sz="2000"/>
              <a:t> + bn + c) = O(n</a:t>
            </a:r>
            <a:r>
              <a:rPr baseline="30000" lang="en-US" sz="2000"/>
              <a:t>2</a:t>
            </a:r>
            <a:r>
              <a:rPr lang="en-US" sz="2000"/>
              <a:t>) where a, b , c are constants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501" name="Google Shape;501;p4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RAC University Jobs 2020- Jobs in BRAC University- careerz360.com" id="502" name="Google Shape;5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 txBox="1"/>
          <p:nvPr>
            <p:ph type="title"/>
          </p:nvPr>
        </p:nvSpPr>
        <p:spPr>
          <a:xfrm>
            <a:off x="341313" y="1079500"/>
            <a:ext cx="82296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#1: carry n books </a:t>
            </a:r>
            <a:br>
              <a:rPr lang="en-US" sz="3200"/>
            </a:br>
            <a:r>
              <a:rPr lang="en-US" sz="3200"/>
              <a:t>from one bookshelf to another one</a:t>
            </a:r>
            <a:endParaRPr/>
          </a:p>
        </p:txBody>
      </p:sp>
      <p:sp>
        <p:nvSpPr>
          <p:cNvPr id="508" name="Google Shape;508;p44"/>
          <p:cNvSpPr txBox="1"/>
          <p:nvPr>
            <p:ph idx="1" type="body"/>
          </p:nvPr>
        </p:nvSpPr>
        <p:spPr>
          <a:xfrm>
            <a:off x="350838" y="2074863"/>
            <a:ext cx="8229600" cy="35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How many operations?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n pick-ups, n forward moves, n drops and n reverse moves 🡪 4 n operations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4n operations = c. n = O(c. n) = O(n)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Similarly, any program that reads n inputs from the user will have minimum time complexity O(n).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descr="BRAC University Jobs 2020- Jobs in BRAC University- careerz360.com" id="509" name="Google Shape;5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4"/>
          <p:cNvSpPr txBox="1"/>
          <p:nvPr>
            <p:ph idx="12" type="sldNum"/>
          </p:nvPr>
        </p:nvSpPr>
        <p:spPr>
          <a:xfrm>
            <a:off x="7896225" y="5708650"/>
            <a:ext cx="1247775" cy="21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350838" y="1071563"/>
            <a:ext cx="8229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#2: Locating Roll-Number record in</a:t>
            </a:r>
            <a:br>
              <a:rPr lang="en-US" sz="2800"/>
            </a:br>
            <a:r>
              <a:rPr lang="en-US" sz="2800"/>
              <a:t>Attendance Sheet</a:t>
            </a:r>
            <a:endParaRPr/>
          </a:p>
        </p:txBody>
      </p:sp>
      <p:sp>
        <p:nvSpPr>
          <p:cNvPr id="516" name="Google Shape;516;p45"/>
          <p:cNvSpPr txBox="1"/>
          <p:nvPr>
            <p:ph idx="1" type="body"/>
          </p:nvPr>
        </p:nvSpPr>
        <p:spPr>
          <a:xfrm>
            <a:off x="350838" y="2178050"/>
            <a:ext cx="8229600" cy="33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What is the time complexity of search?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Binary Search algorithm at work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O(log n)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Sequential search?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O(n)</a:t>
            </a:r>
            <a:endParaRPr/>
          </a:p>
        </p:txBody>
      </p:sp>
      <p:pic>
        <p:nvPicPr>
          <p:cNvPr descr="BRAC University Jobs 2020- Jobs in BRAC University- careerz360.com" id="517" name="Google Shape;5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5"/>
          <p:cNvSpPr txBox="1"/>
          <p:nvPr>
            <p:ph idx="12" type="sldNum"/>
          </p:nvPr>
        </p:nvSpPr>
        <p:spPr>
          <a:xfrm>
            <a:off x="7896225" y="5708650"/>
            <a:ext cx="1247775" cy="21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6"/>
          <p:cNvSpPr txBox="1"/>
          <p:nvPr>
            <p:ph type="title"/>
          </p:nvPr>
        </p:nvSpPr>
        <p:spPr>
          <a:xfrm>
            <a:off x="341313" y="1079500"/>
            <a:ext cx="7881937" cy="99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#3: Teacher of CSE 221 gives gifts to first 10 students</a:t>
            </a:r>
            <a:endParaRPr/>
          </a:p>
        </p:txBody>
      </p:sp>
      <p:sp>
        <p:nvSpPr>
          <p:cNvPr id="524" name="Google Shape;524;p46"/>
          <p:cNvSpPr txBox="1"/>
          <p:nvPr>
            <p:ph idx="1" type="body"/>
          </p:nvPr>
        </p:nvSpPr>
        <p:spPr>
          <a:xfrm>
            <a:off x="350838" y="2400300"/>
            <a:ext cx="8229600" cy="3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There are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students in the queue.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Teacher brings one gift at a time.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Time complexity = O(c. 10) = O(1)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Teacher will take exactly same time irrespective of the line length.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BRAC University Jobs 2020- Jobs in BRAC University- careerz360.com" id="525" name="Google Shape;5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6"/>
          <p:cNvSpPr txBox="1"/>
          <p:nvPr>
            <p:ph idx="12" type="sldNum"/>
          </p:nvPr>
        </p:nvSpPr>
        <p:spPr>
          <a:xfrm>
            <a:off x="7896225" y="5708650"/>
            <a:ext cx="1247775" cy="21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 with Break </a:t>
            </a:r>
            <a:endParaRPr/>
          </a:p>
        </p:txBody>
      </p:sp>
      <p:sp>
        <p:nvSpPr>
          <p:cNvPr id="534" name="Google Shape;534;p47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	for (j = 0; j &lt; n; ++j)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		// 3 atomics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		if (condition) break;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Upper bound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/>
              <a:t>O(4n) = O(n)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Lower bound = </a:t>
            </a:r>
            <a:r>
              <a:rPr i="1" lang="en-US"/>
              <a:t>Ω</a:t>
            </a:r>
            <a:r>
              <a:rPr lang="en-US"/>
              <a:t>(4) = </a:t>
            </a:r>
            <a:r>
              <a:rPr i="1" lang="en-US"/>
              <a:t>Ω</a:t>
            </a:r>
            <a:r>
              <a:rPr lang="en-US"/>
              <a:t>(1)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Complexity = O(n)</a:t>
            </a:r>
            <a:endParaRPr sz="1500">
              <a:solidFill>
                <a:srgbClr val="FF0000"/>
              </a:solidFill>
            </a:endParaRPr>
          </a:p>
        </p:txBody>
      </p:sp>
      <p:pic>
        <p:nvPicPr>
          <p:cNvPr descr="BRAC University Jobs 2020- Jobs in BRAC University- careerz360.com" id="535" name="Google Shape;5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Sequential Search</a:t>
            </a:r>
            <a:endParaRPr/>
          </a:p>
        </p:txBody>
      </p:sp>
      <p:sp>
        <p:nvSpPr>
          <p:cNvPr id="543" name="Google Shape;543;p48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Given an </a:t>
            </a:r>
            <a:r>
              <a:rPr lang="en-US">
                <a:solidFill>
                  <a:srgbClr val="0000FF"/>
                </a:solidFill>
              </a:rPr>
              <a:t>unsorted</a:t>
            </a:r>
            <a:r>
              <a:rPr lang="en-US"/>
              <a:t> vector/list a[ ], find the location of element X.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Courier New"/>
              <a:buNone/>
            </a:pPr>
            <a:r>
              <a:rPr b="1" lang="en-U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n; i++) 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Courier New"/>
              <a:buNone/>
            </a:pPr>
            <a:r>
              <a:rPr b="1" lang="en-US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		if (a[i] == X) return true;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Courier New"/>
              <a:buNone/>
            </a:pPr>
            <a:r>
              <a:rPr b="1" lang="en-US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Courier New"/>
              <a:buNone/>
            </a:pPr>
            <a:r>
              <a:rPr b="1" lang="en-US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Input size:  n = array size()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Complexity = O(n)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BRAC University Jobs 2020- Jobs in BRAC University- careerz360.com" id="544" name="Google Shape;5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If-then-else Statement</a:t>
            </a:r>
            <a:endParaRPr/>
          </a:p>
        </p:txBody>
      </p:sp>
      <p:sp>
        <p:nvSpPr>
          <p:cNvPr id="552" name="Google Shape;552;p49"/>
          <p:cNvSpPr/>
          <p:nvPr/>
        </p:nvSpPr>
        <p:spPr>
          <a:xfrm>
            <a:off x="1438275" y="1947863"/>
            <a:ext cx="5545138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if(condition)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 j = 0; j &lt; n; 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a[j] = 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BRAC University Jobs 2020- Jobs in BRAC University- careerz360.com" id="553" name="Google Shape;55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9"/>
          <p:cNvSpPr txBox="1"/>
          <p:nvPr/>
        </p:nvSpPr>
        <p:spPr>
          <a:xfrm>
            <a:off x="1438275" y="3671888"/>
            <a:ext cx="5545138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 = ??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O(1) + max ( O(1), O(N))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O(1) + O(N)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O(N)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 Solution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Express running time as a function of the input size </a:t>
            </a:r>
            <a:r>
              <a:rPr i="1" lang="en-US" sz="3200">
                <a:solidFill>
                  <a:schemeClr val="dk1"/>
                </a:solidFill>
              </a:rPr>
              <a:t>n</a:t>
            </a:r>
            <a:r>
              <a:rPr lang="en-US" sz="3200">
                <a:solidFill>
                  <a:schemeClr val="dk1"/>
                </a:solidFill>
              </a:rPr>
              <a:t> (i.e., </a:t>
            </a:r>
            <a:r>
              <a:rPr i="1" lang="en-US" sz="3200">
                <a:solidFill>
                  <a:srgbClr val="FF0000"/>
                </a:solidFill>
              </a:rPr>
              <a:t>f(n)</a:t>
            </a:r>
            <a:r>
              <a:rPr lang="en-US" sz="3200">
                <a:solidFill>
                  <a:schemeClr val="dk1"/>
                </a:solidFill>
              </a:rPr>
              <a:t>)</a:t>
            </a:r>
            <a:r>
              <a:rPr i="1" lang="en-US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Compare different functions corresponding to running times.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Such an analysis is independent of machine time, programming style, etc.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0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Consecutive Statements</a:t>
            </a:r>
            <a:endParaRPr/>
          </a:p>
        </p:txBody>
      </p:sp>
      <p:sp>
        <p:nvSpPr>
          <p:cNvPr id="562" name="Google Shape;562;p50"/>
          <p:cNvSpPr/>
          <p:nvPr/>
        </p:nvSpPr>
        <p:spPr>
          <a:xfrm>
            <a:off x="1600200" y="1771650"/>
            <a:ext cx="5715000" cy="339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92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None/>
            </a:pPr>
            <a:b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1831975" y="1771650"/>
            <a:ext cx="4629150" cy="1754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n; ++j)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3 atomics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n; ++j)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5 atomics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descr="BRAC University Jobs 2020- Jobs in BRAC University- careerz360.com" id="564" name="Google Shape;56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0"/>
          <p:cNvSpPr/>
          <p:nvPr/>
        </p:nvSpPr>
        <p:spPr>
          <a:xfrm>
            <a:off x="1889125" y="4052888"/>
            <a:ext cx="4572000" cy="190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the complexity of consecutive statements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 = O(3n + 5n) = O(n)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Loop Statements </a:t>
            </a:r>
            <a:endParaRPr/>
          </a:p>
        </p:txBody>
      </p:sp>
      <p:sp>
        <p:nvSpPr>
          <p:cNvPr id="573" name="Google Shape;573;p51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Analyze such statements inside out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n; ++j) 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2 atomics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for (k = 0; k &lt; n; ++k) 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// 3 atomics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Complexity = (2 + 3n)n = O(n^2)</a:t>
            </a:r>
            <a:endParaRPr/>
          </a:p>
        </p:txBody>
      </p:sp>
      <p:pic>
        <p:nvPicPr>
          <p:cNvPr descr="BRAC University Jobs 2020- Jobs in BRAC University- careerz360.com" id="574" name="Google Shape;5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82" name="Google Shape;582;p52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</p:txBody>
      </p:sp>
      <p:pic>
        <p:nvPicPr>
          <p:cNvPr descr="BRAC University Jobs 2020- Jobs in BRAC University- careerz360.com" id="583" name="Google Shape;58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2"/>
          <p:cNvSpPr txBox="1"/>
          <p:nvPr/>
        </p:nvSpPr>
        <p:spPr>
          <a:xfrm>
            <a:off x="1195251" y="3429000"/>
            <a:ext cx="42911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O(1)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92" name="Google Shape;592;p53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 &lt;=n; i++)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sum += n;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</p:txBody>
      </p:sp>
      <p:pic>
        <p:nvPicPr>
          <p:cNvPr descr="BRAC University Jobs 2020- Jobs in BRAC University- careerz360.com" id="593" name="Google Shape;5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3"/>
          <p:cNvSpPr txBox="1"/>
          <p:nvPr/>
        </p:nvSpPr>
        <p:spPr>
          <a:xfrm>
            <a:off x="1071154" y="4493623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02" name="Google Shape;602;p54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 </a:t>
            </a:r>
            <a:endParaRPr/>
          </a:p>
        </p:txBody>
      </p:sp>
      <p:pic>
        <p:nvPicPr>
          <p:cNvPr descr="BRAC University Jobs 2020- Jobs in BRAC University- careerz360.com" id="603" name="Google Shape;60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4"/>
          <p:cNvSpPr txBox="1"/>
          <p:nvPr/>
        </p:nvSpPr>
        <p:spPr>
          <a:xfrm>
            <a:off x="1045029" y="4532811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O(n^2)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11" name="Google Shape;611;p55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j&lt;=i; j++)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BRAC University Jobs 2020- Jobs in BRAC University- careerz360.com" id="612" name="Google Shape;61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5"/>
          <p:cNvSpPr txBox="1"/>
          <p:nvPr/>
        </p:nvSpPr>
        <p:spPr>
          <a:xfrm>
            <a:off x="1018903" y="4643845"/>
            <a:ext cx="30567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O(n^2)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21" name="Google Shape;621;p56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j&lt;=n; j++)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(i=1; i&lt;=j; i++)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sum++;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(k=0; k&lt;n; k++)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A[k] = k;</a:t>
            </a:r>
            <a:endParaRPr sz="4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</p:txBody>
      </p:sp>
      <p:pic>
        <p:nvPicPr>
          <p:cNvPr descr="BRAC University Jobs 2020- Jobs in BRAC University- careerz360.com" id="622" name="Google Shape;62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6"/>
          <p:cNvSpPr txBox="1"/>
          <p:nvPr/>
        </p:nvSpPr>
        <p:spPr>
          <a:xfrm>
            <a:off x="822960" y="5643154"/>
            <a:ext cx="31938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O(n^2)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31" name="Google Shape;631;p57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 </a:t>
            </a:r>
            <a:endParaRPr/>
          </a:p>
        </p:txBody>
      </p:sp>
      <p:pic>
        <p:nvPicPr>
          <p:cNvPr descr="BRAC University Jobs 2020- Jobs in BRAC University- careerz360.com" id="632" name="Google Shape;6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7"/>
          <p:cNvSpPr txBox="1"/>
          <p:nvPr/>
        </p:nvSpPr>
        <p:spPr>
          <a:xfrm>
            <a:off x="653143" y="4794069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O(nlogn)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41" name="Google Shape;641;p58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Code: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j&lt;=k; j++)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BRAC University Jobs 2020- Jobs in BRAC University- careerz360.com" id="642" name="Google Shape;64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8"/>
          <p:cNvSpPr txBox="1"/>
          <p:nvPr/>
        </p:nvSpPr>
        <p:spPr>
          <a:xfrm>
            <a:off x="1077685" y="4702628"/>
            <a:ext cx="4781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533400" y="1143000"/>
            <a:ext cx="8259763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Associate a "cost" with each statement.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Find the "total cost“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/>
              <a:t>by finding the total number of times each statement is executed. 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	</a:t>
            </a:r>
            <a:endParaRPr/>
          </a:p>
          <a:p>
            <a:pPr indent="-342900" lvl="0" marL="3429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1" lang="en-US" sz="2000"/>
              <a:t>	    Algorithm 1                         Algorithm 2</a:t>
            </a:r>
            <a:endParaRPr/>
          </a:p>
          <a:p>
            <a:pPr indent="-342900" lvl="0" marL="3429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	                     </a:t>
            </a:r>
            <a:r>
              <a:rPr b="1" lang="en-US" sz="2000"/>
              <a:t>Cost                                             	Cost	</a:t>
            </a:r>
            <a:endParaRPr b="1"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	 arr[0] = 0;         </a:t>
            </a:r>
            <a:r>
              <a:rPr lang="en-US" sz="2000">
                <a:solidFill>
                  <a:srgbClr val="DD0111"/>
                </a:solidFill>
              </a:rPr>
              <a:t>c</a:t>
            </a:r>
            <a:r>
              <a:rPr baseline="-25000" lang="en-US" sz="2000">
                <a:solidFill>
                  <a:srgbClr val="DD0111"/>
                </a:solidFill>
              </a:rPr>
              <a:t>1</a:t>
            </a:r>
            <a:r>
              <a:rPr lang="en-US" sz="2000"/>
              <a:t>             	for(i=0; i&lt;N; i++)          	</a:t>
            </a:r>
            <a:r>
              <a:rPr lang="en-US" sz="2000">
                <a:solidFill>
                  <a:srgbClr val="DD0111"/>
                </a:solidFill>
              </a:rPr>
              <a:t>c</a:t>
            </a:r>
            <a:r>
              <a:rPr baseline="-25000" lang="en-US" sz="2000">
                <a:solidFill>
                  <a:srgbClr val="DD0111"/>
                </a:solidFill>
              </a:rPr>
              <a:t>2</a:t>
            </a:r>
            <a:endParaRPr baseline="-25000" sz="2000">
              <a:solidFill>
                <a:srgbClr val="DD0111"/>
              </a:solidFill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	 arr[1] = 0;        </a:t>
            </a:r>
            <a:r>
              <a:rPr lang="en-US" sz="2000">
                <a:solidFill>
                  <a:srgbClr val="DD0111"/>
                </a:solidFill>
              </a:rPr>
              <a:t> c</a:t>
            </a:r>
            <a:r>
              <a:rPr baseline="-25000" lang="en-US" sz="2000">
                <a:solidFill>
                  <a:srgbClr val="DD0111"/>
                </a:solidFill>
              </a:rPr>
              <a:t>1</a:t>
            </a:r>
            <a:r>
              <a:rPr lang="en-US" sz="2000"/>
              <a:t>                 		arr[i] = 0;            </a:t>
            </a:r>
            <a:r>
              <a:rPr lang="en-US" sz="2000">
                <a:solidFill>
                  <a:srgbClr val="DD0111"/>
                </a:solidFill>
              </a:rPr>
              <a:t>c</a:t>
            </a:r>
            <a:r>
              <a:rPr baseline="-25000" lang="en-US" sz="2000">
                <a:solidFill>
                  <a:srgbClr val="DD0111"/>
                </a:solidFill>
              </a:rPr>
              <a:t>1</a:t>
            </a:r>
            <a:endParaRPr baseline="-25000" sz="2000">
              <a:solidFill>
                <a:srgbClr val="DD0111"/>
              </a:solidFill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	 arr[2] = 0;         </a:t>
            </a:r>
            <a:r>
              <a:rPr lang="en-US" sz="2000">
                <a:solidFill>
                  <a:srgbClr val="DD0111"/>
                </a:solidFill>
              </a:rPr>
              <a:t>c</a:t>
            </a:r>
            <a:r>
              <a:rPr baseline="-25000" lang="en-US" sz="2000">
                <a:solidFill>
                  <a:srgbClr val="DD0111"/>
                </a:solidFill>
              </a:rPr>
              <a:t>1</a:t>
            </a:r>
            <a:endParaRPr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	    ...                   ...</a:t>
            </a:r>
            <a:endParaRPr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	 arr[N-1] = 0;     </a:t>
            </a:r>
            <a:r>
              <a:rPr lang="en-US" sz="2000">
                <a:solidFill>
                  <a:srgbClr val="DD0111"/>
                </a:solidFill>
              </a:rPr>
              <a:t>c</a:t>
            </a:r>
            <a:r>
              <a:rPr baseline="-25000" lang="en-US" sz="2000">
                <a:solidFill>
                  <a:srgbClr val="DD0111"/>
                </a:solidFill>
              </a:rPr>
              <a:t>1</a:t>
            </a:r>
            <a:r>
              <a:rPr lang="en-US" sz="2000"/>
              <a:t> 		</a:t>
            </a:r>
            <a:endParaRPr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                       -----------                                        -------------</a:t>
            </a:r>
            <a:endParaRPr sz="2000"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    	 </a:t>
            </a:r>
            <a:r>
              <a:rPr lang="en-US" sz="2000">
                <a:solidFill>
                  <a:schemeClr val="dk2"/>
                </a:solidFill>
              </a:rPr>
              <a:t>c</a:t>
            </a:r>
            <a:r>
              <a:rPr baseline="-25000" lang="en-US" sz="2000">
                <a:solidFill>
                  <a:schemeClr val="dk2"/>
                </a:solidFill>
              </a:rPr>
              <a:t>1</a:t>
            </a:r>
            <a:r>
              <a:rPr lang="en-US" sz="2000">
                <a:solidFill>
                  <a:schemeClr val="dk2"/>
                </a:solidFill>
              </a:rPr>
              <a:t>+c</a:t>
            </a:r>
            <a:r>
              <a:rPr baseline="-25000" lang="en-US" sz="2000">
                <a:solidFill>
                  <a:schemeClr val="dk2"/>
                </a:solidFill>
              </a:rPr>
              <a:t>1</a:t>
            </a:r>
            <a:r>
              <a:rPr lang="en-US" sz="2000">
                <a:solidFill>
                  <a:schemeClr val="dk2"/>
                </a:solidFill>
              </a:rPr>
              <a:t>+...+c</a:t>
            </a:r>
            <a:r>
              <a:rPr baseline="-25000" lang="en-US" sz="2000">
                <a:solidFill>
                  <a:schemeClr val="dk2"/>
                </a:solidFill>
              </a:rPr>
              <a:t>1</a:t>
            </a:r>
            <a:r>
              <a:rPr lang="en-US" sz="2000">
                <a:solidFill>
                  <a:schemeClr val="dk2"/>
                </a:solidFill>
              </a:rPr>
              <a:t> = </a:t>
            </a:r>
            <a:r>
              <a:rPr lang="en-US" sz="2000">
                <a:solidFill>
                  <a:srgbClr val="DD0111"/>
                </a:solidFill>
              </a:rPr>
              <a:t>c</a:t>
            </a:r>
            <a:r>
              <a:rPr baseline="-25000" lang="en-US" sz="2000">
                <a:solidFill>
                  <a:srgbClr val="DD0111"/>
                </a:solidFill>
              </a:rPr>
              <a:t>1</a:t>
            </a:r>
            <a:r>
              <a:rPr lang="en-US" sz="2000">
                <a:solidFill>
                  <a:srgbClr val="DD0111"/>
                </a:solidFill>
              </a:rPr>
              <a:t> x N</a:t>
            </a:r>
            <a:r>
              <a:rPr lang="en-US" sz="2000"/>
              <a:t>                  </a:t>
            </a:r>
            <a:r>
              <a:rPr lang="en-US" sz="2000">
                <a:solidFill>
                  <a:schemeClr val="dk2"/>
                </a:solidFill>
              </a:rPr>
              <a:t>(N+1) x c</a:t>
            </a:r>
            <a:r>
              <a:rPr baseline="-25000" lang="en-US" sz="2000">
                <a:solidFill>
                  <a:schemeClr val="dk2"/>
                </a:solidFill>
              </a:rPr>
              <a:t>2</a:t>
            </a:r>
            <a:r>
              <a:rPr lang="en-US" sz="2000">
                <a:solidFill>
                  <a:schemeClr val="dk2"/>
                </a:solidFill>
              </a:rPr>
              <a:t> + N x c</a:t>
            </a:r>
            <a:r>
              <a:rPr baseline="-25000" lang="en-US" sz="2000">
                <a:solidFill>
                  <a:schemeClr val="dk2"/>
                </a:solidFill>
              </a:rPr>
              <a:t>1</a:t>
            </a:r>
            <a:r>
              <a:rPr lang="en-US" sz="2000">
                <a:solidFill>
                  <a:schemeClr val="dk2"/>
                </a:solidFill>
              </a:rPr>
              <a:t> =   </a:t>
            </a:r>
            <a:endParaRPr sz="2000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                                                                     </a:t>
            </a:r>
            <a:r>
              <a:rPr lang="en-US" sz="2000">
                <a:solidFill>
                  <a:srgbClr val="DD0111"/>
                </a:solidFill>
              </a:rPr>
              <a:t>(c</a:t>
            </a:r>
            <a:r>
              <a:rPr baseline="-25000" lang="en-US" sz="2000">
                <a:solidFill>
                  <a:srgbClr val="DD0111"/>
                </a:solidFill>
              </a:rPr>
              <a:t>2</a:t>
            </a:r>
            <a:r>
              <a:rPr lang="en-US" sz="2000">
                <a:solidFill>
                  <a:srgbClr val="DD0111"/>
                </a:solidFill>
              </a:rPr>
              <a:t> + c</a:t>
            </a:r>
            <a:r>
              <a:rPr baseline="-25000" lang="en-US" sz="2000">
                <a:solidFill>
                  <a:srgbClr val="DD0111"/>
                </a:solidFill>
              </a:rPr>
              <a:t>1</a:t>
            </a:r>
            <a:r>
              <a:rPr lang="en-US" sz="2000">
                <a:solidFill>
                  <a:srgbClr val="DD0111"/>
                </a:solidFill>
              </a:rPr>
              <a:t>) x N + c</a:t>
            </a:r>
            <a:r>
              <a:rPr baseline="-25000" lang="en-US" sz="2000">
                <a:solidFill>
                  <a:srgbClr val="DD0111"/>
                </a:solidFill>
              </a:rPr>
              <a:t>2</a:t>
            </a:r>
            <a:r>
              <a:rPr lang="en-US" sz="2400"/>
              <a:t> 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 sz="3600"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598488" y="1443038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1" lang="en-US"/>
              <a:t>Algorithm 3 </a:t>
            </a:r>
            <a:r>
              <a:rPr lang="en-US"/>
              <a:t>	                 	</a:t>
            </a:r>
            <a:r>
              <a:rPr i="1" lang="en-US"/>
              <a:t>Cost 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 	sum = 0;                                 </a:t>
            </a:r>
            <a:r>
              <a:rPr lang="en-US">
                <a:solidFill>
                  <a:srgbClr val="DD0111"/>
                </a:solidFill>
              </a:rPr>
              <a:t>c</a:t>
            </a:r>
            <a:r>
              <a:rPr baseline="-25000" lang="en-US">
                <a:solidFill>
                  <a:srgbClr val="DD0111"/>
                </a:solidFill>
              </a:rPr>
              <a:t>1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	for(i=0; i&lt;N; i++)                     </a:t>
            </a:r>
            <a:r>
              <a:rPr lang="en-US">
                <a:solidFill>
                  <a:srgbClr val="DD0111"/>
                </a:solidFill>
              </a:rPr>
              <a:t>c</a:t>
            </a:r>
            <a:r>
              <a:rPr baseline="-25000" lang="en-US">
                <a:solidFill>
                  <a:srgbClr val="DD0111"/>
                </a:solidFill>
              </a:rPr>
              <a:t>2</a:t>
            </a:r>
            <a:endParaRPr baseline="-25000">
              <a:solidFill>
                <a:srgbClr val="DD011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 	   for(j=0; j&lt;N; j++)                  </a:t>
            </a:r>
            <a:r>
              <a:rPr lang="en-US">
                <a:solidFill>
                  <a:srgbClr val="DD0111"/>
                </a:solidFill>
              </a:rPr>
              <a:t>c</a:t>
            </a:r>
            <a:r>
              <a:rPr baseline="-25000" lang="en-US">
                <a:solidFill>
                  <a:srgbClr val="DD0111"/>
                </a:solidFill>
              </a:rPr>
              <a:t>2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    	   sum += arr[i][j];              </a:t>
            </a:r>
            <a:r>
              <a:rPr lang="en-US">
                <a:solidFill>
                  <a:srgbClr val="DD0111"/>
                </a:solidFill>
              </a:rPr>
              <a:t>c</a:t>
            </a:r>
            <a:r>
              <a:rPr baseline="-25000" lang="en-US">
                <a:solidFill>
                  <a:srgbClr val="DD0111"/>
                </a:solidFill>
              </a:rPr>
              <a:t>3</a:t>
            </a:r>
            <a:endParaRPr baseline="-25000">
              <a:solidFill>
                <a:srgbClr val="DD011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                                              ------------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i="1" lang="en-US">
                <a:solidFill>
                  <a:srgbClr val="DD0111"/>
                </a:solidFill>
              </a:rPr>
              <a:t>c</a:t>
            </a:r>
            <a:r>
              <a:rPr baseline="-25000" lang="en-US">
                <a:solidFill>
                  <a:srgbClr val="DD0111"/>
                </a:solidFill>
              </a:rPr>
              <a:t>1</a:t>
            </a:r>
            <a:r>
              <a:rPr lang="en-US">
                <a:solidFill>
                  <a:srgbClr val="DD0111"/>
                </a:solidFill>
              </a:rPr>
              <a:t> + </a:t>
            </a:r>
            <a:r>
              <a:rPr i="1" lang="en-US">
                <a:solidFill>
                  <a:srgbClr val="DD0111"/>
                </a:solidFill>
              </a:rPr>
              <a:t>c</a:t>
            </a:r>
            <a:r>
              <a:rPr baseline="-25000" lang="en-US">
                <a:solidFill>
                  <a:srgbClr val="DD0111"/>
                </a:solidFill>
              </a:rPr>
              <a:t>2</a:t>
            </a:r>
            <a:r>
              <a:rPr lang="en-US">
                <a:solidFill>
                  <a:srgbClr val="DD0111"/>
                </a:solidFill>
              </a:rPr>
              <a:t> </a:t>
            </a:r>
            <a:r>
              <a:rPr i="1" lang="en-US">
                <a:solidFill>
                  <a:srgbClr val="DD0111"/>
                </a:solidFill>
              </a:rPr>
              <a:t>x </a:t>
            </a:r>
            <a:r>
              <a:rPr lang="en-US">
                <a:solidFill>
                  <a:srgbClr val="DD0111"/>
                </a:solidFill>
              </a:rPr>
              <a:t>(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lang="en-US">
                <a:solidFill>
                  <a:srgbClr val="DD0111"/>
                </a:solidFill>
              </a:rPr>
              <a:t>+1) + </a:t>
            </a:r>
            <a:r>
              <a:rPr i="1" lang="en-US">
                <a:solidFill>
                  <a:srgbClr val="DD0111"/>
                </a:solidFill>
              </a:rPr>
              <a:t>c</a:t>
            </a:r>
            <a:r>
              <a:rPr baseline="-25000" lang="en-US">
                <a:solidFill>
                  <a:srgbClr val="DD0111"/>
                </a:solidFill>
              </a:rPr>
              <a:t>2</a:t>
            </a:r>
            <a:r>
              <a:rPr lang="en-US">
                <a:solidFill>
                  <a:srgbClr val="DD0111"/>
                </a:solidFill>
              </a:rPr>
              <a:t> </a:t>
            </a:r>
            <a:r>
              <a:rPr i="1" lang="en-US">
                <a:solidFill>
                  <a:srgbClr val="DD0111"/>
                </a:solidFill>
              </a:rPr>
              <a:t>x N x </a:t>
            </a:r>
            <a:r>
              <a:rPr lang="en-US">
                <a:solidFill>
                  <a:srgbClr val="DD0111"/>
                </a:solidFill>
              </a:rPr>
              <a:t>(</a:t>
            </a:r>
            <a:r>
              <a:rPr i="1" lang="en-US">
                <a:solidFill>
                  <a:srgbClr val="DD0111"/>
                </a:solidFill>
              </a:rPr>
              <a:t>N</a:t>
            </a:r>
            <a:r>
              <a:rPr lang="en-US">
                <a:solidFill>
                  <a:srgbClr val="DD0111"/>
                </a:solidFill>
              </a:rPr>
              <a:t>+1) + </a:t>
            </a:r>
            <a:r>
              <a:rPr i="1" lang="en-US">
                <a:solidFill>
                  <a:srgbClr val="DD0111"/>
                </a:solidFill>
              </a:rPr>
              <a:t>c</a:t>
            </a:r>
            <a:r>
              <a:rPr baseline="-25000" lang="en-US">
                <a:solidFill>
                  <a:srgbClr val="DD0111"/>
                </a:solidFill>
              </a:rPr>
              <a:t>3</a:t>
            </a:r>
            <a:r>
              <a:rPr lang="en-US">
                <a:solidFill>
                  <a:srgbClr val="DD0111"/>
                </a:solidFill>
              </a:rPr>
              <a:t> </a:t>
            </a:r>
            <a:r>
              <a:rPr i="1" lang="en-US">
                <a:solidFill>
                  <a:srgbClr val="DD0111"/>
                </a:solidFill>
              </a:rPr>
              <a:t>x N</a:t>
            </a:r>
            <a:r>
              <a:rPr baseline="30000" i="1" lang="en-US">
                <a:solidFill>
                  <a:srgbClr val="DD0111"/>
                </a:solidFill>
              </a:rPr>
              <a:t>2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i="1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If-then-else Statement</a:t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690688" y="2505075"/>
            <a:ext cx="6142037" cy="17494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if(condition)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 j = 0; j &lt; n; 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a[j] = 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BRAC University Jobs 2020- Jobs in BRAC University- careerz360.com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Consecutive Statements</a:t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1600200" y="1771650"/>
            <a:ext cx="5715000" cy="339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92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2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None/>
            </a:pPr>
            <a:b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2268538" y="2824163"/>
            <a:ext cx="5046662" cy="17557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n; ++j)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3 atomics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n; ++j)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5 atomics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descr="BRAC University Jobs 2020- Jobs in BRAC University- careerz360.com"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0" y="857250"/>
            <a:ext cx="92075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Monica Nicolescu</dc:creator>
</cp:coreProperties>
</file>