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Economica"/>
      <p:regular r:id="rId23"/>
      <p:bold r:id="rId24"/>
      <p:italic r:id="rId25"/>
      <p:boldItalic r:id="rId26"/>
    </p:embeddedFont>
    <p:embeddedFont>
      <p:font typeface="Open Sans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Economica-bold.fntdata"/><Relationship Id="rId23" Type="http://schemas.openxmlformats.org/officeDocument/2006/relationships/font" Target="fonts/Economica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Economica-boldItalic.fntdata"/><Relationship Id="rId25" Type="http://schemas.openxmlformats.org/officeDocument/2006/relationships/font" Target="fonts/Economica-italic.fntdata"/><Relationship Id="rId28" Type="http://schemas.openxmlformats.org/officeDocument/2006/relationships/font" Target="fonts/OpenSans-bold.fntdata"/><Relationship Id="rId27" Type="http://schemas.openxmlformats.org/officeDocument/2006/relationships/font" Target="fonts/OpenSans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OpenSans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298fc5b455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298fc5b455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298fc5b455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298fc5b455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298fc5b455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298fc5b455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298fc5b455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298fc5b455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298fc5b455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298fc5b455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298fc5b455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298fc5b455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298fc5b455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298fc5b455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2990624ca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2990624ca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4b87ba7d24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4b87ba7d24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298fc5b455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298fc5b45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298fc5b45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298fc5b45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298fc5b45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298fc5b45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298fc5b455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298fc5b455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5408a9bce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5408a9bce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5408a9bce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5408a9bce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298fc5b455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298fc5b455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Relationship Id="rId4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drive.google.com/file/d/1bAARHKba4mtbA9NeATRu9qVjDvgg3LUx/view?usp=sharing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755"/>
              <a:t>Algorithms</a:t>
            </a:r>
            <a:endParaRPr sz="3622"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Mushtari Sadia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Master Theorem</a:t>
            </a:r>
            <a:endParaRPr/>
          </a:p>
        </p:txBody>
      </p:sp>
      <p:pic>
        <p:nvPicPr>
          <p:cNvPr id="117" name="Google Shape;11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92225"/>
            <a:ext cx="8839199" cy="25654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Master Theorem</a:t>
            </a:r>
            <a:endParaRPr/>
          </a:p>
        </p:txBody>
      </p:sp>
      <p:pic>
        <p:nvPicPr>
          <p:cNvPr id="123" name="Google Shape;12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600" y="1299625"/>
            <a:ext cx="8755000" cy="75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208277"/>
            <a:ext cx="8839200" cy="16926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Master Theorem -  Case 1 Example</a:t>
            </a:r>
            <a:endParaRPr/>
          </a:p>
        </p:txBody>
      </p:sp>
      <p:pic>
        <p:nvPicPr>
          <p:cNvPr id="130" name="Google Shape;13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700" y="1381925"/>
            <a:ext cx="3514725" cy="51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347000"/>
            <a:ext cx="8839199" cy="1043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Master Theorem </a:t>
            </a:r>
            <a:r>
              <a:rPr lang="en-GB"/>
              <a:t>-  Case 2 Example</a:t>
            </a:r>
            <a:endParaRPr/>
          </a:p>
        </p:txBody>
      </p:sp>
      <p:pic>
        <p:nvPicPr>
          <p:cNvPr id="137" name="Google Shape;13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77375"/>
            <a:ext cx="8839201" cy="15739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Master Theorem </a:t>
            </a:r>
            <a:r>
              <a:rPr lang="en-GB"/>
              <a:t>- Case 3 Example</a:t>
            </a:r>
            <a:endParaRPr/>
          </a:p>
        </p:txBody>
      </p:sp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39100"/>
            <a:ext cx="8839199" cy="21580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Master Theorem</a:t>
            </a:r>
            <a:endParaRPr/>
          </a:p>
        </p:txBody>
      </p:sp>
      <p:pic>
        <p:nvPicPr>
          <p:cNvPr id="149" name="Google Shape;14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99625"/>
            <a:ext cx="8839200" cy="18522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41150" y="2861950"/>
            <a:ext cx="8477251" cy="7038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7"/>
          <p:cNvSpPr/>
          <p:nvPr/>
        </p:nvSpPr>
        <p:spPr>
          <a:xfrm>
            <a:off x="2870075" y="3312425"/>
            <a:ext cx="5359500" cy="25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Master Theorem</a:t>
            </a:r>
            <a:endParaRPr/>
          </a:p>
        </p:txBody>
      </p:sp>
      <p:pic>
        <p:nvPicPr>
          <p:cNvPr id="157" name="Google Shape;15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58475"/>
            <a:ext cx="8839203" cy="34441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Resources</a:t>
            </a:r>
            <a:endParaRPr/>
          </a:p>
        </p:txBody>
      </p:sp>
      <p:sp>
        <p:nvSpPr>
          <p:cNvPr id="163" name="Google Shape;163;p29"/>
          <p:cNvSpPr txBox="1"/>
          <p:nvPr/>
        </p:nvSpPr>
        <p:spPr>
          <a:xfrm>
            <a:off x="493775" y="1378450"/>
            <a:ext cx="793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-GB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CLRS</a:t>
            </a: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 book: Read chapter 4.5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ctrTitle"/>
          </p:nvPr>
        </p:nvSpPr>
        <p:spPr>
          <a:xfrm>
            <a:off x="2885850" y="1989025"/>
            <a:ext cx="33723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755"/>
              <a:t>Solving Recurrences</a:t>
            </a:r>
            <a:endParaRPr sz="3622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Solving Recurrences- Methods</a:t>
            </a:r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Iteration Method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Recursion Tree Method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Master Theorem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Merge Sort: Running Time</a:t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300" y="1147225"/>
            <a:ext cx="5761556" cy="369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Merge Sort: Running Time</a:t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96750"/>
            <a:ext cx="4988931" cy="3691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Iteration Method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Try: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T(n) = 4T(n/2) + bn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T(n) = 3T(n/2) + bn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Recursion Tree Method</a:t>
            </a: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025" y="1042450"/>
            <a:ext cx="6202343" cy="369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6172200" y="930300"/>
            <a:ext cx="2743500" cy="138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Recursion Tree Method</a:t>
            </a:r>
            <a:endParaRPr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250" y="89925"/>
            <a:ext cx="6332000" cy="411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338" y="4312975"/>
            <a:ext cx="7248525" cy="58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Master Theorem</a:t>
            </a:r>
            <a:endParaRPr/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275" y="1104175"/>
            <a:ext cx="7951913" cy="3691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